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5" r:id="rId16"/>
    <p:sldId id="270" r:id="rId17"/>
    <p:sldId id="271" r:id="rId18"/>
    <p:sldId id="272" r:id="rId19"/>
    <p:sldId id="274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2" r:id="rId47"/>
    <p:sldId id="299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91BC4-F675-F770-0130-8D5E4BE2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8E38E-D8D7-8760-47D7-7EF3CE1A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310B0-BED0-11B4-0BE9-B1CFB1A1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94263-4840-7A23-53C3-87929E40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815B4-9721-D65E-CA70-FAF51AC2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2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9758B-E567-4D0B-7416-5ED92A22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BCD7B3-D5C2-7E28-ACF9-2C18A97B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5B291-F408-251B-15B4-B55E358F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A5C2E-2912-F954-3E2A-7D7363B6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3E158-E842-933B-EC8B-0A8D62E9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2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6B160E-B8C3-B487-0008-497A20CBE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E4469-8FCE-0A87-26DC-EE4D95DB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EF2F1-13F3-8923-47C3-52ACCCD9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EF232-2A10-33CE-0197-5C7B67F1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F3BFA-1540-7A27-EC9F-CC7C05D6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597F-DF51-0E39-9890-A744093E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F6C28-B4B7-878D-216E-A58B4BDC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F4DBA-BAF9-A828-22EA-56C7AD1B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B0338-BB98-47A8-B80B-3EBC1CBB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42D29-CB86-0569-4ECC-6B8458E1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2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CAD3C-27B9-80BE-A0DC-F7E23539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B397C-78CD-B29C-AB99-708CBB13C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BBC53-9F60-31B6-794C-66A049D4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E88CB-6E75-0B05-66CE-FEF89A75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B352C-25CD-0ADE-869B-9FBCD1D6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8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B791E-7DAD-A2AD-6736-72464623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FBF79-9340-0843-587C-736DD33C2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56A579-4753-3EB9-2E58-EE3480A3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B2571-DD56-09E1-5EEB-FF270084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BA1AD-AE04-0283-18AD-67E9E981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C4771-132C-2558-14A6-AF156FAC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5994-C2FF-AA83-15E5-ED002B30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BC369-9145-E949-F7D6-E53A2D83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242178-9721-5387-D70B-77FCC0487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9F602F-D800-A4C1-B0D1-8F0E96706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6AC615-CD75-39B5-F65F-0C0AF6020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D4A46-E410-AB6B-88F9-173C4033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2DD66F-2DB9-77DB-4DF3-9A8D23BD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70C06B-87D0-E976-EFD2-CCEFEC1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3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D566A-B879-5DB3-1CDA-D5CA555B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DE93D-C054-1B44-86AD-C562A570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3AD68F-7B41-FD2B-5313-CDCEED7B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D394E0-295F-0F23-F0C9-BEB288BE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2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3B05C-A93F-8A7F-0C7E-594CFF36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29284D-5964-4531-23F5-90C8F2BF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029A8-A5A4-285E-3D68-03238AE9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46AAE-958D-C076-828E-9B932B75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57D01-7578-A6C5-76E3-2EC48861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6F64C-57DC-BE17-2929-2E5E84CD1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A5F07-C41B-512F-6AB2-EAB74B15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B624E-DDDB-46E1-027E-E8C87F54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8AB52-12B3-F1D3-3AAC-11BCF2B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2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B50B3-6FE6-51A3-12E7-9BF0E89D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CD24EC-F484-5C99-99DF-7F309471E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FB6194-5326-28E1-3F99-8B3DAE949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D9167-6E55-F294-7DA9-36AB8D7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5A2-296B-40CA-BD18-431062AD5A0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82256-70CC-DFC9-9B8C-C456520C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A721D-AE2F-C976-5C75-0FCE36E6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8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57F2F1-9262-3754-54FD-7EFADDF6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7DBB2-5D46-AB0A-AF24-EC14C280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65750-9A59-F56B-1F50-32DCCE18B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F5A2-296B-40CA-BD18-431062AD5A0B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0BC7D-AFC9-B150-CC65-6633CFBC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B58FD-883A-24F3-7976-5B035161C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F3FC-5F25-4922-A242-64BFD667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8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32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39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530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SP10707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287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j.ac/p/6279" TargetMode="External"/><Relationship Id="rId2" Type="http://schemas.openxmlformats.org/officeDocument/2006/relationships/hyperlink" Target="https://loj.ac/p/62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628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411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1FF8E-C4F1-344F-EC97-092BFEAD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5" y="1122363"/>
            <a:ext cx="11370365" cy="2387600"/>
          </a:xfrm>
        </p:spPr>
        <p:txBody>
          <a:bodyPr/>
          <a:lstStyle/>
          <a:p>
            <a:r>
              <a:rPr lang="zh-CN" altLang="en-US" dirty="0"/>
              <a:t>分块及相关数据结构问题浅讲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FC752B-0713-AF33-5C4A-DE0FD872F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北京大学 孙睿泽</a:t>
            </a:r>
          </a:p>
        </p:txBody>
      </p:sp>
    </p:spTree>
    <p:extLst>
      <p:ext uri="{BB962C8B-B14F-4D97-AF65-F5344CB8AC3E}">
        <p14:creationId xmlns:p14="http://schemas.microsoft.com/office/powerpoint/2010/main" val="73962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C95DF-8504-7467-DD82-3E9C9004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值域分块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7F48F-D874-A9D6-64BD-EE20176A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简单来说，就是对桶进行分块。</a:t>
            </a:r>
            <a:endParaRPr lang="en-US" altLang="zh-CN" dirty="0"/>
          </a:p>
          <a:p>
            <a:r>
              <a:rPr lang="zh-CN" altLang="en-US" dirty="0"/>
              <a:t>和序列分块差不多。</a:t>
            </a:r>
          </a:p>
        </p:txBody>
      </p:sp>
    </p:spTree>
    <p:extLst>
      <p:ext uri="{BB962C8B-B14F-4D97-AF65-F5344CB8AC3E}">
        <p14:creationId xmlns:p14="http://schemas.microsoft.com/office/powerpoint/2010/main" val="16499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59D55-6256-90F4-B77B-D3EEDF92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值域分块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E25BB-5C7C-5A47-1836-F532F27D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给定一个集合，支持插入、删除一个数，查询第 </a:t>
            </a:r>
            <a:r>
              <a:rPr lang="en-US" altLang="zh-CN" dirty="0"/>
              <a:t>k </a:t>
            </a:r>
            <a:r>
              <a:rPr lang="zh-CN" altLang="en-US" dirty="0"/>
              <a:t>大。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46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6F285-17B7-4904-1FB4-DA87F41E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56522-4760-F4FF-7251-6A59D269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对时间序列的分块。</a:t>
            </a:r>
            <a:endParaRPr lang="en-US" altLang="zh-CN" dirty="0"/>
          </a:p>
          <a:p>
            <a:r>
              <a:rPr lang="zh-CN" altLang="en-US" dirty="0"/>
              <a:t>将操作和询问划分为若干个块。</a:t>
            </a:r>
            <a:endParaRPr lang="en-US" altLang="zh-CN" dirty="0"/>
          </a:p>
          <a:p>
            <a:r>
              <a:rPr lang="zh-CN" altLang="en-US" dirty="0"/>
              <a:t>维护一个块开始前的数据并支持高效查询。</a:t>
            </a:r>
            <a:endParaRPr lang="en-US" altLang="zh-CN" dirty="0"/>
          </a:p>
          <a:p>
            <a:r>
              <a:rPr lang="zh-CN" altLang="en-US" dirty="0"/>
              <a:t>处理块内的操作对询问的贡献。</a:t>
            </a:r>
            <a:endParaRPr lang="en-US" altLang="zh-CN" dirty="0"/>
          </a:p>
          <a:p>
            <a:r>
              <a:rPr lang="zh-CN" altLang="en-US" dirty="0"/>
              <a:t>块外的操作对询问的贡献直接查询得到。</a:t>
            </a:r>
            <a:endParaRPr lang="en-US" altLang="zh-CN" dirty="0"/>
          </a:p>
          <a:p>
            <a:r>
              <a:rPr lang="zh-CN" altLang="en-US" dirty="0"/>
              <a:t>一个块内询问完毕后，更新数据到下一个块开始前。</a:t>
            </a:r>
          </a:p>
        </p:txBody>
      </p:sp>
    </p:spTree>
    <p:extLst>
      <p:ext uri="{BB962C8B-B14F-4D97-AF65-F5344CB8AC3E}">
        <p14:creationId xmlns:p14="http://schemas.microsoft.com/office/powerpoint/2010/main" val="17371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88356-6D07-3557-C590-B848E188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君的第二题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FF882-30C9-12F5-EDBE-462913A4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k+1 </a:t>
            </a:r>
            <a:r>
              <a:rPr lang="zh-CN" altLang="en-US" dirty="0"/>
              <a:t>个整数序列 </a:t>
            </a:r>
            <a:r>
              <a:rPr lang="en-US" altLang="zh-CN" dirty="0"/>
              <a:t>a_0,a_1,a_2,…,</a:t>
            </a:r>
            <a:r>
              <a:rPr lang="en-US" altLang="zh-CN" dirty="0" err="1"/>
              <a:t>a_k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其中 </a:t>
            </a:r>
            <a:r>
              <a:rPr lang="en-US" altLang="zh-CN" dirty="0"/>
              <a:t>a_1 </a:t>
            </a:r>
            <a:r>
              <a:rPr lang="zh-CN" altLang="en-US" dirty="0"/>
              <a:t>是 </a:t>
            </a:r>
            <a:r>
              <a:rPr lang="en-US" altLang="zh-CN" dirty="0"/>
              <a:t>a_0 </a:t>
            </a:r>
            <a:r>
              <a:rPr lang="zh-CN" altLang="en-US" dirty="0"/>
              <a:t>的前缀和数组，</a:t>
            </a:r>
            <a:r>
              <a:rPr lang="en-US" altLang="zh-CN" dirty="0"/>
              <a:t>a_2 </a:t>
            </a:r>
            <a:r>
              <a:rPr lang="zh-CN" altLang="en-US" dirty="0"/>
              <a:t>是 </a:t>
            </a:r>
            <a:r>
              <a:rPr lang="en-US" altLang="zh-CN" dirty="0"/>
              <a:t>a_1 </a:t>
            </a:r>
            <a:r>
              <a:rPr lang="zh-CN" altLang="en-US" dirty="0"/>
              <a:t>的前缀和数组，以此类推。</a:t>
            </a:r>
            <a:endParaRPr lang="en-US" altLang="zh-CN" dirty="0"/>
          </a:p>
          <a:p>
            <a:r>
              <a:rPr lang="zh-CN" altLang="en-US" dirty="0"/>
              <a:t>对 </a:t>
            </a:r>
            <a:r>
              <a:rPr lang="en-US" altLang="zh-CN" dirty="0"/>
              <a:t>a_0 </a:t>
            </a:r>
            <a:r>
              <a:rPr lang="zh-CN" altLang="en-US" dirty="0"/>
              <a:t>单点修改。</a:t>
            </a:r>
            <a:endParaRPr lang="en-US" altLang="zh-CN" dirty="0"/>
          </a:p>
          <a:p>
            <a:r>
              <a:rPr lang="zh-CN" altLang="en-US" dirty="0"/>
              <a:t>单点查询任意一个序列。</a:t>
            </a:r>
          </a:p>
        </p:txBody>
      </p:sp>
    </p:spTree>
    <p:extLst>
      <p:ext uri="{BB962C8B-B14F-4D97-AF65-F5344CB8AC3E}">
        <p14:creationId xmlns:p14="http://schemas.microsoft.com/office/powerpoint/2010/main" val="37943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6B952-6703-A7CE-D4E4-A9522141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APIO2019 </a:t>
            </a:r>
            <a:r>
              <a:rPr lang="zh-CN" altLang="en-US" dirty="0"/>
              <a:t>桥梁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ABA7B-C459-E983-C153-E0DED3DD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给定一张带边权的无向图。</a:t>
            </a:r>
            <a:endParaRPr lang="en-US" altLang="zh-CN" dirty="0"/>
          </a:p>
          <a:p>
            <a:r>
              <a:rPr lang="zh-CN" altLang="en-US" dirty="0"/>
              <a:t>修改一条边的边权。</a:t>
            </a:r>
            <a:endParaRPr lang="en-US" altLang="zh-CN" dirty="0"/>
          </a:p>
          <a:p>
            <a:r>
              <a:rPr lang="zh-CN" altLang="en-US" dirty="0"/>
              <a:t>查询某个点出发，只走边权不超过 </a:t>
            </a:r>
            <a:r>
              <a:rPr lang="en-US" altLang="zh-CN" dirty="0"/>
              <a:t>m </a:t>
            </a:r>
            <a:r>
              <a:rPr lang="zh-CN" altLang="en-US" dirty="0"/>
              <a:t>的边，能走到的不同的点的个数。</a:t>
            </a:r>
            <a:endParaRPr lang="en-US" altLang="zh-CN" dirty="0"/>
          </a:p>
          <a:p>
            <a:r>
              <a:rPr lang="zh-CN" altLang="en-US" dirty="0"/>
              <a:t>思考：修改较少的时候怎么做。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497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F81B0-D170-8832-D1B3-6E2129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</a:t>
            </a:r>
            <a:r>
              <a:rPr lang="zh-CN" altLang="en-US" dirty="0"/>
              <a:t>序分块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9AE23-BF4F-B4F5-F12B-3211B70B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对树的 </a:t>
            </a:r>
            <a:r>
              <a:rPr lang="en-US" altLang="zh-CN" dirty="0"/>
              <a:t>DFS </a:t>
            </a:r>
            <a:r>
              <a:rPr lang="zh-CN" altLang="en-US" dirty="0"/>
              <a:t>序进行序列分块。</a:t>
            </a:r>
            <a:endParaRPr lang="en-US" altLang="zh-CN" dirty="0"/>
          </a:p>
          <a:p>
            <a:r>
              <a:rPr lang="zh-CN" altLang="en-US" dirty="0"/>
              <a:t>局限：仅适用于子树修改。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854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5759-184E-7B36-6DBA-226DEABC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轻重链剖分</a:t>
            </a:r>
            <a:r>
              <a:rPr lang="en-US" altLang="zh-CN" dirty="0"/>
              <a:t>+</a:t>
            </a:r>
            <a:r>
              <a:rPr lang="zh-CN" altLang="en-US" dirty="0"/>
              <a:t>序列分块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FD4449-E45E-C2DD-8732-B895CA1D1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对一条长度为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的重链按照块长为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rad>
                  </m:oMath>
                </a14:m>
                <a:r>
                  <a:rPr lang="zh-CN" altLang="en-US" dirty="0"/>
                  <a:t> 分块（假设已经平衡各个操作的复杂度）。</a:t>
                </a:r>
                <a:endParaRPr lang="en-US" altLang="zh-CN" dirty="0"/>
              </a:p>
              <a:p>
                <a:r>
                  <a:rPr lang="zh-CN" altLang="en-US" dirty="0"/>
                  <a:t>考虑跳轻边时子树大小至少减少一半，而重链长度不超过子树大小。</a:t>
                </a:r>
                <a:endParaRPr lang="en-US" altLang="zh-CN" dirty="0"/>
              </a:p>
              <a:p>
                <a:r>
                  <a:rPr lang="zh-CN" altLang="en-US" dirty="0"/>
                  <a:t>因此单次操作的复杂度为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注意块的个数最多可能达到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局限：仅适用于路径修改。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FD4449-E45E-C2DD-8732-B895CA1D1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2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8FFD7-99FB-FA51-83BB-E8689852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CF925E May Holidays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3F553-06FF-57A2-8162-68081679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给定一棵树，每个点有点权 </a:t>
            </a:r>
            <a:r>
              <a:rPr lang="en-US" altLang="zh-CN" dirty="0" err="1"/>
              <a:t>t_i</a:t>
            </a:r>
            <a:r>
              <a:rPr lang="en-US" altLang="zh-CN" dirty="0"/>
              <a:t> </a:t>
            </a:r>
            <a:r>
              <a:rPr lang="zh-CN" altLang="en-US" dirty="0"/>
              <a:t>和颜色（黑</a:t>
            </a:r>
            <a:r>
              <a:rPr lang="en-US" altLang="zh-CN" dirty="0"/>
              <a:t>/</a:t>
            </a:r>
            <a:r>
              <a:rPr lang="zh-CN" altLang="en-US" dirty="0"/>
              <a:t>白）</a:t>
            </a:r>
            <a:endParaRPr lang="en-US" altLang="zh-CN" dirty="0"/>
          </a:p>
          <a:p>
            <a:r>
              <a:rPr lang="zh-CN" altLang="en-US" dirty="0"/>
              <a:t>若一个点为白点，且这个点为根的子树内，黑点个数超过 </a:t>
            </a:r>
            <a:r>
              <a:rPr lang="en-US" altLang="zh-CN" dirty="0" err="1"/>
              <a:t>t_i</a:t>
            </a:r>
            <a:r>
              <a:rPr lang="zh-CN" altLang="en-US" dirty="0"/>
              <a:t>，则这个点是好点。</a:t>
            </a:r>
            <a:endParaRPr lang="en-US" altLang="zh-CN" dirty="0"/>
          </a:p>
          <a:p>
            <a:r>
              <a:rPr lang="zh-CN" altLang="en-US" dirty="0"/>
              <a:t>操作为修改一个点的颜色，每次操作完查询好点个数。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16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84CBC-5A1D-6091-967E-711A0430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CF925E May Holidays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43102-74EC-4A39-00F6-87F0C2D9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问题转化为单点修改，链</a:t>
            </a:r>
            <a:r>
              <a:rPr lang="en-US" altLang="zh-CN" dirty="0"/>
              <a:t>±1</a:t>
            </a:r>
            <a:r>
              <a:rPr lang="zh-CN" altLang="en-US" dirty="0"/>
              <a:t>，查询</a:t>
            </a:r>
            <a:r>
              <a:rPr lang="en-US" altLang="zh-CN" dirty="0"/>
              <a:t>&lt;0</a:t>
            </a:r>
            <a:r>
              <a:rPr lang="zh-CN" altLang="en-US" dirty="0"/>
              <a:t>的点的个数。</a:t>
            </a:r>
            <a:endParaRPr lang="en-US" altLang="zh-CN" dirty="0"/>
          </a:p>
          <a:p>
            <a:r>
              <a:rPr lang="zh-CN" altLang="en-US" dirty="0"/>
              <a:t>考虑序列上的做法。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870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CF5F-DB91-92DF-F49D-2EDDE83D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简单树分块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01AEE9-DC96-42F0-2985-BE628B9A8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个点的树上随机撒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dirty="0"/>
                  <a:t> 个关键点。两个相邻关键点之间的距离期望为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用贪心可以将期望变为严格，但需要额外的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空间。</a:t>
                </a:r>
                <a:endParaRPr lang="en-US" altLang="zh-CN" dirty="0"/>
              </a:p>
              <a:p>
                <a:r>
                  <a:rPr lang="zh-CN" altLang="en-US" dirty="0"/>
                  <a:t>若有需要，也可以将关键点的虚树上的点都标记为关键点。</a:t>
                </a:r>
                <a:endParaRPr lang="en-US" altLang="zh-CN" dirty="0"/>
              </a:p>
              <a:p>
                <a:r>
                  <a:rPr lang="zh-CN" altLang="en-US" dirty="0"/>
                  <a:t>局限：仅适用于路径修改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01AEE9-DC96-42F0-2985-BE628B9A8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9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4791B-2982-0C8F-194E-A1BB8896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80E98-A877-3CA8-8794-FFCC7AD6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序列分块基础</a:t>
            </a:r>
            <a:endParaRPr lang="en-US" altLang="zh-CN" dirty="0"/>
          </a:p>
          <a:p>
            <a:r>
              <a:rPr lang="zh-CN" altLang="en-US" dirty="0"/>
              <a:t>操作分块</a:t>
            </a:r>
            <a:endParaRPr lang="en-US" altLang="zh-CN" dirty="0"/>
          </a:p>
          <a:p>
            <a:r>
              <a:rPr lang="zh-CN" altLang="en-US" dirty="0"/>
              <a:t>树形结构上的分块</a:t>
            </a:r>
            <a:endParaRPr lang="en-US" altLang="zh-CN" dirty="0"/>
          </a:p>
          <a:p>
            <a:r>
              <a:rPr lang="zh-CN" altLang="en-US" dirty="0"/>
              <a:t>“根号分治”</a:t>
            </a:r>
            <a:endParaRPr lang="en-US" altLang="zh-CN" dirty="0"/>
          </a:p>
          <a:p>
            <a:r>
              <a:rPr lang="zh-CN" altLang="en-US" dirty="0"/>
              <a:t>莫队算法及其变种</a:t>
            </a:r>
            <a:endParaRPr lang="en-US" altLang="zh-CN" dirty="0"/>
          </a:p>
          <a:p>
            <a:r>
              <a:rPr lang="zh-CN" altLang="en-US" dirty="0"/>
              <a:t>综合运用</a:t>
            </a:r>
          </a:p>
        </p:txBody>
      </p:sp>
    </p:spTree>
    <p:extLst>
      <p:ext uri="{BB962C8B-B14F-4D97-AF65-F5344CB8AC3E}">
        <p14:creationId xmlns:p14="http://schemas.microsoft.com/office/powerpoint/2010/main" val="223696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AAC27-24AA-B13A-E13D-52272667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简单树分块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ED5A0-BE92-E152-13D4-87EF787F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将树分为若干个块，每个块满足：</a:t>
            </a:r>
            <a:endParaRPr lang="en-US" altLang="zh-CN" dirty="0"/>
          </a:p>
          <a:p>
            <a:r>
              <a:rPr lang="zh-CN" altLang="en-US" dirty="0"/>
              <a:t>存在一个点（这个点可以不在块里），使得所有块内的点都能通过块内的边到达这个点（以菊花图为例）。</a:t>
            </a:r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zh-CN" altLang="en-US" dirty="0">
                <a:hlinkClick r:id="rId2"/>
              </a:rPr>
              <a:t>王室联邦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局限：似乎只能做树上莫队。</a:t>
            </a:r>
          </a:p>
        </p:txBody>
      </p:sp>
    </p:spTree>
    <p:extLst>
      <p:ext uri="{BB962C8B-B14F-4D97-AF65-F5344CB8AC3E}">
        <p14:creationId xmlns:p14="http://schemas.microsoft.com/office/powerpoint/2010/main" val="14761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70A7D-8FD4-ECEF-B270-FB395E8B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Cluster </a:t>
            </a:r>
            <a:r>
              <a:rPr lang="zh-CN" altLang="en-US" dirty="0"/>
              <a:t>树分块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C50F1-407A-3DC9-1B36-EA13650E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详见周欣的集训队论文 </a:t>
            </a:r>
            <a:r>
              <a:rPr lang="en-US" altLang="zh-CN" dirty="0"/>
              <a:t>《</a:t>
            </a:r>
            <a:r>
              <a:rPr lang="zh-CN" altLang="en-US" dirty="0"/>
              <a:t>浅谈一类树分块的构建算法及其应用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zh-CN" altLang="en-US" dirty="0"/>
              <a:t>学习难度和代码难度都极高，且算法竞赛中的实用意义不大。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324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343E-F59E-6348-2B30-E74CF430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“根号分治”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489BA-583E-8F2D-8E83-9FEBAB43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核心思想是，设定一个阈值，对超过和不超过阈值的数据采用不同的算法处理，以达到复杂度平衡。</a:t>
            </a:r>
          </a:p>
        </p:txBody>
      </p:sp>
    </p:spTree>
    <p:extLst>
      <p:ext uri="{BB962C8B-B14F-4D97-AF65-F5344CB8AC3E}">
        <p14:creationId xmlns:p14="http://schemas.microsoft.com/office/powerpoint/2010/main" val="240377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4A512-7C80-5EFD-0309-9FB36C44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25497-875D-DD70-AB44-3864234C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洛谷</a:t>
            </a:r>
            <a:r>
              <a:rPr lang="en-US" altLang="zh-CN" dirty="0">
                <a:hlinkClick r:id="rId2"/>
              </a:rPr>
              <a:t>P3396</a:t>
            </a:r>
            <a:endParaRPr lang="en-US" altLang="zh-CN" dirty="0"/>
          </a:p>
          <a:p>
            <a:r>
              <a:rPr lang="zh-CN" altLang="en-US" dirty="0"/>
              <a:t>给定一个序列。</a:t>
            </a:r>
            <a:endParaRPr lang="en-US" altLang="zh-CN" dirty="0"/>
          </a:p>
          <a:p>
            <a:r>
              <a:rPr lang="zh-CN" altLang="en-US" dirty="0"/>
              <a:t>单点修改</a:t>
            </a:r>
            <a:endParaRPr lang="en-US" altLang="zh-CN" dirty="0"/>
          </a:p>
          <a:p>
            <a:r>
              <a:rPr lang="zh-CN" altLang="en-US" dirty="0"/>
              <a:t>查询模 </a:t>
            </a:r>
            <a:r>
              <a:rPr lang="en-US" altLang="zh-CN" dirty="0"/>
              <a:t>x </a:t>
            </a:r>
            <a:r>
              <a:rPr lang="zh-CN" altLang="en-US" dirty="0"/>
              <a:t>余数为 </a:t>
            </a:r>
            <a:r>
              <a:rPr lang="en-US" altLang="zh-CN" dirty="0"/>
              <a:t>y </a:t>
            </a:r>
            <a:r>
              <a:rPr lang="zh-CN" altLang="en-US" dirty="0"/>
              <a:t>的所有位置的和。</a:t>
            </a:r>
          </a:p>
        </p:txBody>
      </p:sp>
    </p:spTree>
    <p:extLst>
      <p:ext uri="{BB962C8B-B14F-4D97-AF65-F5344CB8AC3E}">
        <p14:creationId xmlns:p14="http://schemas.microsoft.com/office/powerpoint/2010/main" val="2285452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C9B3A-B134-428A-0EB6-68BBBD48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哈希冲突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38E610-FDDF-EA7E-9159-3CF407047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暴力处理询问，查询复杂度是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，修改复杂度是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。适用于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较大的情况。</a:t>
                </a:r>
                <a:endParaRPr lang="en-US" altLang="zh-CN" dirty="0"/>
              </a:p>
              <a:p>
                <a:r>
                  <a:rPr lang="zh-CN" altLang="en-US" dirty="0"/>
                  <a:t>维护数组 </a:t>
                </a:r>
                <a:r>
                  <a:rPr lang="en-US" altLang="zh-CN" dirty="0"/>
                  <a:t>f[x][y] </a:t>
                </a:r>
                <a:r>
                  <a:rPr lang="zh-CN" altLang="en-US" dirty="0"/>
                  <a:t>表示模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余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位置的总和。查询复杂度是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，修改复杂度是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空间。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 时用前者，反之用后者。这样单次修改、查询的最坏时间复杂度均为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，空间复杂度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38E610-FDDF-EA7E-9159-3CF407047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8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9D151-F140-DE8A-28DD-B40FB777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39E67-CD44-64E1-E135-8B57BD86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洛谷</a:t>
            </a:r>
            <a:r>
              <a:rPr lang="en-US" altLang="zh-CN" dirty="0">
                <a:hlinkClick r:id="rId2"/>
              </a:rPr>
              <a:t>P5309</a:t>
            </a:r>
            <a:endParaRPr lang="en-US" altLang="zh-CN" dirty="0"/>
          </a:p>
          <a:p>
            <a:r>
              <a:rPr lang="zh-CN" altLang="en-US" dirty="0"/>
              <a:t>给定一个序列。</a:t>
            </a:r>
            <a:endParaRPr lang="en-US" altLang="zh-CN" dirty="0"/>
          </a:p>
          <a:p>
            <a:r>
              <a:rPr lang="zh-CN" altLang="en-US" dirty="0"/>
              <a:t>将模 </a:t>
            </a:r>
            <a:r>
              <a:rPr lang="en-US" altLang="zh-CN" dirty="0"/>
              <a:t>x </a:t>
            </a:r>
            <a:r>
              <a:rPr lang="zh-CN" altLang="en-US" dirty="0"/>
              <a:t>余数为 </a:t>
            </a:r>
            <a:r>
              <a:rPr lang="en-US" altLang="zh-CN" dirty="0"/>
              <a:t>y </a:t>
            </a:r>
            <a:r>
              <a:rPr lang="zh-CN" altLang="en-US" dirty="0"/>
              <a:t>的所有位置加上 </a:t>
            </a:r>
            <a:r>
              <a:rPr lang="en-US" altLang="zh-CN" dirty="0"/>
              <a:t>z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区间求和。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711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E094F-33CF-E2E9-2A43-0E2F0A2F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F9A5EB-5FB8-B235-8F98-E1C73CC6A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直接暴力做的话，一次操作会产生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 次单点加，还需要支持区间求和。</a:t>
                </a:r>
                <a:endParaRPr lang="en-US" altLang="zh-CN" dirty="0"/>
              </a:p>
              <a:p>
                <a:r>
                  <a:rPr lang="zh-CN" altLang="en-US" dirty="0"/>
                  <a:t>序列分块可以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单点加，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区间求和。</a:t>
                </a:r>
                <a:endParaRPr lang="en-US" altLang="zh-CN" dirty="0"/>
              </a:p>
              <a:p>
                <a:r>
                  <a:rPr lang="zh-CN" altLang="en-US" dirty="0"/>
                  <a:t>维护数组 </a:t>
                </a:r>
                <a:r>
                  <a:rPr lang="en-US" altLang="zh-CN" dirty="0"/>
                  <a:t>f[x][y] </a:t>
                </a:r>
                <a:r>
                  <a:rPr lang="zh-CN" altLang="en-US" dirty="0"/>
                  <a:t>表示模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余 </a:t>
                </a:r>
                <a:r>
                  <a:rPr lang="en-US" altLang="zh-CN" dirty="0"/>
                  <a:t>0~y </a:t>
                </a:r>
                <a:r>
                  <a:rPr lang="zh-CN" altLang="en-US" dirty="0"/>
                  <a:t>增加的总数，查询一个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F9A5EB-5FB8-B235-8F98-E1C73CC6A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05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C2B33-05AA-8D16-401F-05F80EAC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ZJOI2022 </a:t>
            </a:r>
            <a:r>
              <a:rPr lang="zh-CN" altLang="en-US" dirty="0"/>
              <a:t>众数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EC0A7-232D-DBA4-93A7-1AEAB9E0F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给定一个序列。</a:t>
            </a:r>
            <a:endParaRPr lang="en-US" altLang="zh-CN" dirty="0"/>
          </a:p>
          <a:p>
            <a:r>
              <a:rPr lang="zh-CN" altLang="en-US" dirty="0"/>
              <a:t>你可以执行以下操作最多 </a:t>
            </a:r>
            <a:r>
              <a:rPr lang="en-US" altLang="zh-CN" dirty="0"/>
              <a:t>1 </a:t>
            </a:r>
            <a:r>
              <a:rPr lang="zh-CN" altLang="en-US" dirty="0"/>
              <a:t>次：</a:t>
            </a:r>
            <a:endParaRPr lang="en-US" altLang="zh-CN" dirty="0"/>
          </a:p>
          <a:p>
            <a:r>
              <a:rPr lang="zh-CN" altLang="en-US" dirty="0"/>
              <a:t>将一个区间内的所有数同时加上一个你指定的数 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要求使序列的众数的出现次数最大，并输出能达到这个最大出现次数的所有取值。</a:t>
            </a:r>
          </a:p>
        </p:txBody>
      </p:sp>
    </p:spTree>
    <p:extLst>
      <p:ext uri="{BB962C8B-B14F-4D97-AF65-F5344CB8AC3E}">
        <p14:creationId xmlns:p14="http://schemas.microsoft.com/office/powerpoint/2010/main" val="299593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83F39-59A5-7C15-4A6C-A1F90185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ZJOI2022 </a:t>
            </a:r>
            <a:r>
              <a:rPr lang="zh-CN" altLang="en-US" dirty="0"/>
              <a:t>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8E77CF-076E-B240-7439-5B2FAC7E5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对每个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，判断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能否作为众数。</a:t>
                </a:r>
                <a:endParaRPr lang="en-US" altLang="zh-CN" dirty="0"/>
              </a:p>
              <a:p>
                <a:r>
                  <a:rPr lang="zh-CN" altLang="en-US" dirty="0"/>
                  <a:t>枚举 </a:t>
                </a:r>
                <a:r>
                  <a:rPr lang="en-US" altLang="zh-CN" dirty="0" err="1"/>
                  <a:t>x,y</a:t>
                </a:r>
                <a:r>
                  <a:rPr lang="zh-CN" altLang="en-US" dirty="0"/>
                  <a:t>，将一个区间内的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变成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，使得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出现次数尽可能多。</a:t>
                </a:r>
                <a:endParaRPr lang="en-US" altLang="zh-CN" dirty="0"/>
              </a:p>
              <a:p>
                <a:r>
                  <a:rPr lang="zh-CN" altLang="en-US" dirty="0"/>
                  <a:t>最大化区间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的个数</a:t>
                </a:r>
                <a:r>
                  <a:rPr lang="en-US" altLang="zh-CN" dirty="0"/>
                  <a:t>-x </a:t>
                </a:r>
                <a:r>
                  <a:rPr lang="zh-CN" altLang="en-US" dirty="0"/>
                  <a:t>的个数。</a:t>
                </a:r>
                <a:endParaRPr lang="en-US" altLang="zh-CN" dirty="0"/>
              </a:p>
              <a:p>
                <a:r>
                  <a:rPr lang="zh-CN" altLang="en-US" dirty="0"/>
                  <a:t>将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看成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看成 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，前缀求和，并记录前缀 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。复杂度 </a:t>
                </a:r>
                <a:r>
                  <a:rPr lang="en-US" altLang="zh-CN" dirty="0"/>
                  <a:t>O(x </a:t>
                </a:r>
                <a:r>
                  <a:rPr lang="zh-CN" altLang="en-US" dirty="0"/>
                  <a:t>的个数</a:t>
                </a:r>
                <a:r>
                  <a:rPr lang="en-US" altLang="zh-CN" dirty="0"/>
                  <a:t>+y </a:t>
                </a:r>
                <a:r>
                  <a:rPr lang="zh-CN" altLang="en-US" dirty="0"/>
                  <a:t>的个数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出现次数达到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的不同数最多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r>
                  <a:rPr lang="en-US" altLang="zh-CN" dirty="0"/>
                  <a:t>y </a:t>
                </a:r>
                <a:r>
                  <a:rPr lang="zh-CN" altLang="en-US" dirty="0"/>
                  <a:t>的个数较少时，暴力找区间内的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的个数。若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比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多则直接停止，因此复杂度与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的个数无关。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8E77CF-076E-B240-7439-5B2FAC7E5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6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F684-C817-CEDF-32CC-E0B5CAF6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08A72-03AB-EC0A-3C3E-DD8611C1B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 </a:t>
            </a:r>
            <a:r>
              <a:rPr lang="zh-CN" altLang="en-US" dirty="0"/>
              <a:t>维莫队的一个状态可以用一个 </a:t>
            </a:r>
            <a:r>
              <a:rPr lang="en-US" altLang="zh-CN" dirty="0"/>
              <a:t>k </a:t>
            </a:r>
            <a:r>
              <a:rPr lang="zh-CN" altLang="en-US" dirty="0"/>
              <a:t>元组表示。</a:t>
            </a:r>
            <a:endParaRPr lang="en-US" altLang="zh-CN" dirty="0"/>
          </a:p>
          <a:p>
            <a:r>
              <a:rPr lang="zh-CN" altLang="en-US" dirty="0"/>
              <a:t>当得知一个状态的信息时，可以以较小的代价得知这个状态的相邻状态（</a:t>
            </a:r>
            <a:r>
              <a:rPr lang="en-US" altLang="zh-CN" dirty="0"/>
              <a:t>k </a:t>
            </a:r>
            <a:r>
              <a:rPr lang="zh-CN" altLang="en-US" dirty="0"/>
              <a:t>元组的某一维</a:t>
            </a:r>
            <a:r>
              <a:rPr lang="en-US" altLang="zh-CN" dirty="0"/>
              <a:t>±1</a:t>
            </a:r>
            <a:r>
              <a:rPr lang="zh-CN" altLang="en-US" dirty="0"/>
              <a:t>）的信息。</a:t>
            </a:r>
            <a:endParaRPr lang="en-US" altLang="zh-CN" dirty="0"/>
          </a:p>
          <a:p>
            <a:r>
              <a:rPr lang="zh-CN" altLang="en-US" dirty="0"/>
              <a:t>这样就可以从前一个目标状态，通过不断转移到相邻状态，来得到后一个目标状态。</a:t>
            </a:r>
            <a:endParaRPr lang="en-US" altLang="zh-CN" dirty="0"/>
          </a:p>
          <a:p>
            <a:r>
              <a:rPr lang="zh-CN" altLang="en-US" dirty="0"/>
              <a:t>莫队算法对所有目标状态按照某种方式排序，以尽可能减小“转移到相邻状态”这一操作的次数。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76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5A920-6690-59E1-1A6F-960822C7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序列分块基础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66B5D-947C-51DC-9CD3-6E3653784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序列分块，就是将序列划分为若干较小的部分，通过维护每部分的信息，来快速地进行查询。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788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C09F9-537D-1907-0F08-D44F0CA0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C2302C-72B6-7989-B4CF-A3F06B632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常见的二维莫队的形式为：不带修区间查询。</a:t>
                </a:r>
                <a:endParaRPr lang="en-US" altLang="zh-CN" dirty="0"/>
              </a:p>
              <a:p>
                <a:r>
                  <a:rPr lang="zh-CN" altLang="en-US" dirty="0"/>
                  <a:t>长度为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的序列，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次查询，转移到相邻状态的复杂度为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最优复杂度为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排序方式为，将序列按照块长为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 分块，对询问排序，第一关键字为左端点所在块，第二关键字为右端点。</a:t>
                </a:r>
                <a:endParaRPr lang="en-US" altLang="zh-CN" dirty="0"/>
              </a:p>
              <a:p>
                <a:r>
                  <a:rPr lang="zh-CN" altLang="en-US" dirty="0"/>
                  <a:t>另外，三维莫队的最优复杂度是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同阶），按照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分块可取到最优。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C2302C-72B6-7989-B4CF-A3F06B632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74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30D4F-1124-DBD6-FACB-074D2B10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 </a:t>
            </a:r>
            <a:r>
              <a:rPr lang="en-US" altLang="zh-CN" dirty="0"/>
              <a:t>Z </a:t>
            </a:r>
            <a:r>
              <a:rPr lang="zh-CN" altLang="en-US" dirty="0"/>
              <a:t>的袜子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39CEF-9621-2FFB-00CE-54124AE2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个物品，每个物品有一个颜色。</a:t>
            </a:r>
            <a:endParaRPr lang="en-US" altLang="zh-CN" dirty="0"/>
          </a:p>
          <a:p>
            <a:r>
              <a:rPr lang="en-US" altLang="zh-CN" dirty="0"/>
              <a:t>m </a:t>
            </a:r>
            <a:r>
              <a:rPr lang="zh-CN" altLang="en-US" dirty="0"/>
              <a:t>次询问，每次给定一个区间，求区间里等概率随机抽取两个不同物品，得到颜色相同的概率。</a:t>
            </a:r>
            <a:endParaRPr lang="en-US" altLang="zh-CN" dirty="0"/>
          </a:p>
          <a:p>
            <a:r>
              <a:rPr lang="zh-CN" altLang="en-US" dirty="0"/>
              <a:t>经典题。</a:t>
            </a:r>
          </a:p>
        </p:txBody>
      </p:sp>
    </p:spTree>
    <p:extLst>
      <p:ext uri="{BB962C8B-B14F-4D97-AF65-F5344CB8AC3E}">
        <p14:creationId xmlns:p14="http://schemas.microsoft.com/office/powerpoint/2010/main" val="2686309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33C68-859E-51D7-F961-8AFD5D80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E7275C-D473-274E-ABDC-A184C25E2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多次询问，每次给定 </a:t>
                </a:r>
                <a:r>
                  <a:rPr lang="en-US" altLang="zh-CN" dirty="0" err="1"/>
                  <a:t>n,m</a:t>
                </a:r>
                <a:r>
                  <a:rPr lang="zh-CN" altLang="en-US" dirty="0"/>
                  <a:t>，求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对质数取模。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E7275C-D473-274E-ABDC-A184C25E2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600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24FE4-889A-0693-8723-B3873ED8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E04B3F-B361-95BF-E9E2-701A0D061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不常见的莫队形式。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E04B3F-B361-95BF-E9E2-701A0D061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763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E15BB-7E29-AD42-58B1-63C2DCA6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9E387-6B87-828B-4EC4-617FA8CC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一般以询问树上路径信息的形式出现。</a:t>
            </a:r>
            <a:endParaRPr lang="en-US" altLang="zh-CN" dirty="0"/>
          </a:p>
          <a:p>
            <a:r>
              <a:rPr lang="zh-CN" altLang="en-US" dirty="0"/>
              <a:t>考虑写出树的括号序列（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时，进入该点添加左括号，退出该点添加右括号），在该括号序列上进行莫队即可。</a:t>
            </a:r>
            <a:endParaRPr lang="en-US" altLang="zh-CN" dirty="0"/>
          </a:p>
          <a:p>
            <a:r>
              <a:rPr lang="zh-CN" altLang="en-US" dirty="0"/>
              <a:t>维护的信息需要支持可删。</a:t>
            </a:r>
          </a:p>
        </p:txBody>
      </p:sp>
    </p:spTree>
    <p:extLst>
      <p:ext uri="{BB962C8B-B14F-4D97-AF65-F5344CB8AC3E}">
        <p14:creationId xmlns:p14="http://schemas.microsoft.com/office/powerpoint/2010/main" val="2261600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24B11-1C84-62B8-3725-1729D26B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72D38-B775-3A5F-9DED-C311FCC0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进行树分块，然后对询问进行排序。</a:t>
            </a:r>
          </a:p>
        </p:txBody>
      </p:sp>
    </p:spTree>
    <p:extLst>
      <p:ext uri="{BB962C8B-B14F-4D97-AF65-F5344CB8AC3E}">
        <p14:creationId xmlns:p14="http://schemas.microsoft.com/office/powerpoint/2010/main" val="1016972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2EA9-4BB1-8001-A10A-7B9382C6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 on a tree 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9745B-3846-D8C8-65F8-E062341C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SPOJ 10707</a:t>
            </a:r>
            <a:endParaRPr lang="en-US" altLang="zh-CN" dirty="0"/>
          </a:p>
          <a:p>
            <a:r>
              <a:rPr lang="zh-CN" altLang="en-US" dirty="0"/>
              <a:t>给定一棵树，每个点有一个颜色。</a:t>
            </a:r>
            <a:endParaRPr lang="en-US" altLang="zh-CN" dirty="0"/>
          </a:p>
          <a:p>
            <a:r>
              <a:rPr lang="zh-CN" altLang="en-US" dirty="0"/>
              <a:t>多次询问树上一条路径上的颜色个数。</a:t>
            </a:r>
            <a:endParaRPr lang="en-US" altLang="zh-CN" dirty="0"/>
          </a:p>
          <a:p>
            <a:r>
              <a:rPr lang="zh-CN" altLang="en-US" dirty="0"/>
              <a:t>树上莫队入门题。</a:t>
            </a:r>
          </a:p>
        </p:txBody>
      </p:sp>
    </p:spTree>
    <p:extLst>
      <p:ext uri="{BB962C8B-B14F-4D97-AF65-F5344CB8AC3E}">
        <p14:creationId xmlns:p14="http://schemas.microsoft.com/office/powerpoint/2010/main" val="838022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2A3B0-868B-B020-C4EE-4D6594B8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不删除莫队</a:t>
            </a:r>
            <a:r>
              <a:rPr lang="en-US" altLang="zh-CN" dirty="0"/>
              <a:t>/</a:t>
            </a:r>
            <a:r>
              <a:rPr lang="zh-CN" altLang="en-US" dirty="0"/>
              <a:t>不插入莫队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89C8C-A47E-7431-3B81-C329F631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有时维护的信息不支持删除或不支持插入，则需要对莫队算法进行改进。</a:t>
            </a:r>
            <a:endParaRPr lang="en-US" altLang="zh-CN" dirty="0"/>
          </a:p>
          <a:p>
            <a:r>
              <a:rPr lang="zh-CN" altLang="en-US" dirty="0"/>
              <a:t>以不删除莫队为例。</a:t>
            </a:r>
            <a:endParaRPr lang="en-US" altLang="zh-CN" dirty="0"/>
          </a:p>
          <a:p>
            <a:r>
              <a:rPr lang="zh-CN" altLang="en-US" dirty="0"/>
              <a:t>考虑对左端点在一个块内的询问同时处理，按照右端点排序，这样保证了右端点单调。</a:t>
            </a:r>
            <a:endParaRPr lang="en-US" altLang="zh-CN" dirty="0"/>
          </a:p>
          <a:p>
            <a:r>
              <a:rPr lang="zh-CN" altLang="en-US" dirty="0"/>
              <a:t>对每个询问，先移动右端点，再移动左端点。处理完后再将左端点移回来（撤销左端点移动带来的影响）。</a:t>
            </a:r>
            <a:endParaRPr lang="en-US" altLang="zh-CN" dirty="0"/>
          </a:p>
          <a:p>
            <a:r>
              <a:rPr lang="zh-CN" altLang="en-US" dirty="0"/>
              <a:t>需要保证左端点单次移动的代价。</a:t>
            </a:r>
          </a:p>
        </p:txBody>
      </p:sp>
    </p:spTree>
    <p:extLst>
      <p:ext uri="{BB962C8B-B14F-4D97-AF65-F5344CB8AC3E}">
        <p14:creationId xmlns:p14="http://schemas.microsoft.com/office/powerpoint/2010/main" val="2751861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C26C6-A26A-89E5-3A38-03533844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JOISC2014 </a:t>
            </a:r>
            <a:r>
              <a:rPr lang="zh-CN" altLang="en-US" dirty="0"/>
              <a:t>历史研究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B2536-0FD9-1C7E-DD48-CCBB9350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LOJ2874</a:t>
            </a:r>
            <a:endParaRPr lang="en-US" altLang="zh-CN" dirty="0"/>
          </a:p>
          <a:p>
            <a:r>
              <a:rPr lang="zh-CN" altLang="en-US" dirty="0"/>
              <a:t>给定一个序列，每个位置有一个颜色 </a:t>
            </a:r>
            <a:r>
              <a:rPr lang="en-US" altLang="zh-CN" dirty="0" err="1"/>
              <a:t>c_i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每次询问给定一个区间。定义颜色 </a:t>
            </a:r>
            <a:r>
              <a:rPr lang="en-US" altLang="zh-CN" dirty="0"/>
              <a:t>k </a:t>
            </a:r>
            <a:r>
              <a:rPr lang="zh-CN" altLang="en-US" dirty="0"/>
              <a:t>的价值为，</a:t>
            </a:r>
            <a:r>
              <a:rPr lang="en-US" altLang="zh-CN" dirty="0"/>
              <a:t>k </a:t>
            </a:r>
            <a:r>
              <a:rPr lang="zh-CN" altLang="en-US" dirty="0"/>
              <a:t>乘上 </a:t>
            </a:r>
            <a:r>
              <a:rPr lang="en-US" altLang="zh-CN" dirty="0"/>
              <a:t>k </a:t>
            </a:r>
            <a:r>
              <a:rPr lang="zh-CN" altLang="en-US" dirty="0"/>
              <a:t>在这个区间内的出现次数。一个区间的价值为所有颜色价值的最大值。求区间价值。</a:t>
            </a:r>
            <a:endParaRPr lang="en-US" altLang="zh-CN" dirty="0"/>
          </a:p>
          <a:p>
            <a:r>
              <a:rPr lang="en-US" altLang="zh-CN" dirty="0"/>
              <a:t>max/min </a:t>
            </a:r>
            <a:r>
              <a:rPr lang="zh-CN" altLang="en-US" dirty="0"/>
              <a:t>是典型的不支持删除的信息。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4749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2A62C-CFE9-D044-4093-D460E976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WC2022 </a:t>
            </a:r>
            <a:r>
              <a:rPr lang="zh-CN" altLang="en-US" dirty="0"/>
              <a:t>秃子酋长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AC8F3-2947-0DEB-5142-84FDDC21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给一个长为 </a:t>
            </a:r>
            <a:r>
              <a:rPr lang="en-US" altLang="zh-CN" dirty="0"/>
              <a:t>n </a:t>
            </a:r>
            <a:r>
              <a:rPr lang="zh-CN" altLang="en-US" dirty="0"/>
              <a:t>的排列，有 </a:t>
            </a:r>
            <a:r>
              <a:rPr lang="en-US" altLang="zh-CN" dirty="0"/>
              <a:t>m </a:t>
            </a:r>
            <a:r>
              <a:rPr lang="zh-CN" altLang="en-US" dirty="0"/>
              <a:t>次询问，每次询问区间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内，</a:t>
            </a:r>
            <a:r>
              <a:rPr lang="zh-CN" altLang="en-US" b="0" i="0" dirty="0">
                <a:effectLst/>
                <a:latin typeface="-apple-system"/>
              </a:rPr>
              <a:t>排序后相邻的数在原序列中的位置的差的绝对值之和。</a:t>
            </a:r>
            <a:endParaRPr lang="en-US" altLang="zh-CN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29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EFAC-3030-3AE7-4074-8B4D45E7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序列分块基础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0D553-1649-0FEC-1E56-8E74F374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区间加区间求和。</a:t>
            </a:r>
          </a:p>
        </p:txBody>
      </p:sp>
    </p:spTree>
    <p:extLst>
      <p:ext uri="{BB962C8B-B14F-4D97-AF65-F5344CB8AC3E}">
        <p14:creationId xmlns:p14="http://schemas.microsoft.com/office/powerpoint/2010/main" val="2969958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2DB6D-2361-E394-7023-61AB431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WC2022 </a:t>
            </a:r>
            <a:r>
              <a:rPr lang="zh-CN" altLang="en-US" dirty="0"/>
              <a:t>秃子酋长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07666-0801-0B8D-7289-81FCB8E7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链表支持 </a:t>
            </a:r>
            <a:r>
              <a:rPr lang="en-US" altLang="zh-CN" dirty="0"/>
              <a:t>O(1) </a:t>
            </a:r>
            <a:r>
              <a:rPr lang="zh-CN" altLang="en-US" dirty="0"/>
              <a:t>前驱、后继、删除。</a:t>
            </a:r>
            <a:endParaRPr lang="en-US" altLang="zh-CN" dirty="0"/>
          </a:p>
          <a:p>
            <a:r>
              <a:rPr lang="zh-CN" altLang="en-US" dirty="0"/>
              <a:t>每次删除一个元素，我们可以直接知道它对应链表中的位置，然后删掉它。</a:t>
            </a:r>
            <a:endParaRPr lang="en-US" altLang="zh-CN" dirty="0"/>
          </a:p>
          <a:p>
            <a:r>
              <a:rPr lang="zh-CN" altLang="en-US" dirty="0"/>
              <a:t>不插入莫队。</a:t>
            </a:r>
          </a:p>
        </p:txBody>
      </p:sp>
    </p:spTree>
    <p:extLst>
      <p:ext uri="{BB962C8B-B14F-4D97-AF65-F5344CB8AC3E}">
        <p14:creationId xmlns:p14="http://schemas.microsoft.com/office/powerpoint/2010/main" val="28352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20842-EE07-7806-2C41-30C101A1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莫队二次离线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B12EB-D506-BBE9-03B6-A8F4FAC9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可以解决单次转移代价较大的序列莫队问题。</a:t>
            </a:r>
            <a:endParaRPr lang="en-US" altLang="zh-CN" dirty="0"/>
          </a:p>
          <a:p>
            <a:r>
              <a:rPr lang="zh-CN" altLang="en-US" dirty="0"/>
              <a:t>适用范围：</a:t>
            </a:r>
            <a:endParaRPr lang="en-US" altLang="zh-CN" dirty="0"/>
          </a:p>
          <a:p>
            <a:r>
              <a:rPr lang="zh-CN" altLang="en-US" dirty="0"/>
              <a:t>一个数对区间的贡献与区间内的数有关。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en-US" altLang="zh-CN" dirty="0"/>
              <a:t>F(</a:t>
            </a:r>
            <a:r>
              <a:rPr lang="en-US" altLang="zh-CN" dirty="0" err="1"/>
              <a:t>x,l,r</a:t>
            </a:r>
            <a:r>
              <a:rPr lang="en-US" altLang="zh-CN" dirty="0"/>
              <a:t>) </a:t>
            </a:r>
            <a:r>
              <a:rPr lang="zh-CN" altLang="en-US" dirty="0"/>
              <a:t>为 </a:t>
            </a:r>
            <a:r>
              <a:rPr lang="en-US" altLang="zh-CN" dirty="0"/>
              <a:t>x </a:t>
            </a:r>
            <a:r>
              <a:rPr lang="zh-CN" altLang="en-US" dirty="0"/>
              <a:t>对 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的贡献，则满足 </a:t>
            </a:r>
            <a:r>
              <a:rPr lang="en-US" altLang="zh-CN" dirty="0"/>
              <a:t>F(</a:t>
            </a:r>
            <a:r>
              <a:rPr lang="en-US" altLang="zh-CN" dirty="0" err="1"/>
              <a:t>x,l,r</a:t>
            </a:r>
            <a:r>
              <a:rPr lang="en-US" altLang="zh-CN" dirty="0"/>
              <a:t>)=F(x,1,r)-F(x,1,l-1)</a:t>
            </a:r>
          </a:p>
        </p:txBody>
      </p:sp>
    </p:spTree>
    <p:extLst>
      <p:ext uri="{BB962C8B-B14F-4D97-AF65-F5344CB8AC3E}">
        <p14:creationId xmlns:p14="http://schemas.microsoft.com/office/powerpoint/2010/main" val="1498366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89C4A-AA2C-7CBA-7C03-147B1C98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莫队二次离线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9DF0C-ED5D-12D9-8727-8D591BFF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 </a:t>
            </a:r>
            <a:r>
              <a:rPr lang="en-US" altLang="zh-CN" dirty="0"/>
              <a:t>a</a:t>
            </a:r>
            <a:r>
              <a:rPr lang="zh-CN" altLang="en-US" dirty="0"/>
              <a:t>，每次询问给定一个区间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和 </a:t>
            </a:r>
            <a:r>
              <a:rPr lang="en-US" altLang="zh-CN" dirty="0"/>
              <a:t>k</a:t>
            </a:r>
            <a:r>
              <a:rPr lang="zh-CN" altLang="en-US" dirty="0"/>
              <a:t>，问有多少对 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 </a:t>
            </a:r>
            <a:r>
              <a:rPr lang="zh-CN" altLang="en-US" dirty="0"/>
              <a:t>满足 </a:t>
            </a:r>
            <a:r>
              <a:rPr lang="en-US" altLang="zh-CN" dirty="0"/>
              <a:t>l&lt;=</a:t>
            </a:r>
            <a:r>
              <a:rPr lang="en-US" altLang="zh-CN" dirty="0" err="1"/>
              <a:t>i</a:t>
            </a:r>
            <a:r>
              <a:rPr lang="en-US" altLang="zh-CN" dirty="0"/>
              <a:t>&lt;j&lt;=r</a:t>
            </a:r>
            <a:r>
              <a:rPr lang="zh-CN" altLang="en-US" dirty="0"/>
              <a:t> 且 </a:t>
            </a:r>
            <a:r>
              <a:rPr lang="en-US" altLang="zh-CN" dirty="0" err="1"/>
              <a:t>popcount</a:t>
            </a:r>
            <a:r>
              <a:rPr lang="en-US" altLang="zh-CN" dirty="0"/>
              <a:t>(</a:t>
            </a:r>
            <a:r>
              <a:rPr lang="en-US" altLang="zh-CN" dirty="0" err="1"/>
              <a:t>a_i</a:t>
            </a:r>
            <a:r>
              <a:rPr lang="en-US" altLang="zh-CN" dirty="0"/>
              <a:t>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a_j</a:t>
            </a:r>
            <a:r>
              <a:rPr lang="en-US" altLang="zh-CN" dirty="0"/>
              <a:t>)=k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值域 </a:t>
            </a:r>
            <a:r>
              <a:rPr lang="en-US" altLang="zh-CN" dirty="0"/>
              <a:t>16384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294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F426B-E924-CEC9-F82B-1E60495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综合运用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79E7A-84D9-4071-292A-213C7D1B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一些杂题，用来凑时间。</a:t>
            </a:r>
          </a:p>
        </p:txBody>
      </p:sp>
    </p:spTree>
    <p:extLst>
      <p:ext uri="{BB962C8B-B14F-4D97-AF65-F5344CB8AC3E}">
        <p14:creationId xmlns:p14="http://schemas.microsoft.com/office/powerpoint/2010/main" val="1261798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64F0-C1AF-9B5E-28A2-090752F2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区间众数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A7290-4743-B44B-2CF2-7FCCFBC4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给定一个序列，多次询问区间众数。如有相同输出最小值。</a:t>
            </a:r>
            <a:endParaRPr lang="en-US" altLang="zh-CN" dirty="0"/>
          </a:p>
          <a:p>
            <a:r>
              <a:rPr lang="zh-CN" altLang="en-US" dirty="0"/>
              <a:t>离线</a:t>
            </a:r>
            <a:r>
              <a:rPr lang="en-US" altLang="zh-CN" dirty="0"/>
              <a:t>/</a:t>
            </a:r>
            <a:r>
              <a:rPr lang="zh-CN" altLang="en-US" dirty="0"/>
              <a:t>在线</a:t>
            </a:r>
          </a:p>
        </p:txBody>
      </p:sp>
    </p:spTree>
    <p:extLst>
      <p:ext uri="{BB962C8B-B14F-4D97-AF65-F5344CB8AC3E}">
        <p14:creationId xmlns:p14="http://schemas.microsoft.com/office/powerpoint/2010/main" val="2463934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83D8C-3DFC-184C-E30E-A69547FE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未来日记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86669-6FCF-B42A-B0A4-4293FAF9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给定一个序列，有以下两种操作：</a:t>
            </a:r>
            <a:endParaRPr lang="en-US" altLang="zh-CN" dirty="0"/>
          </a:p>
          <a:p>
            <a:r>
              <a:rPr lang="zh-CN" altLang="en-US" dirty="0"/>
              <a:t>把区间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的所有 </a:t>
            </a:r>
            <a:r>
              <a:rPr lang="en-US" altLang="zh-CN" dirty="0"/>
              <a:t>x </a:t>
            </a:r>
            <a:r>
              <a:rPr lang="zh-CN" altLang="en-US" dirty="0"/>
              <a:t>变为 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查询区间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的第 </a:t>
            </a:r>
            <a:r>
              <a:rPr lang="en-US" altLang="zh-CN" dirty="0"/>
              <a:t>k </a:t>
            </a:r>
            <a:r>
              <a:rPr lang="zh-CN" altLang="en-US" dirty="0"/>
              <a:t>小值。</a:t>
            </a:r>
          </a:p>
        </p:txBody>
      </p:sp>
    </p:spTree>
    <p:extLst>
      <p:ext uri="{BB962C8B-B14F-4D97-AF65-F5344CB8AC3E}">
        <p14:creationId xmlns:p14="http://schemas.microsoft.com/office/powerpoint/2010/main" val="4072149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452E9-8B20-4325-EB30-65897083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rfplca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729C58-03FE-BFD7-397D-620355A07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38" y="2772229"/>
            <a:ext cx="11559380" cy="2510971"/>
          </a:xfrm>
        </p:spPr>
      </p:pic>
    </p:spTree>
    <p:extLst>
      <p:ext uri="{BB962C8B-B14F-4D97-AF65-F5344CB8AC3E}">
        <p14:creationId xmlns:p14="http://schemas.microsoft.com/office/powerpoint/2010/main" val="987010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F73A4-016E-3290-2E23-1E73F05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秋天的第一杯奶茶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6F657-0AD4-CDD1-4DFD-F93461A2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SOJ1075</a:t>
            </a:r>
          </a:p>
          <a:p>
            <a:r>
              <a:rPr lang="zh-CN" altLang="en-US" dirty="0"/>
              <a:t>有一个长度为 </a:t>
            </a:r>
            <a:r>
              <a:rPr lang="en-US" altLang="zh-CN" dirty="0"/>
              <a:t>n </a:t>
            </a:r>
            <a:r>
              <a:rPr lang="zh-CN" altLang="en-US" dirty="0"/>
              <a:t>的序列，和 </a:t>
            </a:r>
            <a:r>
              <a:rPr lang="en-US" altLang="zh-CN" dirty="0"/>
              <a:t>m </a:t>
            </a:r>
            <a:r>
              <a:rPr lang="zh-CN" altLang="en-US" dirty="0"/>
              <a:t>个事件，每个事件为以下两种：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令区间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所有数增加 </a:t>
            </a:r>
            <a:r>
              <a:rPr lang="en-US" altLang="zh-CN" dirty="0"/>
              <a:t>v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求区间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的和。</a:t>
            </a:r>
            <a:endParaRPr lang="en-US" altLang="zh-CN" dirty="0"/>
          </a:p>
          <a:p>
            <a:r>
              <a:rPr lang="zh-CN" altLang="en-US" dirty="0"/>
              <a:t>有 </a:t>
            </a:r>
            <a:r>
              <a:rPr lang="en-US" altLang="zh-CN" dirty="0"/>
              <a:t>k </a:t>
            </a:r>
            <a:r>
              <a:rPr lang="zh-CN" altLang="en-US" dirty="0"/>
              <a:t>次询问，每次询问给定区间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，要求从初始序列按顺序执行</a:t>
            </a:r>
            <a:r>
              <a:rPr lang="en-US" altLang="zh-CN" dirty="0"/>
              <a:t> [</a:t>
            </a:r>
            <a:r>
              <a:rPr lang="en-US" altLang="zh-CN" dirty="0" err="1"/>
              <a:t>a,b</a:t>
            </a:r>
            <a:r>
              <a:rPr lang="en-US" altLang="zh-CN" dirty="0"/>
              <a:t>] </a:t>
            </a:r>
            <a:r>
              <a:rPr lang="zh-CN" altLang="en-US" dirty="0"/>
              <a:t>内的操作，并求出这个区间内所有 </a:t>
            </a:r>
            <a:r>
              <a:rPr lang="en-US" altLang="zh-CN" dirty="0"/>
              <a:t>2 </a:t>
            </a:r>
            <a:r>
              <a:rPr lang="zh-CN" altLang="en-US" dirty="0"/>
              <a:t>操作的答案的和。</a:t>
            </a:r>
          </a:p>
        </p:txBody>
      </p:sp>
    </p:spTree>
    <p:extLst>
      <p:ext uri="{BB962C8B-B14F-4D97-AF65-F5344CB8AC3E}">
        <p14:creationId xmlns:p14="http://schemas.microsoft.com/office/powerpoint/2010/main" val="94792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2555-5BD7-3BD2-B4A7-84C8474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序列分块基础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0CF704-8D82-093E-44D7-BC2297CBB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常用的技巧：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单点修改，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前缀和。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前缀和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单点</m:t>
                    </m:r>
                  </m:oMath>
                </a14:m>
                <a:r>
                  <a:rPr lang="zh-CN" altLang="en-US" dirty="0"/>
                  <a:t>修改。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区间加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求单点。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zh-CN" altLang="en-US" dirty="0"/>
                  <a:t>单点，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区间</m:t>
                    </m:r>
                  </m:oMath>
                </a14:m>
                <a:r>
                  <a:rPr lang="zh-CN" altLang="en-US" dirty="0"/>
                  <a:t>加。</a:t>
                </a:r>
              </a:p>
              <a:p>
                <a:r>
                  <a:rPr lang="zh-CN" altLang="en-US" dirty="0"/>
                  <a:t>本质相同。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0CF704-8D82-093E-44D7-BC2297CBB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15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8B0B6-F2D5-298E-D7A6-8D2AB74A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数列分块入门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43623-56A8-9AE7-3851-A4A0E06C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LOJ 6278</a:t>
            </a:r>
            <a:r>
              <a:rPr lang="zh-CN" altLang="en-US" dirty="0"/>
              <a:t>、</a:t>
            </a:r>
            <a:r>
              <a:rPr lang="en-US" altLang="zh-CN" dirty="0">
                <a:hlinkClick r:id="rId3"/>
              </a:rPr>
              <a:t>LOJ 6279</a:t>
            </a:r>
            <a:endParaRPr lang="en-US" altLang="zh-CN" dirty="0"/>
          </a:p>
          <a:p>
            <a:r>
              <a:rPr lang="zh-CN" altLang="en-US" dirty="0"/>
              <a:t>区间加，查询区间内小于 </a:t>
            </a:r>
            <a:r>
              <a:rPr lang="en-US" altLang="zh-CN" dirty="0"/>
              <a:t>x </a:t>
            </a:r>
            <a:r>
              <a:rPr lang="zh-CN" altLang="en-US" dirty="0"/>
              <a:t>的元素个数。</a:t>
            </a:r>
            <a:endParaRPr lang="en-US" altLang="zh-CN" dirty="0"/>
          </a:p>
          <a:p>
            <a:r>
              <a:rPr lang="zh-CN" altLang="en-US" dirty="0"/>
              <a:t>区间加，查询区间内小于 </a:t>
            </a:r>
            <a:r>
              <a:rPr lang="en-US" altLang="zh-CN" dirty="0"/>
              <a:t>x </a:t>
            </a:r>
            <a:r>
              <a:rPr lang="zh-CN" altLang="en-US" dirty="0"/>
              <a:t>的元素的最大值。</a:t>
            </a:r>
            <a:endParaRPr lang="en-US" altLang="zh-CN" dirty="0"/>
          </a:p>
          <a:p>
            <a:r>
              <a:rPr lang="zh-CN" altLang="en-US" dirty="0"/>
              <a:t>经典技巧：归并</a:t>
            </a:r>
            <a:endParaRPr lang="en-US" altLang="zh-CN" dirty="0"/>
          </a:p>
          <a:p>
            <a:r>
              <a:rPr lang="zh-CN" altLang="en-US" dirty="0"/>
              <a:t>必备知识：合理设计块长，以达到最优复杂度。</a:t>
            </a:r>
          </a:p>
        </p:txBody>
      </p:sp>
    </p:spTree>
    <p:extLst>
      <p:ext uri="{BB962C8B-B14F-4D97-AF65-F5344CB8AC3E}">
        <p14:creationId xmlns:p14="http://schemas.microsoft.com/office/powerpoint/2010/main" val="20507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37C8B-F831-5182-A487-8C29E4A6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数列分块入门 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1D681-671F-CE29-62A4-0689D426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LOJ 6284</a:t>
            </a:r>
            <a:endParaRPr lang="en-US" altLang="zh-CN" dirty="0"/>
          </a:p>
          <a:p>
            <a:r>
              <a:rPr lang="zh-CN" altLang="en-US" dirty="0"/>
              <a:t>区间查询等于 </a:t>
            </a:r>
            <a:r>
              <a:rPr lang="en-US" altLang="zh-CN" dirty="0"/>
              <a:t>c </a:t>
            </a:r>
            <a:r>
              <a:rPr lang="zh-CN" altLang="en-US" dirty="0"/>
              <a:t>的个数，并将这个区间全部修改为 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复杂度分析：一个块是否只有一种数，有多种数的块有多少个。</a:t>
            </a:r>
          </a:p>
        </p:txBody>
      </p:sp>
    </p:spTree>
    <p:extLst>
      <p:ext uri="{BB962C8B-B14F-4D97-AF65-F5344CB8AC3E}">
        <p14:creationId xmlns:p14="http://schemas.microsoft.com/office/powerpoint/2010/main" val="354910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FF5E-6C03-2BCF-A0E2-CFD967B4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五彩斑斓的世界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5B94D-EF96-B782-E9BA-90E72D60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洛谷</a:t>
            </a:r>
            <a:r>
              <a:rPr lang="en-US" altLang="zh-CN" dirty="0">
                <a:hlinkClick r:id="rId2"/>
              </a:rPr>
              <a:t>P4117</a:t>
            </a:r>
            <a:endParaRPr lang="en-US" altLang="zh-CN" dirty="0"/>
          </a:p>
          <a:p>
            <a:r>
              <a:rPr lang="zh-CN" altLang="en-US" dirty="0"/>
              <a:t>区间将大于 </a:t>
            </a:r>
            <a:r>
              <a:rPr lang="en-US" altLang="zh-CN" dirty="0"/>
              <a:t>x </a:t>
            </a:r>
            <a:r>
              <a:rPr lang="zh-CN" altLang="en-US" dirty="0"/>
              <a:t>的数减去 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区间查询 </a:t>
            </a:r>
            <a:r>
              <a:rPr lang="en-US" altLang="zh-CN" dirty="0"/>
              <a:t>x </a:t>
            </a:r>
            <a:r>
              <a:rPr lang="zh-CN" altLang="en-US" dirty="0"/>
              <a:t>的出现次数。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25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0372C-1865-D055-9DD8-F63F465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五彩斑斓的世界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844B1-2E0C-BDD6-2490-B53C42F9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稍微难一点的题。</a:t>
            </a:r>
            <a:endParaRPr lang="en-US" altLang="zh-CN" dirty="0"/>
          </a:p>
          <a:p>
            <a:r>
              <a:rPr lang="zh-CN" altLang="en-US" dirty="0"/>
              <a:t>经典操作：将 </a:t>
            </a:r>
            <a:r>
              <a:rPr lang="en-US" altLang="zh-CN" dirty="0"/>
              <a:t>x </a:t>
            </a:r>
            <a:r>
              <a:rPr lang="zh-CN" altLang="en-US" dirty="0"/>
              <a:t>全部变成 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经典技巧：逐块处理以节省空间。</a:t>
            </a:r>
            <a:endParaRPr lang="en-US" altLang="zh-CN" dirty="0"/>
          </a:p>
          <a:p>
            <a:r>
              <a:rPr lang="zh-CN" altLang="en-US" dirty="0"/>
              <a:t>令 </a:t>
            </a:r>
            <a:r>
              <a:rPr lang="en-US" altLang="zh-CN" dirty="0"/>
              <a:t>k </a:t>
            </a:r>
            <a:r>
              <a:rPr lang="zh-CN" altLang="en-US" dirty="0"/>
              <a:t>为最大值，分别</a:t>
            </a:r>
            <a:r>
              <a:rPr lang="en-US" altLang="zh-CN" dirty="0"/>
              <a:t> 2x&gt;=k </a:t>
            </a:r>
            <a:r>
              <a:rPr lang="zh-CN" altLang="en-US" dirty="0"/>
              <a:t>和 </a:t>
            </a:r>
            <a:r>
              <a:rPr lang="en-US" altLang="zh-CN" dirty="0"/>
              <a:t>2x&lt;k </a:t>
            </a:r>
            <a:r>
              <a:rPr lang="zh-CN" altLang="en-US" dirty="0"/>
              <a:t>的情况。</a:t>
            </a:r>
          </a:p>
        </p:txBody>
      </p:sp>
    </p:spTree>
    <p:extLst>
      <p:ext uri="{BB962C8B-B14F-4D97-AF65-F5344CB8AC3E}">
        <p14:creationId xmlns:p14="http://schemas.microsoft.com/office/powerpoint/2010/main" val="288109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2308</Words>
  <Application>Microsoft Office PowerPoint</Application>
  <PresentationFormat>宽屏</PresentationFormat>
  <Paragraphs>197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-apple-system</vt:lpstr>
      <vt:lpstr>等线</vt:lpstr>
      <vt:lpstr>等线 Light</vt:lpstr>
      <vt:lpstr>Arial</vt:lpstr>
      <vt:lpstr>Cambria Math</vt:lpstr>
      <vt:lpstr>Office 主题​​</vt:lpstr>
      <vt:lpstr>分块及相关数据结构问题浅讲</vt:lpstr>
      <vt:lpstr>目录</vt:lpstr>
      <vt:lpstr>序列分块基础</vt:lpstr>
      <vt:lpstr>序列分块基础</vt:lpstr>
      <vt:lpstr>序列分块基础</vt:lpstr>
      <vt:lpstr>数列分块入门 2、3</vt:lpstr>
      <vt:lpstr>数列分块入门 8</vt:lpstr>
      <vt:lpstr>五彩斑斓的世界</vt:lpstr>
      <vt:lpstr>五彩斑斓的世界</vt:lpstr>
      <vt:lpstr>值域分块</vt:lpstr>
      <vt:lpstr>值域分块</vt:lpstr>
      <vt:lpstr>操作分块</vt:lpstr>
      <vt:lpstr>B君的第二题</vt:lpstr>
      <vt:lpstr>APIO2019 桥梁</vt:lpstr>
      <vt:lpstr>DFS 序分块</vt:lpstr>
      <vt:lpstr>轻重链剖分+序列分块</vt:lpstr>
      <vt:lpstr>CF925E May Holidays</vt:lpstr>
      <vt:lpstr>CF925E May Holidays</vt:lpstr>
      <vt:lpstr>简单树分块</vt:lpstr>
      <vt:lpstr>简单树分块</vt:lpstr>
      <vt:lpstr>Top Cluster 树分块</vt:lpstr>
      <vt:lpstr>“根号分治”</vt:lpstr>
      <vt:lpstr>哈希冲突</vt:lpstr>
      <vt:lpstr>哈希冲突</vt:lpstr>
      <vt:lpstr>初始化</vt:lpstr>
      <vt:lpstr>初始化</vt:lpstr>
      <vt:lpstr>ZJOI2022 众数</vt:lpstr>
      <vt:lpstr>ZJOI2022 众数</vt:lpstr>
      <vt:lpstr>莫队算法</vt:lpstr>
      <vt:lpstr>莫队算法</vt:lpstr>
      <vt:lpstr>小 Z 的袜子</vt:lpstr>
      <vt:lpstr>组合数前缀和</vt:lpstr>
      <vt:lpstr>组合数前缀和</vt:lpstr>
      <vt:lpstr>树上莫队</vt:lpstr>
      <vt:lpstr>树上莫队</vt:lpstr>
      <vt:lpstr>Count on a tree II</vt:lpstr>
      <vt:lpstr>不删除莫队/不插入莫队</vt:lpstr>
      <vt:lpstr>JOISC2014 历史研究</vt:lpstr>
      <vt:lpstr>WC2022 秃子酋长</vt:lpstr>
      <vt:lpstr>WC2022 秃子酋长</vt:lpstr>
      <vt:lpstr>莫队二次离线</vt:lpstr>
      <vt:lpstr>【模板】莫队二次离线</vt:lpstr>
      <vt:lpstr>综合运用</vt:lpstr>
      <vt:lpstr>区间众数</vt:lpstr>
      <vt:lpstr>未来日记</vt:lpstr>
      <vt:lpstr>rfplca</vt:lpstr>
      <vt:lpstr>秋天的第一杯奶茶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分块及相关数据结构问题浅讲</dc:title>
  <dc:creator>机巧人偶 珂愛</dc:creator>
  <cp:lastModifiedBy>机巧人偶 珂愛</cp:lastModifiedBy>
  <cp:revision>193</cp:revision>
  <dcterms:created xsi:type="dcterms:W3CDTF">2023-08-05T05:02:39Z</dcterms:created>
  <dcterms:modified xsi:type="dcterms:W3CDTF">2023-08-06T14:29:01Z</dcterms:modified>
</cp:coreProperties>
</file>