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6"/>
  </p:notesMasterIdLst>
  <p:sldIdLst>
    <p:sldId id="256" r:id="rId3"/>
    <p:sldId id="486" r:id="rId4"/>
    <p:sldId id="443" r:id="rId5"/>
    <p:sldId id="553" r:id="rId6"/>
    <p:sldId id="282" r:id="rId7"/>
    <p:sldId id="487" r:id="rId8"/>
    <p:sldId id="488" r:id="rId9"/>
    <p:sldId id="489" r:id="rId10"/>
    <p:sldId id="490" r:id="rId11"/>
    <p:sldId id="491" r:id="rId12"/>
    <p:sldId id="492" r:id="rId13"/>
    <p:sldId id="493" r:id="rId14"/>
    <p:sldId id="494" r:id="rId15"/>
    <p:sldId id="495" r:id="rId16"/>
    <p:sldId id="496" r:id="rId17"/>
    <p:sldId id="497" r:id="rId18"/>
    <p:sldId id="498" r:id="rId19"/>
    <p:sldId id="499" r:id="rId20"/>
    <p:sldId id="501" r:id="rId21"/>
    <p:sldId id="502" r:id="rId22"/>
    <p:sldId id="503" r:id="rId23"/>
    <p:sldId id="505" r:id="rId24"/>
    <p:sldId id="506" r:id="rId25"/>
    <p:sldId id="507" r:id="rId26"/>
    <p:sldId id="508" r:id="rId27"/>
    <p:sldId id="509" r:id="rId28"/>
    <p:sldId id="510" r:id="rId29"/>
    <p:sldId id="511" r:id="rId30"/>
    <p:sldId id="513" r:id="rId31"/>
    <p:sldId id="514" r:id="rId32"/>
    <p:sldId id="515" r:id="rId33"/>
    <p:sldId id="516" r:id="rId34"/>
    <p:sldId id="517" r:id="rId35"/>
    <p:sldId id="518" r:id="rId36"/>
    <p:sldId id="520" r:id="rId37"/>
    <p:sldId id="521" r:id="rId38"/>
    <p:sldId id="522" r:id="rId39"/>
    <p:sldId id="523" r:id="rId40"/>
    <p:sldId id="524" r:id="rId41"/>
    <p:sldId id="526" r:id="rId42"/>
    <p:sldId id="527" r:id="rId43"/>
    <p:sldId id="528" r:id="rId44"/>
    <p:sldId id="529" r:id="rId45"/>
    <p:sldId id="530" r:id="rId46"/>
    <p:sldId id="531" r:id="rId47"/>
    <p:sldId id="532" r:id="rId48"/>
    <p:sldId id="533" r:id="rId49"/>
    <p:sldId id="534" r:id="rId50"/>
    <p:sldId id="536" r:id="rId51"/>
    <p:sldId id="537" r:id="rId52"/>
    <p:sldId id="538" r:id="rId53"/>
    <p:sldId id="539" r:id="rId54"/>
    <p:sldId id="540" r:id="rId55"/>
    <p:sldId id="541" r:id="rId56"/>
    <p:sldId id="542" r:id="rId57"/>
    <p:sldId id="543" r:id="rId58"/>
    <p:sldId id="545" r:id="rId59"/>
    <p:sldId id="546" r:id="rId60"/>
    <p:sldId id="548" r:id="rId61"/>
    <p:sldId id="549" r:id="rId62"/>
    <p:sldId id="551" r:id="rId63"/>
    <p:sldId id="552" r:id="rId64"/>
    <p:sldId id="555" r:id="rId65"/>
    <p:sldId id="554" r:id="rId66"/>
    <p:sldId id="556" r:id="rId67"/>
    <p:sldId id="557" r:id="rId68"/>
    <p:sldId id="558" r:id="rId69"/>
    <p:sldId id="559" r:id="rId70"/>
    <p:sldId id="560" r:id="rId71"/>
    <p:sldId id="561" r:id="rId72"/>
    <p:sldId id="562" r:id="rId73"/>
    <p:sldId id="563" r:id="rId74"/>
    <p:sldId id="258" r:id="rId7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529" userDrawn="1">
          <p15:clr>
            <a:srgbClr val="A4A3A4"/>
          </p15:clr>
        </p15:guide>
        <p15:guide id="3" orient="horz" pos="1026" userDrawn="1">
          <p15:clr>
            <a:srgbClr val="A4A3A4"/>
          </p15:clr>
        </p15:guide>
        <p15:guide id="4" orient="horz" pos="14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C3"/>
    <a:srgbClr val="007AD6"/>
    <a:srgbClr val="00589A"/>
    <a:srgbClr val="97F3FF"/>
    <a:srgbClr val="CFDEE7"/>
    <a:srgbClr val="75C4FF"/>
    <a:srgbClr val="4BACC6"/>
    <a:srgbClr val="0060A8"/>
    <a:srgbClr val="6E5FA9"/>
    <a:srgbClr val="007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9FFFF3-D949-4B7B-A731-B5417383A7DC}" v="10" dt="2020-11-18T13:34:17.68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7" autoAdjust="0"/>
    <p:restoredTop sz="93533" autoAdjust="0"/>
  </p:normalViewPr>
  <p:slideViewPr>
    <p:cSldViewPr snapToGrid="0">
      <p:cViewPr varScale="1">
        <p:scale>
          <a:sx n="108" d="100"/>
          <a:sy n="108" d="100"/>
        </p:scale>
        <p:origin x="1014" y="96"/>
      </p:cViewPr>
      <p:guideLst>
        <p:guide orient="horz" pos="436"/>
        <p:guide pos="529"/>
        <p:guide orient="horz" pos="1026"/>
        <p:guide orient="horz" pos="143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a mora" userId="9a325e6c4328805e" providerId="LiveId" clId="{E89FFFF3-D949-4B7B-A731-B5417383A7DC}"/>
    <pc:docChg chg="undo redo custSel mod addSld delSld modSld sldOrd">
      <pc:chgData name="marcela mora" userId="9a325e6c4328805e" providerId="LiveId" clId="{E89FFFF3-D949-4B7B-A731-B5417383A7DC}" dt="2020-11-18T19:22:16.537" v="545" actId="6549"/>
      <pc:docMkLst>
        <pc:docMk/>
      </pc:docMkLst>
      <pc:sldChg chg="addSp delSp modSp mod setBg">
        <pc:chgData name="marcela mora" userId="9a325e6c4328805e" providerId="LiveId" clId="{E89FFFF3-D949-4B7B-A731-B5417383A7DC}" dt="2020-11-18T13:28:10.222" v="194" actId="1076"/>
        <pc:sldMkLst>
          <pc:docMk/>
          <pc:sldMk cId="0" sldId="257"/>
        </pc:sldMkLst>
        <pc:spChg chg="mod ord">
          <ac:chgData name="marcela mora" userId="9a325e6c4328805e" providerId="LiveId" clId="{E89FFFF3-D949-4B7B-A731-B5417383A7DC}" dt="2020-11-18T13:22:32.008" v="151" actId="26606"/>
          <ac:spMkLst>
            <pc:docMk/>
            <pc:sldMk cId="0" sldId="257"/>
            <ac:spMk id="4" creationId="{00000000-0000-0000-0000-000000000000}"/>
          </ac:spMkLst>
        </pc:spChg>
        <pc:spChg chg="mod">
          <ac:chgData name="marcela mora" userId="9a325e6c4328805e" providerId="LiveId" clId="{E89FFFF3-D949-4B7B-A731-B5417383A7DC}" dt="2020-11-18T13:24:05.690" v="169" actId="6549"/>
          <ac:spMkLst>
            <pc:docMk/>
            <pc:sldMk cId="0" sldId="257"/>
            <ac:spMk id="5" creationId="{00000000-0000-0000-0000-000000000000}"/>
          </ac:spMkLst>
        </pc:spChg>
        <pc:spChg chg="add del mod">
          <ac:chgData name="marcela mora" userId="9a325e6c4328805e" providerId="LiveId" clId="{E89FFFF3-D949-4B7B-A731-B5417383A7DC}" dt="2020-11-18T13:19:51.202" v="139" actId="478"/>
          <ac:spMkLst>
            <pc:docMk/>
            <pc:sldMk cId="0" sldId="257"/>
            <ac:spMk id="6" creationId="{5ACFD717-5DA3-4CFC-81FB-6941111A3EC7}"/>
          </ac:spMkLst>
        </pc:spChg>
        <pc:spChg chg="add mod">
          <ac:chgData name="marcela mora" userId="9a325e6c4328805e" providerId="LiveId" clId="{E89FFFF3-D949-4B7B-A731-B5417383A7DC}" dt="2020-11-18T13:28:10.222" v="194" actId="1076"/>
          <ac:spMkLst>
            <pc:docMk/>
            <pc:sldMk cId="0" sldId="257"/>
            <ac:spMk id="8" creationId="{EBA8C08D-7388-4224-A0F3-EEFEF7C0AD14}"/>
          </ac:spMkLst>
        </pc:spChg>
        <pc:picChg chg="del mod">
          <ac:chgData name="marcela mora" userId="9a325e6c4328805e" providerId="LiveId" clId="{E89FFFF3-D949-4B7B-A731-B5417383A7DC}" dt="2020-11-18T13:19:34.682" v="137" actId="21"/>
          <ac:picMkLst>
            <pc:docMk/>
            <pc:sldMk cId="0" sldId="257"/>
            <ac:picMk id="3" creationId="{00000000-0000-0000-0000-000000000000}"/>
          </ac:picMkLst>
        </pc:picChg>
        <pc:picChg chg="add mod ord">
          <ac:chgData name="marcela mora" userId="9a325e6c4328805e" providerId="LiveId" clId="{E89FFFF3-D949-4B7B-A731-B5417383A7DC}" dt="2020-11-18T13:23:46.962" v="158" actId="167"/>
          <ac:picMkLst>
            <pc:docMk/>
            <pc:sldMk cId="0" sldId="257"/>
            <ac:picMk id="10" creationId="{5DC5CECE-EAD7-4629-873A-BB7C261A8326}"/>
          </ac:picMkLst>
        </pc:picChg>
        <pc:picChg chg="add del">
          <ac:chgData name="marcela mora" userId="9a325e6c4328805e" providerId="LiveId" clId="{E89FFFF3-D949-4B7B-A731-B5417383A7DC}" dt="2020-11-18T13:22:32.008" v="151" actId="26606"/>
          <ac:picMkLst>
            <pc:docMk/>
            <pc:sldMk cId="0" sldId="257"/>
            <ac:picMk id="15" creationId="{54DDEBDD-D8BD-41A6-8A0D-B00E3768B0F9}"/>
          </ac:picMkLst>
        </pc:picChg>
      </pc:sldChg>
      <pc:sldChg chg="modSp mod">
        <pc:chgData name="marcela mora" userId="9a325e6c4328805e" providerId="LiveId" clId="{E89FFFF3-D949-4B7B-A731-B5417383A7DC}" dt="2020-11-18T13:30:31.272" v="198" actId="20577"/>
        <pc:sldMkLst>
          <pc:docMk/>
          <pc:sldMk cId="3990969657" sldId="260"/>
        </pc:sldMkLst>
        <pc:spChg chg="mod">
          <ac:chgData name="marcela mora" userId="9a325e6c4328805e" providerId="LiveId" clId="{E89FFFF3-D949-4B7B-A731-B5417383A7DC}" dt="2020-11-18T13:30:31.272" v="198" actId="20577"/>
          <ac:spMkLst>
            <pc:docMk/>
            <pc:sldMk cId="3990969657" sldId="260"/>
            <ac:spMk id="6" creationId="{00000000-0000-0000-0000-000000000000}"/>
          </ac:spMkLst>
        </pc:spChg>
      </pc:sldChg>
      <pc:sldChg chg="modSp mod">
        <pc:chgData name="marcela mora" userId="9a325e6c4328805e" providerId="LiveId" clId="{E89FFFF3-D949-4B7B-A731-B5417383A7DC}" dt="2020-11-18T13:32:34.324" v="241" actId="1076"/>
        <pc:sldMkLst>
          <pc:docMk/>
          <pc:sldMk cId="3548194345" sldId="262"/>
        </pc:sldMkLst>
        <pc:spChg chg="mod">
          <ac:chgData name="marcela mora" userId="9a325e6c4328805e" providerId="LiveId" clId="{E89FFFF3-D949-4B7B-A731-B5417383A7DC}" dt="2020-11-18T13:32:34.324" v="241" actId="1076"/>
          <ac:spMkLst>
            <pc:docMk/>
            <pc:sldMk cId="3548194345" sldId="262"/>
            <ac:spMk id="6" creationId="{00000000-0000-0000-0000-000000000000}"/>
          </ac:spMkLst>
        </pc:spChg>
      </pc:sldChg>
      <pc:sldChg chg="del">
        <pc:chgData name="marcela mora" userId="9a325e6c4328805e" providerId="LiveId" clId="{E89FFFF3-D949-4B7B-A731-B5417383A7DC}" dt="2020-11-18T13:04:47.663" v="0" actId="2696"/>
        <pc:sldMkLst>
          <pc:docMk/>
          <pc:sldMk cId="588679679" sldId="263"/>
        </pc:sldMkLst>
      </pc:sldChg>
      <pc:sldChg chg="del">
        <pc:chgData name="marcela mora" userId="9a325e6c4328805e" providerId="LiveId" clId="{E89FFFF3-D949-4B7B-A731-B5417383A7DC}" dt="2020-11-18T13:04:59.414" v="1" actId="2696"/>
        <pc:sldMkLst>
          <pc:docMk/>
          <pc:sldMk cId="68785697" sldId="264"/>
        </pc:sldMkLst>
      </pc:sldChg>
      <pc:sldChg chg="ord">
        <pc:chgData name="marcela mora" userId="9a325e6c4328805e" providerId="LiveId" clId="{E89FFFF3-D949-4B7B-A731-B5417383A7DC}" dt="2020-11-18T13:27:33.058" v="193"/>
        <pc:sldMkLst>
          <pc:docMk/>
          <pc:sldMk cId="2443768805" sldId="265"/>
        </pc:sldMkLst>
      </pc:sldChg>
      <pc:sldChg chg="modSp mod ord">
        <pc:chgData name="marcela mora" userId="9a325e6c4328805e" providerId="LiveId" clId="{E89FFFF3-D949-4B7B-A731-B5417383A7DC}" dt="2020-11-18T19:22:16.537" v="545" actId="6549"/>
        <pc:sldMkLst>
          <pc:docMk/>
          <pc:sldMk cId="1167100762" sldId="266"/>
        </pc:sldMkLst>
        <pc:spChg chg="mod">
          <ac:chgData name="marcela mora" userId="9a325e6c4328805e" providerId="LiveId" clId="{E89FFFF3-D949-4B7B-A731-B5417383A7DC}" dt="2020-11-18T19:22:16.537" v="545" actId="6549"/>
          <ac:spMkLst>
            <pc:docMk/>
            <pc:sldMk cId="1167100762" sldId="266"/>
            <ac:spMk id="6" creationId="{00000000-0000-0000-0000-000000000000}"/>
          </ac:spMkLst>
        </pc:spChg>
      </pc:sldChg>
      <pc:sldChg chg="del">
        <pc:chgData name="marcela mora" userId="9a325e6c4328805e" providerId="LiveId" clId="{E89FFFF3-D949-4B7B-A731-B5417383A7DC}" dt="2020-11-18T13:05:11.053" v="3" actId="2696"/>
        <pc:sldMkLst>
          <pc:docMk/>
          <pc:sldMk cId="55003598" sldId="267"/>
        </pc:sldMkLst>
      </pc:sldChg>
      <pc:sldChg chg="del">
        <pc:chgData name="marcela mora" userId="9a325e6c4328805e" providerId="LiveId" clId="{E89FFFF3-D949-4B7B-A731-B5417383A7DC}" dt="2020-11-18T13:53:57.826" v="539" actId="47"/>
        <pc:sldMkLst>
          <pc:docMk/>
          <pc:sldMk cId="759344574" sldId="268"/>
        </pc:sldMkLst>
      </pc:sldChg>
      <pc:sldChg chg="modSp mod ord">
        <pc:chgData name="marcela mora" userId="9a325e6c4328805e" providerId="LiveId" clId="{E89FFFF3-D949-4B7B-A731-B5417383A7DC}" dt="2020-11-18T13:54:24.753" v="541"/>
        <pc:sldMkLst>
          <pc:docMk/>
          <pc:sldMk cId="1246771729" sldId="269"/>
        </pc:sldMkLst>
        <pc:spChg chg="mod">
          <ac:chgData name="marcela mora" userId="9a325e6c4328805e" providerId="LiveId" clId="{E89FFFF3-D949-4B7B-A731-B5417383A7DC}" dt="2020-11-18T13:49:14.833" v="462" actId="20577"/>
          <ac:spMkLst>
            <pc:docMk/>
            <pc:sldMk cId="1246771729" sldId="269"/>
            <ac:spMk id="5" creationId="{00000000-0000-0000-0000-000000000000}"/>
          </ac:spMkLst>
        </pc:spChg>
        <pc:spChg chg="mod">
          <ac:chgData name="marcela mora" userId="9a325e6c4328805e" providerId="LiveId" clId="{E89FFFF3-D949-4B7B-A731-B5417383A7DC}" dt="2020-11-18T13:50:35.438" v="534" actId="5793"/>
          <ac:spMkLst>
            <pc:docMk/>
            <pc:sldMk cId="1246771729" sldId="269"/>
            <ac:spMk id="6" creationId="{00000000-0000-0000-0000-000000000000}"/>
          </ac:spMkLst>
        </pc:spChg>
      </pc:sldChg>
      <pc:sldChg chg="del">
        <pc:chgData name="marcela mora" userId="9a325e6c4328805e" providerId="LiveId" clId="{E89FFFF3-D949-4B7B-A731-B5417383A7DC}" dt="2020-11-18T13:05:22.282" v="4" actId="2696"/>
        <pc:sldMkLst>
          <pc:docMk/>
          <pc:sldMk cId="2984270345" sldId="270"/>
        </pc:sldMkLst>
      </pc:sldChg>
      <pc:sldChg chg="del">
        <pc:chgData name="marcela mora" userId="9a325e6c4328805e" providerId="LiveId" clId="{E89FFFF3-D949-4B7B-A731-B5417383A7DC}" dt="2020-11-18T13:05:03.993" v="2" actId="2696"/>
        <pc:sldMkLst>
          <pc:docMk/>
          <pc:sldMk cId="345583394" sldId="272"/>
        </pc:sldMkLst>
      </pc:sldChg>
      <pc:sldChg chg="new del">
        <pc:chgData name="marcela mora" userId="9a325e6c4328805e" providerId="LiveId" clId="{E89FFFF3-D949-4B7B-A731-B5417383A7DC}" dt="2020-11-18T13:06:08.234" v="6" actId="680"/>
        <pc:sldMkLst>
          <pc:docMk/>
          <pc:sldMk cId="387502595" sldId="272"/>
        </pc:sldMkLst>
      </pc:sldChg>
      <pc:sldChg chg="addSp delSp modSp add mod setBg setClrOvrMap">
        <pc:chgData name="marcela mora" userId="9a325e6c4328805e" providerId="LiveId" clId="{E89FFFF3-D949-4B7B-A731-B5417383A7DC}" dt="2020-11-18T13:33:29.580" v="242" actId="6549"/>
        <pc:sldMkLst>
          <pc:docMk/>
          <pc:sldMk cId="3975955863" sldId="272"/>
        </pc:sldMkLst>
        <pc:spChg chg="mod">
          <ac:chgData name="marcela mora" userId="9a325e6c4328805e" providerId="LiveId" clId="{E89FFFF3-D949-4B7B-A731-B5417383A7DC}" dt="2020-11-18T13:07:41.674" v="27" actId="26606"/>
          <ac:spMkLst>
            <pc:docMk/>
            <pc:sldMk cId="3975955863" sldId="272"/>
            <ac:spMk id="4" creationId="{00000000-0000-0000-0000-000000000000}"/>
          </ac:spMkLst>
        </pc:spChg>
        <pc:spChg chg="del">
          <ac:chgData name="marcela mora" userId="9a325e6c4328805e" providerId="LiveId" clId="{E89FFFF3-D949-4B7B-A731-B5417383A7DC}" dt="2020-11-18T13:06:18.316" v="10" actId="478"/>
          <ac:spMkLst>
            <pc:docMk/>
            <pc:sldMk cId="3975955863" sldId="272"/>
            <ac:spMk id="5" creationId="{00000000-0000-0000-0000-000000000000}"/>
          </ac:spMkLst>
        </pc:spChg>
        <pc:spChg chg="del">
          <ac:chgData name="marcela mora" userId="9a325e6c4328805e" providerId="LiveId" clId="{E89FFFF3-D949-4B7B-A731-B5417383A7DC}" dt="2020-11-18T13:06:15.326" v="8" actId="478"/>
          <ac:spMkLst>
            <pc:docMk/>
            <pc:sldMk cId="3975955863" sldId="272"/>
            <ac:spMk id="6" creationId="{00000000-0000-0000-0000-000000000000}"/>
          </ac:spMkLst>
        </pc:spChg>
        <pc:spChg chg="add mod">
          <ac:chgData name="marcela mora" userId="9a325e6c4328805e" providerId="LiveId" clId="{E89FFFF3-D949-4B7B-A731-B5417383A7DC}" dt="2020-11-18T13:07:41.674" v="27" actId="26606"/>
          <ac:spMkLst>
            <pc:docMk/>
            <pc:sldMk cId="3975955863" sldId="272"/>
            <ac:spMk id="9" creationId="{D362D11D-F733-4682-BEA3-9C9C9887A04A}"/>
          </ac:spMkLst>
        </pc:spChg>
        <pc:spChg chg="add mod ord">
          <ac:chgData name="marcela mora" userId="9a325e6c4328805e" providerId="LiveId" clId="{E89FFFF3-D949-4B7B-A731-B5417383A7DC}" dt="2020-11-18T13:33:29.580" v="242" actId="6549"/>
          <ac:spMkLst>
            <pc:docMk/>
            <pc:sldMk cId="3975955863" sldId="272"/>
            <ac:spMk id="11" creationId="{A198CB4C-5D9F-41DD-B14E-FB2EDB255A61}"/>
          </ac:spMkLst>
        </pc:spChg>
        <pc:spChg chg="add del">
          <ac:chgData name="marcela mora" userId="9a325e6c4328805e" providerId="LiveId" clId="{E89FFFF3-D949-4B7B-A731-B5417383A7DC}" dt="2020-11-18T13:07:29.229" v="23" actId="26606"/>
          <ac:spMkLst>
            <pc:docMk/>
            <pc:sldMk cId="3975955863" sldId="272"/>
            <ac:spMk id="21" creationId="{3CD9DF72-87A3-404E-A828-84CBF11A8303}"/>
          </ac:spMkLst>
        </pc:spChg>
        <pc:spChg chg="add del">
          <ac:chgData name="marcela mora" userId="9a325e6c4328805e" providerId="LiveId" clId="{E89FFFF3-D949-4B7B-A731-B5417383A7DC}" dt="2020-11-18T13:07:31.935" v="25" actId="26606"/>
          <ac:spMkLst>
            <pc:docMk/>
            <pc:sldMk cId="3975955863" sldId="272"/>
            <ac:spMk id="23" creationId="{5E8D2E83-FB3A-40E7-A9E5-7AB389D612B4}"/>
          </ac:spMkLst>
        </pc:spChg>
        <pc:picChg chg="del">
          <ac:chgData name="marcela mora" userId="9a325e6c4328805e" providerId="LiveId" clId="{E89FFFF3-D949-4B7B-A731-B5417383A7DC}" dt="2020-11-18T13:06:16.135" v="9" actId="478"/>
          <ac:picMkLst>
            <pc:docMk/>
            <pc:sldMk cId="3975955863" sldId="272"/>
            <ac:picMk id="3" creationId="{D8E1F36E-E7DC-4AF6-9F13-B8F56EB43BDA}"/>
          </ac:picMkLst>
        </pc:picChg>
        <pc:picChg chg="add del mod">
          <ac:chgData name="marcela mora" userId="9a325e6c4328805e" providerId="LiveId" clId="{E89FFFF3-D949-4B7B-A731-B5417383A7DC}" dt="2020-11-18T13:06:40.790" v="13" actId="478"/>
          <ac:picMkLst>
            <pc:docMk/>
            <pc:sldMk cId="3975955863" sldId="272"/>
            <ac:picMk id="7" creationId="{4AE7BE0C-4C48-4E12-8CB8-FBAFCF6AD1F6}"/>
          </ac:picMkLst>
        </pc:picChg>
        <pc:picChg chg="add mod ord">
          <ac:chgData name="marcela mora" userId="9a325e6c4328805e" providerId="LiveId" clId="{E89FFFF3-D949-4B7B-A731-B5417383A7DC}" dt="2020-11-18T13:07:43.985" v="29" actId="1076"/>
          <ac:picMkLst>
            <pc:docMk/>
            <pc:sldMk cId="3975955863" sldId="272"/>
            <ac:picMk id="13" creationId="{68517C11-D2DE-4ED0-B413-5E3F55182F93}"/>
          </ac:picMkLst>
        </pc:picChg>
        <pc:picChg chg="add del">
          <ac:chgData name="marcela mora" userId="9a325e6c4328805e" providerId="LiveId" clId="{E89FFFF3-D949-4B7B-A731-B5417383A7DC}" dt="2020-11-18T13:07:41.674" v="27" actId="26606"/>
          <ac:picMkLst>
            <pc:docMk/>
            <pc:sldMk cId="3975955863" sldId="272"/>
            <ac:picMk id="25" creationId="{54DDEBDD-D8BD-41A6-8A0D-B00E3768B0F9}"/>
          </ac:picMkLst>
        </pc:picChg>
        <pc:cxnChg chg="add del">
          <ac:chgData name="marcela mora" userId="9a325e6c4328805e" providerId="LiveId" clId="{E89FFFF3-D949-4B7B-A731-B5417383A7DC}" dt="2020-11-18T13:07:25.953" v="21" actId="26606"/>
          <ac:cxnSpMkLst>
            <pc:docMk/>
            <pc:sldMk cId="3975955863" sldId="272"/>
            <ac:cxnSpMk id="18" creationId="{E4A809D5-3600-46D4-A466-67F2349A54FB}"/>
          </ac:cxnSpMkLst>
        </pc:cxnChg>
        <pc:cxnChg chg="add del">
          <ac:chgData name="marcela mora" userId="9a325e6c4328805e" providerId="LiveId" clId="{E89FFFF3-D949-4B7B-A731-B5417383A7DC}" dt="2020-11-18T13:07:29.229" v="23" actId="26606"/>
          <ac:cxnSpMkLst>
            <pc:docMk/>
            <pc:sldMk cId="3975955863" sldId="272"/>
            <ac:cxnSpMk id="20" creationId="{20E3A342-4D61-4E3F-AF90-1AB42AEB96CC}"/>
          </ac:cxnSpMkLst>
        </pc:cxnChg>
      </pc:sldChg>
      <pc:sldChg chg="new del">
        <pc:chgData name="marcela mora" userId="9a325e6c4328805e" providerId="LiveId" clId="{E89FFFF3-D949-4B7B-A731-B5417383A7DC}" dt="2020-11-18T13:08:08.392" v="31" actId="680"/>
        <pc:sldMkLst>
          <pc:docMk/>
          <pc:sldMk cId="446468741" sldId="273"/>
        </pc:sldMkLst>
      </pc:sldChg>
      <pc:sldChg chg="addSp delSp modSp add mod">
        <pc:chgData name="marcela mora" userId="9a325e6c4328805e" providerId="LiveId" clId="{E89FFFF3-D949-4B7B-A731-B5417383A7DC}" dt="2020-11-18T13:36:40.186" v="284" actId="20577"/>
        <pc:sldMkLst>
          <pc:docMk/>
          <pc:sldMk cId="878172532" sldId="273"/>
        </pc:sldMkLst>
        <pc:spChg chg="del mod">
          <ac:chgData name="marcela mora" userId="9a325e6c4328805e" providerId="LiveId" clId="{E89FFFF3-D949-4B7B-A731-B5417383A7DC}" dt="2020-11-18T13:08:18.380" v="34" actId="478"/>
          <ac:spMkLst>
            <pc:docMk/>
            <pc:sldMk cId="878172532" sldId="273"/>
            <ac:spMk id="9" creationId="{D362D11D-F733-4682-BEA3-9C9C9887A04A}"/>
          </ac:spMkLst>
        </pc:spChg>
        <pc:spChg chg="add mod">
          <ac:chgData name="marcela mora" userId="9a325e6c4328805e" providerId="LiveId" clId="{E89FFFF3-D949-4B7B-A731-B5417383A7DC}" dt="2020-11-18T13:34:39.244" v="246" actId="108"/>
          <ac:spMkLst>
            <pc:docMk/>
            <pc:sldMk cId="878172532" sldId="273"/>
            <ac:spMk id="10" creationId="{5AA89879-D7F9-4C18-9740-A9B2B9235F37}"/>
          </ac:spMkLst>
        </pc:spChg>
        <pc:spChg chg="del">
          <ac:chgData name="marcela mora" userId="9a325e6c4328805e" providerId="LiveId" clId="{E89FFFF3-D949-4B7B-A731-B5417383A7DC}" dt="2020-11-18T13:08:19.515" v="35" actId="478"/>
          <ac:spMkLst>
            <pc:docMk/>
            <pc:sldMk cId="878172532" sldId="273"/>
            <ac:spMk id="11" creationId="{A198CB4C-5D9F-41DD-B14E-FB2EDB255A61}"/>
          </ac:spMkLst>
        </pc:spChg>
        <pc:spChg chg="add mod">
          <ac:chgData name="marcela mora" userId="9a325e6c4328805e" providerId="LiveId" clId="{E89FFFF3-D949-4B7B-A731-B5417383A7DC}" dt="2020-11-18T13:36:40.186" v="284" actId="20577"/>
          <ac:spMkLst>
            <pc:docMk/>
            <pc:sldMk cId="878172532" sldId="273"/>
            <ac:spMk id="12" creationId="{7A69ECFF-9666-4613-861B-94C0EA185715}"/>
          </ac:spMkLst>
        </pc:spChg>
        <pc:picChg chg="add del mod">
          <ac:chgData name="marcela mora" userId="9a325e6c4328805e" providerId="LiveId" clId="{E89FFFF3-D949-4B7B-A731-B5417383A7DC}" dt="2020-11-18T13:34:08.529" v="243" actId="478"/>
          <ac:picMkLst>
            <pc:docMk/>
            <pc:sldMk cId="878172532" sldId="273"/>
            <ac:picMk id="3" creationId="{E4A1F26E-3C73-4C7D-9AFF-29199BEC47D2}"/>
          </ac:picMkLst>
        </pc:picChg>
        <pc:picChg chg="add mod">
          <ac:chgData name="marcela mora" userId="9a325e6c4328805e" providerId="LiveId" clId="{E89FFFF3-D949-4B7B-A731-B5417383A7DC}" dt="2020-11-18T13:09:12.402" v="48" actId="1076"/>
          <ac:picMkLst>
            <pc:docMk/>
            <pc:sldMk cId="878172532" sldId="273"/>
            <ac:picMk id="6" creationId="{108F892A-92E1-4F98-B45F-CDE7E4DEC10D}"/>
          </ac:picMkLst>
        </pc:picChg>
        <pc:picChg chg="add del mod">
          <ac:chgData name="marcela mora" userId="9a325e6c4328805e" providerId="LiveId" clId="{E89FFFF3-D949-4B7B-A731-B5417383A7DC}" dt="2020-11-18T13:35:24.660" v="247" actId="478"/>
          <ac:picMkLst>
            <pc:docMk/>
            <pc:sldMk cId="878172532" sldId="273"/>
            <ac:picMk id="8" creationId="{738E6BE0-A02B-4D52-AEBD-13A5EE89C645}"/>
          </ac:picMkLst>
        </pc:picChg>
        <pc:picChg chg="del">
          <ac:chgData name="marcela mora" userId="9a325e6c4328805e" providerId="LiveId" clId="{E89FFFF3-D949-4B7B-A731-B5417383A7DC}" dt="2020-11-18T13:08:20.355" v="36" actId="478"/>
          <ac:picMkLst>
            <pc:docMk/>
            <pc:sldMk cId="878172532" sldId="273"/>
            <ac:picMk id="13" creationId="{68517C11-D2DE-4ED0-B413-5E3F55182F93}"/>
          </ac:picMkLst>
        </pc:picChg>
      </pc:sldChg>
      <pc:sldChg chg="addSp delSp modSp add mod ord">
        <pc:chgData name="marcela mora" userId="9a325e6c4328805e" providerId="LiveId" clId="{E89FFFF3-D949-4B7B-A731-B5417383A7DC}" dt="2020-11-18T13:27:25.920" v="191" actId="20577"/>
        <pc:sldMkLst>
          <pc:docMk/>
          <pc:sldMk cId="2327681121" sldId="274"/>
        </pc:sldMkLst>
        <pc:spChg chg="add del mod">
          <ac:chgData name="marcela mora" userId="9a325e6c4328805e" providerId="LiveId" clId="{E89FFFF3-D949-4B7B-A731-B5417383A7DC}" dt="2020-11-18T13:24:49.335" v="174" actId="478"/>
          <ac:spMkLst>
            <pc:docMk/>
            <pc:sldMk cId="2327681121" sldId="274"/>
            <ac:spMk id="5" creationId="{8841CE12-B511-42C9-9688-DB0D9FE1B29A}"/>
          </ac:spMkLst>
        </pc:spChg>
        <pc:spChg chg="add mod">
          <ac:chgData name="marcela mora" userId="9a325e6c4328805e" providerId="LiveId" clId="{E89FFFF3-D949-4B7B-A731-B5417383A7DC}" dt="2020-11-18T13:27:25.920" v="191" actId="20577"/>
          <ac:spMkLst>
            <pc:docMk/>
            <pc:sldMk cId="2327681121" sldId="274"/>
            <ac:spMk id="7" creationId="{703A91D9-C432-424B-BAC0-DDBBD941CB06}"/>
          </ac:spMkLst>
        </pc:spChg>
        <pc:picChg chg="add del mod">
          <ac:chgData name="marcela mora" userId="9a325e6c4328805e" providerId="LiveId" clId="{E89FFFF3-D949-4B7B-A731-B5417383A7DC}" dt="2020-11-18T13:24:21.985" v="171" actId="478"/>
          <ac:picMkLst>
            <pc:docMk/>
            <pc:sldMk cId="2327681121" sldId="274"/>
            <ac:picMk id="3" creationId="{ED01F9C0-3451-4C70-B662-41EB9F72C813}"/>
          </ac:picMkLst>
        </pc:picChg>
      </pc:sldChg>
      <pc:sldChg chg="addSp modSp add mod">
        <pc:chgData name="marcela mora" userId="9a325e6c4328805e" providerId="LiveId" clId="{E89FFFF3-D949-4B7B-A731-B5417383A7DC}" dt="2020-11-18T13:14:52.299" v="68" actId="123"/>
        <pc:sldMkLst>
          <pc:docMk/>
          <pc:sldMk cId="3830305092" sldId="275"/>
        </pc:sldMkLst>
        <pc:spChg chg="add">
          <ac:chgData name="marcela mora" userId="9a325e6c4328805e" providerId="LiveId" clId="{E89FFFF3-D949-4B7B-A731-B5417383A7DC}" dt="2020-11-18T13:14:34.400" v="65" actId="22"/>
          <ac:spMkLst>
            <pc:docMk/>
            <pc:sldMk cId="3830305092" sldId="275"/>
            <ac:spMk id="2" creationId="{E5310C33-2851-4895-BAFD-7DA54CC55910}"/>
          </ac:spMkLst>
        </pc:spChg>
        <pc:spChg chg="add mod">
          <ac:chgData name="marcela mora" userId="9a325e6c4328805e" providerId="LiveId" clId="{E89FFFF3-D949-4B7B-A731-B5417383A7DC}" dt="2020-11-18T13:14:52.299" v="68" actId="123"/>
          <ac:spMkLst>
            <pc:docMk/>
            <pc:sldMk cId="3830305092" sldId="275"/>
            <ac:spMk id="6" creationId="{3A84B64B-F4D6-4E8A-BC99-8F2B7F523644}"/>
          </ac:spMkLst>
        </pc:spChg>
      </pc:sldChg>
      <pc:sldChg chg="addSp modSp add mod">
        <pc:chgData name="marcela mora" userId="9a325e6c4328805e" providerId="LiveId" clId="{E89FFFF3-D949-4B7B-A731-B5417383A7DC}" dt="2020-11-18T13:14:18.966" v="64" actId="1076"/>
        <pc:sldMkLst>
          <pc:docMk/>
          <pc:sldMk cId="2891123418" sldId="276"/>
        </pc:sldMkLst>
        <pc:spChg chg="add">
          <ac:chgData name="marcela mora" userId="9a325e6c4328805e" providerId="LiveId" clId="{E89FFFF3-D949-4B7B-A731-B5417383A7DC}" dt="2020-11-18T13:13:44.864" v="58" actId="22"/>
          <ac:spMkLst>
            <pc:docMk/>
            <pc:sldMk cId="2891123418" sldId="276"/>
            <ac:spMk id="2" creationId="{EC50B88F-1029-48D4-BC9E-FA3A08ED2826}"/>
          </ac:spMkLst>
        </pc:spChg>
        <pc:spChg chg="add mod">
          <ac:chgData name="marcela mora" userId="9a325e6c4328805e" providerId="LiveId" clId="{E89FFFF3-D949-4B7B-A731-B5417383A7DC}" dt="2020-11-18T13:14:18.966" v="64" actId="1076"/>
          <ac:spMkLst>
            <pc:docMk/>
            <pc:sldMk cId="2891123418" sldId="276"/>
            <ac:spMk id="6" creationId="{B61C88DC-5CB2-46A5-BA06-7D11A65D9EA3}"/>
          </ac:spMkLst>
        </pc:spChg>
        <pc:picChg chg="add">
          <ac:chgData name="marcela mora" userId="9a325e6c4328805e" providerId="LiveId" clId="{E89FFFF3-D949-4B7B-A731-B5417383A7DC}" dt="2020-11-18T13:14:00.227" v="60" actId="22"/>
          <ac:picMkLst>
            <pc:docMk/>
            <pc:sldMk cId="2891123418" sldId="276"/>
            <ac:picMk id="8" creationId="{0D9288DF-CA8B-48E2-85ED-923B8E3F6B71}"/>
          </ac:picMkLst>
        </pc:picChg>
      </pc:sldChg>
      <pc:sldChg chg="addSp modSp add mod">
        <pc:chgData name="marcela mora" userId="9a325e6c4328805e" providerId="LiveId" clId="{E89FFFF3-D949-4B7B-A731-B5417383A7DC}" dt="2020-11-18T13:39:02.760" v="299" actId="20577"/>
        <pc:sldMkLst>
          <pc:docMk/>
          <pc:sldMk cId="1660119364" sldId="277"/>
        </pc:sldMkLst>
        <pc:spChg chg="add mod">
          <ac:chgData name="marcela mora" userId="9a325e6c4328805e" providerId="LiveId" clId="{E89FFFF3-D949-4B7B-A731-B5417383A7DC}" dt="2020-11-18T13:39:02.760" v="299" actId="20577"/>
          <ac:spMkLst>
            <pc:docMk/>
            <pc:sldMk cId="1660119364" sldId="277"/>
            <ac:spMk id="2" creationId="{759B3804-6E50-4B5D-8DF9-EB9B574788B6}"/>
          </ac:spMkLst>
        </pc:spChg>
        <pc:spChg chg="add">
          <ac:chgData name="marcela mora" userId="9a325e6c4328805e" providerId="LiveId" clId="{E89FFFF3-D949-4B7B-A731-B5417383A7DC}" dt="2020-11-18T13:13:23.887" v="57" actId="22"/>
          <ac:spMkLst>
            <pc:docMk/>
            <pc:sldMk cId="1660119364" sldId="277"/>
            <ac:spMk id="6" creationId="{DF158184-8A6D-4074-BF11-CFF45D5C776A}"/>
          </ac:spMkLst>
        </pc:spChg>
      </pc:sldChg>
      <pc:sldChg chg="addSp modSp add mod">
        <pc:chgData name="marcela mora" userId="9a325e6c4328805e" providerId="LiveId" clId="{E89FFFF3-D949-4B7B-A731-B5417383A7DC}" dt="2020-11-18T13:41:11.885" v="301" actId="14100"/>
        <pc:sldMkLst>
          <pc:docMk/>
          <pc:sldMk cId="2329804205" sldId="278"/>
        </pc:sldMkLst>
        <pc:spChg chg="add">
          <ac:chgData name="marcela mora" userId="9a325e6c4328805e" providerId="LiveId" clId="{E89FFFF3-D949-4B7B-A731-B5417383A7DC}" dt="2020-11-18T13:10:00.015" v="52" actId="22"/>
          <ac:spMkLst>
            <pc:docMk/>
            <pc:sldMk cId="2329804205" sldId="278"/>
            <ac:spMk id="2" creationId="{396907C4-988E-4F66-AB89-C2352190AA85}"/>
          </ac:spMkLst>
        </pc:spChg>
        <pc:picChg chg="add mod">
          <ac:chgData name="marcela mora" userId="9a325e6c4328805e" providerId="LiveId" clId="{E89FFFF3-D949-4B7B-A731-B5417383A7DC}" dt="2020-11-18T13:41:11.885" v="301" actId="14100"/>
          <ac:picMkLst>
            <pc:docMk/>
            <pc:sldMk cId="2329804205" sldId="278"/>
            <ac:picMk id="6" creationId="{EE3F7275-804F-4D4A-80E9-BD989A150FA9}"/>
          </ac:picMkLst>
        </pc:picChg>
      </pc:sldChg>
      <pc:sldChg chg="add del">
        <pc:chgData name="marcela mora" userId="9a325e6c4328805e" providerId="LiveId" clId="{E89FFFF3-D949-4B7B-A731-B5417383A7DC}" dt="2020-11-18T13:53:16.531" v="535" actId="47"/>
        <pc:sldMkLst>
          <pc:docMk/>
          <pc:sldMk cId="18822601"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923BDC-46EB-47F9-A29E-C7E769408E16}" type="datetimeFigureOut">
              <a:rPr lang="es-ES" smtClean="0"/>
              <a:pPr/>
              <a:t>25/01/2022</a:t>
            </a:fld>
            <a:endParaRPr lang="es-ES" dirty="0"/>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6CB016-B38C-42BC-91C2-F3446B3DF203}" type="slidenum">
              <a:rPr lang="es-ES" smtClean="0"/>
              <a:pPr/>
              <a:t>‹Nº›</a:t>
            </a:fld>
            <a:endParaRPr lang="es-ES" dirty="0"/>
          </a:p>
        </p:txBody>
      </p:sp>
    </p:spTree>
    <p:extLst>
      <p:ext uri="{BB962C8B-B14F-4D97-AF65-F5344CB8AC3E}">
        <p14:creationId xmlns:p14="http://schemas.microsoft.com/office/powerpoint/2010/main" val="588661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AR" smtClean="0"/>
          </a:p>
        </p:txBody>
      </p:sp>
      <p:sp>
        <p:nvSpPr>
          <p:cNvPr id="1946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4BAAE8-898A-4229-893C-F14FBD256249}" type="slidenum">
              <a:rPr lang="es-ES" altLang="es-AR">
                <a:latin typeface="Calibri" panose="020F0502020204030204" pitchFamily="34" charset="0"/>
              </a:rPr>
              <a:pPr/>
              <a:t>16</a:t>
            </a:fld>
            <a:endParaRPr lang="es-ES" altLang="es-AR">
              <a:latin typeface="Calibri" panose="020F0502020204030204" pitchFamily="34" charset="0"/>
            </a:endParaRPr>
          </a:p>
        </p:txBody>
      </p:sp>
    </p:spTree>
    <p:extLst>
      <p:ext uri="{BB962C8B-B14F-4D97-AF65-F5344CB8AC3E}">
        <p14:creationId xmlns:p14="http://schemas.microsoft.com/office/powerpoint/2010/main" val="2696225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AR" smtClean="0"/>
          </a:p>
        </p:txBody>
      </p:sp>
      <p:sp>
        <p:nvSpPr>
          <p:cNvPr id="2150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800D1-1CB0-4B27-B464-369FCB529F94}" type="slidenum">
              <a:rPr lang="es-ES" altLang="es-AR">
                <a:latin typeface="Calibri" panose="020F0502020204030204" pitchFamily="34" charset="0"/>
              </a:rPr>
              <a:pPr/>
              <a:t>17</a:t>
            </a:fld>
            <a:endParaRPr lang="es-ES" altLang="es-AR">
              <a:latin typeface="Calibri" panose="020F0502020204030204" pitchFamily="34" charset="0"/>
            </a:endParaRPr>
          </a:p>
        </p:txBody>
      </p:sp>
    </p:spTree>
    <p:extLst>
      <p:ext uri="{BB962C8B-B14F-4D97-AF65-F5344CB8AC3E}">
        <p14:creationId xmlns:p14="http://schemas.microsoft.com/office/powerpoint/2010/main" val="62106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AR" smtClean="0"/>
          </a:p>
        </p:txBody>
      </p:sp>
      <p:sp>
        <p:nvSpPr>
          <p:cNvPr id="3379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4B5C35-4E50-4AA7-906D-CC097BB90823}" type="slidenum">
              <a:rPr lang="es-ES" altLang="es-AR">
                <a:latin typeface="Calibri" panose="020F0502020204030204" pitchFamily="34" charset="0"/>
              </a:rPr>
              <a:pPr/>
              <a:t>26</a:t>
            </a:fld>
            <a:endParaRPr lang="es-ES" altLang="es-AR">
              <a:latin typeface="Calibri" panose="020F0502020204030204" pitchFamily="34" charset="0"/>
            </a:endParaRPr>
          </a:p>
        </p:txBody>
      </p:sp>
    </p:spTree>
    <p:extLst>
      <p:ext uri="{BB962C8B-B14F-4D97-AF65-F5344CB8AC3E}">
        <p14:creationId xmlns:p14="http://schemas.microsoft.com/office/powerpoint/2010/main" val="82971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AR" smtClean="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86FB8A-705C-4C83-A0E6-339C88BE5655}" type="slidenum">
              <a:rPr lang="es-ES" altLang="es-AR">
                <a:latin typeface="Calibri" panose="020F0502020204030204" pitchFamily="34" charset="0"/>
              </a:rPr>
              <a:pPr/>
              <a:t>27</a:t>
            </a:fld>
            <a:endParaRPr lang="es-ES" altLang="es-AR">
              <a:latin typeface="Calibri" panose="020F0502020204030204" pitchFamily="34" charset="0"/>
            </a:endParaRPr>
          </a:p>
        </p:txBody>
      </p:sp>
    </p:spTree>
    <p:extLst>
      <p:ext uri="{BB962C8B-B14F-4D97-AF65-F5344CB8AC3E}">
        <p14:creationId xmlns:p14="http://schemas.microsoft.com/office/powerpoint/2010/main" val="241209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AR" smtClean="0"/>
          </a:p>
        </p:txBody>
      </p:sp>
      <p:sp>
        <p:nvSpPr>
          <p:cNvPr id="553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E25CE8-91CF-4A70-AF2F-760441FAA45C}" type="slidenum">
              <a:rPr lang="es-ES" altLang="es-AR">
                <a:latin typeface="Calibri" panose="020F0502020204030204" pitchFamily="34" charset="0"/>
              </a:rPr>
              <a:pPr/>
              <a:t>42</a:t>
            </a:fld>
            <a:endParaRPr lang="es-ES" altLang="es-AR">
              <a:latin typeface="Calibri" panose="020F0502020204030204" pitchFamily="34" charset="0"/>
            </a:endParaRPr>
          </a:p>
        </p:txBody>
      </p:sp>
    </p:spTree>
    <p:extLst>
      <p:ext uri="{BB962C8B-B14F-4D97-AF65-F5344CB8AC3E}">
        <p14:creationId xmlns:p14="http://schemas.microsoft.com/office/powerpoint/2010/main" val="205662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2870099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317243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3842296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49797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107437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1863868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2927370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411257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556857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810706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10692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31850F3-1887-4FB5-BFCF-BE545A27D312}" type="datetimeFigureOut">
              <a:rPr lang="es-ES" smtClean="0"/>
              <a:pPr/>
              <a:t>25/01/2022</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A691F005-585E-4D94-844C-4DBD9BDAAB42}"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1F005-585E-4D94-844C-4DBD9BDAAB42}"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850F3-1887-4FB5-BFCF-BE545A27D312}" type="datetimeFigureOut">
              <a:rPr lang="es-ES" smtClean="0"/>
              <a:pPr/>
              <a:t>25/01/2022</a:t>
            </a:fld>
            <a:endParaRPr lang="es-ES" dirty="0"/>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1F005-585E-4D94-844C-4DBD9BDAAB42}" type="slidenum">
              <a:rPr lang="es-ES" smtClean="0"/>
              <a:pPr/>
              <a:t>‹Nº›</a:t>
            </a:fld>
            <a:endParaRPr lang="es-ES" dirty="0"/>
          </a:p>
        </p:txBody>
      </p:sp>
    </p:spTree>
    <p:extLst>
      <p:ext uri="{BB962C8B-B14F-4D97-AF65-F5344CB8AC3E}">
        <p14:creationId xmlns:p14="http://schemas.microsoft.com/office/powerpoint/2010/main" val="2156521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4367808" y="2129516"/>
            <a:ext cx="5688632" cy="646331"/>
          </a:xfrm>
          <a:prstGeom prst="rect">
            <a:avLst/>
          </a:prstGeom>
          <a:noFill/>
        </p:spPr>
        <p:txBody>
          <a:bodyPr wrap="square" rtlCol="0">
            <a:spAutoFit/>
          </a:bodyPr>
          <a:lstStyle/>
          <a:p>
            <a:r>
              <a:rPr lang="es-ES" sz="3600" b="1" dirty="0" smtClean="0">
                <a:solidFill>
                  <a:schemeClr val="bg1"/>
                </a:solidFill>
                <a:latin typeface="Arial" panose="020B0604020202020204" pitchFamily="34" charset="0"/>
                <a:ea typeface="Verdana" panose="020B0604030504040204" pitchFamily="34" charset="0"/>
                <a:cs typeface="Arial" panose="020B0604020202020204" pitchFamily="34" charset="0"/>
              </a:rPr>
              <a:t>Lenguaje NATURAL</a:t>
            </a:r>
          </a:p>
        </p:txBody>
      </p:sp>
      <p:sp>
        <p:nvSpPr>
          <p:cNvPr id="2" name="Rectángulo 1"/>
          <p:cNvSpPr/>
          <p:nvPr/>
        </p:nvSpPr>
        <p:spPr>
          <a:xfrm>
            <a:off x="4384432" y="2718973"/>
            <a:ext cx="6096000" cy="307777"/>
          </a:xfrm>
          <a:prstGeom prst="rect">
            <a:avLst/>
          </a:prstGeom>
        </p:spPr>
        <p:txBody>
          <a:bodyPr>
            <a:spAutoFit/>
          </a:bodyPr>
          <a:lstStyle/>
          <a:p>
            <a:r>
              <a:rPr lang="es-ES" sz="1400" dirty="0">
                <a:solidFill>
                  <a:schemeClr val="bg1"/>
                </a:solidFill>
                <a:latin typeface="Arial" panose="020B0604020202020204" pitchFamily="34" charset="0"/>
                <a:ea typeface="Verdana" panose="020B0604030504040204" pitchFamily="34" charset="0"/>
                <a:cs typeface="Arial" panose="020B0604020202020204" pitchFamily="34" charset="0"/>
              </a:rPr>
              <a:t>GERENCIA GENERAL DE TECNOLOGÍA E INNOVACIÓN</a:t>
            </a:r>
          </a:p>
        </p:txBody>
      </p:sp>
      <p:sp>
        <p:nvSpPr>
          <p:cNvPr id="4" name="Rectángulo 3"/>
          <p:cNvSpPr/>
          <p:nvPr/>
        </p:nvSpPr>
        <p:spPr>
          <a:xfrm>
            <a:off x="4396155" y="1874912"/>
            <a:ext cx="6096000" cy="338554"/>
          </a:xfrm>
          <a:prstGeom prst="rect">
            <a:avLst/>
          </a:prstGeom>
        </p:spPr>
        <p:txBody>
          <a:bodyPr>
            <a:spAutoFit/>
          </a:bodyPr>
          <a:lstStyle/>
          <a:p>
            <a:r>
              <a:rPr lang="es-ES" sz="1400" dirty="0" smtClean="0">
                <a:solidFill>
                  <a:schemeClr val="bg1"/>
                </a:solidFill>
                <a:latin typeface="Arial" panose="020B0604020202020204" pitchFamily="34" charset="0"/>
                <a:ea typeface="Verdana" panose="020B0604030504040204" pitchFamily="34" charset="0"/>
                <a:cs typeface="Arial" panose="020B0604020202020204" pitchFamily="34" charset="0"/>
              </a:rPr>
              <a:t>CAPACITACIÓN</a:t>
            </a:r>
            <a:r>
              <a:rPr lang="es-ES" sz="1600" dirty="0" smtClean="0">
                <a:solidFill>
                  <a:schemeClr val="bg1"/>
                </a:solidFill>
                <a:latin typeface="Arial" panose="020B0604020202020204" pitchFamily="34" charset="0"/>
                <a:ea typeface="Verdana" panose="020B0604030504040204" pitchFamily="34" charset="0"/>
                <a:cs typeface="Arial" panose="020B0604020202020204" pitchFamily="34" charset="0"/>
              </a:rPr>
              <a:t> </a:t>
            </a:r>
            <a:r>
              <a:rPr lang="es-ES" sz="1400" dirty="0" smtClean="0">
                <a:solidFill>
                  <a:schemeClr val="bg1"/>
                </a:solidFill>
                <a:latin typeface="Arial" panose="020B0604020202020204" pitchFamily="34" charset="0"/>
                <a:ea typeface="Verdana" panose="020B0604030504040204" pitchFamily="34" charset="0"/>
                <a:cs typeface="Arial" panose="020B0604020202020204" pitchFamily="34" charset="0"/>
              </a:rPr>
              <a:t>INTERNA</a:t>
            </a:r>
            <a:endParaRPr lang="es-ES" sz="1400" dirty="0">
              <a:solidFill>
                <a:schemeClr val="bg1"/>
              </a:solidFill>
              <a:latin typeface="Arial" panose="020B0604020202020204" pitchFamily="34" charset="0"/>
              <a:ea typeface="Verdana" panose="020B060403050404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3240178" cy="369332"/>
          </a:xfrm>
          <a:prstGeom prst="rect">
            <a:avLst/>
          </a:prstGeom>
          <a:noFill/>
        </p:spPr>
        <p:txBody>
          <a:bodyPr wrap="square" rtlCol="0">
            <a:spAutoFit/>
          </a:bodyPr>
          <a:lstStyle/>
          <a:p>
            <a:r>
              <a:rPr lang="es-ES" b="1" dirty="0" smtClean="0">
                <a:solidFill>
                  <a:srgbClr val="007AD6"/>
                </a:solidFill>
                <a:latin typeface="Arial" panose="020B0604020202020204" pitchFamily="34" charset="0"/>
                <a:cs typeface="Arial" panose="020B0604020202020204" pitchFamily="34" charset="0"/>
              </a:rPr>
              <a:t>Tipos de Objeto: resumen</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42" y="2162801"/>
            <a:ext cx="7645120" cy="378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ángulo 11"/>
          <p:cNvSpPr/>
          <p:nvPr/>
        </p:nvSpPr>
        <p:spPr>
          <a:xfrm>
            <a:off x="8604739" y="3297592"/>
            <a:ext cx="3587261" cy="1323439"/>
          </a:xfrm>
          <a:prstGeom prst="rect">
            <a:avLst/>
          </a:prstGeom>
        </p:spPr>
        <p:txBody>
          <a:bodyPr wrap="square">
            <a:spAutoFit/>
          </a:bodyPr>
          <a:lstStyle/>
          <a:p>
            <a:pPr>
              <a:buClr>
                <a:srgbClr val="00AEC3"/>
              </a:buClr>
            </a:pPr>
            <a:r>
              <a:rPr lang="es-AR" sz="1600" dirty="0" smtClean="0">
                <a:solidFill>
                  <a:srgbClr val="007AD6"/>
                </a:solidFill>
              </a:rPr>
              <a:t>Área de Datos</a:t>
            </a:r>
          </a:p>
          <a:p>
            <a:pPr>
              <a:buClr>
                <a:srgbClr val="00AEC3"/>
              </a:buClr>
            </a:pPr>
            <a:r>
              <a:rPr lang="es-AR" sz="1600" dirty="0" smtClean="0">
                <a:solidFill>
                  <a:srgbClr val="007AD6"/>
                </a:solidFill>
              </a:rPr>
              <a:t>Programas, </a:t>
            </a:r>
            <a:r>
              <a:rPr lang="es-AR" sz="1600" dirty="0" err="1" smtClean="0">
                <a:solidFill>
                  <a:srgbClr val="007AD6"/>
                </a:solidFill>
              </a:rPr>
              <a:t>Suprogramas</a:t>
            </a:r>
            <a:r>
              <a:rPr lang="es-AR" sz="1600" dirty="0" smtClean="0">
                <a:solidFill>
                  <a:srgbClr val="007AD6"/>
                </a:solidFill>
              </a:rPr>
              <a:t>  y </a:t>
            </a:r>
            <a:r>
              <a:rPr lang="es-AR" sz="1600" dirty="0">
                <a:solidFill>
                  <a:srgbClr val="007AD6"/>
                </a:solidFill>
              </a:rPr>
              <a:t>Subrutinas</a:t>
            </a:r>
          </a:p>
          <a:p>
            <a:pPr>
              <a:buClr>
                <a:srgbClr val="00AEC3"/>
              </a:buClr>
            </a:pPr>
            <a:r>
              <a:rPr lang="es-AR" sz="1600" dirty="0">
                <a:solidFill>
                  <a:srgbClr val="007AD6"/>
                </a:solidFill>
              </a:rPr>
              <a:t>Mapas</a:t>
            </a:r>
          </a:p>
          <a:p>
            <a:pPr>
              <a:buClr>
                <a:srgbClr val="00AEC3"/>
              </a:buClr>
            </a:pPr>
            <a:r>
              <a:rPr lang="es-AR" sz="1600" dirty="0" err="1">
                <a:solidFill>
                  <a:srgbClr val="007AD6"/>
                </a:solidFill>
              </a:rPr>
              <a:t>Helproutines</a:t>
            </a:r>
            <a:endParaRPr lang="es-AR" sz="1600" dirty="0">
              <a:solidFill>
                <a:srgbClr val="007AD6"/>
              </a:solidFill>
            </a:endParaRPr>
          </a:p>
          <a:p>
            <a:pPr>
              <a:buClr>
                <a:srgbClr val="00AEC3"/>
              </a:buClr>
            </a:pPr>
            <a:r>
              <a:rPr lang="es-AR" sz="1600" dirty="0" err="1">
                <a:solidFill>
                  <a:srgbClr val="007AD6"/>
                </a:solidFill>
              </a:rPr>
              <a:t>Copycode</a:t>
            </a:r>
            <a:r>
              <a:rPr lang="es-AR" sz="1600" dirty="0">
                <a:solidFill>
                  <a:srgbClr val="007AD6"/>
                </a:solidFill>
              </a:rPr>
              <a:t> </a:t>
            </a:r>
          </a:p>
        </p:txBody>
      </p:sp>
      <p:sp>
        <p:nvSpPr>
          <p:cNvPr id="13" name="Cerrar llave 12"/>
          <p:cNvSpPr/>
          <p:nvPr/>
        </p:nvSpPr>
        <p:spPr>
          <a:xfrm>
            <a:off x="8138160" y="2021840"/>
            <a:ext cx="284480" cy="38404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2731191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5652006" cy="369332"/>
          </a:xfrm>
          <a:prstGeom prst="rect">
            <a:avLst/>
          </a:prstGeom>
          <a:noFill/>
        </p:spPr>
        <p:txBody>
          <a:bodyPr wrap="square" rtlCol="0">
            <a:spAutoFit/>
          </a:bodyPr>
          <a:lstStyle/>
          <a:p>
            <a:r>
              <a:rPr lang="es-AR" b="1" dirty="0" smtClean="0">
                <a:solidFill>
                  <a:srgbClr val="007AD6"/>
                </a:solidFill>
                <a:latin typeface="Arial" panose="020B0604020202020204" pitchFamily="34" charset="0"/>
                <a:cs typeface="Arial" panose="020B0604020202020204" pitchFamily="34" charset="0"/>
              </a:rPr>
              <a:t>Acceso </a:t>
            </a:r>
            <a:r>
              <a:rPr lang="es-AR" b="1" dirty="0">
                <a:solidFill>
                  <a:srgbClr val="007AD6"/>
                </a:solidFill>
                <a:latin typeface="Arial" panose="020B0604020202020204" pitchFamily="34" charset="0"/>
                <a:cs typeface="Arial" panose="020B0604020202020204" pitchFamily="34" charset="0"/>
              </a:rPr>
              <a:t>a datos en una base de </a:t>
            </a:r>
            <a:r>
              <a:rPr lang="es-AR" b="1" dirty="0" smtClean="0">
                <a:solidFill>
                  <a:srgbClr val="007AD6"/>
                </a:solidFill>
                <a:latin typeface="Arial" panose="020B0604020202020204" pitchFamily="34" charset="0"/>
                <a:cs typeface="Arial" panose="020B0604020202020204" pitchFamily="34" charset="0"/>
              </a:rPr>
              <a:t>datos</a:t>
            </a:r>
            <a:endParaRPr lang="es-ES" b="1" dirty="0" smtClean="0">
              <a:solidFill>
                <a:srgbClr val="007AD6"/>
              </a:solidFill>
              <a:latin typeface="Arial" panose="020B0604020202020204" pitchFamily="34" charset="0"/>
              <a:cs typeface="Arial" panose="020B0604020202020204" pitchFamily="34" charset="0"/>
            </a:endParaRPr>
          </a:p>
        </p:txBody>
      </p:sp>
      <p:sp>
        <p:nvSpPr>
          <p:cNvPr id="3" name="Rectángulo 2"/>
          <p:cNvSpPr/>
          <p:nvPr/>
        </p:nvSpPr>
        <p:spPr>
          <a:xfrm>
            <a:off x="284480" y="1778615"/>
            <a:ext cx="11399520" cy="646331"/>
          </a:xfrm>
          <a:prstGeom prst="rect">
            <a:avLst/>
          </a:prstGeom>
        </p:spPr>
        <p:txBody>
          <a:bodyPr wrap="square">
            <a:spAutoFit/>
          </a:bodyPr>
          <a:lstStyle/>
          <a:p>
            <a:r>
              <a:rPr lang="es-AR" dirty="0"/>
              <a:t>Para cada archivo físico de una base de datos, se pueden definir uno o más DDM Y para cada DDM se pueden definir una o más vistas de datos</a:t>
            </a:r>
          </a:p>
        </p:txBody>
      </p:sp>
      <p:pic>
        <p:nvPicPr>
          <p:cNvPr id="7" name="Picture 4" descr="https://documentation.softwareag.com/natural/nat426mf/pg/graphics/pgdd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745" y="2577780"/>
            <a:ext cx="5413415" cy="317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860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5652006" cy="369332"/>
          </a:xfrm>
          <a:prstGeom prst="rect">
            <a:avLst/>
          </a:prstGeom>
          <a:noFill/>
        </p:spPr>
        <p:txBody>
          <a:bodyPr wrap="square" rtlCol="0">
            <a:spAutoFit/>
          </a:bodyPr>
          <a:lstStyle/>
          <a:p>
            <a:r>
              <a:rPr lang="es-AR" b="1" dirty="0" smtClean="0">
                <a:solidFill>
                  <a:srgbClr val="007AD6"/>
                </a:solidFill>
                <a:latin typeface="Arial" panose="020B0604020202020204" pitchFamily="34" charset="0"/>
                <a:cs typeface="Arial" panose="020B0604020202020204" pitchFamily="34" charset="0"/>
              </a:rPr>
              <a:t>Acceso </a:t>
            </a:r>
            <a:r>
              <a:rPr lang="es-AR" b="1" dirty="0">
                <a:solidFill>
                  <a:srgbClr val="007AD6"/>
                </a:solidFill>
                <a:latin typeface="Arial" panose="020B0604020202020204" pitchFamily="34" charset="0"/>
                <a:cs typeface="Arial" panose="020B0604020202020204" pitchFamily="34" charset="0"/>
              </a:rPr>
              <a:t>a datos en una base de </a:t>
            </a:r>
            <a:r>
              <a:rPr lang="es-AR" b="1" dirty="0" smtClean="0">
                <a:solidFill>
                  <a:srgbClr val="007AD6"/>
                </a:solidFill>
                <a:latin typeface="Arial" panose="020B0604020202020204" pitchFamily="34" charset="0"/>
                <a:cs typeface="Arial" panose="020B0604020202020204" pitchFamily="34" charset="0"/>
              </a:rPr>
              <a:t>datos</a:t>
            </a:r>
            <a:endParaRPr lang="es-ES" b="1" dirty="0" smtClean="0">
              <a:solidFill>
                <a:srgbClr val="007AD6"/>
              </a:solidFill>
              <a:latin typeface="Arial" panose="020B0604020202020204" pitchFamily="34" charset="0"/>
              <a:cs typeface="Arial" panose="020B0604020202020204" pitchFamily="34" charset="0"/>
            </a:endParaRPr>
          </a:p>
        </p:txBody>
      </p:sp>
      <p:sp>
        <p:nvSpPr>
          <p:cNvPr id="3" name="Rectángulo 2"/>
          <p:cNvSpPr/>
          <p:nvPr/>
        </p:nvSpPr>
        <p:spPr>
          <a:xfrm>
            <a:off x="284480" y="1778615"/>
            <a:ext cx="11399520" cy="369332"/>
          </a:xfrm>
          <a:prstGeom prst="rect">
            <a:avLst/>
          </a:prstGeom>
        </p:spPr>
        <p:txBody>
          <a:bodyPr wrap="square">
            <a:spAutoFit/>
          </a:bodyPr>
          <a:lstStyle/>
          <a:p>
            <a:r>
              <a:rPr lang="es-ES" dirty="0" smtClean="0"/>
              <a:t>Matrices de base de datos</a:t>
            </a:r>
            <a:endParaRPr lang="es-AR" dirty="0"/>
          </a:p>
        </p:txBody>
      </p:sp>
      <p:sp>
        <p:nvSpPr>
          <p:cNvPr id="8" name="Marcador de contenido 2"/>
          <p:cNvSpPr>
            <a:spLocks noGrp="1"/>
          </p:cNvSpPr>
          <p:nvPr>
            <p:ph idx="1"/>
          </p:nvPr>
        </p:nvSpPr>
        <p:spPr>
          <a:xfrm>
            <a:off x="655320" y="2583934"/>
            <a:ext cx="3154680" cy="521018"/>
          </a:xfrm>
        </p:spPr>
        <p:txBody>
          <a:bodyPr>
            <a:normAutofit/>
          </a:bodyPr>
          <a:lstStyle/>
          <a:p>
            <a:pPr marL="0" indent="0">
              <a:buNone/>
            </a:pPr>
            <a:r>
              <a:rPr lang="es-AR" sz="1800" dirty="0" smtClean="0"/>
              <a:t>Campos Múltiples</a:t>
            </a:r>
            <a:endParaRPr lang="es-AR" sz="1800" dirty="0"/>
          </a:p>
          <a:p>
            <a:pPr lvl="1">
              <a:buFont typeface="Wingdings" panose="05000000000000000000" pitchFamily="2" charset="2"/>
              <a:buChar char="q"/>
            </a:pPr>
            <a:endParaRPr lang="es-AR" sz="1800" dirty="0" smtClean="0"/>
          </a:p>
          <a:p>
            <a:pPr lvl="1">
              <a:buFont typeface="Wingdings" panose="05000000000000000000" pitchFamily="2" charset="2"/>
              <a:buChar char="q"/>
            </a:pPr>
            <a:endParaRPr lang="es-AR" sz="1800" dirty="0" smtClean="0"/>
          </a:p>
          <a:p>
            <a:pPr lvl="1">
              <a:buFont typeface="Wingdings" panose="05000000000000000000" pitchFamily="2" charset="2"/>
              <a:buChar char="q"/>
            </a:pPr>
            <a:endParaRPr lang="es-AR" sz="1800" dirty="0" smtClean="0"/>
          </a:p>
          <a:p>
            <a:pPr lvl="1">
              <a:buFont typeface="Wingdings" panose="05000000000000000000" pitchFamily="2" charset="2"/>
              <a:buChar char="q"/>
            </a:pPr>
            <a:endParaRPr lang="es-AR" sz="1800" dirty="0" smtClean="0"/>
          </a:p>
        </p:txBody>
      </p:sp>
      <p:pic>
        <p:nvPicPr>
          <p:cNvPr id="9" name="Imagen 8"/>
          <p:cNvPicPr>
            <a:picLocks noChangeAspect="1"/>
          </p:cNvPicPr>
          <p:nvPr/>
        </p:nvPicPr>
        <p:blipFill>
          <a:blip r:embed="rId3"/>
          <a:stretch>
            <a:fillRect/>
          </a:stretch>
        </p:blipFill>
        <p:spPr>
          <a:xfrm>
            <a:off x="745197" y="2948623"/>
            <a:ext cx="3582963" cy="2869859"/>
          </a:xfrm>
          <a:prstGeom prst="rect">
            <a:avLst/>
          </a:prstGeom>
        </p:spPr>
      </p:pic>
      <p:pic>
        <p:nvPicPr>
          <p:cNvPr id="10" name="Imagen 9"/>
          <p:cNvPicPr>
            <a:picLocks noChangeAspect="1"/>
          </p:cNvPicPr>
          <p:nvPr/>
        </p:nvPicPr>
        <p:blipFill>
          <a:blip r:embed="rId4"/>
          <a:stretch>
            <a:fillRect/>
          </a:stretch>
        </p:blipFill>
        <p:spPr>
          <a:xfrm>
            <a:off x="4942799" y="1279186"/>
            <a:ext cx="6934242" cy="4539296"/>
          </a:xfrm>
          <a:prstGeom prst="rect">
            <a:avLst/>
          </a:prstGeom>
        </p:spPr>
      </p:pic>
      <p:sp>
        <p:nvSpPr>
          <p:cNvPr id="2" name="Rectángulo 1"/>
          <p:cNvSpPr/>
          <p:nvPr/>
        </p:nvSpPr>
        <p:spPr>
          <a:xfrm>
            <a:off x="5182146" y="2583934"/>
            <a:ext cx="1705788" cy="369332"/>
          </a:xfrm>
          <a:prstGeom prst="rect">
            <a:avLst/>
          </a:prstGeom>
        </p:spPr>
        <p:txBody>
          <a:bodyPr wrap="none">
            <a:spAutoFit/>
          </a:bodyPr>
          <a:lstStyle/>
          <a:p>
            <a:r>
              <a:rPr lang="es-AR" dirty="0"/>
              <a:t>Grupo Periódico</a:t>
            </a:r>
          </a:p>
        </p:txBody>
      </p:sp>
    </p:spTree>
    <p:extLst>
      <p:ext uri="{BB962C8B-B14F-4D97-AF65-F5344CB8AC3E}">
        <p14:creationId xmlns:p14="http://schemas.microsoft.com/office/powerpoint/2010/main" val="2706457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type="subTitle" idx="1"/>
          </p:nvPr>
        </p:nvSpPr>
        <p:spPr>
          <a:xfrm>
            <a:off x="975360" y="2148840"/>
            <a:ext cx="8534400" cy="1752600"/>
          </a:xfrm>
        </p:spPr>
        <p:txBody>
          <a:bodyPr>
            <a:noAutofit/>
          </a:bodyPr>
          <a:lstStyle/>
          <a:p>
            <a:pPr marL="285750" indent="-285750" algn="l">
              <a:buClr>
                <a:srgbClr val="00AEC3"/>
              </a:buClr>
              <a:buFont typeface="Arial" panose="020B0604020202020204" pitchFamily="34" charset="0"/>
              <a:buChar char="•"/>
            </a:pPr>
            <a:r>
              <a:rPr lang="es-AR" sz="1800" dirty="0" smtClean="0">
                <a:solidFill>
                  <a:schemeClr val="tx1">
                    <a:lumMod val="95000"/>
                    <a:lumOff val="5000"/>
                  </a:schemeClr>
                </a:solidFill>
              </a:rPr>
              <a:t>Uso y estructura de la declaración DEFINE DATA</a:t>
            </a:r>
          </a:p>
          <a:p>
            <a:pPr marL="285750" indent="-285750" algn="l">
              <a:buClr>
                <a:srgbClr val="00AEC3"/>
              </a:buClr>
              <a:buFont typeface="Arial" panose="020B0604020202020204" pitchFamily="34" charset="0"/>
              <a:buChar char="•"/>
            </a:pPr>
            <a:r>
              <a:rPr lang="es-AR" sz="1800" dirty="0" smtClean="0">
                <a:solidFill>
                  <a:schemeClr val="tx1">
                    <a:lumMod val="95000"/>
                    <a:lumOff val="5000"/>
                  </a:schemeClr>
                </a:solidFill>
              </a:rPr>
              <a:t>Variables</a:t>
            </a:r>
          </a:p>
          <a:p>
            <a:pPr marL="742950" lvl="1" indent="-285750" algn="l">
              <a:buClr>
                <a:srgbClr val="00AEC3"/>
              </a:buClr>
              <a:buFont typeface="Calibri" panose="020F0502020204030204" pitchFamily="34" charset="0"/>
              <a:buChar char="⁻"/>
            </a:pPr>
            <a:r>
              <a:rPr lang="es-AR" sz="1800" dirty="0" smtClean="0">
                <a:solidFill>
                  <a:schemeClr val="tx1">
                    <a:lumMod val="95000"/>
                    <a:lumOff val="5000"/>
                  </a:schemeClr>
                </a:solidFill>
              </a:rPr>
              <a:t>Definidas por el usuario</a:t>
            </a:r>
          </a:p>
          <a:p>
            <a:pPr marL="742950" lvl="1" indent="-285750" algn="l">
              <a:buClr>
                <a:srgbClr val="00AEC3"/>
              </a:buClr>
              <a:buFont typeface="Calibri" panose="020F0502020204030204" pitchFamily="34" charset="0"/>
              <a:buChar char="⁻"/>
            </a:pPr>
            <a:r>
              <a:rPr lang="es-AR" sz="1800" dirty="0" smtClean="0">
                <a:solidFill>
                  <a:schemeClr val="tx1">
                    <a:lumMod val="95000"/>
                    <a:lumOff val="5000"/>
                  </a:schemeClr>
                </a:solidFill>
              </a:rPr>
              <a:t>Del sistema</a:t>
            </a:r>
          </a:p>
          <a:p>
            <a:pPr marL="285750" indent="-285750" algn="l">
              <a:buClr>
                <a:srgbClr val="00AEC3"/>
              </a:buClr>
              <a:buFont typeface="Arial" panose="020B0604020202020204" pitchFamily="34" charset="0"/>
              <a:buChar char="•"/>
            </a:pPr>
            <a:r>
              <a:rPr lang="es-AR" sz="1800" dirty="0" smtClean="0">
                <a:solidFill>
                  <a:schemeClr val="tx1">
                    <a:lumMod val="95000"/>
                    <a:lumOff val="5000"/>
                  </a:schemeClr>
                </a:solidFill>
              </a:rPr>
              <a:t>Constantes</a:t>
            </a:r>
          </a:p>
          <a:p>
            <a:pPr marL="742950" lvl="1" indent="-285750" algn="l">
              <a:buClr>
                <a:srgbClr val="00AEC3"/>
              </a:buClr>
              <a:buFont typeface="Calibri" panose="020F0502020204030204" pitchFamily="34" charset="0"/>
              <a:buChar char="⁻"/>
            </a:pPr>
            <a:r>
              <a:rPr lang="es-AR" sz="1800" dirty="0">
                <a:solidFill>
                  <a:schemeClr val="tx1">
                    <a:lumMod val="95000"/>
                    <a:lumOff val="5000"/>
                  </a:schemeClr>
                </a:solidFill>
              </a:rPr>
              <a:t>Definidas por el usuario</a:t>
            </a:r>
          </a:p>
          <a:p>
            <a:pPr marL="742950" lvl="1" indent="-285750" algn="l">
              <a:buClr>
                <a:srgbClr val="00AEC3"/>
              </a:buClr>
              <a:buFont typeface="Calibri" panose="020F0502020204030204" pitchFamily="34" charset="0"/>
              <a:buChar char="⁻"/>
            </a:pPr>
            <a:r>
              <a:rPr lang="es-AR" sz="1800" dirty="0">
                <a:solidFill>
                  <a:schemeClr val="tx1">
                    <a:lumMod val="95000"/>
                    <a:lumOff val="5000"/>
                  </a:schemeClr>
                </a:solidFill>
              </a:rPr>
              <a:t>Del sistema</a:t>
            </a:r>
          </a:p>
          <a:p>
            <a:pPr marL="285750" indent="-285750" algn="l">
              <a:buClr>
                <a:srgbClr val="00AEC3"/>
              </a:buClr>
              <a:buFont typeface="Arial" panose="020B0604020202020204" pitchFamily="34" charset="0"/>
              <a:buChar char="•"/>
            </a:pPr>
            <a:r>
              <a:rPr lang="es-AR" sz="1800" dirty="0" smtClean="0">
                <a:solidFill>
                  <a:schemeClr val="tx1">
                    <a:lumMod val="95000"/>
                    <a:lumOff val="5000"/>
                  </a:schemeClr>
                </a:solidFill>
              </a:rPr>
              <a:t>Valores Iniciales y la instrucción RESET</a:t>
            </a:r>
          </a:p>
          <a:p>
            <a:pPr marL="285750" indent="-285750" algn="l">
              <a:buClr>
                <a:srgbClr val="00AEC3"/>
              </a:buClr>
              <a:buFont typeface="Arial" panose="020B0604020202020204" pitchFamily="34" charset="0"/>
              <a:buChar char="•"/>
            </a:pPr>
            <a:r>
              <a:rPr lang="es-AR" sz="1800" dirty="0" err="1" smtClean="0">
                <a:solidFill>
                  <a:schemeClr val="tx1">
                    <a:lumMod val="95000"/>
                    <a:lumOff val="5000"/>
                  </a:schemeClr>
                </a:solidFill>
              </a:rPr>
              <a:t>Redefinicion</a:t>
            </a:r>
            <a:r>
              <a:rPr lang="es-AR" sz="1800" dirty="0" smtClean="0">
                <a:solidFill>
                  <a:schemeClr val="tx1">
                    <a:lumMod val="95000"/>
                    <a:lumOff val="5000"/>
                  </a:schemeClr>
                </a:solidFill>
              </a:rPr>
              <a:t> de campos</a:t>
            </a:r>
          </a:p>
          <a:p>
            <a:pPr marL="285750" indent="-285750" algn="l">
              <a:buClr>
                <a:srgbClr val="00AEC3"/>
              </a:buClr>
              <a:buFont typeface="Arial" panose="020B0604020202020204" pitchFamily="34" charset="0"/>
              <a:buChar char="•"/>
            </a:pPr>
            <a:r>
              <a:rPr lang="es-AR" sz="1800" dirty="0" smtClean="0">
                <a:solidFill>
                  <a:schemeClr val="tx1">
                    <a:lumMod val="95000"/>
                    <a:lumOff val="5000"/>
                  </a:schemeClr>
                </a:solidFill>
              </a:rPr>
              <a:t>Matrices</a:t>
            </a:r>
            <a:endParaRPr lang="es-AR" sz="1800" dirty="0">
              <a:solidFill>
                <a:schemeClr val="tx1">
                  <a:lumMod val="95000"/>
                  <a:lumOff val="5000"/>
                </a:schemeClr>
              </a:solidFill>
            </a:endParaRPr>
          </a:p>
        </p:txBody>
      </p:sp>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5" name="4 CuadroTexto"/>
          <p:cNvSpPr txBox="1"/>
          <p:nvPr/>
        </p:nvSpPr>
        <p:spPr>
          <a:xfrm>
            <a:off x="311914" y="1362617"/>
            <a:ext cx="5652006" cy="369332"/>
          </a:xfrm>
          <a:prstGeom prst="rect">
            <a:avLst/>
          </a:prstGeom>
          <a:noFill/>
        </p:spPr>
        <p:txBody>
          <a:bodyPr wrap="square" rtlCol="0">
            <a:spAutoFit/>
          </a:bodyPr>
          <a:lstStyle/>
          <a:p>
            <a:r>
              <a:rPr lang="es-AR" b="1" dirty="0" smtClean="0">
                <a:solidFill>
                  <a:srgbClr val="007AD6"/>
                </a:solidFill>
                <a:latin typeface="Arial" panose="020B0604020202020204" pitchFamily="34" charset="0"/>
                <a:cs typeface="Arial" panose="020B0604020202020204" pitchFamily="34" charset="0"/>
              </a:rPr>
              <a:t>Área de datos: definición de campos</a:t>
            </a:r>
            <a:endParaRPr lang="es-ES" b="1" dirty="0" smtClean="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657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type="subTitle" idx="1"/>
          </p:nvPr>
        </p:nvSpPr>
        <p:spPr>
          <a:xfrm>
            <a:off x="873760" y="2103120"/>
            <a:ext cx="8636000" cy="3596640"/>
          </a:xfrm>
        </p:spPr>
        <p:txBody>
          <a:bodyPr>
            <a:noAutofit/>
          </a:bodyPr>
          <a:lstStyle/>
          <a:p>
            <a:pPr algn="l"/>
            <a:r>
              <a:rPr lang="es-AR" sz="1800" dirty="0">
                <a:solidFill>
                  <a:schemeClr val="tx1">
                    <a:lumMod val="95000"/>
                    <a:lumOff val="5000"/>
                  </a:schemeClr>
                </a:solidFill>
              </a:rPr>
              <a:t>Para invocar el editor de área de datos para una nueva área de </a:t>
            </a:r>
            <a:r>
              <a:rPr lang="es-AR" sz="1800" dirty="0" smtClean="0">
                <a:solidFill>
                  <a:schemeClr val="tx1">
                    <a:lumMod val="95000"/>
                    <a:lumOff val="5000"/>
                  </a:schemeClr>
                </a:solidFill>
              </a:rPr>
              <a:t>datos </a:t>
            </a:r>
            <a:r>
              <a:rPr lang="es-AR" sz="1800" b="1" dirty="0" smtClean="0">
                <a:solidFill>
                  <a:schemeClr val="tx1">
                    <a:lumMod val="95000"/>
                    <a:lumOff val="5000"/>
                  </a:schemeClr>
                </a:solidFill>
              </a:rPr>
              <a:t>: </a:t>
            </a:r>
          </a:p>
          <a:p>
            <a:pPr algn="l"/>
            <a:r>
              <a:rPr lang="es-AR" sz="1800" b="1" dirty="0" smtClean="0">
                <a:solidFill>
                  <a:schemeClr val="tx1">
                    <a:lumMod val="95000"/>
                    <a:lumOff val="5000"/>
                  </a:schemeClr>
                </a:solidFill>
              </a:rPr>
              <a:t>Comando </a:t>
            </a:r>
            <a:r>
              <a:rPr lang="es-AR" sz="1800" b="1" dirty="0" err="1" smtClean="0">
                <a:solidFill>
                  <a:schemeClr val="tx1">
                    <a:lumMod val="95000"/>
                    <a:lumOff val="5000"/>
                  </a:schemeClr>
                </a:solidFill>
              </a:rPr>
              <a:t>edit</a:t>
            </a:r>
            <a:r>
              <a:rPr lang="es-AR" sz="1800" b="1" dirty="0" smtClean="0">
                <a:solidFill>
                  <a:schemeClr val="tx1">
                    <a:lumMod val="95000"/>
                    <a:lumOff val="5000"/>
                  </a:schemeClr>
                </a:solidFill>
              </a:rPr>
              <a:t> (tipo de área de </a:t>
            </a:r>
            <a:r>
              <a:rPr lang="es-AR" sz="1800" b="1" dirty="0" err="1" smtClean="0">
                <a:solidFill>
                  <a:schemeClr val="tx1">
                    <a:lumMod val="95000"/>
                    <a:lumOff val="5000"/>
                  </a:schemeClr>
                </a:solidFill>
              </a:rPr>
              <a:t>dato,l,g,p</a:t>
            </a:r>
            <a:r>
              <a:rPr lang="es-AR" sz="1800" b="1" dirty="0" smtClean="0">
                <a:solidFill>
                  <a:schemeClr val="tx1">
                    <a:lumMod val="95000"/>
                    <a:lumOff val="5000"/>
                  </a:schemeClr>
                </a:solidFill>
              </a:rPr>
              <a:t>)</a:t>
            </a:r>
          </a:p>
          <a:p>
            <a:pPr algn="l"/>
            <a:endParaRPr lang="es-AR" sz="1800" b="1" dirty="0" smtClean="0">
              <a:solidFill>
                <a:schemeClr val="tx1">
                  <a:lumMod val="95000"/>
                  <a:lumOff val="5000"/>
                </a:schemeClr>
              </a:solidFill>
            </a:endParaRPr>
          </a:p>
          <a:p>
            <a:pPr algn="l"/>
            <a:r>
              <a:rPr lang="es-AR" sz="1800" dirty="0">
                <a:solidFill>
                  <a:schemeClr val="tx1">
                    <a:lumMod val="95000"/>
                    <a:lumOff val="5000"/>
                  </a:schemeClr>
                </a:solidFill>
              </a:rPr>
              <a:t>Para </a:t>
            </a:r>
            <a:r>
              <a:rPr lang="es-AR" sz="1800" dirty="0" smtClean="0">
                <a:solidFill>
                  <a:schemeClr val="tx1">
                    <a:lumMod val="95000"/>
                    <a:lumOff val="5000"/>
                  </a:schemeClr>
                </a:solidFill>
              </a:rPr>
              <a:t>cambiar un tipo de área</a:t>
            </a:r>
            <a:r>
              <a:rPr lang="es-AR" sz="1800" b="1" dirty="0" smtClean="0">
                <a:solidFill>
                  <a:schemeClr val="tx1">
                    <a:lumMod val="95000"/>
                    <a:lumOff val="5000"/>
                  </a:schemeClr>
                </a:solidFill>
              </a:rPr>
              <a:t>: </a:t>
            </a:r>
          </a:p>
          <a:p>
            <a:pPr marL="0" indent="0" algn="l">
              <a:buNone/>
            </a:pPr>
            <a:r>
              <a:rPr lang="es-AR" sz="1800" b="1" dirty="0" smtClean="0">
                <a:solidFill>
                  <a:schemeClr val="tx1">
                    <a:lumMod val="95000"/>
                    <a:lumOff val="5000"/>
                  </a:schemeClr>
                </a:solidFill>
              </a:rPr>
              <a:t>Comando Set </a:t>
            </a:r>
            <a:r>
              <a:rPr lang="es-AR" sz="1800" b="1" dirty="0" err="1" smtClean="0">
                <a:solidFill>
                  <a:schemeClr val="tx1">
                    <a:lumMod val="95000"/>
                    <a:lumOff val="5000"/>
                  </a:schemeClr>
                </a:solidFill>
              </a:rPr>
              <a:t>type</a:t>
            </a:r>
            <a:r>
              <a:rPr lang="es-AR" sz="1800" b="1" dirty="0" smtClean="0">
                <a:solidFill>
                  <a:schemeClr val="tx1">
                    <a:lumMod val="95000"/>
                    <a:lumOff val="5000"/>
                  </a:schemeClr>
                </a:solidFill>
              </a:rPr>
              <a:t> (tipo de área nueva)</a:t>
            </a:r>
          </a:p>
          <a:p>
            <a:pPr marL="0" indent="0" algn="l">
              <a:buNone/>
            </a:pPr>
            <a:endParaRPr lang="es-AR" sz="1800" dirty="0">
              <a:solidFill>
                <a:schemeClr val="tx1">
                  <a:lumMod val="95000"/>
                  <a:lumOff val="5000"/>
                </a:schemeClr>
              </a:solidFill>
            </a:endParaRPr>
          </a:p>
          <a:p>
            <a:pPr algn="l"/>
            <a:r>
              <a:rPr lang="es-AR" sz="1800" dirty="0">
                <a:solidFill>
                  <a:schemeClr val="tx1">
                    <a:lumMod val="95000"/>
                    <a:lumOff val="5000"/>
                  </a:schemeClr>
                </a:solidFill>
              </a:rPr>
              <a:t>Para guardar y/o catalogar el área de datos </a:t>
            </a:r>
            <a:r>
              <a:rPr lang="es-AR" sz="1800" dirty="0" smtClean="0">
                <a:solidFill>
                  <a:schemeClr val="tx1">
                    <a:lumMod val="95000"/>
                    <a:lumOff val="5000"/>
                  </a:schemeClr>
                </a:solidFill>
              </a:rPr>
              <a:t>actual :</a:t>
            </a:r>
          </a:p>
          <a:p>
            <a:pPr marL="0" indent="0" algn="l">
              <a:buNone/>
            </a:pPr>
            <a:r>
              <a:rPr lang="es-AR" sz="1800" dirty="0" smtClean="0">
                <a:solidFill>
                  <a:schemeClr val="tx1">
                    <a:lumMod val="95000"/>
                    <a:lumOff val="5000"/>
                  </a:schemeClr>
                </a:solidFill>
              </a:rPr>
              <a:t> </a:t>
            </a:r>
            <a:r>
              <a:rPr lang="es-AR" sz="1800" b="1" dirty="0" smtClean="0">
                <a:solidFill>
                  <a:schemeClr val="tx1">
                    <a:lumMod val="95000"/>
                    <a:lumOff val="5000"/>
                  </a:schemeClr>
                </a:solidFill>
              </a:rPr>
              <a:t>Comando </a:t>
            </a:r>
            <a:r>
              <a:rPr lang="es-AR" sz="1800" b="1" dirty="0" err="1" smtClean="0">
                <a:solidFill>
                  <a:schemeClr val="tx1">
                    <a:lumMod val="95000"/>
                    <a:lumOff val="5000"/>
                  </a:schemeClr>
                </a:solidFill>
              </a:rPr>
              <a:t>Save</a:t>
            </a:r>
            <a:r>
              <a:rPr lang="es-AR" sz="1800" b="1" dirty="0" smtClean="0">
                <a:solidFill>
                  <a:schemeClr val="tx1">
                    <a:lumMod val="95000"/>
                    <a:lumOff val="5000"/>
                  </a:schemeClr>
                </a:solidFill>
              </a:rPr>
              <a:t> </a:t>
            </a:r>
            <a:r>
              <a:rPr lang="es-AR" sz="1800" dirty="0" smtClean="0">
                <a:solidFill>
                  <a:schemeClr val="tx1">
                    <a:lumMod val="95000"/>
                    <a:lumOff val="5000"/>
                  </a:schemeClr>
                </a:solidFill>
              </a:rPr>
              <a:t>(nombre del </a:t>
            </a:r>
            <a:r>
              <a:rPr lang="es-AR" sz="1800" dirty="0" err="1" smtClean="0">
                <a:solidFill>
                  <a:schemeClr val="tx1">
                    <a:lumMod val="95000"/>
                    <a:lumOff val="5000"/>
                  </a:schemeClr>
                </a:solidFill>
              </a:rPr>
              <a:t>Area</a:t>
            </a:r>
            <a:r>
              <a:rPr lang="es-AR" sz="1800" dirty="0" smtClean="0">
                <a:solidFill>
                  <a:schemeClr val="tx1">
                    <a:lumMod val="95000"/>
                    <a:lumOff val="5000"/>
                  </a:schemeClr>
                </a:solidFill>
              </a:rPr>
              <a:t>)  </a:t>
            </a:r>
          </a:p>
          <a:p>
            <a:pPr marL="0" indent="0" algn="l">
              <a:buNone/>
            </a:pPr>
            <a:r>
              <a:rPr lang="es-AR" sz="1800" dirty="0">
                <a:solidFill>
                  <a:schemeClr val="tx1">
                    <a:lumMod val="95000"/>
                    <a:lumOff val="5000"/>
                  </a:schemeClr>
                </a:solidFill>
              </a:rPr>
              <a:t>	</a:t>
            </a:r>
            <a:r>
              <a:rPr lang="es-AR" sz="1800" b="1" dirty="0" smtClean="0">
                <a:solidFill>
                  <a:schemeClr val="tx1">
                    <a:lumMod val="95000"/>
                    <a:lumOff val="5000"/>
                  </a:schemeClr>
                </a:solidFill>
              </a:rPr>
              <a:t>        </a:t>
            </a:r>
            <a:r>
              <a:rPr lang="es-AR" sz="1800" b="1" dirty="0" err="1" smtClean="0">
                <a:solidFill>
                  <a:schemeClr val="tx1">
                    <a:lumMod val="95000"/>
                    <a:lumOff val="5000"/>
                  </a:schemeClr>
                </a:solidFill>
              </a:rPr>
              <a:t>Stow</a:t>
            </a:r>
            <a:endParaRPr lang="es-AR" sz="1800" b="1" dirty="0" smtClean="0">
              <a:solidFill>
                <a:schemeClr val="tx1">
                  <a:lumMod val="95000"/>
                  <a:lumOff val="5000"/>
                </a:schemeClr>
              </a:solidFill>
            </a:endParaRPr>
          </a:p>
          <a:p>
            <a:pPr marL="0" indent="0" algn="l">
              <a:buNone/>
            </a:pPr>
            <a:r>
              <a:rPr lang="es-AR" sz="1800" dirty="0">
                <a:solidFill>
                  <a:schemeClr val="tx1">
                    <a:lumMod val="95000"/>
                    <a:lumOff val="5000"/>
                  </a:schemeClr>
                </a:solidFill>
              </a:rPr>
              <a:t>	</a:t>
            </a:r>
            <a:r>
              <a:rPr lang="es-AR" sz="1800" dirty="0" smtClean="0">
                <a:solidFill>
                  <a:schemeClr val="tx1">
                    <a:lumMod val="95000"/>
                    <a:lumOff val="5000"/>
                  </a:schemeClr>
                </a:solidFill>
              </a:rPr>
              <a:t>        </a:t>
            </a:r>
            <a:r>
              <a:rPr lang="es-AR" sz="1800" b="1" dirty="0" err="1" smtClean="0">
                <a:solidFill>
                  <a:schemeClr val="tx1">
                    <a:lumMod val="95000"/>
                    <a:lumOff val="5000"/>
                  </a:schemeClr>
                </a:solidFill>
              </a:rPr>
              <a:t>Ckeck</a:t>
            </a:r>
            <a:r>
              <a:rPr lang="es-AR" sz="1800" dirty="0" smtClean="0">
                <a:solidFill>
                  <a:schemeClr val="tx1">
                    <a:lumMod val="95000"/>
                    <a:lumOff val="5000"/>
                  </a:schemeClr>
                </a:solidFill>
              </a:rPr>
              <a:t> (chequea el fuente)	</a:t>
            </a:r>
            <a:r>
              <a:rPr lang="es-AR" sz="1800" dirty="0">
                <a:solidFill>
                  <a:schemeClr val="tx1">
                    <a:lumMod val="95000"/>
                    <a:lumOff val="5000"/>
                  </a:schemeClr>
                </a:solidFill>
              </a:rPr>
              <a:t/>
            </a:r>
            <a:br>
              <a:rPr lang="es-AR" sz="1800" dirty="0">
                <a:solidFill>
                  <a:schemeClr val="tx1">
                    <a:lumMod val="95000"/>
                    <a:lumOff val="5000"/>
                  </a:schemeClr>
                </a:solidFill>
              </a:rPr>
            </a:br>
            <a:r>
              <a:rPr lang="es-AR" sz="1800" b="1" dirty="0" smtClean="0">
                <a:solidFill>
                  <a:schemeClr val="tx1">
                    <a:lumMod val="95000"/>
                    <a:lumOff val="5000"/>
                  </a:schemeClr>
                </a:solidFill>
              </a:rPr>
              <a:t> </a:t>
            </a:r>
            <a:endParaRPr lang="es-AR" sz="1800" dirty="0">
              <a:solidFill>
                <a:schemeClr val="tx1">
                  <a:lumMod val="95000"/>
                  <a:lumOff val="5000"/>
                </a:schemeClr>
              </a:solidFill>
            </a:endParaRPr>
          </a:p>
          <a:p>
            <a:r>
              <a:rPr lang="es-AR" sz="1800" dirty="0"/>
              <a:t/>
            </a:r>
            <a:br>
              <a:rPr lang="es-AR" sz="1800" dirty="0"/>
            </a:br>
            <a:endParaRPr lang="es-AR" sz="1800" dirty="0"/>
          </a:p>
        </p:txBody>
      </p:sp>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5" name="4 CuadroTexto"/>
          <p:cNvSpPr txBox="1"/>
          <p:nvPr/>
        </p:nvSpPr>
        <p:spPr>
          <a:xfrm>
            <a:off x="311914" y="1362617"/>
            <a:ext cx="5652006" cy="369332"/>
          </a:xfrm>
          <a:prstGeom prst="rect">
            <a:avLst/>
          </a:prstGeom>
          <a:noFill/>
        </p:spPr>
        <p:txBody>
          <a:bodyPr wrap="square" rtlCol="0">
            <a:spAutoFit/>
          </a:bodyPr>
          <a:lstStyle/>
          <a:p>
            <a:r>
              <a:rPr lang="es-AR" b="1" dirty="0" smtClean="0">
                <a:solidFill>
                  <a:srgbClr val="007AD6"/>
                </a:solidFill>
                <a:latin typeface="Arial" panose="020B0604020202020204" pitchFamily="34" charset="0"/>
                <a:cs typeface="Arial" panose="020B0604020202020204" pitchFamily="34" charset="0"/>
              </a:rPr>
              <a:t>Área de datos: ejemplos de comando</a:t>
            </a:r>
            <a:endParaRPr lang="es-ES" b="1" dirty="0" smtClean="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2338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4294967295"/>
          </p:nvPr>
        </p:nvPicPr>
        <p:blipFill>
          <a:blip r:embed="rId2"/>
          <a:stretch>
            <a:fillRect/>
          </a:stretch>
        </p:blipFill>
        <p:spPr>
          <a:xfrm>
            <a:off x="965200" y="1998345"/>
            <a:ext cx="9163050" cy="4351338"/>
          </a:xfrm>
          <a:prstGeom prst="rect">
            <a:avLst/>
          </a:prstGeom>
        </p:spPr>
      </p:pic>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8395206" cy="369332"/>
          </a:xfrm>
          <a:prstGeom prst="rect">
            <a:avLst/>
          </a:prstGeom>
          <a:noFill/>
        </p:spPr>
        <p:txBody>
          <a:bodyPr wrap="square" rtlCol="0">
            <a:spAutoFit/>
          </a:bodyPr>
          <a:lstStyle/>
          <a:p>
            <a:r>
              <a:rPr lang="es-AR" b="1" dirty="0" smtClean="0">
                <a:solidFill>
                  <a:srgbClr val="007AD6"/>
                </a:solidFill>
                <a:latin typeface="Arial" panose="020B0604020202020204" pitchFamily="34" charset="0"/>
                <a:cs typeface="Arial" panose="020B0604020202020204" pitchFamily="34" charset="0"/>
              </a:rPr>
              <a:t>Luego </a:t>
            </a:r>
            <a:r>
              <a:rPr lang="es-AR" b="1" dirty="0">
                <a:solidFill>
                  <a:srgbClr val="007AD6"/>
                </a:solidFill>
                <a:latin typeface="Arial" panose="020B0604020202020204" pitchFamily="34" charset="0"/>
                <a:cs typeface="Arial" panose="020B0604020202020204" pitchFamily="34" charset="0"/>
              </a:rPr>
              <a:t>del comando e l (</a:t>
            </a:r>
            <a:r>
              <a:rPr lang="es-AR" b="1" dirty="0" err="1">
                <a:solidFill>
                  <a:srgbClr val="007AD6"/>
                </a:solidFill>
                <a:latin typeface="Arial" panose="020B0604020202020204" pitchFamily="34" charset="0"/>
                <a:cs typeface="Arial" panose="020B0604020202020204" pitchFamily="34" charset="0"/>
              </a:rPr>
              <a:t>edit</a:t>
            </a:r>
            <a:r>
              <a:rPr lang="es-AR" b="1" dirty="0">
                <a:solidFill>
                  <a:srgbClr val="007AD6"/>
                </a:solidFill>
                <a:latin typeface="Arial" panose="020B0604020202020204" pitchFamily="34" charset="0"/>
                <a:cs typeface="Arial" panose="020B0604020202020204" pitchFamily="34" charset="0"/>
              </a:rPr>
              <a:t> local) </a:t>
            </a:r>
            <a:r>
              <a:rPr lang="es-AR" b="1" dirty="0" smtClean="0">
                <a:solidFill>
                  <a:srgbClr val="007AD6"/>
                </a:solidFill>
                <a:latin typeface="Arial" panose="020B0604020202020204" pitchFamily="34" charset="0"/>
                <a:cs typeface="Arial" panose="020B0604020202020204" pitchFamily="34" charset="0"/>
              </a:rPr>
              <a:t>se </a:t>
            </a:r>
            <a:r>
              <a:rPr lang="es-AR" b="1" dirty="0">
                <a:solidFill>
                  <a:srgbClr val="007AD6"/>
                </a:solidFill>
                <a:latin typeface="Arial" panose="020B0604020202020204" pitchFamily="34" charset="0"/>
                <a:cs typeface="Arial" panose="020B0604020202020204" pitchFamily="34" charset="0"/>
              </a:rPr>
              <a:t>agrega la visión</a:t>
            </a:r>
            <a:endParaRPr lang="es-ES"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7141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sz="half" idx="4294967295"/>
            <p:extLst>
              <p:ext uri="{D42A27DB-BD31-4B8C-83A1-F6EECF244321}">
                <p14:modId xmlns:p14="http://schemas.microsoft.com/office/powerpoint/2010/main" val="3880453649"/>
              </p:ext>
            </p:extLst>
          </p:nvPr>
        </p:nvGraphicFramePr>
        <p:xfrm>
          <a:off x="1676401" y="1757680"/>
          <a:ext cx="7589520" cy="4311545"/>
        </p:xfrm>
        <a:graphic>
          <a:graphicData uri="http://schemas.openxmlformats.org/drawingml/2006/table">
            <a:tbl>
              <a:tblPr firstRow="1" bandRow="1">
                <a:tableStyleId>{5C22544A-7EE6-4342-B048-85BDC9FD1C3A}</a:tableStyleId>
              </a:tblPr>
              <a:tblGrid>
                <a:gridCol w="1400729">
                  <a:extLst>
                    <a:ext uri="{9D8B030D-6E8A-4147-A177-3AD203B41FA5}">
                      <a16:colId xmlns:a16="http://schemas.microsoft.com/office/drawing/2014/main" val="20000"/>
                    </a:ext>
                  </a:extLst>
                </a:gridCol>
                <a:gridCol w="6188791">
                  <a:extLst>
                    <a:ext uri="{9D8B030D-6E8A-4147-A177-3AD203B41FA5}">
                      <a16:colId xmlns:a16="http://schemas.microsoft.com/office/drawing/2014/main" val="20001"/>
                    </a:ext>
                  </a:extLst>
                </a:gridCol>
              </a:tblGrid>
              <a:tr h="372808">
                <a:tc>
                  <a:txBody>
                    <a:bodyPr/>
                    <a:lstStyle/>
                    <a:p>
                      <a:r>
                        <a:rPr lang="es-ES" sz="1700" dirty="0" smtClean="0"/>
                        <a:t>Comando</a:t>
                      </a:r>
                      <a:endParaRPr lang="es-ES" sz="1700" dirty="0"/>
                    </a:p>
                  </a:txBody>
                  <a:tcPr marL="88302" marR="88302" marT="44145" marB="44145"/>
                </a:tc>
                <a:tc>
                  <a:txBody>
                    <a:bodyPr/>
                    <a:lstStyle/>
                    <a:p>
                      <a:r>
                        <a:rPr lang="es-ES" sz="1700" dirty="0" smtClean="0"/>
                        <a:t>Acción</a:t>
                      </a:r>
                      <a:endParaRPr lang="es-ES" sz="1700" dirty="0"/>
                    </a:p>
                  </a:txBody>
                  <a:tcPr marL="88302" marR="88302" marT="44145" marB="44145"/>
                </a:tc>
                <a:extLst>
                  <a:ext uri="{0D108BD9-81ED-4DB2-BD59-A6C34878D82A}">
                    <a16:rowId xmlns:a16="http://schemas.microsoft.com/office/drawing/2014/main" val="10000"/>
                  </a:ext>
                </a:extLst>
              </a:tr>
              <a:tr h="358067">
                <a:tc>
                  <a:txBody>
                    <a:bodyPr/>
                    <a:lstStyle/>
                    <a:p>
                      <a:r>
                        <a:rPr lang="es-ES" sz="1700" dirty="0" smtClean="0"/>
                        <a:t>.l </a:t>
                      </a:r>
                      <a:endParaRPr lang="es-ES" sz="1700" dirty="0"/>
                    </a:p>
                  </a:txBody>
                  <a:tcPr marL="88302" marR="88302" marT="44145" marB="44145"/>
                </a:tc>
                <a:tc>
                  <a:txBody>
                    <a:bodyPr/>
                    <a:lstStyle/>
                    <a:p>
                      <a:r>
                        <a:rPr lang="es-ES" sz="1700" dirty="0" smtClean="0"/>
                        <a:t>Inserta una línea</a:t>
                      </a:r>
                      <a:endParaRPr lang="es-ES" sz="1700" dirty="0"/>
                    </a:p>
                  </a:txBody>
                  <a:tcPr marL="88302" marR="88302" marT="44145" marB="44145"/>
                </a:tc>
                <a:extLst>
                  <a:ext uri="{0D108BD9-81ED-4DB2-BD59-A6C34878D82A}">
                    <a16:rowId xmlns:a16="http://schemas.microsoft.com/office/drawing/2014/main" val="10001"/>
                  </a:ext>
                </a:extLst>
              </a:tr>
              <a:tr h="358067">
                <a:tc>
                  <a:txBody>
                    <a:bodyPr/>
                    <a:lstStyle/>
                    <a:p>
                      <a:r>
                        <a:rPr lang="es-ES" sz="1700" dirty="0" smtClean="0"/>
                        <a:t>.l (n)</a:t>
                      </a:r>
                      <a:endParaRPr lang="es-ES" sz="1700" dirty="0"/>
                    </a:p>
                  </a:txBody>
                  <a:tcPr marL="88302" marR="88302" marT="44145" marB="44145"/>
                </a:tc>
                <a:tc>
                  <a:txBody>
                    <a:bodyPr/>
                    <a:lstStyle/>
                    <a:p>
                      <a:r>
                        <a:rPr lang="es-ES" sz="1700" dirty="0" smtClean="0"/>
                        <a:t>Inserta un grupo de ‘n’ líneas</a:t>
                      </a:r>
                      <a:endParaRPr lang="es-ES" sz="1700" dirty="0"/>
                    </a:p>
                  </a:txBody>
                  <a:tcPr marL="88302" marR="88302" marT="44145" marB="44145"/>
                </a:tc>
                <a:extLst>
                  <a:ext uri="{0D108BD9-81ED-4DB2-BD59-A6C34878D82A}">
                    <a16:rowId xmlns:a16="http://schemas.microsoft.com/office/drawing/2014/main" val="10002"/>
                  </a:ext>
                </a:extLst>
              </a:tr>
              <a:tr h="358067">
                <a:tc>
                  <a:txBody>
                    <a:bodyPr/>
                    <a:lstStyle/>
                    <a:p>
                      <a:r>
                        <a:rPr lang="es-ES" sz="1700" dirty="0" smtClean="0"/>
                        <a:t>.C</a:t>
                      </a:r>
                      <a:endParaRPr lang="es-ES" sz="1700" dirty="0"/>
                    </a:p>
                  </a:txBody>
                  <a:tcPr marL="88302" marR="88302" marT="44145" marB="44145"/>
                </a:tc>
                <a:tc>
                  <a:txBody>
                    <a:bodyPr/>
                    <a:lstStyle/>
                    <a:p>
                      <a:r>
                        <a:rPr lang="es-ES" sz="1700" dirty="0" smtClean="0"/>
                        <a:t>Copia una</a:t>
                      </a:r>
                      <a:r>
                        <a:rPr lang="es-ES" sz="1700" baseline="0" dirty="0" smtClean="0"/>
                        <a:t> </a:t>
                      </a:r>
                      <a:r>
                        <a:rPr lang="es-ES" sz="1700" dirty="0" smtClean="0"/>
                        <a:t>línea</a:t>
                      </a:r>
                      <a:endParaRPr lang="es-ES" sz="1700" dirty="0"/>
                    </a:p>
                  </a:txBody>
                  <a:tcPr marL="88302" marR="88302" marT="44145" marB="44145"/>
                </a:tc>
                <a:extLst>
                  <a:ext uri="{0D108BD9-81ED-4DB2-BD59-A6C34878D82A}">
                    <a16:rowId xmlns:a16="http://schemas.microsoft.com/office/drawing/2014/main" val="10003"/>
                  </a:ext>
                </a:extLst>
              </a:tr>
              <a:tr h="358067">
                <a:tc>
                  <a:txBody>
                    <a:bodyPr/>
                    <a:lstStyle/>
                    <a:p>
                      <a:r>
                        <a:rPr lang="es-ES" sz="1700" dirty="0" smtClean="0"/>
                        <a:t>.X</a:t>
                      </a:r>
                      <a:endParaRPr lang="es-ES" sz="1700" dirty="0"/>
                    </a:p>
                  </a:txBody>
                  <a:tcPr marL="88302" marR="88302" marT="44145" marB="44145"/>
                </a:tc>
                <a:tc>
                  <a:txBody>
                    <a:bodyPr/>
                    <a:lstStyle/>
                    <a:p>
                      <a:r>
                        <a:rPr lang="es-ES" sz="1700" dirty="0" smtClean="0"/>
                        <a:t>Marca el inicio de un conjunto de líneas</a:t>
                      </a:r>
                      <a:endParaRPr lang="es-ES" sz="1700" dirty="0"/>
                    </a:p>
                  </a:txBody>
                  <a:tcPr marL="88302" marR="88302" marT="44145" marB="44145"/>
                </a:tc>
                <a:extLst>
                  <a:ext uri="{0D108BD9-81ED-4DB2-BD59-A6C34878D82A}">
                    <a16:rowId xmlns:a16="http://schemas.microsoft.com/office/drawing/2014/main" val="10004"/>
                  </a:ext>
                </a:extLst>
              </a:tr>
              <a:tr h="358067">
                <a:tc>
                  <a:txBody>
                    <a:bodyPr/>
                    <a:lstStyle/>
                    <a:p>
                      <a:r>
                        <a:rPr lang="es-ES" sz="1700" dirty="0" smtClean="0"/>
                        <a:t>.Y</a:t>
                      </a:r>
                      <a:endParaRPr lang="es-ES" sz="1700" dirty="0"/>
                    </a:p>
                  </a:txBody>
                  <a:tcPr marL="88302" marR="88302" marT="44145" marB="4414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700" dirty="0" smtClean="0"/>
                        <a:t>Marca el fin de un conjunto de líneas</a:t>
                      </a:r>
                    </a:p>
                  </a:txBody>
                  <a:tcPr marL="88302" marR="88302" marT="44145" marB="44145"/>
                </a:tc>
                <a:extLst>
                  <a:ext uri="{0D108BD9-81ED-4DB2-BD59-A6C34878D82A}">
                    <a16:rowId xmlns:a16="http://schemas.microsoft.com/office/drawing/2014/main" val="10005"/>
                  </a:ext>
                </a:extLst>
              </a:tr>
              <a:tr h="358067">
                <a:tc>
                  <a:txBody>
                    <a:bodyPr/>
                    <a:lstStyle/>
                    <a:p>
                      <a:r>
                        <a:rPr lang="es-ES" sz="1700" dirty="0" smtClean="0"/>
                        <a:t>.M</a:t>
                      </a:r>
                      <a:endParaRPr lang="es-ES" sz="1700" dirty="0"/>
                    </a:p>
                  </a:txBody>
                  <a:tcPr marL="88302" marR="88302" marT="44145" marB="44145"/>
                </a:tc>
                <a:tc>
                  <a:txBody>
                    <a:bodyPr/>
                    <a:lstStyle/>
                    <a:p>
                      <a:r>
                        <a:rPr lang="es-ES" sz="1700" dirty="0" smtClean="0"/>
                        <a:t>Mueve una línea</a:t>
                      </a:r>
                      <a:endParaRPr lang="es-ES" sz="1700" dirty="0"/>
                    </a:p>
                  </a:txBody>
                  <a:tcPr marL="88302" marR="88302" marT="44145" marB="44145"/>
                </a:tc>
                <a:extLst>
                  <a:ext uri="{0D108BD9-81ED-4DB2-BD59-A6C34878D82A}">
                    <a16:rowId xmlns:a16="http://schemas.microsoft.com/office/drawing/2014/main" val="10006"/>
                  </a:ext>
                </a:extLst>
              </a:tr>
              <a:tr h="358067">
                <a:tc>
                  <a:txBody>
                    <a:bodyPr/>
                    <a:lstStyle/>
                    <a:p>
                      <a:r>
                        <a:rPr lang="es-ES" sz="1700" dirty="0" smtClean="0"/>
                        <a:t>.D</a:t>
                      </a:r>
                      <a:endParaRPr lang="es-ES" sz="1700" dirty="0"/>
                    </a:p>
                  </a:txBody>
                  <a:tcPr marL="88302" marR="88302" marT="44145" marB="44145"/>
                </a:tc>
                <a:tc>
                  <a:txBody>
                    <a:bodyPr/>
                    <a:lstStyle/>
                    <a:p>
                      <a:r>
                        <a:rPr lang="es-ES" sz="1700" dirty="0" smtClean="0"/>
                        <a:t>Elimina una línea</a:t>
                      </a:r>
                      <a:endParaRPr lang="es-ES" sz="1700" dirty="0"/>
                    </a:p>
                  </a:txBody>
                  <a:tcPr marL="88302" marR="88302" marT="44145" marB="44145"/>
                </a:tc>
                <a:extLst>
                  <a:ext uri="{0D108BD9-81ED-4DB2-BD59-A6C34878D82A}">
                    <a16:rowId xmlns:a16="http://schemas.microsoft.com/office/drawing/2014/main" val="10007"/>
                  </a:ext>
                </a:extLst>
              </a:tr>
              <a:tr h="358067">
                <a:tc>
                  <a:txBody>
                    <a:bodyPr/>
                    <a:lstStyle/>
                    <a:p>
                      <a:r>
                        <a:rPr lang="es-ES" sz="1700" dirty="0" smtClean="0"/>
                        <a:t>.L</a:t>
                      </a:r>
                      <a:endParaRPr lang="es-ES" sz="1700" dirty="0"/>
                    </a:p>
                  </a:txBody>
                  <a:tcPr marL="88302" marR="88302" marT="44145" marB="44145"/>
                </a:tc>
                <a:tc>
                  <a:txBody>
                    <a:bodyPr/>
                    <a:lstStyle/>
                    <a:p>
                      <a:r>
                        <a:rPr lang="es-ES" sz="1700" dirty="0" smtClean="0"/>
                        <a:t>Deja la línea como estaba</a:t>
                      </a:r>
                      <a:r>
                        <a:rPr lang="es-ES" sz="1700" baseline="0" dirty="0" smtClean="0"/>
                        <a:t> previo a una modificación</a:t>
                      </a:r>
                      <a:endParaRPr lang="es-ES" sz="1700" dirty="0"/>
                    </a:p>
                  </a:txBody>
                  <a:tcPr marL="88302" marR="88302" marT="44145" marB="44145"/>
                </a:tc>
                <a:extLst>
                  <a:ext uri="{0D108BD9-81ED-4DB2-BD59-A6C34878D82A}">
                    <a16:rowId xmlns:a16="http://schemas.microsoft.com/office/drawing/2014/main" val="10008"/>
                  </a:ext>
                </a:extLst>
              </a:tr>
              <a:tr h="358067">
                <a:tc>
                  <a:txBody>
                    <a:bodyPr/>
                    <a:lstStyle/>
                    <a:p>
                      <a:r>
                        <a:rPr lang="es-ES" sz="1700" dirty="0" smtClean="0"/>
                        <a:t>.S</a:t>
                      </a:r>
                      <a:endParaRPr lang="es-ES" sz="1700" dirty="0"/>
                    </a:p>
                  </a:txBody>
                  <a:tcPr marL="88302" marR="88302" marT="44145" marB="44145"/>
                </a:tc>
                <a:tc>
                  <a:txBody>
                    <a:bodyPr/>
                    <a:lstStyle/>
                    <a:p>
                      <a:r>
                        <a:rPr lang="es-ES" sz="1700" dirty="0" smtClean="0"/>
                        <a:t>Divide una línea en dos partes llevando</a:t>
                      </a:r>
                      <a:r>
                        <a:rPr lang="es-ES" sz="1700" baseline="0" dirty="0" smtClean="0"/>
                        <a:t> la 2da hacia abajo</a:t>
                      </a:r>
                      <a:endParaRPr lang="es-ES" sz="1700" dirty="0"/>
                    </a:p>
                  </a:txBody>
                  <a:tcPr marL="88302" marR="88302" marT="44145" marB="44145"/>
                </a:tc>
                <a:extLst>
                  <a:ext uri="{0D108BD9-81ED-4DB2-BD59-A6C34878D82A}">
                    <a16:rowId xmlns:a16="http://schemas.microsoft.com/office/drawing/2014/main" val="10009"/>
                  </a:ext>
                </a:extLst>
              </a:tr>
              <a:tr h="358067">
                <a:tc>
                  <a:txBody>
                    <a:bodyPr/>
                    <a:lstStyle/>
                    <a:p>
                      <a:r>
                        <a:rPr lang="es-ES" sz="1700" dirty="0" smtClean="0"/>
                        <a:t>.J</a:t>
                      </a:r>
                      <a:endParaRPr lang="es-ES" sz="1700" dirty="0"/>
                    </a:p>
                  </a:txBody>
                  <a:tcPr marL="88302" marR="88302" marT="44145" marB="44145"/>
                </a:tc>
                <a:tc>
                  <a:txBody>
                    <a:bodyPr/>
                    <a:lstStyle/>
                    <a:p>
                      <a:r>
                        <a:rPr lang="es-ES" sz="1700" dirty="0" smtClean="0"/>
                        <a:t>Contrari</a:t>
                      </a:r>
                      <a:r>
                        <a:rPr lang="es-ES" sz="1700" baseline="0" dirty="0" smtClean="0"/>
                        <a:t>a al .S</a:t>
                      </a:r>
                      <a:endParaRPr lang="es-ES" sz="1700" dirty="0"/>
                    </a:p>
                  </a:txBody>
                  <a:tcPr marL="88302" marR="88302" marT="44145" marB="44145"/>
                </a:tc>
                <a:extLst>
                  <a:ext uri="{0D108BD9-81ED-4DB2-BD59-A6C34878D82A}">
                    <a16:rowId xmlns:a16="http://schemas.microsoft.com/office/drawing/2014/main" val="10010"/>
                  </a:ext>
                </a:extLst>
              </a:tr>
              <a:tr h="358067">
                <a:tc>
                  <a:txBody>
                    <a:bodyPr/>
                    <a:lstStyle/>
                    <a:p>
                      <a:r>
                        <a:rPr lang="es-ES" sz="1700" dirty="0" err="1" smtClean="0"/>
                        <a:t>Com</a:t>
                      </a:r>
                      <a:r>
                        <a:rPr lang="es-ES" sz="1700" dirty="0" smtClean="0"/>
                        <a:t> X-Y</a:t>
                      </a:r>
                      <a:endParaRPr lang="es-ES" sz="1700" dirty="0"/>
                    </a:p>
                  </a:txBody>
                  <a:tcPr marL="88302" marR="88302" marT="44145" marB="44145"/>
                </a:tc>
                <a:tc>
                  <a:txBody>
                    <a:bodyPr/>
                    <a:lstStyle/>
                    <a:p>
                      <a:r>
                        <a:rPr lang="es-ES" sz="1700" dirty="0" smtClean="0"/>
                        <a:t>Acciones anterior pero sobre un grupo</a:t>
                      </a:r>
                      <a:r>
                        <a:rPr lang="es-ES" sz="1700" baseline="0" dirty="0" smtClean="0"/>
                        <a:t> de </a:t>
                      </a:r>
                      <a:r>
                        <a:rPr lang="es-ES" sz="1700" dirty="0" smtClean="0"/>
                        <a:t>líneas</a:t>
                      </a:r>
                      <a:endParaRPr lang="es-ES" sz="1700" dirty="0"/>
                    </a:p>
                  </a:txBody>
                  <a:tcPr marL="88302" marR="88302" marT="44145" marB="44145"/>
                </a:tc>
                <a:extLst>
                  <a:ext uri="{0D108BD9-81ED-4DB2-BD59-A6C34878D82A}">
                    <a16:rowId xmlns:a16="http://schemas.microsoft.com/office/drawing/2014/main" val="10011"/>
                  </a:ext>
                </a:extLst>
              </a:tr>
            </a:tbl>
          </a:graphicData>
        </a:graphic>
      </p:graphicFrame>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7" name="4 CuadroTexto"/>
          <p:cNvSpPr txBox="1"/>
          <p:nvPr/>
        </p:nvSpPr>
        <p:spPr>
          <a:xfrm>
            <a:off x="311914" y="1362617"/>
            <a:ext cx="5652006" cy="369332"/>
          </a:xfrm>
          <a:prstGeom prst="rect">
            <a:avLst/>
          </a:prstGeom>
          <a:noFill/>
        </p:spPr>
        <p:txBody>
          <a:bodyPr wrap="square" rtlCol="0">
            <a:spAutoFit/>
          </a:bodyPr>
          <a:lstStyle/>
          <a:p>
            <a:r>
              <a:rPr lang="es-ES" altLang="es-AR" b="1" dirty="0">
                <a:solidFill>
                  <a:srgbClr val="007AD6"/>
                </a:solidFill>
                <a:latin typeface="Arial" panose="020B0604020202020204" pitchFamily="34" charset="0"/>
                <a:cs typeface="Arial" panose="020B0604020202020204" pitchFamily="34" charset="0"/>
              </a:rPr>
              <a:t>Editor </a:t>
            </a:r>
            <a:r>
              <a:rPr lang="es-ES" altLang="es-AR" b="1" dirty="0" smtClean="0">
                <a:solidFill>
                  <a:srgbClr val="007AD6"/>
                </a:solidFill>
                <a:latin typeface="Arial" panose="020B0604020202020204" pitchFamily="34" charset="0"/>
                <a:cs typeface="Arial" panose="020B0604020202020204" pitchFamily="34" charset="0"/>
              </a:rPr>
              <a:t>Natural: Comandos, edición</a:t>
            </a:r>
            <a:endParaRPr lang="es-ES" b="1" dirty="0" smtClean="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666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sz="half" idx="4294967295"/>
            <p:extLst>
              <p:ext uri="{D42A27DB-BD31-4B8C-83A1-F6EECF244321}">
                <p14:modId xmlns:p14="http://schemas.microsoft.com/office/powerpoint/2010/main" val="2262404184"/>
              </p:ext>
            </p:extLst>
          </p:nvPr>
        </p:nvGraphicFramePr>
        <p:xfrm>
          <a:off x="1737360" y="2052320"/>
          <a:ext cx="7086600" cy="2967040"/>
        </p:xfrm>
        <a:graphic>
          <a:graphicData uri="http://schemas.openxmlformats.org/drawingml/2006/table">
            <a:tbl>
              <a:tblPr firstRow="1" bandRow="1">
                <a:tableStyleId>{5C22544A-7EE6-4342-B048-85BDC9FD1C3A}</a:tableStyleId>
              </a:tblPr>
              <a:tblGrid>
                <a:gridCol w="1522512">
                  <a:extLst>
                    <a:ext uri="{9D8B030D-6E8A-4147-A177-3AD203B41FA5}">
                      <a16:colId xmlns:a16="http://schemas.microsoft.com/office/drawing/2014/main" val="20000"/>
                    </a:ext>
                  </a:extLst>
                </a:gridCol>
                <a:gridCol w="5564088">
                  <a:extLst>
                    <a:ext uri="{9D8B030D-6E8A-4147-A177-3AD203B41FA5}">
                      <a16:colId xmlns:a16="http://schemas.microsoft.com/office/drawing/2014/main" val="20001"/>
                    </a:ext>
                  </a:extLst>
                </a:gridCol>
              </a:tblGrid>
              <a:tr h="370880">
                <a:tc>
                  <a:txBody>
                    <a:bodyPr/>
                    <a:lstStyle/>
                    <a:p>
                      <a:r>
                        <a:rPr lang="es-ES" sz="1800" dirty="0" smtClean="0"/>
                        <a:t>Comando</a:t>
                      </a:r>
                      <a:endParaRPr lang="es-ES" sz="1800" dirty="0"/>
                    </a:p>
                  </a:txBody>
                  <a:tcPr marT="45725" marB="45725"/>
                </a:tc>
                <a:tc>
                  <a:txBody>
                    <a:bodyPr/>
                    <a:lstStyle/>
                    <a:p>
                      <a:r>
                        <a:rPr lang="es-ES" sz="1800" dirty="0" smtClean="0"/>
                        <a:t>Descripción </a:t>
                      </a:r>
                      <a:endParaRPr lang="es-ES" sz="1800" dirty="0"/>
                    </a:p>
                  </a:txBody>
                  <a:tcPr marT="45725" marB="45725"/>
                </a:tc>
                <a:extLst>
                  <a:ext uri="{0D108BD9-81ED-4DB2-BD59-A6C34878D82A}">
                    <a16:rowId xmlns:a16="http://schemas.microsoft.com/office/drawing/2014/main" val="10000"/>
                  </a:ext>
                </a:extLst>
              </a:tr>
              <a:tr h="370880">
                <a:tc>
                  <a:txBody>
                    <a:bodyPr/>
                    <a:lstStyle/>
                    <a:p>
                      <a:r>
                        <a:rPr lang="es-ES" sz="1800" dirty="0" err="1" smtClean="0"/>
                        <a:t>Check</a:t>
                      </a:r>
                      <a:r>
                        <a:rPr lang="es-ES" sz="1800" dirty="0" smtClean="0"/>
                        <a:t> / C</a:t>
                      </a:r>
                      <a:endParaRPr lang="es-ES" sz="1800" dirty="0"/>
                    </a:p>
                  </a:txBody>
                  <a:tcPr marT="45725" marB="45725"/>
                </a:tc>
                <a:tc>
                  <a:txBody>
                    <a:bodyPr/>
                    <a:lstStyle/>
                    <a:p>
                      <a:r>
                        <a:rPr lang="es-ES" sz="1800" dirty="0" smtClean="0"/>
                        <a:t>Chequea sintaxis </a:t>
                      </a:r>
                      <a:endParaRPr lang="es-ES" sz="1800" dirty="0"/>
                    </a:p>
                  </a:txBody>
                  <a:tcPr marT="45725" marB="45725"/>
                </a:tc>
                <a:extLst>
                  <a:ext uri="{0D108BD9-81ED-4DB2-BD59-A6C34878D82A}">
                    <a16:rowId xmlns:a16="http://schemas.microsoft.com/office/drawing/2014/main" val="10001"/>
                  </a:ext>
                </a:extLst>
              </a:tr>
              <a:tr h="370880">
                <a:tc>
                  <a:txBody>
                    <a:bodyPr/>
                    <a:lstStyle/>
                    <a:p>
                      <a:r>
                        <a:rPr lang="es-ES" sz="1800" dirty="0" err="1" smtClean="0"/>
                        <a:t>Stow</a:t>
                      </a:r>
                      <a:r>
                        <a:rPr lang="es-ES" sz="1800" dirty="0" smtClean="0"/>
                        <a:t> / ST</a:t>
                      </a:r>
                      <a:endParaRPr lang="es-ES" sz="1800" dirty="0"/>
                    </a:p>
                  </a:txBody>
                  <a:tcPr marT="45725" marB="45725"/>
                </a:tc>
                <a:tc>
                  <a:txBody>
                    <a:bodyPr/>
                    <a:lstStyle/>
                    <a:p>
                      <a:r>
                        <a:rPr lang="es-ES" sz="1800" dirty="0" smtClean="0"/>
                        <a:t>Chequea</a:t>
                      </a:r>
                      <a:r>
                        <a:rPr lang="es-ES" sz="1800" baseline="0" dirty="0" smtClean="0"/>
                        <a:t> sintaxis y cataloga módulo</a:t>
                      </a:r>
                      <a:endParaRPr lang="es-ES" sz="1800" dirty="0"/>
                    </a:p>
                  </a:txBody>
                  <a:tcPr marT="45725" marB="45725"/>
                </a:tc>
                <a:extLst>
                  <a:ext uri="{0D108BD9-81ED-4DB2-BD59-A6C34878D82A}">
                    <a16:rowId xmlns:a16="http://schemas.microsoft.com/office/drawing/2014/main" val="10002"/>
                  </a:ext>
                </a:extLst>
              </a:tr>
              <a:tr h="370880">
                <a:tc>
                  <a:txBody>
                    <a:bodyPr/>
                    <a:lstStyle/>
                    <a:p>
                      <a:r>
                        <a:rPr lang="es-ES" sz="1800" dirty="0" smtClean="0"/>
                        <a:t>RUN / R</a:t>
                      </a:r>
                      <a:endParaRPr lang="es-ES" sz="1800" dirty="0"/>
                    </a:p>
                  </a:txBody>
                  <a:tcPr marT="45725" marB="45725"/>
                </a:tc>
                <a:tc>
                  <a:txBody>
                    <a:bodyPr/>
                    <a:lstStyle/>
                    <a:p>
                      <a:r>
                        <a:rPr lang="es-ES" sz="1800" dirty="0" smtClean="0"/>
                        <a:t>Ejecuta programa modo </a:t>
                      </a:r>
                      <a:r>
                        <a:rPr lang="es-ES" sz="1800" dirty="0" err="1" smtClean="0"/>
                        <a:t>OnLine</a:t>
                      </a:r>
                      <a:endParaRPr lang="es-ES" sz="1800" dirty="0"/>
                    </a:p>
                  </a:txBody>
                  <a:tcPr marT="45725" marB="45725"/>
                </a:tc>
                <a:extLst>
                  <a:ext uri="{0D108BD9-81ED-4DB2-BD59-A6C34878D82A}">
                    <a16:rowId xmlns:a16="http://schemas.microsoft.com/office/drawing/2014/main" val="10003"/>
                  </a:ext>
                </a:extLst>
              </a:tr>
              <a:tr h="370880">
                <a:tc>
                  <a:txBody>
                    <a:bodyPr/>
                    <a:lstStyle/>
                    <a:p>
                      <a:r>
                        <a:rPr lang="es-ES" sz="1800" dirty="0" smtClean="0"/>
                        <a:t>SCAN / SC</a:t>
                      </a:r>
                      <a:endParaRPr lang="es-ES" sz="1800" dirty="0"/>
                    </a:p>
                  </a:txBody>
                  <a:tcPr marT="45725" marB="45725"/>
                </a:tc>
                <a:tc>
                  <a:txBody>
                    <a:bodyPr/>
                    <a:lstStyle/>
                    <a:p>
                      <a:r>
                        <a:rPr lang="es-ES" sz="1800" dirty="0" smtClean="0"/>
                        <a:t>Busca</a:t>
                      </a:r>
                      <a:r>
                        <a:rPr lang="es-ES" sz="1800" baseline="0" dirty="0" smtClean="0"/>
                        <a:t> un texto</a:t>
                      </a:r>
                      <a:endParaRPr lang="es-ES" sz="1800" dirty="0"/>
                    </a:p>
                  </a:txBody>
                  <a:tcPr marT="45725" marB="45725"/>
                </a:tc>
                <a:extLst>
                  <a:ext uri="{0D108BD9-81ED-4DB2-BD59-A6C34878D82A}">
                    <a16:rowId xmlns:a16="http://schemas.microsoft.com/office/drawing/2014/main" val="10004"/>
                  </a:ext>
                </a:extLst>
              </a:tr>
              <a:tr h="370880">
                <a:tc>
                  <a:txBody>
                    <a:bodyPr/>
                    <a:lstStyle/>
                    <a:p>
                      <a:r>
                        <a:rPr lang="es-ES" sz="1800" dirty="0" smtClean="0"/>
                        <a:t>SAVE / SA</a:t>
                      </a:r>
                      <a:endParaRPr lang="es-ES" sz="1800" dirty="0"/>
                    </a:p>
                  </a:txBody>
                  <a:tcPr marT="45725" marB="45725"/>
                </a:tc>
                <a:tc>
                  <a:txBody>
                    <a:bodyPr/>
                    <a:lstStyle/>
                    <a:p>
                      <a:r>
                        <a:rPr lang="es-ES" sz="1800" dirty="0" smtClean="0"/>
                        <a:t>Salva</a:t>
                      </a:r>
                      <a:r>
                        <a:rPr lang="es-ES" sz="1800" baseline="0" dirty="0" smtClean="0"/>
                        <a:t> el módulo actual</a:t>
                      </a:r>
                      <a:endParaRPr lang="es-ES" sz="1800" dirty="0"/>
                    </a:p>
                  </a:txBody>
                  <a:tcPr marT="45725" marB="45725"/>
                </a:tc>
                <a:extLst>
                  <a:ext uri="{0D108BD9-81ED-4DB2-BD59-A6C34878D82A}">
                    <a16:rowId xmlns:a16="http://schemas.microsoft.com/office/drawing/2014/main" val="10005"/>
                  </a:ext>
                </a:extLst>
              </a:tr>
              <a:tr h="370880">
                <a:tc>
                  <a:txBody>
                    <a:bodyPr/>
                    <a:lstStyle/>
                    <a:p>
                      <a:r>
                        <a:rPr lang="es-ES" sz="1800" dirty="0" smtClean="0"/>
                        <a:t>SA ‘nombre’</a:t>
                      </a:r>
                      <a:endParaRPr lang="es-ES" sz="1800" dirty="0"/>
                    </a:p>
                  </a:txBody>
                  <a:tcPr marT="45725" marB="45725"/>
                </a:tc>
                <a:tc>
                  <a:txBody>
                    <a:bodyPr/>
                    <a:lstStyle/>
                    <a:p>
                      <a:r>
                        <a:rPr lang="es-ES" sz="1800" dirty="0" smtClean="0"/>
                        <a:t>Salva</a:t>
                      </a:r>
                      <a:r>
                        <a:rPr lang="es-ES" sz="1800" baseline="0" dirty="0" smtClean="0"/>
                        <a:t> un módulo con un nombre </a:t>
                      </a:r>
                      <a:endParaRPr lang="es-ES" sz="1800" dirty="0"/>
                    </a:p>
                  </a:txBody>
                  <a:tcPr marT="45725" marB="45725"/>
                </a:tc>
                <a:extLst>
                  <a:ext uri="{0D108BD9-81ED-4DB2-BD59-A6C34878D82A}">
                    <a16:rowId xmlns:a16="http://schemas.microsoft.com/office/drawing/2014/main" val="10006"/>
                  </a:ext>
                </a:extLst>
              </a:tr>
              <a:tr h="370880">
                <a:tc>
                  <a:txBody>
                    <a:bodyPr/>
                    <a:lstStyle/>
                    <a:p>
                      <a:r>
                        <a:rPr lang="es-ES" sz="1800" dirty="0" smtClean="0"/>
                        <a:t>STRUCT</a:t>
                      </a:r>
                      <a:endParaRPr lang="es-ES" sz="1800" dirty="0"/>
                    </a:p>
                  </a:txBody>
                  <a:tcPr marT="45725" marB="45725"/>
                </a:tc>
                <a:tc>
                  <a:txBody>
                    <a:bodyPr/>
                    <a:lstStyle/>
                    <a:p>
                      <a:r>
                        <a:rPr lang="es-ES" sz="1800" dirty="0" smtClean="0"/>
                        <a:t>Incorpora</a:t>
                      </a:r>
                      <a:r>
                        <a:rPr lang="es-ES" sz="1800" baseline="0" dirty="0" smtClean="0"/>
                        <a:t> sangría al código fuente</a:t>
                      </a:r>
                      <a:endParaRPr lang="es-ES" sz="1800" dirty="0"/>
                    </a:p>
                  </a:txBody>
                  <a:tcPr marT="45725" marB="45725"/>
                </a:tc>
                <a:extLst>
                  <a:ext uri="{0D108BD9-81ED-4DB2-BD59-A6C34878D82A}">
                    <a16:rowId xmlns:a16="http://schemas.microsoft.com/office/drawing/2014/main" val="10007"/>
                  </a:ext>
                </a:extLst>
              </a:tr>
            </a:tbl>
          </a:graphicData>
        </a:graphic>
      </p:graphicFrame>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7" name="4 CuadroTexto"/>
          <p:cNvSpPr txBox="1"/>
          <p:nvPr/>
        </p:nvSpPr>
        <p:spPr>
          <a:xfrm>
            <a:off x="311914" y="1362617"/>
            <a:ext cx="8446006" cy="646331"/>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Editor Natural: Comandos,  </a:t>
            </a:r>
            <a:r>
              <a:rPr lang="es-ES" altLang="es-AR" b="1" dirty="0">
                <a:solidFill>
                  <a:srgbClr val="007AD6"/>
                </a:solidFill>
                <a:latin typeface="Arial" panose="020B0604020202020204" pitchFamily="34" charset="0"/>
                <a:cs typeface="Arial" panose="020B0604020202020204" pitchFamily="34" charset="0"/>
              </a:rPr>
              <a:t>Compilación, </a:t>
            </a:r>
            <a:r>
              <a:rPr lang="es-ES" altLang="es-AR" b="1" dirty="0" smtClean="0">
                <a:solidFill>
                  <a:srgbClr val="007AD6"/>
                </a:solidFill>
                <a:latin typeface="Arial" panose="020B0604020202020204" pitchFamily="34" charset="0"/>
                <a:cs typeface="Arial" panose="020B0604020202020204" pitchFamily="34" charset="0"/>
              </a:rPr>
              <a:t>Ejecución.</a:t>
            </a:r>
            <a:endParaRPr lang="es-ES" altLang="es-AR" b="1" dirty="0">
              <a:solidFill>
                <a:srgbClr val="007AD6"/>
              </a:solidFill>
              <a:latin typeface="Arial" panose="020B0604020202020204" pitchFamily="34" charset="0"/>
              <a:cs typeface="Arial" panose="020B0604020202020204" pitchFamily="34" charset="0"/>
            </a:endParaRPr>
          </a:p>
          <a:p>
            <a:endParaRPr lang="es-ES" b="1" dirty="0" smtClean="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883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3 Marcador de contenido"/>
          <p:cNvSpPr>
            <a:spLocks noGrp="1"/>
          </p:cNvSpPr>
          <p:nvPr>
            <p:ph type="subTitle" idx="1"/>
          </p:nvPr>
        </p:nvSpPr>
        <p:spPr>
          <a:xfrm>
            <a:off x="1564640" y="1915160"/>
            <a:ext cx="8534400" cy="1752600"/>
          </a:xfrm>
        </p:spPr>
        <p:txBody>
          <a:bodyPr>
            <a:noAutofit/>
          </a:bodyPr>
          <a:lstStyle/>
          <a:p>
            <a:pPr algn="l" eaLnBrk="1" hangingPunct="1"/>
            <a:r>
              <a:rPr lang="es-ES" altLang="es-AR" sz="1800" b="1" dirty="0">
                <a:solidFill>
                  <a:srgbClr val="007AD6"/>
                </a:solidFill>
                <a:latin typeface="Arial" panose="020B0604020202020204" pitchFamily="34" charset="0"/>
                <a:cs typeface="Arial" panose="020B0604020202020204" pitchFamily="34" charset="0"/>
              </a:rPr>
              <a:t>PF-</a:t>
            </a:r>
            <a:r>
              <a:rPr lang="es-ES" altLang="es-AR" sz="1800" b="1" dirty="0" err="1">
                <a:solidFill>
                  <a:srgbClr val="007AD6"/>
                </a:solidFill>
                <a:latin typeface="Arial" panose="020B0604020202020204" pitchFamily="34" charset="0"/>
                <a:cs typeface="Arial" panose="020B0604020202020204" pitchFamily="34" charset="0"/>
              </a:rPr>
              <a:t>Keys</a:t>
            </a:r>
            <a:r>
              <a:rPr lang="es-ES" altLang="es-AR" sz="1800" b="1" dirty="0">
                <a:solidFill>
                  <a:srgbClr val="007AD6"/>
                </a:solidFill>
                <a:latin typeface="Arial" panose="020B0604020202020204" pitchFamily="34" charset="0"/>
                <a:cs typeface="Arial" panose="020B0604020202020204" pitchFamily="34" charset="0"/>
              </a:rPr>
              <a:t> </a:t>
            </a:r>
          </a:p>
          <a:p>
            <a:pPr algn="l" eaLnBrk="1" hangingPunct="1"/>
            <a:r>
              <a:rPr lang="es-ES" altLang="es-AR" sz="1600" dirty="0" smtClean="0">
                <a:solidFill>
                  <a:schemeClr val="tx1">
                    <a:lumMod val="95000"/>
                    <a:lumOff val="5000"/>
                  </a:schemeClr>
                </a:solidFill>
              </a:rPr>
              <a:t>La </a:t>
            </a:r>
            <a:r>
              <a:rPr lang="es-ES" altLang="es-AR" sz="1600" dirty="0">
                <a:solidFill>
                  <a:schemeClr val="tx1">
                    <a:lumMod val="95000"/>
                    <a:lumOff val="5000"/>
                  </a:schemeClr>
                </a:solidFill>
              </a:rPr>
              <a:t>acción del usuario a través de un mapa se termina presionando ENTER o una tecla de función (PF). Estos se llaman así porque la función (es decir, efectos) de cada tecla varía según el programa. Por convención se usa PF1(invoca ayuda), PF3 o PF12(terminar), PF7 y PF8 (</a:t>
            </a:r>
            <a:r>
              <a:rPr lang="es-ES" altLang="es-AR" sz="1600" dirty="0" err="1">
                <a:solidFill>
                  <a:schemeClr val="tx1">
                    <a:lumMod val="95000"/>
                    <a:lumOff val="5000"/>
                  </a:schemeClr>
                </a:solidFill>
              </a:rPr>
              <a:t>scroll</a:t>
            </a:r>
            <a:r>
              <a:rPr lang="es-ES" altLang="es-AR" sz="1600" dirty="0" smtClean="0">
                <a:solidFill>
                  <a:schemeClr val="tx1">
                    <a:lumMod val="95000"/>
                    <a:lumOff val="5000"/>
                  </a:schemeClr>
                </a:solidFill>
              </a:rPr>
              <a:t>)</a:t>
            </a:r>
          </a:p>
          <a:p>
            <a:pPr algn="l" eaLnBrk="1" hangingPunct="1"/>
            <a:endParaRPr lang="es-ES" altLang="es-AR" sz="1600" dirty="0">
              <a:solidFill>
                <a:schemeClr val="tx1">
                  <a:lumMod val="95000"/>
                  <a:lumOff val="5000"/>
                </a:schemeClr>
              </a:solidFill>
            </a:endParaRPr>
          </a:p>
          <a:p>
            <a:pPr algn="l" eaLnBrk="1" hangingPunct="1"/>
            <a:r>
              <a:rPr lang="es-ES" altLang="es-AR" sz="1800" b="1" dirty="0" err="1" smtClean="0">
                <a:solidFill>
                  <a:srgbClr val="007AD6"/>
                </a:solidFill>
                <a:latin typeface="Arial" panose="020B0604020202020204" pitchFamily="34" charset="0"/>
                <a:cs typeface="Arial" panose="020B0604020202020204" pitchFamily="34" charset="0"/>
              </a:rPr>
              <a:t>Helproutine</a:t>
            </a:r>
            <a:endParaRPr lang="es-ES" altLang="es-AR" sz="1800" b="1" dirty="0" smtClean="0">
              <a:solidFill>
                <a:srgbClr val="007AD6"/>
              </a:solidFill>
              <a:latin typeface="Arial" panose="020B0604020202020204" pitchFamily="34" charset="0"/>
              <a:cs typeface="Arial" panose="020B0604020202020204" pitchFamily="34" charset="0"/>
            </a:endParaRPr>
          </a:p>
          <a:p>
            <a:pPr algn="l" eaLnBrk="1" hangingPunct="1"/>
            <a:r>
              <a:rPr lang="es-ES" altLang="es-AR" sz="1600" dirty="0" smtClean="0">
                <a:solidFill>
                  <a:schemeClr val="tx1">
                    <a:lumMod val="95000"/>
                    <a:lumOff val="5000"/>
                  </a:schemeClr>
                </a:solidFill>
              </a:rPr>
              <a:t>puede </a:t>
            </a:r>
            <a:r>
              <a:rPr lang="es-ES" altLang="es-AR" sz="1600" dirty="0">
                <a:solidFill>
                  <a:schemeClr val="tx1">
                    <a:lumMod val="95000"/>
                    <a:lumOff val="5000"/>
                  </a:schemeClr>
                </a:solidFill>
              </a:rPr>
              <a:t>tomar la forma de un módulo de mapa o un tipo especial de módulo ejecutable, similar a un subprograma. Sólo se utilizan en aplicaciones en línea y sólo se ejecutan si se invoca por el usuario. Invocación se produce cuando el usuario introduce un carácter de ayuda ("?" De forma predeterminada) en la primera posición de carácter de un campo del mapa o presionando la tecla de </a:t>
            </a:r>
            <a:r>
              <a:rPr lang="es-ES" altLang="es-AR" sz="1600" dirty="0" smtClean="0">
                <a:solidFill>
                  <a:schemeClr val="tx1">
                    <a:lumMod val="95000"/>
                    <a:lumOff val="5000"/>
                  </a:schemeClr>
                </a:solidFill>
              </a:rPr>
              <a:t>ayuda</a:t>
            </a:r>
          </a:p>
          <a:p>
            <a:pPr algn="l" eaLnBrk="1" hangingPunct="1"/>
            <a:endParaRPr lang="es-ES" altLang="es-AR" sz="1600" dirty="0">
              <a:solidFill>
                <a:schemeClr val="tx1">
                  <a:lumMod val="95000"/>
                  <a:lumOff val="5000"/>
                </a:schemeClr>
              </a:solidFill>
            </a:endParaRPr>
          </a:p>
          <a:p>
            <a:pPr algn="l" eaLnBrk="1" hangingPunct="1"/>
            <a:r>
              <a:rPr lang="es-ES" altLang="es-AR" sz="1800" b="1" dirty="0" smtClean="0">
                <a:solidFill>
                  <a:srgbClr val="007AD6"/>
                </a:solidFill>
                <a:latin typeface="Arial" panose="020B0604020202020204" pitchFamily="34" charset="0"/>
                <a:cs typeface="Arial" panose="020B0604020202020204" pitchFamily="34" charset="0"/>
              </a:rPr>
              <a:t>Librerías</a:t>
            </a:r>
            <a:endParaRPr lang="es-ES" altLang="es-AR" sz="1600" dirty="0" smtClean="0">
              <a:solidFill>
                <a:schemeClr val="tx1">
                  <a:lumMod val="95000"/>
                  <a:lumOff val="5000"/>
                </a:schemeClr>
              </a:solidFill>
            </a:endParaRPr>
          </a:p>
          <a:p>
            <a:pPr algn="l" eaLnBrk="1" hangingPunct="1"/>
            <a:r>
              <a:rPr lang="es-ES" altLang="es-AR" sz="1600" dirty="0" smtClean="0">
                <a:solidFill>
                  <a:schemeClr val="tx1">
                    <a:lumMod val="95000"/>
                    <a:lumOff val="5000"/>
                  </a:schemeClr>
                </a:solidFill>
              </a:rPr>
              <a:t>agrupan </a:t>
            </a:r>
            <a:r>
              <a:rPr lang="es-ES" altLang="es-AR" sz="1600" dirty="0">
                <a:solidFill>
                  <a:schemeClr val="tx1">
                    <a:lumMod val="95000"/>
                    <a:lumOff val="5000"/>
                  </a:schemeClr>
                </a:solidFill>
              </a:rPr>
              <a:t>módulos en un número limitado.</a:t>
            </a:r>
          </a:p>
        </p:txBody>
      </p:sp>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5652006" cy="369332"/>
          </a:xfrm>
          <a:prstGeom prst="rect">
            <a:avLst/>
          </a:prstGeom>
          <a:noFill/>
        </p:spPr>
        <p:txBody>
          <a:bodyPr wrap="square" rtlCol="0">
            <a:spAutoFit/>
          </a:bodyPr>
          <a:lstStyle/>
          <a:p>
            <a:r>
              <a:rPr lang="es-ES" altLang="es-AR" b="1" dirty="0" err="1" smtClean="0">
                <a:solidFill>
                  <a:srgbClr val="007AD6"/>
                </a:solidFill>
                <a:latin typeface="Arial" panose="020B0604020202020204" pitchFamily="34" charset="0"/>
                <a:cs typeface="Arial" panose="020B0604020202020204" pitchFamily="34" charset="0"/>
              </a:rPr>
              <a:t>Definciones</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7912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3 Marcador de contenido"/>
          <p:cNvSpPr>
            <a:spLocks noGrp="1"/>
          </p:cNvSpPr>
          <p:nvPr>
            <p:ph sz="half" idx="1"/>
          </p:nvPr>
        </p:nvSpPr>
        <p:spPr>
          <a:xfrm>
            <a:off x="924561" y="2133600"/>
            <a:ext cx="8075613" cy="4616450"/>
          </a:xfrm>
        </p:spPr>
        <p:txBody>
          <a:bodyPr/>
          <a:lstStyle/>
          <a:p>
            <a:pPr eaLnBrk="1" hangingPunct="1"/>
            <a:r>
              <a:rPr lang="es-ES" altLang="es-AR" sz="2000" dirty="0"/>
              <a:t>PROGRAMAS, SUBPROGRAMAS Y HELPROUTINE: Contienen definiciones de datos(DEFINE DATA, END-DEFINE), lógica de control, en general, con algunos subprogramas en línea y terminan con una instrucción de  finalización(END). También pueden contener comentarios y/o declaraciones incluyendo la invocación de </a:t>
            </a:r>
            <a:r>
              <a:rPr lang="es-ES" altLang="es-AR" sz="2000" dirty="0" err="1"/>
              <a:t>copycode</a:t>
            </a:r>
            <a:r>
              <a:rPr lang="es-ES" altLang="es-AR" sz="2000" dirty="0"/>
              <a:t>.</a:t>
            </a:r>
          </a:p>
          <a:p>
            <a:pPr eaLnBrk="1" hangingPunct="1">
              <a:buFont typeface="Wingdings 2" panose="05020102010507070707" pitchFamily="18" charset="2"/>
              <a:buNone/>
            </a:pPr>
            <a:r>
              <a:rPr lang="es-ES" altLang="es-AR" sz="2000" dirty="0"/>
              <a:t> </a:t>
            </a:r>
          </a:p>
          <a:p>
            <a:pPr eaLnBrk="1" hangingPunct="1"/>
            <a:r>
              <a:rPr lang="es-ES" altLang="es-AR" sz="2000" dirty="0"/>
              <a:t> En el caso de SUBROUTINES, se utiliza además la sentencia DEFINE SUBROUTINE.</a:t>
            </a:r>
          </a:p>
          <a:p>
            <a:pPr eaLnBrk="1" hangingPunct="1">
              <a:buFont typeface="Wingdings 2" panose="05020102010507070707" pitchFamily="18" charset="2"/>
              <a:buNone/>
            </a:pPr>
            <a:endParaRPr lang="es-ES" altLang="es-AR" sz="2000" dirty="0"/>
          </a:p>
        </p:txBody>
      </p:sp>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2. Estructura de objetos Natural ejecutables</a:t>
            </a:r>
          </a:p>
        </p:txBody>
      </p:sp>
      <p:sp>
        <p:nvSpPr>
          <p:cNvPr id="8"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Objetos principales</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4805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Índice de temas</a:t>
            </a:r>
          </a:p>
        </p:txBody>
      </p:sp>
      <p:sp>
        <p:nvSpPr>
          <p:cNvPr id="3" name="Rectángulo 2"/>
          <p:cNvSpPr/>
          <p:nvPr/>
        </p:nvSpPr>
        <p:spPr>
          <a:xfrm>
            <a:off x="2848707" y="1641792"/>
            <a:ext cx="6096000" cy="5078313"/>
          </a:xfrm>
          <a:prstGeom prst="rect">
            <a:avLst/>
          </a:prstGeom>
        </p:spPr>
        <p:txBody>
          <a:bodyPr>
            <a:spAutoFit/>
          </a:bodyPr>
          <a:lstStyle/>
          <a:p>
            <a:pPr marL="342900" indent="-342900">
              <a:lnSpc>
                <a:spcPct val="150000"/>
              </a:lnSpc>
              <a:buClr>
                <a:srgbClr val="00AEC3"/>
              </a:buClr>
              <a:buFont typeface="+mj-lt"/>
              <a:buAutoNum type="arabicPeriod"/>
            </a:pPr>
            <a:r>
              <a:rPr lang="es-ES" altLang="es-AR" dirty="0" smtClean="0"/>
              <a:t>Introducción. Conceptos básicos.</a:t>
            </a:r>
            <a:endParaRPr lang="es-ES" altLang="es-AR" dirty="0"/>
          </a:p>
          <a:p>
            <a:pPr marL="342900" indent="-342900">
              <a:lnSpc>
                <a:spcPct val="150000"/>
              </a:lnSpc>
              <a:buClr>
                <a:srgbClr val="00AEC3"/>
              </a:buClr>
              <a:buFont typeface="+mj-lt"/>
              <a:buAutoNum type="arabicPeriod"/>
            </a:pPr>
            <a:r>
              <a:rPr lang="es-ES" altLang="es-AR" dirty="0"/>
              <a:t>Estructura de </a:t>
            </a:r>
            <a:r>
              <a:rPr lang="es-ES" altLang="es-AR" dirty="0" smtClean="0"/>
              <a:t>objetos </a:t>
            </a:r>
            <a:r>
              <a:rPr lang="es-ES" altLang="es-AR" dirty="0"/>
              <a:t>Natural </a:t>
            </a:r>
            <a:r>
              <a:rPr lang="es-ES" altLang="es-AR" dirty="0" smtClean="0"/>
              <a:t>Ejecutables.</a:t>
            </a:r>
            <a:endParaRPr lang="es-ES" altLang="es-AR" dirty="0"/>
          </a:p>
          <a:p>
            <a:pPr marL="342900" indent="-342900">
              <a:lnSpc>
                <a:spcPct val="150000"/>
              </a:lnSpc>
              <a:buClr>
                <a:srgbClr val="00AEC3"/>
              </a:buClr>
              <a:buFont typeface="+mj-lt"/>
              <a:buAutoNum type="arabicPeriod"/>
            </a:pPr>
            <a:r>
              <a:rPr lang="es-ES" altLang="es-AR" dirty="0"/>
              <a:t>Definición </a:t>
            </a:r>
            <a:r>
              <a:rPr lang="es-ES" altLang="es-AR" dirty="0" smtClean="0"/>
              <a:t>de datos.</a:t>
            </a:r>
            <a:endParaRPr lang="es-ES" altLang="es-AR" dirty="0"/>
          </a:p>
          <a:p>
            <a:pPr marL="342900" indent="-342900">
              <a:lnSpc>
                <a:spcPct val="150000"/>
              </a:lnSpc>
              <a:buClr>
                <a:srgbClr val="00AEC3"/>
              </a:buClr>
              <a:buFont typeface="+mj-lt"/>
              <a:buAutoNum type="arabicPeriod"/>
            </a:pPr>
            <a:r>
              <a:rPr lang="es-ES" altLang="es-AR" dirty="0"/>
              <a:t>Manipulación de </a:t>
            </a:r>
            <a:r>
              <a:rPr lang="es-ES" altLang="es-AR" dirty="0" smtClean="0"/>
              <a:t>datos.</a:t>
            </a:r>
          </a:p>
          <a:p>
            <a:pPr marL="342900" indent="-342900">
              <a:lnSpc>
                <a:spcPct val="150000"/>
              </a:lnSpc>
              <a:buClr>
                <a:srgbClr val="00AEC3"/>
              </a:buClr>
              <a:buFont typeface="+mj-lt"/>
              <a:buAutoNum type="arabicPeriod"/>
            </a:pPr>
            <a:r>
              <a:rPr lang="es-ES" altLang="es-AR" dirty="0" smtClean="0"/>
              <a:t>Entrada y salida de datos.</a:t>
            </a:r>
          </a:p>
          <a:p>
            <a:pPr marL="342900" indent="-342900">
              <a:lnSpc>
                <a:spcPct val="150000"/>
              </a:lnSpc>
              <a:buClr>
                <a:srgbClr val="00AEC3"/>
              </a:buClr>
              <a:buFont typeface="+mj-lt"/>
              <a:buAutoNum type="arabicPeriod"/>
            </a:pPr>
            <a:r>
              <a:rPr lang="es-ES" altLang="es-AR" dirty="0" smtClean="0"/>
              <a:t>Flujos de control</a:t>
            </a:r>
            <a:endParaRPr lang="es-ES" altLang="es-AR" dirty="0"/>
          </a:p>
          <a:p>
            <a:pPr marL="342900" indent="-342900">
              <a:lnSpc>
                <a:spcPct val="150000"/>
              </a:lnSpc>
              <a:buClr>
                <a:srgbClr val="00AEC3"/>
              </a:buClr>
              <a:buFont typeface="+mj-lt"/>
              <a:buAutoNum type="arabicPeriod"/>
            </a:pPr>
            <a:r>
              <a:rPr lang="es-ES" altLang="es-AR" dirty="0"/>
              <a:t>Acceso de </a:t>
            </a:r>
            <a:r>
              <a:rPr lang="es-ES" altLang="es-AR" dirty="0" smtClean="0"/>
              <a:t>base </a:t>
            </a:r>
            <a:r>
              <a:rPr lang="es-ES" altLang="es-AR" dirty="0"/>
              <a:t>de </a:t>
            </a:r>
            <a:r>
              <a:rPr lang="es-ES" altLang="es-AR" dirty="0" smtClean="0"/>
              <a:t>datos</a:t>
            </a:r>
          </a:p>
          <a:p>
            <a:pPr marL="342900" indent="-342900">
              <a:lnSpc>
                <a:spcPct val="150000"/>
              </a:lnSpc>
              <a:buClr>
                <a:srgbClr val="00AEC3"/>
              </a:buClr>
              <a:buFont typeface="+mj-lt"/>
              <a:buAutoNum type="arabicPeriod"/>
            </a:pPr>
            <a:r>
              <a:rPr lang="es-ES" altLang="es-AR" dirty="0" smtClean="0"/>
              <a:t>Archivos </a:t>
            </a:r>
            <a:r>
              <a:rPr lang="es-ES" altLang="es-AR" dirty="0"/>
              <a:t>Secuenciales</a:t>
            </a:r>
          </a:p>
          <a:p>
            <a:pPr marL="342900" indent="-342900">
              <a:lnSpc>
                <a:spcPct val="150000"/>
              </a:lnSpc>
              <a:buClr>
                <a:srgbClr val="00AEC3"/>
              </a:buClr>
              <a:buFont typeface="+mj-lt"/>
              <a:buAutoNum type="arabicPeriod"/>
            </a:pPr>
            <a:r>
              <a:rPr lang="es-ES" altLang="es-AR" dirty="0"/>
              <a:t>Manejo de Transacciones</a:t>
            </a:r>
          </a:p>
          <a:p>
            <a:pPr marL="342900" indent="-342900">
              <a:lnSpc>
                <a:spcPct val="150000"/>
              </a:lnSpc>
              <a:buClr>
                <a:srgbClr val="00AEC3"/>
              </a:buClr>
              <a:buFont typeface="+mj-lt"/>
              <a:buAutoNum type="arabicPeriod"/>
            </a:pPr>
            <a:r>
              <a:rPr lang="es-ES" altLang="es-AR" dirty="0"/>
              <a:t>Variables y Funciones del </a:t>
            </a:r>
            <a:r>
              <a:rPr lang="es-ES" altLang="es-AR" dirty="0" smtClean="0"/>
              <a:t>sistema</a:t>
            </a:r>
          </a:p>
          <a:p>
            <a:pPr marL="342900" indent="-342900">
              <a:lnSpc>
                <a:spcPct val="150000"/>
              </a:lnSpc>
              <a:buClr>
                <a:srgbClr val="00AEC3"/>
              </a:buClr>
              <a:buFont typeface="+mj-lt"/>
              <a:buAutoNum type="arabicPeriod"/>
            </a:pPr>
            <a:r>
              <a:rPr lang="es-ES" altLang="es-AR" dirty="0" smtClean="0"/>
              <a:t>Captura de errores</a:t>
            </a:r>
          </a:p>
          <a:p>
            <a:pPr marL="342900" indent="-342900">
              <a:lnSpc>
                <a:spcPct val="150000"/>
              </a:lnSpc>
              <a:buClr>
                <a:srgbClr val="00AEC3"/>
              </a:buClr>
              <a:buFont typeface="+mj-lt"/>
              <a:buAutoNum type="arabicPeriod"/>
            </a:pPr>
            <a:r>
              <a:rPr lang="es-ES" altLang="es-AR" smtClean="0"/>
              <a:t>Prácticas</a:t>
            </a:r>
            <a:endParaRPr lang="es-ES" altLang="es-AR" dirty="0"/>
          </a:p>
        </p:txBody>
      </p:sp>
    </p:spTree>
    <p:extLst>
      <p:ext uri="{BB962C8B-B14F-4D97-AF65-F5344CB8AC3E}">
        <p14:creationId xmlns:p14="http://schemas.microsoft.com/office/powerpoint/2010/main" val="372368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3 Marcador de contenido"/>
          <p:cNvSpPr>
            <a:spLocks noGrp="1"/>
          </p:cNvSpPr>
          <p:nvPr>
            <p:ph sz="half" idx="1"/>
          </p:nvPr>
        </p:nvSpPr>
        <p:spPr>
          <a:xfrm>
            <a:off x="1103586" y="1933903"/>
            <a:ext cx="10405242" cy="4471988"/>
          </a:xfrm>
        </p:spPr>
        <p:txBody>
          <a:bodyPr>
            <a:normAutofit lnSpcReduction="10000"/>
          </a:bodyPr>
          <a:lstStyle/>
          <a:p>
            <a:pPr marL="0" indent="0" eaLnBrk="1" hangingPunct="1">
              <a:buNone/>
            </a:pPr>
            <a:r>
              <a:rPr lang="es-ES" altLang="es-AR" sz="2000" dirty="0"/>
              <a:t>Las </a:t>
            </a:r>
            <a:r>
              <a:rPr lang="es-ES" altLang="es-AR" sz="2000" b="1" dirty="0"/>
              <a:t>definiciones de datos </a:t>
            </a:r>
            <a:r>
              <a:rPr lang="es-ES" altLang="es-AR" sz="2000" dirty="0"/>
              <a:t>comienzan con DEFINE DATA y terminan con END-DEFINE.</a:t>
            </a:r>
          </a:p>
          <a:p>
            <a:pPr eaLnBrk="1" hangingPunct="1">
              <a:buFont typeface="Wingdings 2" panose="05020102010507070707" pitchFamily="18" charset="2"/>
              <a:buNone/>
            </a:pPr>
            <a:r>
              <a:rPr lang="es-ES" altLang="es-AR" sz="2000" dirty="0"/>
              <a:t>		DEFINE DATA</a:t>
            </a:r>
          </a:p>
          <a:p>
            <a:pPr eaLnBrk="1" hangingPunct="1">
              <a:buFont typeface="Wingdings 2" panose="05020102010507070707" pitchFamily="18" charset="2"/>
              <a:buNone/>
            </a:pPr>
            <a:r>
              <a:rPr lang="es-ES" altLang="es-AR" sz="2000" dirty="0"/>
              <a:t>		…</a:t>
            </a:r>
          </a:p>
          <a:p>
            <a:pPr eaLnBrk="1" hangingPunct="1">
              <a:buFont typeface="Wingdings 2" panose="05020102010507070707" pitchFamily="18" charset="2"/>
              <a:buNone/>
            </a:pPr>
            <a:r>
              <a:rPr lang="es-ES" altLang="es-AR" sz="2000" dirty="0"/>
              <a:t>		</a:t>
            </a:r>
            <a:r>
              <a:rPr lang="es-ES" altLang="es-AR" sz="2000" dirty="0" smtClean="0"/>
              <a:t>END-DEFINE</a:t>
            </a:r>
          </a:p>
          <a:p>
            <a:pPr eaLnBrk="1" hangingPunct="1">
              <a:buFont typeface="Wingdings 2" panose="05020102010507070707" pitchFamily="18" charset="2"/>
              <a:buNone/>
            </a:pPr>
            <a:endParaRPr lang="es-ES" altLang="es-AR" sz="2000" dirty="0" smtClean="0"/>
          </a:p>
          <a:p>
            <a:pPr marL="0" indent="0" eaLnBrk="1" hangingPunct="1">
              <a:buNone/>
            </a:pPr>
            <a:r>
              <a:rPr lang="es-ES" altLang="es-AR" sz="2000" dirty="0" smtClean="0"/>
              <a:t>Todas </a:t>
            </a:r>
            <a:r>
              <a:rPr lang="es-ES" altLang="es-AR" sz="2000" dirty="0"/>
              <a:t>los </a:t>
            </a:r>
            <a:r>
              <a:rPr lang="es-ES" altLang="es-AR" sz="2000" b="1" dirty="0"/>
              <a:t>declaraciones</a:t>
            </a:r>
            <a:r>
              <a:rPr lang="es-ES" altLang="es-AR" sz="2000" dirty="0"/>
              <a:t> relacionadas con los datos locales, datos de los parámetros y los datos globales se encuentran entre estas dos sentencias (LDA, PDA, GDA</a:t>
            </a:r>
            <a:r>
              <a:rPr lang="es-ES" altLang="es-AR" sz="2000" dirty="0" smtClean="0"/>
              <a:t>)</a:t>
            </a:r>
          </a:p>
          <a:p>
            <a:pPr marL="0" indent="0" eaLnBrk="1" hangingPunct="1">
              <a:buNone/>
            </a:pPr>
            <a:endParaRPr lang="es-ES" altLang="es-AR" sz="2000" dirty="0"/>
          </a:p>
          <a:p>
            <a:pPr marL="0" indent="0" eaLnBrk="1" hangingPunct="1">
              <a:buNone/>
            </a:pPr>
            <a:r>
              <a:rPr lang="es-ES" altLang="es-AR" sz="2000" dirty="0"/>
              <a:t>La declaración de Vistas de Files y Archivos Secuenciales también se realiza en esta porción de código. </a:t>
            </a:r>
            <a:endParaRPr lang="es-ES" altLang="es-AR" sz="2000" dirty="0" smtClean="0"/>
          </a:p>
          <a:p>
            <a:pPr marL="0" indent="0" eaLnBrk="1" hangingPunct="1">
              <a:buNone/>
            </a:pPr>
            <a:endParaRPr lang="es-ES" altLang="es-AR" sz="2000" dirty="0"/>
          </a:p>
          <a:p>
            <a:pPr marL="0" indent="0" eaLnBrk="1" hangingPunct="1">
              <a:buNone/>
            </a:pPr>
            <a:r>
              <a:rPr lang="es-ES" altLang="es-AR" sz="2000" dirty="0"/>
              <a:t>La </a:t>
            </a:r>
            <a:r>
              <a:rPr lang="es-ES" altLang="es-AR" sz="2000" b="1" dirty="0"/>
              <a:t>Lógica de Control </a:t>
            </a:r>
            <a:r>
              <a:rPr lang="es-ES" altLang="es-AR" sz="2000" dirty="0"/>
              <a:t>comienza inmediatamente después de END-DEFINE, debe ser tan simple como sea posible utilizando la </a:t>
            </a:r>
            <a:r>
              <a:rPr lang="es-ES" altLang="es-AR" sz="2000" dirty="0" err="1"/>
              <a:t>modularización</a:t>
            </a:r>
            <a:r>
              <a:rPr lang="es-ES" altLang="es-AR" sz="2000" dirty="0"/>
              <a:t>.  </a:t>
            </a:r>
          </a:p>
        </p:txBody>
      </p:sp>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2. Estructura de objetos Natural ejecutables</a:t>
            </a:r>
          </a:p>
        </p:txBody>
      </p:sp>
      <p:sp>
        <p:nvSpPr>
          <p:cNvPr id="7" name="4 CuadroTexto"/>
          <p:cNvSpPr txBox="1"/>
          <p:nvPr/>
        </p:nvSpPr>
        <p:spPr>
          <a:xfrm>
            <a:off x="311914" y="1362617"/>
            <a:ext cx="5652006" cy="646331"/>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DEFINE </a:t>
            </a:r>
            <a:r>
              <a:rPr lang="es-ES" altLang="es-AR" b="1" dirty="0">
                <a:solidFill>
                  <a:srgbClr val="007AD6"/>
                </a:solidFill>
                <a:latin typeface="Arial" panose="020B0604020202020204" pitchFamily="34" charset="0"/>
                <a:cs typeface="Arial" panose="020B0604020202020204" pitchFamily="34" charset="0"/>
              </a:rPr>
              <a:t>DATA, END-DEFINE, Lógica de Control</a:t>
            </a:r>
          </a:p>
          <a:p>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66075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176349" y="1905366"/>
            <a:ext cx="9716814" cy="4471988"/>
          </a:xfrm>
        </p:spPr>
        <p:txBody>
          <a:bodyPr>
            <a:normAutofit/>
          </a:bodyPr>
          <a:lstStyle/>
          <a:p>
            <a:pPr marL="36576" indent="0">
              <a:buNone/>
              <a:defRPr/>
            </a:pPr>
            <a:r>
              <a:rPr lang="es-ES" sz="1800" dirty="0" smtClean="0"/>
              <a:t>END</a:t>
            </a:r>
          </a:p>
          <a:p>
            <a:pPr marL="36576" indent="0">
              <a:buNone/>
              <a:defRPr/>
            </a:pPr>
            <a:r>
              <a:rPr lang="es-ES" sz="1800" dirty="0" smtClean="0"/>
              <a:t>se </a:t>
            </a:r>
            <a:r>
              <a:rPr lang="es-ES" sz="1800" dirty="0"/>
              <a:t>utiliza para marcar el final de un módulo.</a:t>
            </a:r>
          </a:p>
          <a:p>
            <a:pPr marL="36576" indent="0">
              <a:buNone/>
              <a:defRPr/>
            </a:pPr>
            <a:r>
              <a:rPr lang="es-ES" sz="1800" dirty="0" smtClean="0"/>
              <a:t>INCLUDE</a:t>
            </a:r>
          </a:p>
          <a:p>
            <a:pPr marL="36576" indent="0">
              <a:buNone/>
              <a:defRPr/>
            </a:pPr>
            <a:r>
              <a:rPr lang="es-ES" sz="1800" dirty="0" smtClean="0"/>
              <a:t>invoca </a:t>
            </a:r>
            <a:r>
              <a:rPr lang="es-ES" sz="1800" dirty="0"/>
              <a:t>líneas de código fuente de un módulo </a:t>
            </a:r>
            <a:r>
              <a:rPr lang="es-ES" sz="1800" dirty="0" err="1"/>
              <a:t>copycode</a:t>
            </a:r>
            <a:r>
              <a:rPr lang="es-ES" sz="1800" dirty="0"/>
              <a:t> en tiempo de compilación.</a:t>
            </a:r>
          </a:p>
          <a:p>
            <a:pPr marL="36576" indent="0">
              <a:buNone/>
              <a:defRPr/>
            </a:pPr>
            <a:endParaRPr lang="es-ES" sz="1800" dirty="0"/>
          </a:p>
          <a:p>
            <a:pPr marL="36576" indent="0">
              <a:buNone/>
              <a:defRPr/>
            </a:pPr>
            <a:r>
              <a:rPr lang="es-ES" sz="1800" dirty="0" smtClean="0"/>
              <a:t>INCLUDE </a:t>
            </a:r>
            <a:r>
              <a:rPr lang="es-ES" sz="1800" dirty="0"/>
              <a:t>‘nombre’</a:t>
            </a:r>
          </a:p>
          <a:p>
            <a:pPr marL="36576" indent="0">
              <a:buNone/>
              <a:defRPr/>
            </a:pPr>
            <a:endParaRPr lang="en-US" sz="1800" dirty="0"/>
          </a:p>
          <a:p>
            <a:pPr marL="36576" indent="0">
              <a:buNone/>
              <a:defRPr/>
            </a:pPr>
            <a:r>
              <a:rPr lang="es-ES" sz="1800" dirty="0" smtClean="0"/>
              <a:t>DEFINE SUBROUTINE: </a:t>
            </a:r>
            <a:r>
              <a:rPr lang="es-ES" sz="1800" dirty="0"/>
              <a:t>introduce una declaración de subrutina, finaliza con una la declaración END-SUBROUTINE</a:t>
            </a:r>
          </a:p>
          <a:p>
            <a:pPr marL="36576" indent="0">
              <a:buNone/>
              <a:defRPr/>
            </a:pPr>
            <a:endParaRPr lang="es-ES" sz="1800" dirty="0"/>
          </a:p>
          <a:p>
            <a:pPr marL="36576" indent="0">
              <a:buNone/>
              <a:defRPr/>
            </a:pPr>
            <a:r>
              <a:rPr lang="es-ES" sz="1800" dirty="0"/>
              <a:t>		DEFINE SUBROUTINE ‘nombre’	</a:t>
            </a:r>
          </a:p>
          <a:p>
            <a:pPr marL="36576" indent="0">
              <a:buNone/>
              <a:defRPr/>
            </a:pPr>
            <a:r>
              <a:rPr lang="es-ES" sz="1800" dirty="0"/>
              <a:t>		….</a:t>
            </a:r>
          </a:p>
          <a:p>
            <a:pPr marL="36576" indent="0">
              <a:buNone/>
              <a:defRPr/>
            </a:pPr>
            <a:r>
              <a:rPr lang="es-ES" sz="1800" dirty="0"/>
              <a:t>		END-SUBROUTINE</a:t>
            </a:r>
          </a:p>
        </p:txBody>
      </p:sp>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2. Estructura de objetos Natural ejecutables</a:t>
            </a:r>
          </a:p>
        </p:txBody>
      </p:sp>
      <p:sp>
        <p:nvSpPr>
          <p:cNvPr id="6"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Sentencias</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380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sz="half" idx="1"/>
            <p:extLst>
              <p:ext uri="{D42A27DB-BD31-4B8C-83A1-F6EECF244321}">
                <p14:modId xmlns:p14="http://schemas.microsoft.com/office/powerpoint/2010/main" val="61247178"/>
              </p:ext>
            </p:extLst>
          </p:nvPr>
        </p:nvGraphicFramePr>
        <p:xfrm>
          <a:off x="1559169" y="1805355"/>
          <a:ext cx="8218488" cy="4246584"/>
        </p:xfrm>
        <a:graphic>
          <a:graphicData uri="http://schemas.openxmlformats.org/drawingml/2006/table">
            <a:tbl>
              <a:tblPr firstRow="1" bandRow="1">
                <a:tableStyleId>{5C22544A-7EE6-4342-B048-85BDC9FD1C3A}</a:tableStyleId>
              </a:tblPr>
              <a:tblGrid>
                <a:gridCol w="2054622">
                  <a:extLst>
                    <a:ext uri="{9D8B030D-6E8A-4147-A177-3AD203B41FA5}">
                      <a16:colId xmlns:a16="http://schemas.microsoft.com/office/drawing/2014/main" val="20000"/>
                    </a:ext>
                  </a:extLst>
                </a:gridCol>
                <a:gridCol w="1297746">
                  <a:extLst>
                    <a:ext uri="{9D8B030D-6E8A-4147-A177-3AD203B41FA5}">
                      <a16:colId xmlns:a16="http://schemas.microsoft.com/office/drawing/2014/main" val="20001"/>
                    </a:ext>
                  </a:extLst>
                </a:gridCol>
                <a:gridCol w="1050053">
                  <a:extLst>
                    <a:ext uri="{9D8B030D-6E8A-4147-A177-3AD203B41FA5}">
                      <a16:colId xmlns:a16="http://schemas.microsoft.com/office/drawing/2014/main" val="20002"/>
                    </a:ext>
                  </a:extLst>
                </a:gridCol>
                <a:gridCol w="3816067">
                  <a:extLst>
                    <a:ext uri="{9D8B030D-6E8A-4147-A177-3AD203B41FA5}">
                      <a16:colId xmlns:a16="http://schemas.microsoft.com/office/drawing/2014/main" val="20003"/>
                    </a:ext>
                  </a:extLst>
                </a:gridCol>
              </a:tblGrid>
              <a:tr h="640062">
                <a:tc>
                  <a:txBody>
                    <a:bodyPr/>
                    <a:lstStyle/>
                    <a:p>
                      <a:r>
                        <a:rPr lang="es-ES" sz="1800" dirty="0" smtClean="0"/>
                        <a:t>Formato</a:t>
                      </a:r>
                      <a:endParaRPr lang="es-ES" sz="1800" dirty="0"/>
                    </a:p>
                  </a:txBody>
                  <a:tcPr marL="91431" marR="91431" marT="45716" marB="45716"/>
                </a:tc>
                <a:tc>
                  <a:txBody>
                    <a:bodyPr/>
                    <a:lstStyle/>
                    <a:p>
                      <a:r>
                        <a:rPr lang="es-ES" sz="1800" dirty="0" smtClean="0"/>
                        <a:t>Longitud</a:t>
                      </a:r>
                      <a:r>
                        <a:rPr lang="es-ES" sz="1800" baseline="0" dirty="0" smtClean="0"/>
                        <a:t> Max</a:t>
                      </a:r>
                      <a:endParaRPr lang="es-ES" sz="1800" dirty="0"/>
                    </a:p>
                  </a:txBody>
                  <a:tcPr marL="91431" marR="91431" marT="45716" marB="45716"/>
                </a:tc>
                <a:tc>
                  <a:txBody>
                    <a:bodyPr/>
                    <a:lstStyle/>
                    <a:p>
                      <a:r>
                        <a:rPr lang="es-ES" sz="1800" dirty="0" smtClean="0"/>
                        <a:t>Bytes</a:t>
                      </a:r>
                      <a:endParaRPr lang="es-ES" sz="1800" dirty="0"/>
                    </a:p>
                  </a:txBody>
                  <a:tcPr marL="91431" marR="91431" marT="45716" marB="45716"/>
                </a:tc>
                <a:tc>
                  <a:txBody>
                    <a:bodyPr/>
                    <a:lstStyle/>
                    <a:p>
                      <a:r>
                        <a:rPr lang="es-ES" sz="1800" dirty="0" smtClean="0"/>
                        <a:t>Descripción</a:t>
                      </a:r>
                      <a:endParaRPr lang="es-ES" sz="1800" dirty="0"/>
                    </a:p>
                  </a:txBody>
                  <a:tcPr marL="91431" marR="91431" marT="45716" marB="45716"/>
                </a:tc>
                <a:extLst>
                  <a:ext uri="{0D108BD9-81ED-4DB2-BD59-A6C34878D82A}">
                    <a16:rowId xmlns:a16="http://schemas.microsoft.com/office/drawing/2014/main" val="10000"/>
                  </a:ext>
                </a:extLst>
              </a:tr>
              <a:tr h="370805">
                <a:tc>
                  <a:txBody>
                    <a:bodyPr/>
                    <a:lstStyle/>
                    <a:p>
                      <a:r>
                        <a:rPr lang="es-ES" sz="1800" dirty="0" smtClean="0"/>
                        <a:t>Alfanumérico (A)</a:t>
                      </a:r>
                      <a:endParaRPr lang="es-ES" sz="1800" dirty="0"/>
                    </a:p>
                  </a:txBody>
                  <a:tcPr marL="91431" marR="91431" marT="45716" marB="45716"/>
                </a:tc>
                <a:tc>
                  <a:txBody>
                    <a:bodyPr/>
                    <a:lstStyle/>
                    <a:p>
                      <a:r>
                        <a:rPr lang="es-ES" sz="1800" dirty="0" smtClean="0"/>
                        <a:t>253</a:t>
                      </a:r>
                      <a:endParaRPr lang="es-ES" sz="1800" dirty="0"/>
                    </a:p>
                  </a:txBody>
                  <a:tcPr marL="91431" marR="91431" marT="45716" marB="45716"/>
                </a:tc>
                <a:tc>
                  <a:txBody>
                    <a:bodyPr/>
                    <a:lstStyle/>
                    <a:p>
                      <a:r>
                        <a:rPr lang="es-ES" sz="1800" dirty="0" smtClean="0"/>
                        <a:t>253</a:t>
                      </a:r>
                      <a:endParaRPr lang="es-ES" sz="1800" dirty="0"/>
                    </a:p>
                  </a:txBody>
                  <a:tcPr marL="91431" marR="91431" marT="45716" marB="45716"/>
                </a:tc>
                <a:tc>
                  <a:txBody>
                    <a:bodyPr/>
                    <a:lstStyle/>
                    <a:p>
                      <a:r>
                        <a:rPr lang="es-ES" sz="1800" dirty="0" smtClean="0"/>
                        <a:t>Letras, números, </a:t>
                      </a:r>
                      <a:r>
                        <a:rPr lang="es-ES" sz="1800" dirty="0" err="1" smtClean="0"/>
                        <a:t>simbolos</a:t>
                      </a:r>
                      <a:r>
                        <a:rPr lang="es-ES" sz="1800" dirty="0" smtClean="0"/>
                        <a:t>, etc.</a:t>
                      </a:r>
                      <a:endParaRPr lang="es-ES" sz="1800" dirty="0"/>
                    </a:p>
                  </a:txBody>
                  <a:tcPr marL="91431" marR="91431" marT="45716" marB="45716"/>
                </a:tc>
                <a:extLst>
                  <a:ext uri="{0D108BD9-81ED-4DB2-BD59-A6C34878D82A}">
                    <a16:rowId xmlns:a16="http://schemas.microsoft.com/office/drawing/2014/main" val="10001"/>
                  </a:ext>
                </a:extLst>
              </a:tr>
              <a:tr h="370805">
                <a:tc>
                  <a:txBody>
                    <a:bodyPr/>
                    <a:lstStyle/>
                    <a:p>
                      <a:r>
                        <a:rPr lang="es-ES" sz="1800" dirty="0" smtClean="0"/>
                        <a:t>Numérico (N)</a:t>
                      </a:r>
                      <a:endParaRPr lang="es-ES" sz="1800" dirty="0"/>
                    </a:p>
                  </a:txBody>
                  <a:tcPr marL="91431" marR="91431" marT="45716" marB="45716"/>
                </a:tc>
                <a:tc>
                  <a:txBody>
                    <a:bodyPr/>
                    <a:lstStyle/>
                    <a:p>
                      <a:r>
                        <a:rPr lang="es-ES" sz="1800" dirty="0" smtClean="0"/>
                        <a:t>29</a:t>
                      </a:r>
                      <a:endParaRPr lang="es-ES" sz="1800" dirty="0"/>
                    </a:p>
                  </a:txBody>
                  <a:tcPr marL="91431" marR="91431" marT="45716" marB="45716"/>
                </a:tc>
                <a:tc>
                  <a:txBody>
                    <a:bodyPr/>
                    <a:lstStyle/>
                    <a:p>
                      <a:r>
                        <a:rPr lang="es-ES" sz="1800" dirty="0" smtClean="0"/>
                        <a:t>29</a:t>
                      </a:r>
                      <a:endParaRPr lang="es-ES" sz="1800" dirty="0"/>
                    </a:p>
                  </a:txBody>
                  <a:tcPr marL="91431" marR="91431" marT="45716" marB="45716"/>
                </a:tc>
                <a:tc>
                  <a:txBody>
                    <a:bodyPr/>
                    <a:lstStyle/>
                    <a:p>
                      <a:r>
                        <a:rPr lang="es-ES" sz="1800" dirty="0" smtClean="0"/>
                        <a:t>Números enteros y decimales</a:t>
                      </a:r>
                      <a:endParaRPr lang="es-ES" sz="1800" dirty="0"/>
                    </a:p>
                  </a:txBody>
                  <a:tcPr marL="91431" marR="91431" marT="45716" marB="45716"/>
                </a:tc>
                <a:extLst>
                  <a:ext uri="{0D108BD9-81ED-4DB2-BD59-A6C34878D82A}">
                    <a16:rowId xmlns:a16="http://schemas.microsoft.com/office/drawing/2014/main" val="10002"/>
                  </a:ext>
                </a:extLst>
              </a:tr>
              <a:tr h="370805">
                <a:tc>
                  <a:txBody>
                    <a:bodyPr/>
                    <a:lstStyle/>
                    <a:p>
                      <a:r>
                        <a:rPr lang="es-ES" sz="1800" dirty="0" err="1" smtClean="0"/>
                        <a:t>Integer</a:t>
                      </a:r>
                      <a:r>
                        <a:rPr lang="es-ES" sz="1800" dirty="0" smtClean="0"/>
                        <a:t> (I)</a:t>
                      </a:r>
                      <a:endParaRPr lang="es-ES" sz="1800" dirty="0"/>
                    </a:p>
                  </a:txBody>
                  <a:tcPr marL="91431" marR="91431" marT="45716" marB="45716"/>
                </a:tc>
                <a:tc>
                  <a:txBody>
                    <a:bodyPr/>
                    <a:lstStyle/>
                    <a:p>
                      <a:r>
                        <a:rPr lang="es-ES" sz="1800" dirty="0" smtClean="0"/>
                        <a:t>4</a:t>
                      </a:r>
                      <a:endParaRPr lang="es-ES" sz="1800" dirty="0"/>
                    </a:p>
                  </a:txBody>
                  <a:tcPr marL="91431" marR="91431" marT="45716" marB="45716"/>
                </a:tc>
                <a:tc>
                  <a:txBody>
                    <a:bodyPr/>
                    <a:lstStyle/>
                    <a:p>
                      <a:r>
                        <a:rPr lang="es-ES" sz="1800" dirty="0" smtClean="0"/>
                        <a:t>1,2 o 4</a:t>
                      </a:r>
                      <a:endParaRPr lang="es-ES" sz="1800" dirty="0"/>
                    </a:p>
                  </a:txBody>
                  <a:tcPr marL="91431" marR="91431" marT="45716" marB="45716"/>
                </a:tc>
                <a:tc>
                  <a:txBody>
                    <a:bodyPr/>
                    <a:lstStyle/>
                    <a:p>
                      <a:r>
                        <a:rPr lang="es-ES" sz="1800" dirty="0" smtClean="0"/>
                        <a:t>Números enteros</a:t>
                      </a:r>
                      <a:endParaRPr lang="es-ES" sz="1800" dirty="0"/>
                    </a:p>
                  </a:txBody>
                  <a:tcPr marL="91431" marR="91431" marT="45716" marB="45716"/>
                </a:tc>
                <a:extLst>
                  <a:ext uri="{0D108BD9-81ED-4DB2-BD59-A6C34878D82A}">
                    <a16:rowId xmlns:a16="http://schemas.microsoft.com/office/drawing/2014/main" val="10003"/>
                  </a:ext>
                </a:extLst>
              </a:tr>
              <a:tr h="370805">
                <a:tc>
                  <a:txBody>
                    <a:bodyPr/>
                    <a:lstStyle/>
                    <a:p>
                      <a:r>
                        <a:rPr lang="es-ES" sz="1800" dirty="0" err="1" smtClean="0"/>
                        <a:t>Package</a:t>
                      </a:r>
                      <a:r>
                        <a:rPr lang="es-ES" sz="1800" baseline="0" dirty="0" smtClean="0"/>
                        <a:t> (P)</a:t>
                      </a:r>
                      <a:endParaRPr lang="es-ES" sz="1800" dirty="0"/>
                    </a:p>
                  </a:txBody>
                  <a:tcPr marL="91431" marR="91431" marT="45716" marB="45716"/>
                </a:tc>
                <a:tc>
                  <a:txBody>
                    <a:bodyPr/>
                    <a:lstStyle/>
                    <a:p>
                      <a:r>
                        <a:rPr lang="es-ES" sz="1800" dirty="0" smtClean="0"/>
                        <a:t>29</a:t>
                      </a:r>
                      <a:endParaRPr lang="es-ES" sz="1800" dirty="0"/>
                    </a:p>
                  </a:txBody>
                  <a:tcPr marL="91431" marR="91431" marT="45716" marB="45716"/>
                </a:tc>
                <a:tc>
                  <a:txBody>
                    <a:bodyPr/>
                    <a:lstStyle/>
                    <a:p>
                      <a:r>
                        <a:rPr lang="es-ES" sz="1800" dirty="0" smtClean="0"/>
                        <a:t>(L/2)+1</a:t>
                      </a:r>
                      <a:endParaRPr lang="es-ES" sz="1800" dirty="0"/>
                    </a:p>
                  </a:txBody>
                  <a:tcPr marL="91431" marR="91431" marT="45716" marB="45716"/>
                </a:tc>
                <a:tc>
                  <a:txBody>
                    <a:bodyPr/>
                    <a:lstStyle/>
                    <a:p>
                      <a:r>
                        <a:rPr lang="es-ES" sz="1800" dirty="0" smtClean="0"/>
                        <a:t>Empaquetado</a:t>
                      </a:r>
                      <a:endParaRPr lang="es-ES" sz="1800" dirty="0"/>
                    </a:p>
                  </a:txBody>
                  <a:tcPr marL="91431" marR="91431" marT="45716" marB="45716"/>
                </a:tc>
                <a:extLst>
                  <a:ext uri="{0D108BD9-81ED-4DB2-BD59-A6C34878D82A}">
                    <a16:rowId xmlns:a16="http://schemas.microsoft.com/office/drawing/2014/main" val="10004"/>
                  </a:ext>
                </a:extLst>
              </a:tr>
              <a:tr h="370805">
                <a:tc>
                  <a:txBody>
                    <a:bodyPr/>
                    <a:lstStyle/>
                    <a:p>
                      <a:r>
                        <a:rPr lang="es-ES" sz="1800" dirty="0" smtClean="0"/>
                        <a:t>Binario (B)</a:t>
                      </a:r>
                      <a:endParaRPr lang="es-ES" sz="1800" dirty="0"/>
                    </a:p>
                  </a:txBody>
                  <a:tcPr marL="91431" marR="91431" marT="45716" marB="45716"/>
                </a:tc>
                <a:tc>
                  <a:txBody>
                    <a:bodyPr/>
                    <a:lstStyle/>
                    <a:p>
                      <a:r>
                        <a:rPr lang="es-ES" sz="1800" dirty="0" smtClean="0"/>
                        <a:t>126</a:t>
                      </a:r>
                      <a:endParaRPr lang="es-ES" sz="1800" dirty="0"/>
                    </a:p>
                  </a:txBody>
                  <a:tcPr marL="91431" marR="91431" marT="45716" marB="45716"/>
                </a:tc>
                <a:tc>
                  <a:txBody>
                    <a:bodyPr/>
                    <a:lstStyle/>
                    <a:p>
                      <a:r>
                        <a:rPr lang="es-ES" sz="1800" dirty="0" smtClean="0"/>
                        <a:t>126</a:t>
                      </a:r>
                      <a:endParaRPr lang="es-ES" sz="1800" dirty="0"/>
                    </a:p>
                  </a:txBody>
                  <a:tcPr marL="91431" marR="91431" marT="45716" marB="45716"/>
                </a:tc>
                <a:tc>
                  <a:txBody>
                    <a:bodyPr/>
                    <a:lstStyle/>
                    <a:p>
                      <a:r>
                        <a:rPr lang="es-ES" sz="1800" dirty="0" smtClean="0"/>
                        <a:t>Binario</a:t>
                      </a:r>
                      <a:endParaRPr lang="es-ES" sz="1800" dirty="0"/>
                    </a:p>
                  </a:txBody>
                  <a:tcPr marL="91431" marR="91431" marT="45716" marB="45716"/>
                </a:tc>
                <a:extLst>
                  <a:ext uri="{0D108BD9-81ED-4DB2-BD59-A6C34878D82A}">
                    <a16:rowId xmlns:a16="http://schemas.microsoft.com/office/drawing/2014/main" val="10005"/>
                  </a:ext>
                </a:extLst>
              </a:tr>
              <a:tr h="370805">
                <a:tc>
                  <a:txBody>
                    <a:bodyPr/>
                    <a:lstStyle/>
                    <a:p>
                      <a:r>
                        <a:rPr lang="es-ES" sz="1800" dirty="0" smtClean="0"/>
                        <a:t>Date (D)</a:t>
                      </a:r>
                      <a:endParaRPr lang="es-ES" sz="1800" dirty="0"/>
                    </a:p>
                  </a:txBody>
                  <a:tcPr marL="91431" marR="91431" marT="45716" marB="45716"/>
                </a:tc>
                <a:tc>
                  <a:txBody>
                    <a:bodyPr/>
                    <a:lstStyle/>
                    <a:p>
                      <a:endParaRPr lang="es-ES" sz="1800" dirty="0"/>
                    </a:p>
                  </a:txBody>
                  <a:tcPr marL="91431" marR="91431" marT="45716" marB="45716"/>
                </a:tc>
                <a:tc>
                  <a:txBody>
                    <a:bodyPr/>
                    <a:lstStyle/>
                    <a:p>
                      <a:r>
                        <a:rPr lang="es-ES" sz="1800" dirty="0" smtClean="0"/>
                        <a:t>4</a:t>
                      </a:r>
                      <a:endParaRPr lang="es-ES" sz="1800" dirty="0"/>
                    </a:p>
                  </a:txBody>
                  <a:tcPr marL="91431" marR="91431" marT="45716" marB="45716"/>
                </a:tc>
                <a:tc>
                  <a:txBody>
                    <a:bodyPr/>
                    <a:lstStyle/>
                    <a:p>
                      <a:r>
                        <a:rPr lang="es-ES" sz="1800" dirty="0" smtClean="0"/>
                        <a:t>Fechas,</a:t>
                      </a:r>
                      <a:r>
                        <a:rPr lang="es-ES" sz="1800" baseline="0" dirty="0" smtClean="0"/>
                        <a:t> </a:t>
                      </a:r>
                      <a:r>
                        <a:rPr lang="es-ES" sz="1800" dirty="0" smtClean="0"/>
                        <a:t>Número</a:t>
                      </a:r>
                      <a:r>
                        <a:rPr lang="es-ES" sz="1800" baseline="0" dirty="0" smtClean="0"/>
                        <a:t> de día</a:t>
                      </a:r>
                      <a:endParaRPr lang="es-ES" sz="1800" dirty="0"/>
                    </a:p>
                  </a:txBody>
                  <a:tcPr marL="91431" marR="91431" marT="45716" marB="45716"/>
                </a:tc>
                <a:extLst>
                  <a:ext uri="{0D108BD9-81ED-4DB2-BD59-A6C34878D82A}">
                    <a16:rowId xmlns:a16="http://schemas.microsoft.com/office/drawing/2014/main" val="10006"/>
                  </a:ext>
                </a:extLst>
              </a:tr>
              <a:tr h="640062">
                <a:tc>
                  <a:txBody>
                    <a:bodyPr/>
                    <a:lstStyle/>
                    <a:p>
                      <a:r>
                        <a:rPr lang="es-ES" sz="1800" dirty="0" smtClean="0"/>
                        <a:t>TIME</a:t>
                      </a:r>
                      <a:r>
                        <a:rPr lang="es-ES" sz="1800" baseline="0" dirty="0" smtClean="0"/>
                        <a:t> (T)</a:t>
                      </a:r>
                      <a:endParaRPr lang="es-ES" sz="1800" dirty="0"/>
                    </a:p>
                  </a:txBody>
                  <a:tcPr marL="91431" marR="91431" marT="45716" marB="45716"/>
                </a:tc>
                <a:tc>
                  <a:txBody>
                    <a:bodyPr/>
                    <a:lstStyle/>
                    <a:p>
                      <a:endParaRPr lang="es-ES" sz="1800" dirty="0"/>
                    </a:p>
                  </a:txBody>
                  <a:tcPr marL="91431" marR="91431" marT="45716" marB="45716"/>
                </a:tc>
                <a:tc>
                  <a:txBody>
                    <a:bodyPr/>
                    <a:lstStyle/>
                    <a:p>
                      <a:r>
                        <a:rPr lang="es-ES" sz="1800" dirty="0" smtClean="0"/>
                        <a:t>7</a:t>
                      </a:r>
                      <a:endParaRPr lang="es-ES" sz="1800" dirty="0"/>
                    </a:p>
                  </a:txBody>
                  <a:tcPr marL="91431" marR="91431" marT="45716" marB="45716"/>
                </a:tc>
                <a:tc>
                  <a:txBody>
                    <a:bodyPr/>
                    <a:lstStyle/>
                    <a:p>
                      <a:r>
                        <a:rPr lang="es-ES" sz="1800" dirty="0" smtClean="0"/>
                        <a:t>Fecha, y hora,</a:t>
                      </a:r>
                      <a:r>
                        <a:rPr lang="es-ES" sz="1800" baseline="0" dirty="0" smtClean="0"/>
                        <a:t> </a:t>
                      </a:r>
                      <a:r>
                        <a:rPr lang="es-ES" sz="1800" dirty="0" smtClean="0"/>
                        <a:t>Números</a:t>
                      </a:r>
                      <a:r>
                        <a:rPr lang="es-ES" sz="1800" baseline="0" dirty="0" smtClean="0"/>
                        <a:t> de día y hora interna</a:t>
                      </a:r>
                      <a:endParaRPr lang="es-ES" sz="1800" dirty="0"/>
                    </a:p>
                  </a:txBody>
                  <a:tcPr marL="91431" marR="91431" marT="45716" marB="45716"/>
                </a:tc>
                <a:extLst>
                  <a:ext uri="{0D108BD9-81ED-4DB2-BD59-A6C34878D82A}">
                    <a16:rowId xmlns:a16="http://schemas.microsoft.com/office/drawing/2014/main" val="10007"/>
                  </a:ext>
                </a:extLst>
              </a:tr>
              <a:tr h="370805">
                <a:tc>
                  <a:txBody>
                    <a:bodyPr/>
                    <a:lstStyle/>
                    <a:p>
                      <a:r>
                        <a:rPr lang="es-ES" sz="1800" dirty="0" smtClean="0"/>
                        <a:t>LOGICO</a:t>
                      </a:r>
                      <a:r>
                        <a:rPr lang="es-ES" sz="1800" baseline="0" dirty="0" smtClean="0"/>
                        <a:t> (L)</a:t>
                      </a:r>
                      <a:endParaRPr lang="es-ES" sz="1800" dirty="0"/>
                    </a:p>
                  </a:txBody>
                  <a:tcPr marL="91431" marR="91431" marT="45716" marB="45716"/>
                </a:tc>
                <a:tc>
                  <a:txBody>
                    <a:bodyPr/>
                    <a:lstStyle/>
                    <a:p>
                      <a:endParaRPr lang="es-ES" sz="1800" dirty="0"/>
                    </a:p>
                  </a:txBody>
                  <a:tcPr marL="91431" marR="91431" marT="45716" marB="45716"/>
                </a:tc>
                <a:tc>
                  <a:txBody>
                    <a:bodyPr/>
                    <a:lstStyle/>
                    <a:p>
                      <a:r>
                        <a:rPr lang="es-ES" sz="1800" dirty="0" smtClean="0"/>
                        <a:t>1</a:t>
                      </a:r>
                      <a:endParaRPr lang="es-ES" sz="1800" dirty="0"/>
                    </a:p>
                  </a:txBody>
                  <a:tcPr marL="91431" marR="91431" marT="45716" marB="45716"/>
                </a:tc>
                <a:tc>
                  <a:txBody>
                    <a:bodyPr/>
                    <a:lstStyle/>
                    <a:p>
                      <a:r>
                        <a:rPr lang="es-ES" sz="1800" dirty="0" smtClean="0"/>
                        <a:t>Verdadero</a:t>
                      </a:r>
                      <a:r>
                        <a:rPr lang="es-ES" sz="1800" baseline="0" dirty="0" smtClean="0"/>
                        <a:t> o</a:t>
                      </a:r>
                      <a:r>
                        <a:rPr lang="es-ES" sz="1800" dirty="0" smtClean="0"/>
                        <a:t> Falso</a:t>
                      </a:r>
                      <a:endParaRPr lang="es-ES" sz="1800" dirty="0"/>
                    </a:p>
                  </a:txBody>
                  <a:tcPr marL="91431" marR="91431" marT="45716" marB="45716"/>
                </a:tc>
                <a:extLst>
                  <a:ext uri="{0D108BD9-81ED-4DB2-BD59-A6C34878D82A}">
                    <a16:rowId xmlns:a16="http://schemas.microsoft.com/office/drawing/2014/main" val="10008"/>
                  </a:ext>
                </a:extLst>
              </a:tr>
              <a:tr h="370805">
                <a:tc>
                  <a:txBody>
                    <a:bodyPr/>
                    <a:lstStyle/>
                    <a:p>
                      <a:r>
                        <a:rPr lang="es-ES" sz="1800" dirty="0" smtClean="0"/>
                        <a:t>CONTROL</a:t>
                      </a:r>
                      <a:r>
                        <a:rPr lang="es-ES" sz="1800" baseline="0" dirty="0" smtClean="0"/>
                        <a:t> (C)</a:t>
                      </a:r>
                      <a:endParaRPr lang="es-ES" sz="1800" dirty="0"/>
                    </a:p>
                  </a:txBody>
                  <a:tcPr marL="91431" marR="91431" marT="45716" marB="45716"/>
                </a:tc>
                <a:tc>
                  <a:txBody>
                    <a:bodyPr/>
                    <a:lstStyle/>
                    <a:p>
                      <a:endParaRPr lang="es-ES" sz="1800"/>
                    </a:p>
                  </a:txBody>
                  <a:tcPr marL="91431" marR="91431" marT="45716" marB="45716"/>
                </a:tc>
                <a:tc>
                  <a:txBody>
                    <a:bodyPr/>
                    <a:lstStyle/>
                    <a:p>
                      <a:r>
                        <a:rPr lang="es-ES" sz="1800" dirty="0" smtClean="0"/>
                        <a:t>1</a:t>
                      </a:r>
                      <a:endParaRPr lang="es-ES" sz="1800" dirty="0"/>
                    </a:p>
                  </a:txBody>
                  <a:tcPr marL="91431" marR="91431" marT="45716" marB="45716"/>
                </a:tc>
                <a:tc>
                  <a:txBody>
                    <a:bodyPr/>
                    <a:lstStyle/>
                    <a:p>
                      <a:r>
                        <a:rPr lang="es-ES" sz="1800" dirty="0" smtClean="0"/>
                        <a:t>Control</a:t>
                      </a:r>
                      <a:r>
                        <a:rPr lang="es-ES" sz="1800" baseline="0" dirty="0" smtClean="0"/>
                        <a:t> de estado de variables.</a:t>
                      </a:r>
                      <a:endParaRPr lang="es-ES" sz="1800" dirty="0"/>
                    </a:p>
                  </a:txBody>
                  <a:tcPr marL="91431" marR="91431" marT="45716" marB="45716"/>
                </a:tc>
                <a:extLst>
                  <a:ext uri="{0D108BD9-81ED-4DB2-BD59-A6C34878D82A}">
                    <a16:rowId xmlns:a16="http://schemas.microsoft.com/office/drawing/2014/main" val="10009"/>
                  </a:ext>
                </a:extLst>
              </a:tr>
            </a:tbl>
          </a:graphicData>
        </a:graphic>
      </p:graphicFrame>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3. Definición de datos</a:t>
            </a:r>
          </a:p>
        </p:txBody>
      </p:sp>
      <p:sp>
        <p:nvSpPr>
          <p:cNvPr id="8"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Tipo de datos</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94925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453662" y="2203938"/>
            <a:ext cx="8291513" cy="4471988"/>
          </a:xfrm>
        </p:spPr>
        <p:txBody>
          <a:bodyPr>
            <a:normAutofit lnSpcReduction="10000"/>
          </a:bodyPr>
          <a:lstStyle/>
          <a:p>
            <a:pPr marL="420624" indent="-384048">
              <a:buClr>
                <a:srgbClr val="00AEC3"/>
              </a:buClr>
              <a:defRPr/>
            </a:pPr>
            <a:r>
              <a:rPr lang="es-ES" sz="1800" b="1" dirty="0" smtClean="0"/>
              <a:t>Variables:</a:t>
            </a:r>
            <a:r>
              <a:rPr lang="es-ES" sz="1800" dirty="0" smtClean="0"/>
              <a:t> </a:t>
            </a:r>
            <a:r>
              <a:rPr lang="es-ES" sz="1800" dirty="0"/>
              <a:t>se definen con un nivel, nombre, tipo de datos y tamaño(si es necesario).</a:t>
            </a:r>
          </a:p>
          <a:p>
            <a:pPr marL="36576" indent="0">
              <a:buClr>
                <a:srgbClr val="00AEC3"/>
              </a:buClr>
              <a:buNone/>
              <a:defRPr/>
            </a:pPr>
            <a:r>
              <a:rPr lang="es-ES" sz="1800" dirty="0"/>
              <a:t>		ejemplo: 	1 nombre-y-apellido (A30</a:t>
            </a:r>
            <a:r>
              <a:rPr lang="es-ES" sz="1800" dirty="0" smtClean="0"/>
              <a:t>)</a:t>
            </a:r>
          </a:p>
          <a:p>
            <a:pPr marL="36576" indent="0">
              <a:buClr>
                <a:srgbClr val="00AEC3"/>
              </a:buClr>
              <a:buNone/>
              <a:defRPr/>
            </a:pPr>
            <a:endParaRPr lang="es-ES" sz="1800" dirty="0"/>
          </a:p>
          <a:p>
            <a:pPr marL="420624" indent="-384048">
              <a:buClr>
                <a:srgbClr val="00AEC3"/>
              </a:buClr>
              <a:defRPr/>
            </a:pPr>
            <a:r>
              <a:rPr lang="es-ES" sz="1800" b="1" dirty="0" smtClean="0"/>
              <a:t>Registros:</a:t>
            </a:r>
            <a:r>
              <a:rPr lang="es-ES" sz="1800" dirty="0" smtClean="0"/>
              <a:t> </a:t>
            </a:r>
            <a:r>
              <a:rPr lang="es-ES" sz="1800" dirty="0"/>
              <a:t>es un conjunto de campos relacionados, los campos se referencian usando Nombre-</a:t>
            </a:r>
            <a:r>
              <a:rPr lang="es-ES" sz="1800" dirty="0" err="1"/>
              <a:t>Estructura.Nombre</a:t>
            </a:r>
            <a:r>
              <a:rPr lang="es-ES" sz="1800" dirty="0"/>
              <a:t>-campo.</a:t>
            </a:r>
          </a:p>
          <a:p>
            <a:pPr marL="36576" indent="0">
              <a:buClr>
                <a:srgbClr val="00AEC3"/>
              </a:buClr>
              <a:buNone/>
              <a:defRPr/>
            </a:pPr>
            <a:r>
              <a:rPr lang="es-ES" sz="1800" dirty="0"/>
              <a:t>		ejemplo: 	</a:t>
            </a:r>
            <a:r>
              <a:rPr lang="es-ES" sz="1800" b="1" dirty="0"/>
              <a:t>1 cliente  /* CLIENT RECORD</a:t>
            </a:r>
          </a:p>
          <a:p>
            <a:pPr marL="36576" indent="0">
              <a:buClr>
                <a:srgbClr val="00AEC3"/>
              </a:buClr>
              <a:buNone/>
              <a:defRPr/>
            </a:pPr>
            <a:r>
              <a:rPr lang="es-ES" sz="1800" b="1" dirty="0"/>
              <a:t>				2 cliente-id (N8)</a:t>
            </a:r>
          </a:p>
          <a:p>
            <a:pPr marL="36576" indent="0">
              <a:buClr>
                <a:srgbClr val="00AEC3"/>
              </a:buClr>
              <a:buNone/>
              <a:defRPr/>
            </a:pPr>
            <a:r>
              <a:rPr lang="es-ES" sz="1800" b="1" dirty="0"/>
              <a:t>				2 cliente-nombre-apellido (A20)</a:t>
            </a:r>
          </a:p>
          <a:p>
            <a:pPr marL="36576" indent="0">
              <a:buClr>
                <a:srgbClr val="00AEC3"/>
              </a:buClr>
              <a:buNone/>
              <a:defRPr/>
            </a:pPr>
            <a:r>
              <a:rPr lang="es-ES" sz="1800" b="1" dirty="0"/>
              <a:t>				2 cliente-activo (L</a:t>
            </a:r>
            <a:r>
              <a:rPr lang="es-ES" sz="1800" b="1" dirty="0" smtClean="0"/>
              <a:t>)</a:t>
            </a:r>
          </a:p>
          <a:p>
            <a:pPr marL="36576" indent="0">
              <a:buClr>
                <a:srgbClr val="00AEC3"/>
              </a:buClr>
              <a:buNone/>
              <a:defRPr/>
            </a:pPr>
            <a:endParaRPr lang="es-ES" sz="1800" dirty="0"/>
          </a:p>
          <a:p>
            <a:pPr marL="420624" indent="-384048">
              <a:buClr>
                <a:srgbClr val="00AEC3"/>
              </a:buClr>
              <a:defRPr/>
            </a:pPr>
            <a:r>
              <a:rPr lang="es-ES" sz="1800" b="1" dirty="0" smtClean="0"/>
              <a:t>Vistas:</a:t>
            </a:r>
            <a:r>
              <a:rPr lang="es-ES" sz="1800" dirty="0"/>
              <a:t> se definen como Registros, indicando en el nivel 1 el </a:t>
            </a:r>
            <a:r>
              <a:rPr lang="es-ES" sz="1800" dirty="0" err="1"/>
              <a:t>file</a:t>
            </a:r>
            <a:r>
              <a:rPr lang="es-ES" sz="1800" dirty="0"/>
              <a:t> que se define.</a:t>
            </a:r>
          </a:p>
          <a:p>
            <a:pPr marL="36576" indent="0">
              <a:buClr>
                <a:srgbClr val="00AEC3"/>
              </a:buClr>
              <a:buNone/>
              <a:defRPr/>
            </a:pPr>
            <a:r>
              <a:rPr lang="es-ES" sz="1800" dirty="0"/>
              <a:t> 		ejemplo:	1 cliente </a:t>
            </a:r>
            <a:r>
              <a:rPr lang="es-ES" sz="1800" dirty="0" err="1"/>
              <a:t>view</a:t>
            </a:r>
            <a:r>
              <a:rPr lang="es-ES" sz="1800" dirty="0"/>
              <a:t> of </a:t>
            </a:r>
            <a:r>
              <a:rPr lang="es-ES" sz="1800" dirty="0" err="1"/>
              <a:t>File</a:t>
            </a:r>
            <a:r>
              <a:rPr lang="es-ES" sz="1800" dirty="0"/>
              <a:t>-Clientes</a:t>
            </a:r>
          </a:p>
          <a:p>
            <a:pPr marL="36576" indent="0">
              <a:buClr>
                <a:srgbClr val="00AEC3"/>
              </a:buClr>
              <a:buNone/>
              <a:defRPr/>
            </a:pPr>
            <a:r>
              <a:rPr lang="es-ES" sz="1800" dirty="0"/>
              <a:t>				2 {campos de la visión} </a:t>
            </a:r>
          </a:p>
        </p:txBody>
      </p:sp>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3. Definición de datos</a:t>
            </a:r>
          </a:p>
        </p:txBody>
      </p:sp>
      <p:sp>
        <p:nvSpPr>
          <p:cNvPr id="6" name="4 CuadroTexto"/>
          <p:cNvSpPr txBox="1"/>
          <p:nvPr/>
        </p:nvSpPr>
        <p:spPr>
          <a:xfrm>
            <a:off x="311913" y="1362617"/>
            <a:ext cx="7648055" cy="369332"/>
          </a:xfrm>
          <a:prstGeom prst="rect">
            <a:avLst/>
          </a:prstGeom>
          <a:noFill/>
        </p:spPr>
        <p:txBody>
          <a:bodyPr wrap="square" rtlCol="0">
            <a:spAutoFit/>
          </a:bodyPr>
          <a:lstStyle/>
          <a:p>
            <a:r>
              <a:rPr lang="es-ES" altLang="es-AR" b="1" dirty="0">
                <a:solidFill>
                  <a:srgbClr val="007AD6"/>
                </a:solidFill>
                <a:latin typeface="Arial" panose="020B0604020202020204" pitchFamily="34" charset="0"/>
                <a:cs typeface="Arial" panose="020B0604020202020204" pitchFamily="34" charset="0"/>
              </a:rPr>
              <a:t>Definición de variables, Estructura de Registros y Vistas de Files</a:t>
            </a:r>
          </a:p>
        </p:txBody>
      </p:sp>
    </p:spTree>
    <p:extLst>
      <p:ext uri="{BB962C8B-B14F-4D97-AF65-F5344CB8AC3E}">
        <p14:creationId xmlns:p14="http://schemas.microsoft.com/office/powerpoint/2010/main" val="3835063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746740" y="1878746"/>
            <a:ext cx="8075613" cy="4751387"/>
          </a:xfrm>
        </p:spPr>
        <p:txBody>
          <a:bodyPr>
            <a:normAutofit/>
          </a:bodyPr>
          <a:lstStyle/>
          <a:p>
            <a:pPr marL="322326" indent="-285750">
              <a:buClr>
                <a:srgbClr val="00AEC3"/>
              </a:buClr>
              <a:defRPr/>
            </a:pPr>
            <a:r>
              <a:rPr lang="es-ES" sz="1800" b="1" dirty="0" smtClean="0"/>
              <a:t>REDEFINE:</a:t>
            </a:r>
            <a:r>
              <a:rPr lang="es-ES" sz="1800" dirty="0" smtClean="0"/>
              <a:t> </a:t>
            </a:r>
            <a:r>
              <a:rPr lang="es-ES" sz="1800" dirty="0"/>
              <a:t>los campos elementales se pueden redefinir, la declaración debe tener el mismo nivel que el campo base. Se redefine la misma posición de memoria y puede haber varias redefiniciones para una misma variable.</a:t>
            </a:r>
          </a:p>
          <a:p>
            <a:pPr marL="36576" indent="0">
              <a:buClr>
                <a:srgbClr val="00AEC3"/>
              </a:buClr>
              <a:buNone/>
              <a:defRPr/>
            </a:pPr>
            <a:r>
              <a:rPr lang="es-ES" sz="1800" dirty="0"/>
              <a:t>		ejemplo:	</a:t>
            </a:r>
            <a:r>
              <a:rPr lang="es-ES" sz="1800" b="1" dirty="0"/>
              <a:t> </a:t>
            </a:r>
            <a:r>
              <a:rPr lang="es-ES" sz="1800" dirty="0"/>
              <a:t>2 cliente-id (N8)</a:t>
            </a:r>
          </a:p>
          <a:p>
            <a:pPr marL="36576" indent="0">
              <a:buClr>
                <a:srgbClr val="00AEC3"/>
              </a:buClr>
              <a:buNone/>
              <a:defRPr/>
            </a:pPr>
            <a:r>
              <a:rPr lang="es-ES" sz="1800" dirty="0"/>
              <a:t>				 2 redefine cliente-id</a:t>
            </a:r>
          </a:p>
          <a:p>
            <a:pPr marL="36576" indent="0">
              <a:buClr>
                <a:srgbClr val="00AEC3"/>
              </a:buClr>
              <a:buNone/>
              <a:defRPr/>
            </a:pPr>
            <a:r>
              <a:rPr lang="es-ES" sz="1800" dirty="0"/>
              <a:t>					 3 cliente-id-valor-fijo (A4)</a:t>
            </a:r>
          </a:p>
          <a:p>
            <a:pPr marL="36576" indent="0">
              <a:buClr>
                <a:srgbClr val="00AEC3"/>
              </a:buClr>
              <a:buNone/>
              <a:defRPr/>
            </a:pPr>
            <a:endParaRPr lang="es-ES" sz="1800" dirty="0"/>
          </a:p>
          <a:p>
            <a:pPr marL="420624" indent="-384048">
              <a:buClr>
                <a:srgbClr val="00AEC3"/>
              </a:buClr>
              <a:defRPr/>
            </a:pPr>
            <a:r>
              <a:rPr lang="es-ES" sz="1800" b="1" dirty="0" smtClean="0"/>
              <a:t>INIT: </a:t>
            </a:r>
            <a:r>
              <a:rPr lang="es-ES" sz="1800" dirty="0"/>
              <a:t>de forma predeterminada, los campos comienzan con un valor nulo. Para alfanuméricos (A) los campos se inician un espacio. Para numérico (N, P, B o I) es cero. Para fecha y hora (D y T) se trata de una fecha nula. Para los campos de lógica (L) este es un valor de FALSE. INIT permite iniciar un campo con valor especifico que puede cambiar en la ejecución de programa</a:t>
            </a:r>
          </a:p>
          <a:p>
            <a:pPr marL="36576" indent="0">
              <a:buClr>
                <a:srgbClr val="00AEC3"/>
              </a:buClr>
              <a:buNone/>
              <a:defRPr/>
            </a:pPr>
            <a:r>
              <a:rPr lang="es-ES" sz="1800" dirty="0"/>
              <a:t>		ejemplo: 	</a:t>
            </a:r>
            <a:r>
              <a:rPr lang="es-ES" sz="1800" b="1" dirty="0"/>
              <a:t> </a:t>
            </a:r>
            <a:r>
              <a:rPr lang="es-ES" sz="1800" dirty="0"/>
              <a:t>2 cliente-id (N8) </a:t>
            </a:r>
            <a:r>
              <a:rPr lang="es-ES" sz="1800" dirty="0" err="1"/>
              <a:t>init</a:t>
            </a:r>
            <a:r>
              <a:rPr lang="es-ES" sz="1800" dirty="0"/>
              <a:t> &lt;12345678&gt;</a:t>
            </a:r>
          </a:p>
          <a:p>
            <a:pPr marL="36576" indent="0">
              <a:buClr>
                <a:srgbClr val="00AEC3"/>
              </a:buClr>
              <a:buNone/>
              <a:defRPr/>
            </a:pPr>
            <a:r>
              <a:rPr lang="es-ES" sz="1800" b="1" dirty="0"/>
              <a:t>				 </a:t>
            </a:r>
            <a:r>
              <a:rPr lang="es-ES" sz="1800" dirty="0"/>
              <a:t>2 cliente-activo (L) </a:t>
            </a:r>
            <a:r>
              <a:rPr lang="es-ES" sz="1800" dirty="0" err="1"/>
              <a:t>init</a:t>
            </a:r>
            <a:r>
              <a:rPr lang="es-ES" sz="1800" dirty="0"/>
              <a:t> &lt;true&gt;</a:t>
            </a:r>
          </a:p>
        </p:txBody>
      </p:sp>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3. Definición de datos</a:t>
            </a:r>
          </a:p>
        </p:txBody>
      </p:sp>
      <p:sp>
        <p:nvSpPr>
          <p:cNvPr id="6"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REDEFINE, INIT, CONST, MASK</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01359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3 Marcador de contenido"/>
          <p:cNvSpPr>
            <a:spLocks noGrp="1"/>
          </p:cNvSpPr>
          <p:nvPr>
            <p:ph sz="half" idx="1"/>
          </p:nvPr>
        </p:nvSpPr>
        <p:spPr>
          <a:xfrm>
            <a:off x="2192216" y="1949086"/>
            <a:ext cx="8075613" cy="4751387"/>
          </a:xfrm>
        </p:spPr>
        <p:txBody>
          <a:bodyPr>
            <a:normAutofit/>
          </a:bodyPr>
          <a:lstStyle/>
          <a:p>
            <a:pPr eaLnBrk="1" hangingPunct="1"/>
            <a:r>
              <a:rPr lang="es-ES" altLang="es-AR" sz="1800" b="1" dirty="0" smtClean="0"/>
              <a:t>CONST</a:t>
            </a:r>
            <a:r>
              <a:rPr lang="es-ES" altLang="es-AR" sz="1800" dirty="0" smtClean="0"/>
              <a:t>: </a:t>
            </a:r>
            <a:r>
              <a:rPr lang="es-ES" altLang="es-AR" sz="1800" dirty="0"/>
              <a:t>similar a INIT, con la diferencia que el valor definido no cambia en la ejecución del programa.</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ejemplo: 	2 cliente-fecha-alta (N8) </a:t>
            </a:r>
            <a:r>
              <a:rPr lang="es-ES" altLang="es-AR" sz="1800" dirty="0" err="1"/>
              <a:t>const</a:t>
            </a:r>
            <a:r>
              <a:rPr lang="es-ES" altLang="es-AR" sz="1800" dirty="0"/>
              <a:t> &lt;2011&gt;</a:t>
            </a:r>
          </a:p>
          <a:p>
            <a:pPr eaLnBrk="1" hangingPunct="1">
              <a:buFont typeface="Wingdings 2" panose="05020102010507070707" pitchFamily="18" charset="2"/>
              <a:buNone/>
            </a:pPr>
            <a:endParaRPr lang="es-ES" altLang="es-AR" sz="1800" dirty="0"/>
          </a:p>
          <a:p>
            <a:pPr eaLnBrk="1" hangingPunct="1">
              <a:buFont typeface="Wingdings 2" panose="05020102010507070707" pitchFamily="18" charset="2"/>
              <a:buNone/>
            </a:pPr>
            <a:endParaRPr lang="es-ES" altLang="es-AR" sz="1800" dirty="0"/>
          </a:p>
          <a:p>
            <a:pPr eaLnBrk="1" hangingPunct="1">
              <a:buFont typeface="Wingdings 2" panose="05020102010507070707" pitchFamily="18" charset="2"/>
              <a:buNone/>
            </a:pPr>
            <a:endParaRPr lang="es-ES" altLang="es-AR" sz="1800" dirty="0"/>
          </a:p>
          <a:p>
            <a:pPr eaLnBrk="1" hangingPunct="1"/>
            <a:r>
              <a:rPr lang="es-ES" altLang="es-AR" sz="1800" b="1" dirty="0" smtClean="0"/>
              <a:t>MASK</a:t>
            </a:r>
            <a:r>
              <a:rPr lang="es-ES" altLang="es-AR" sz="1800" dirty="0" smtClean="0"/>
              <a:t>: </a:t>
            </a:r>
            <a:r>
              <a:rPr lang="es-ES" altLang="es-AR" sz="1800" dirty="0"/>
              <a:t>la edición de máscaras se utilizan para validar y dar formato a los datos. Para la validación se utilizan en combinación con declaraciones IF y algunos otros estados. Para el formato se utilizan en combinación con MOVE EDIT.</a:t>
            </a:r>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3. Definición de datos</a:t>
            </a:r>
          </a:p>
        </p:txBody>
      </p:sp>
      <p:sp>
        <p:nvSpPr>
          <p:cNvPr id="8"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REDEFINE, INIT, CONST, MASK</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45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sz="half" idx="1"/>
            <p:extLst>
              <p:ext uri="{D42A27DB-BD31-4B8C-83A1-F6EECF244321}">
                <p14:modId xmlns:p14="http://schemas.microsoft.com/office/powerpoint/2010/main" val="1223138348"/>
              </p:ext>
            </p:extLst>
          </p:nvPr>
        </p:nvGraphicFramePr>
        <p:xfrm>
          <a:off x="1441939" y="1925638"/>
          <a:ext cx="8218488" cy="4313236"/>
        </p:xfrm>
        <a:graphic>
          <a:graphicData uri="http://schemas.openxmlformats.org/drawingml/2006/table">
            <a:tbl>
              <a:tblPr firstRow="1" bandRow="1">
                <a:tableStyleId>{5C22544A-7EE6-4342-B048-85BDC9FD1C3A}</a:tableStyleId>
              </a:tblPr>
              <a:tblGrid>
                <a:gridCol w="1256321">
                  <a:extLst>
                    <a:ext uri="{9D8B030D-6E8A-4147-A177-3AD203B41FA5}">
                      <a16:colId xmlns:a16="http://schemas.microsoft.com/office/drawing/2014/main" val="20000"/>
                    </a:ext>
                  </a:extLst>
                </a:gridCol>
                <a:gridCol w="3810663">
                  <a:extLst>
                    <a:ext uri="{9D8B030D-6E8A-4147-A177-3AD203B41FA5}">
                      <a16:colId xmlns:a16="http://schemas.microsoft.com/office/drawing/2014/main" val="20001"/>
                    </a:ext>
                  </a:extLst>
                </a:gridCol>
                <a:gridCol w="3151504">
                  <a:extLst>
                    <a:ext uri="{9D8B030D-6E8A-4147-A177-3AD203B41FA5}">
                      <a16:colId xmlns:a16="http://schemas.microsoft.com/office/drawing/2014/main" val="20002"/>
                    </a:ext>
                  </a:extLst>
                </a:gridCol>
              </a:tblGrid>
              <a:tr h="370867">
                <a:tc>
                  <a:txBody>
                    <a:bodyPr/>
                    <a:lstStyle/>
                    <a:p>
                      <a:r>
                        <a:rPr lang="es-ES" sz="1800" dirty="0" smtClean="0"/>
                        <a:t>Símbolo</a:t>
                      </a:r>
                      <a:endParaRPr lang="es-ES" sz="1800" dirty="0"/>
                    </a:p>
                  </a:txBody>
                  <a:tcPr marL="91431" marR="91431" marT="45723" marB="45723"/>
                </a:tc>
                <a:tc>
                  <a:txBody>
                    <a:bodyPr/>
                    <a:lstStyle/>
                    <a:p>
                      <a:r>
                        <a:rPr lang="es-ES" sz="1800" dirty="0" smtClean="0"/>
                        <a:t>Descripción</a:t>
                      </a:r>
                      <a:endParaRPr lang="es-ES" sz="1800" dirty="0"/>
                    </a:p>
                  </a:txBody>
                  <a:tcPr marL="91431" marR="91431" marT="45723" marB="45723"/>
                </a:tc>
                <a:tc>
                  <a:txBody>
                    <a:bodyPr/>
                    <a:lstStyle/>
                    <a:p>
                      <a:r>
                        <a:rPr lang="es-ES" sz="1800" dirty="0" smtClean="0"/>
                        <a:t>Ejemplo</a:t>
                      </a:r>
                      <a:endParaRPr lang="es-ES" sz="1800" dirty="0"/>
                    </a:p>
                  </a:txBody>
                  <a:tcPr marL="91431" marR="91431" marT="45723" marB="45723"/>
                </a:tc>
                <a:extLst>
                  <a:ext uri="{0D108BD9-81ED-4DB2-BD59-A6C34878D82A}">
                    <a16:rowId xmlns:a16="http://schemas.microsoft.com/office/drawing/2014/main" val="10000"/>
                  </a:ext>
                </a:extLst>
              </a:tr>
              <a:tr h="640127">
                <a:tc>
                  <a:txBody>
                    <a:bodyPr/>
                    <a:lstStyle/>
                    <a:p>
                      <a:r>
                        <a:rPr lang="es-ES" sz="1800" dirty="0" smtClean="0"/>
                        <a:t>9</a:t>
                      </a:r>
                      <a:endParaRPr lang="es-ES" sz="1800" dirty="0"/>
                    </a:p>
                  </a:txBody>
                  <a:tcPr marL="91431" marR="91431" marT="45723" marB="45723"/>
                </a:tc>
                <a:tc>
                  <a:txBody>
                    <a:bodyPr/>
                    <a:lstStyle/>
                    <a:p>
                      <a:r>
                        <a:rPr lang="es-ES" sz="1800" dirty="0" smtClean="0"/>
                        <a:t>Carácter numérico en posición especifica</a:t>
                      </a:r>
                      <a:endParaRPr lang="es-ES" sz="1800" dirty="0"/>
                    </a:p>
                  </a:txBody>
                  <a:tcPr marL="91431" marR="91431" marT="45723" marB="45723"/>
                </a:tc>
                <a:tc>
                  <a:txBody>
                    <a:bodyPr/>
                    <a:lstStyle/>
                    <a:p>
                      <a:r>
                        <a:rPr kumimoji="0" lang="es-ES" sz="1800" kern="1200" baseline="0" dirty="0" smtClean="0">
                          <a:solidFill>
                            <a:schemeClr val="dk1"/>
                          </a:solidFill>
                          <a:latin typeface="+mn-lt"/>
                          <a:ea typeface="+mn-ea"/>
                          <a:cs typeface="+mn-cs"/>
                        </a:rPr>
                        <a:t>#COUNT = MASK(999999)</a:t>
                      </a:r>
                      <a:endParaRPr lang="es-ES" sz="1800" dirty="0"/>
                    </a:p>
                  </a:txBody>
                  <a:tcPr marL="91431" marR="91431" marT="45723" marB="45723"/>
                </a:tc>
                <a:extLst>
                  <a:ext uri="{0D108BD9-81ED-4DB2-BD59-A6C34878D82A}">
                    <a16:rowId xmlns:a16="http://schemas.microsoft.com/office/drawing/2014/main" val="10001"/>
                  </a:ext>
                </a:extLst>
              </a:tr>
              <a:tr h="370867">
                <a:tc>
                  <a:txBody>
                    <a:bodyPr/>
                    <a:lstStyle/>
                    <a:p>
                      <a:r>
                        <a:rPr lang="es-ES" sz="1800" dirty="0" smtClean="0"/>
                        <a:t>A</a:t>
                      </a:r>
                      <a:endParaRPr lang="es-ES" sz="1800" dirty="0"/>
                    </a:p>
                  </a:txBody>
                  <a:tcPr marL="91431" marR="91431"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Carácter Alfa en posición especifica</a:t>
                      </a:r>
                    </a:p>
                  </a:txBody>
                  <a:tcPr marL="91431" marR="91431" marT="45723" marB="45723"/>
                </a:tc>
                <a:tc>
                  <a:txBody>
                    <a:bodyPr/>
                    <a:lstStyle/>
                    <a:p>
                      <a:r>
                        <a:rPr kumimoji="0" lang="es-ES" sz="1800" kern="1200" baseline="0" dirty="0" smtClean="0">
                          <a:solidFill>
                            <a:schemeClr val="dk1"/>
                          </a:solidFill>
                          <a:latin typeface="+mn-lt"/>
                          <a:ea typeface="+mn-ea"/>
                          <a:cs typeface="+mn-cs"/>
                        </a:rPr>
                        <a:t>#STATE = MASK(AA )</a:t>
                      </a:r>
                      <a:endParaRPr lang="es-ES" sz="1800" dirty="0"/>
                    </a:p>
                  </a:txBody>
                  <a:tcPr marL="91431" marR="91431" marT="45723" marB="45723"/>
                </a:tc>
                <a:extLst>
                  <a:ext uri="{0D108BD9-81ED-4DB2-BD59-A6C34878D82A}">
                    <a16:rowId xmlns:a16="http://schemas.microsoft.com/office/drawing/2014/main" val="10002"/>
                  </a:ext>
                </a:extLst>
              </a:tr>
              <a:tr h="640127">
                <a:tc>
                  <a:txBody>
                    <a:bodyPr/>
                    <a:lstStyle/>
                    <a:p>
                      <a:r>
                        <a:rPr lang="es-ES" sz="1800" dirty="0" smtClean="0"/>
                        <a:t>U / L</a:t>
                      </a:r>
                      <a:endParaRPr lang="es-ES" sz="1800" dirty="0"/>
                    </a:p>
                  </a:txBody>
                  <a:tcPr marL="91431" marR="91431" marT="45723" marB="45723"/>
                </a:tc>
                <a:tc>
                  <a:txBody>
                    <a:bodyPr/>
                    <a:lstStyle/>
                    <a:p>
                      <a:r>
                        <a:rPr lang="es-ES" sz="1800" dirty="0" smtClean="0"/>
                        <a:t>U: mayúsculas,</a:t>
                      </a:r>
                      <a:r>
                        <a:rPr lang="es-ES" sz="1800" baseline="0" dirty="0" smtClean="0"/>
                        <a:t> L: minúsculas</a:t>
                      </a:r>
                      <a:endParaRPr lang="es-ES" sz="1800" dirty="0"/>
                    </a:p>
                  </a:txBody>
                  <a:tcPr marL="91431" marR="91431" marT="45723" marB="45723"/>
                </a:tc>
                <a:tc>
                  <a:txBody>
                    <a:bodyPr/>
                    <a:lstStyle/>
                    <a:p>
                      <a:r>
                        <a:rPr kumimoji="0" lang="es-ES" sz="1800" kern="1200" baseline="0" dirty="0" smtClean="0">
                          <a:solidFill>
                            <a:schemeClr val="dk1"/>
                          </a:solidFill>
                          <a:latin typeface="+mn-lt"/>
                          <a:ea typeface="+mn-ea"/>
                          <a:cs typeface="+mn-cs"/>
                        </a:rPr>
                        <a:t>#NAME = MASK(LLLLLLL)</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kern="1200" baseline="0" dirty="0" smtClean="0">
                          <a:solidFill>
                            <a:schemeClr val="dk1"/>
                          </a:solidFill>
                          <a:latin typeface="+mn-lt"/>
                          <a:ea typeface="+mn-ea"/>
                          <a:cs typeface="+mn-cs"/>
                        </a:rPr>
                        <a:t>#NAME = MASK(UUUUUU)</a:t>
                      </a:r>
                      <a:endParaRPr lang="es-ES" sz="1800" dirty="0" smtClean="0"/>
                    </a:p>
                  </a:txBody>
                  <a:tcPr marL="91431" marR="91431" marT="45723" marB="45723"/>
                </a:tc>
                <a:extLst>
                  <a:ext uri="{0D108BD9-81ED-4DB2-BD59-A6C34878D82A}">
                    <a16:rowId xmlns:a16="http://schemas.microsoft.com/office/drawing/2014/main" val="10003"/>
                  </a:ext>
                </a:extLst>
              </a:tr>
              <a:tr h="640127">
                <a:tc>
                  <a:txBody>
                    <a:bodyPr/>
                    <a:lstStyle/>
                    <a:p>
                      <a:r>
                        <a:rPr lang="es-ES" sz="1800" dirty="0" smtClean="0"/>
                        <a:t>‘X’</a:t>
                      </a:r>
                      <a:endParaRPr lang="es-ES" sz="1800" dirty="0"/>
                    </a:p>
                  </a:txBody>
                  <a:tcPr marL="91431" marR="91431"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Carácter especificado en posición especifica</a:t>
                      </a:r>
                    </a:p>
                  </a:txBody>
                  <a:tcPr marL="91431" marR="91431" marT="45723" marB="45723"/>
                </a:tc>
                <a:tc>
                  <a:txBody>
                    <a:bodyPr/>
                    <a:lstStyle/>
                    <a:p>
                      <a:r>
                        <a:rPr kumimoji="0" lang="es-ES" sz="1800" kern="1200" baseline="0" dirty="0" smtClean="0">
                          <a:solidFill>
                            <a:schemeClr val="dk1"/>
                          </a:solidFill>
                          <a:latin typeface="+mn-lt"/>
                          <a:ea typeface="+mn-ea"/>
                          <a:cs typeface="+mn-cs"/>
                        </a:rPr>
                        <a:t>#NAME = MASK(....’X’)</a:t>
                      </a:r>
                      <a:endParaRPr lang="es-ES" sz="1800" dirty="0"/>
                    </a:p>
                  </a:txBody>
                  <a:tcPr marL="91431" marR="91431" marT="45723" marB="45723"/>
                </a:tc>
                <a:extLst>
                  <a:ext uri="{0D108BD9-81ED-4DB2-BD59-A6C34878D82A}">
                    <a16:rowId xmlns:a16="http://schemas.microsoft.com/office/drawing/2014/main" val="10004"/>
                  </a:ext>
                </a:extLst>
              </a:tr>
              <a:tr h="640127">
                <a:tc>
                  <a:txBody>
                    <a:bodyPr/>
                    <a:lstStyle/>
                    <a:p>
                      <a:r>
                        <a:rPr lang="es-ES" sz="1800" dirty="0" smtClean="0"/>
                        <a:t>DD-MM-YYYY</a:t>
                      </a:r>
                      <a:endParaRPr lang="es-ES" sz="1800" dirty="0"/>
                    </a:p>
                  </a:txBody>
                  <a:tcPr marL="91431" marR="91431" marT="45723" marB="45723"/>
                </a:tc>
                <a:tc>
                  <a:txBody>
                    <a:bodyPr/>
                    <a:lstStyle/>
                    <a:p>
                      <a:r>
                        <a:rPr lang="es-ES" sz="1800" dirty="0" smtClean="0"/>
                        <a:t>D: día, M:</a:t>
                      </a:r>
                      <a:r>
                        <a:rPr lang="es-ES" sz="1800" baseline="0" dirty="0" smtClean="0"/>
                        <a:t> mes, Y: año</a:t>
                      </a:r>
                      <a:endParaRPr lang="es-ES" sz="1800" dirty="0"/>
                    </a:p>
                  </a:txBody>
                  <a:tcPr marL="91431" marR="91431" marT="45723" marB="45723"/>
                </a:tc>
                <a:tc>
                  <a:txBody>
                    <a:bodyPr/>
                    <a:lstStyle/>
                    <a:p>
                      <a:r>
                        <a:rPr lang="es-ES" sz="1800" dirty="0" smtClean="0"/>
                        <a:t>#DATE = </a:t>
                      </a:r>
                      <a:r>
                        <a:rPr kumimoji="0" lang="es-ES" sz="1800" kern="1200" baseline="0" dirty="0" smtClean="0">
                          <a:solidFill>
                            <a:schemeClr val="dk1"/>
                          </a:solidFill>
                          <a:latin typeface="+mn-lt"/>
                          <a:ea typeface="+mn-ea"/>
                          <a:cs typeface="+mn-cs"/>
                        </a:rPr>
                        <a:t>MASK(DDMMYYYY)</a:t>
                      </a:r>
                      <a:endParaRPr lang="es-ES" sz="1800" dirty="0"/>
                    </a:p>
                  </a:txBody>
                  <a:tcPr marL="91431" marR="91431" marT="45723" marB="45723"/>
                </a:tc>
                <a:extLst>
                  <a:ext uri="{0D108BD9-81ED-4DB2-BD59-A6C34878D82A}">
                    <a16:rowId xmlns:a16="http://schemas.microsoft.com/office/drawing/2014/main" val="10005"/>
                  </a:ext>
                </a:extLst>
              </a:tr>
              <a:tr h="370867">
                <a:tc>
                  <a:txBody>
                    <a:bodyPr/>
                    <a:lstStyle/>
                    <a:p>
                      <a:r>
                        <a:rPr lang="es-ES" sz="1800" dirty="0" smtClean="0"/>
                        <a:t>HH-II-SS</a:t>
                      </a:r>
                      <a:endParaRPr lang="es-ES" sz="1800" dirty="0"/>
                    </a:p>
                  </a:txBody>
                  <a:tcPr marL="91431" marR="91431" marT="45723" marB="45723"/>
                </a:tc>
                <a:tc>
                  <a:txBody>
                    <a:bodyPr/>
                    <a:lstStyle/>
                    <a:p>
                      <a:r>
                        <a:rPr lang="es-ES" sz="1800" dirty="0" smtClean="0"/>
                        <a:t>H: horas, I: minutos, S:segundos</a:t>
                      </a:r>
                      <a:endParaRPr lang="es-ES" sz="1800" dirty="0"/>
                    </a:p>
                  </a:txBody>
                  <a:tcPr marL="91431" marR="91431" marT="45723" marB="45723"/>
                </a:tc>
                <a:tc>
                  <a:txBody>
                    <a:bodyPr/>
                    <a:lstStyle/>
                    <a:p>
                      <a:r>
                        <a:rPr lang="es-ES" sz="1800" dirty="0" smtClean="0"/>
                        <a:t>#TIME</a:t>
                      </a:r>
                      <a:r>
                        <a:rPr lang="es-ES" sz="1800" baseline="0" dirty="0" smtClean="0"/>
                        <a:t> = </a:t>
                      </a:r>
                      <a:r>
                        <a:rPr kumimoji="0" lang="es-ES" sz="1800" kern="1200" baseline="0" dirty="0" smtClean="0">
                          <a:solidFill>
                            <a:schemeClr val="dk1"/>
                          </a:solidFill>
                          <a:latin typeface="+mn-lt"/>
                          <a:ea typeface="+mn-ea"/>
                          <a:cs typeface="+mn-cs"/>
                        </a:rPr>
                        <a:t>MASK(HHIISS)</a:t>
                      </a:r>
                      <a:endParaRPr lang="es-ES" sz="1800" dirty="0"/>
                    </a:p>
                  </a:txBody>
                  <a:tcPr marL="91431" marR="91431" marT="45723" marB="45723"/>
                </a:tc>
                <a:extLst>
                  <a:ext uri="{0D108BD9-81ED-4DB2-BD59-A6C34878D82A}">
                    <a16:rowId xmlns:a16="http://schemas.microsoft.com/office/drawing/2014/main" val="10006"/>
                  </a:ext>
                </a:extLst>
              </a:tr>
              <a:tr h="640127">
                <a:tc>
                  <a:txBody>
                    <a:bodyPr/>
                    <a:lstStyle/>
                    <a:p>
                      <a:r>
                        <a:rPr lang="es-ES" sz="1800" dirty="0" smtClean="0"/>
                        <a:t>. ,</a:t>
                      </a:r>
                      <a:r>
                        <a:rPr lang="es-ES" sz="1800" baseline="0" dirty="0" smtClean="0"/>
                        <a:t> ? , _</a:t>
                      </a:r>
                      <a:endParaRPr lang="es-ES" sz="1800" dirty="0"/>
                    </a:p>
                  </a:txBody>
                  <a:tcPr marL="91431" marR="91431" marT="45723" marB="4572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Cualquier</a:t>
                      </a:r>
                      <a:r>
                        <a:rPr lang="es-ES" sz="1800" baseline="0" dirty="0" smtClean="0"/>
                        <a:t> carácter </a:t>
                      </a:r>
                      <a:r>
                        <a:rPr lang="es-ES" sz="1800" dirty="0" smtClean="0"/>
                        <a:t>en posición especifica</a:t>
                      </a:r>
                    </a:p>
                  </a:txBody>
                  <a:tcPr marL="91431" marR="91431" marT="45723" marB="45723"/>
                </a:tc>
                <a:tc>
                  <a:txBody>
                    <a:bodyPr/>
                    <a:lstStyle/>
                    <a:p>
                      <a:r>
                        <a:rPr kumimoji="0" lang="es-ES" sz="1800" kern="1200" baseline="0" dirty="0" smtClean="0">
                          <a:solidFill>
                            <a:schemeClr val="dk1"/>
                          </a:solidFill>
                          <a:latin typeface="+mn-lt"/>
                          <a:ea typeface="+mn-ea"/>
                          <a:cs typeface="+mn-cs"/>
                        </a:rPr>
                        <a:t>#NAME = MASK(.........’X’)</a:t>
                      </a:r>
                      <a:endParaRPr lang="es-ES" sz="1800" dirty="0"/>
                    </a:p>
                  </a:txBody>
                  <a:tcPr marL="91431" marR="91431" marT="45723" marB="45723"/>
                </a:tc>
                <a:extLst>
                  <a:ext uri="{0D108BD9-81ED-4DB2-BD59-A6C34878D82A}">
                    <a16:rowId xmlns:a16="http://schemas.microsoft.com/office/drawing/2014/main" val="10007"/>
                  </a:ext>
                </a:extLst>
              </a:tr>
            </a:tbl>
          </a:graphicData>
        </a:graphic>
      </p:graphicFrame>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3. Definición de datos</a:t>
            </a:r>
          </a:p>
        </p:txBody>
      </p:sp>
      <p:sp>
        <p:nvSpPr>
          <p:cNvPr id="7"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INPUT MASK</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955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sz="half" idx="1"/>
            <p:extLst>
              <p:ext uri="{D42A27DB-BD31-4B8C-83A1-F6EECF244321}">
                <p14:modId xmlns:p14="http://schemas.microsoft.com/office/powerpoint/2010/main" val="1348991027"/>
              </p:ext>
            </p:extLst>
          </p:nvPr>
        </p:nvGraphicFramePr>
        <p:xfrm>
          <a:off x="1477109" y="2078039"/>
          <a:ext cx="8218487" cy="3876677"/>
        </p:xfrm>
        <a:graphic>
          <a:graphicData uri="http://schemas.openxmlformats.org/drawingml/2006/table">
            <a:tbl>
              <a:tblPr firstRow="1" bandRow="1">
                <a:tableStyleId>{5C22544A-7EE6-4342-B048-85BDC9FD1C3A}</a:tableStyleId>
              </a:tblPr>
              <a:tblGrid>
                <a:gridCol w="1666372">
                  <a:extLst>
                    <a:ext uri="{9D8B030D-6E8A-4147-A177-3AD203B41FA5}">
                      <a16:colId xmlns:a16="http://schemas.microsoft.com/office/drawing/2014/main" val="20000"/>
                    </a:ext>
                  </a:extLst>
                </a:gridCol>
                <a:gridCol w="3400611">
                  <a:extLst>
                    <a:ext uri="{9D8B030D-6E8A-4147-A177-3AD203B41FA5}">
                      <a16:colId xmlns:a16="http://schemas.microsoft.com/office/drawing/2014/main" val="20001"/>
                    </a:ext>
                  </a:extLst>
                </a:gridCol>
                <a:gridCol w="3151504">
                  <a:extLst>
                    <a:ext uri="{9D8B030D-6E8A-4147-A177-3AD203B41FA5}">
                      <a16:colId xmlns:a16="http://schemas.microsoft.com/office/drawing/2014/main" val="20002"/>
                    </a:ext>
                  </a:extLst>
                </a:gridCol>
              </a:tblGrid>
              <a:tr h="370901">
                <a:tc>
                  <a:txBody>
                    <a:bodyPr/>
                    <a:lstStyle/>
                    <a:p>
                      <a:r>
                        <a:rPr lang="es-ES" sz="1800" dirty="0" smtClean="0"/>
                        <a:t>Símbolo</a:t>
                      </a:r>
                      <a:endParaRPr lang="es-ES" sz="1800" dirty="0"/>
                    </a:p>
                  </a:txBody>
                  <a:tcPr marL="91431" marR="91431" marT="45727" marB="45727"/>
                </a:tc>
                <a:tc>
                  <a:txBody>
                    <a:bodyPr/>
                    <a:lstStyle/>
                    <a:p>
                      <a:r>
                        <a:rPr lang="es-ES" sz="1800" dirty="0" smtClean="0"/>
                        <a:t>Descripción</a:t>
                      </a:r>
                      <a:endParaRPr lang="es-ES" sz="1800" dirty="0"/>
                    </a:p>
                  </a:txBody>
                  <a:tcPr marL="91431" marR="91431" marT="45727" marB="45727"/>
                </a:tc>
                <a:tc>
                  <a:txBody>
                    <a:bodyPr/>
                    <a:lstStyle/>
                    <a:p>
                      <a:r>
                        <a:rPr lang="es-ES" sz="1800" dirty="0" smtClean="0"/>
                        <a:t>Ejemplo</a:t>
                      </a:r>
                      <a:endParaRPr lang="es-ES" sz="1800" dirty="0"/>
                    </a:p>
                  </a:txBody>
                  <a:tcPr marL="91431" marR="91431" marT="45727" marB="45727"/>
                </a:tc>
                <a:extLst>
                  <a:ext uri="{0D108BD9-81ED-4DB2-BD59-A6C34878D82A}">
                    <a16:rowId xmlns:a16="http://schemas.microsoft.com/office/drawing/2014/main" val="10000"/>
                  </a:ext>
                </a:extLst>
              </a:tr>
              <a:tr h="370901">
                <a:tc>
                  <a:txBody>
                    <a:bodyPr/>
                    <a:lstStyle/>
                    <a:p>
                      <a:r>
                        <a:rPr lang="es-ES" sz="1800" dirty="0" smtClean="0"/>
                        <a:t>.</a:t>
                      </a:r>
                      <a:endParaRPr lang="es-ES" sz="1800" dirty="0"/>
                    </a:p>
                  </a:txBody>
                  <a:tcPr marL="91431" marR="91431" marT="45727" marB="45727"/>
                </a:tc>
                <a:tc>
                  <a:txBody>
                    <a:bodyPr/>
                    <a:lstStyle/>
                    <a:p>
                      <a:r>
                        <a:rPr lang="es-ES" sz="1800" dirty="0" smtClean="0"/>
                        <a:t>Alineación</a:t>
                      </a:r>
                      <a:r>
                        <a:rPr lang="es-ES" sz="1800" baseline="0" dirty="0" smtClean="0"/>
                        <a:t> de punto decimal</a:t>
                      </a:r>
                      <a:endParaRPr lang="es-ES" sz="1800" dirty="0"/>
                    </a:p>
                  </a:txBody>
                  <a:tcPr marL="91431" marR="91431" marT="45727" marB="45727"/>
                </a:tc>
                <a:tc>
                  <a:txBody>
                    <a:bodyPr/>
                    <a:lstStyle/>
                    <a:p>
                      <a:r>
                        <a:rPr kumimoji="0" lang="es-ES" sz="1800" kern="1200" baseline="0" dirty="0" smtClean="0">
                          <a:solidFill>
                            <a:schemeClr val="dk1"/>
                          </a:solidFill>
                          <a:latin typeface="+mn-lt"/>
                          <a:ea typeface="+mn-ea"/>
                          <a:cs typeface="+mn-cs"/>
                        </a:rPr>
                        <a:t>#PRICE(EM=ZZ9.99)</a:t>
                      </a:r>
                      <a:endParaRPr lang="es-ES" sz="1800" dirty="0"/>
                    </a:p>
                  </a:txBody>
                  <a:tcPr marL="91431" marR="91431" marT="45727" marB="45727"/>
                </a:tc>
                <a:extLst>
                  <a:ext uri="{0D108BD9-81ED-4DB2-BD59-A6C34878D82A}">
                    <a16:rowId xmlns:a16="http://schemas.microsoft.com/office/drawing/2014/main" val="10001"/>
                  </a:ext>
                </a:extLst>
              </a:tr>
              <a:tr h="370901">
                <a:tc>
                  <a:txBody>
                    <a:bodyPr/>
                    <a:lstStyle/>
                    <a:p>
                      <a:r>
                        <a:rPr lang="es-ES" sz="1800" dirty="0" smtClean="0"/>
                        <a:t>JJJ</a:t>
                      </a:r>
                      <a:endParaRPr lang="es-ES" sz="1800" dirty="0"/>
                    </a:p>
                  </a:txBody>
                  <a:tcPr marL="91431" marR="91431"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Fecha juliana</a:t>
                      </a:r>
                    </a:p>
                  </a:txBody>
                  <a:tcPr marL="91431" marR="91431" marT="45727" marB="45727"/>
                </a:tc>
                <a:tc>
                  <a:txBody>
                    <a:bodyPr/>
                    <a:lstStyle/>
                    <a:p>
                      <a:r>
                        <a:rPr kumimoji="0" lang="es-ES" sz="1800" kern="1200" baseline="0" dirty="0" smtClean="0">
                          <a:solidFill>
                            <a:schemeClr val="dk1"/>
                          </a:solidFill>
                          <a:latin typeface="+mn-lt"/>
                          <a:ea typeface="+mn-ea"/>
                          <a:cs typeface="+mn-cs"/>
                        </a:rPr>
                        <a:t>#DATE (EM=YYJJJ)</a:t>
                      </a:r>
                      <a:endParaRPr lang="es-ES" sz="1800" dirty="0"/>
                    </a:p>
                  </a:txBody>
                  <a:tcPr marL="91431" marR="91431" marT="45727" marB="45727"/>
                </a:tc>
                <a:extLst>
                  <a:ext uri="{0D108BD9-81ED-4DB2-BD59-A6C34878D82A}">
                    <a16:rowId xmlns:a16="http://schemas.microsoft.com/office/drawing/2014/main" val="10002"/>
                  </a:ext>
                </a:extLst>
              </a:tr>
              <a:tr h="370901">
                <a:tc>
                  <a:txBody>
                    <a:bodyPr/>
                    <a:lstStyle/>
                    <a:p>
                      <a:r>
                        <a:rPr kumimoji="0" lang="es-ES" sz="1800" kern="1200" baseline="0" dirty="0" smtClean="0">
                          <a:solidFill>
                            <a:schemeClr val="dk1"/>
                          </a:solidFill>
                          <a:latin typeface="+mn-lt"/>
                          <a:ea typeface="+mn-ea"/>
                          <a:cs typeface="+mn-cs"/>
                        </a:rPr>
                        <a:t>LLLLLLLLL</a:t>
                      </a:r>
                      <a:endParaRPr lang="es-ES" sz="1800" dirty="0"/>
                    </a:p>
                  </a:txBody>
                  <a:tcPr marL="91431" marR="91431" marT="45727" marB="45727"/>
                </a:tc>
                <a:tc>
                  <a:txBody>
                    <a:bodyPr/>
                    <a:lstStyle/>
                    <a:p>
                      <a:r>
                        <a:rPr lang="es-ES" sz="1800" dirty="0" smtClean="0"/>
                        <a:t>Nombre del mes</a:t>
                      </a:r>
                      <a:endParaRPr lang="es-ES" sz="1800" dirty="0"/>
                    </a:p>
                  </a:txBody>
                  <a:tcPr marL="91431" marR="91431" marT="45727" marB="45727"/>
                </a:tc>
                <a:tc>
                  <a:txBody>
                    <a:bodyPr/>
                    <a:lstStyle/>
                    <a:p>
                      <a:r>
                        <a:rPr kumimoji="0" lang="es-ES" sz="1800" kern="1200" baseline="0" dirty="0" smtClean="0">
                          <a:solidFill>
                            <a:schemeClr val="dk1"/>
                          </a:solidFill>
                          <a:latin typeface="+mn-lt"/>
                          <a:ea typeface="+mn-ea"/>
                          <a:cs typeface="+mn-cs"/>
                        </a:rPr>
                        <a:t>#DATE (EM=LLL)</a:t>
                      </a:r>
                      <a:endParaRPr lang="es-ES" sz="1800" dirty="0" smtClean="0"/>
                    </a:p>
                  </a:txBody>
                  <a:tcPr marL="91431" marR="91431" marT="45727" marB="45727"/>
                </a:tc>
                <a:extLst>
                  <a:ext uri="{0D108BD9-81ED-4DB2-BD59-A6C34878D82A}">
                    <a16:rowId xmlns:a16="http://schemas.microsoft.com/office/drawing/2014/main" val="10003"/>
                  </a:ext>
                </a:extLst>
              </a:tr>
              <a:tr h="370901">
                <a:tc>
                  <a:txBody>
                    <a:bodyPr/>
                    <a:lstStyle/>
                    <a:p>
                      <a:r>
                        <a:rPr lang="es-ES" sz="1800" dirty="0" smtClean="0"/>
                        <a:t>O</a:t>
                      </a:r>
                      <a:endParaRPr lang="es-ES" sz="1800" dirty="0"/>
                    </a:p>
                  </a:txBody>
                  <a:tcPr marL="91431" marR="91431"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Número de día de la semana</a:t>
                      </a:r>
                    </a:p>
                  </a:txBody>
                  <a:tcPr marL="91431" marR="91431" marT="45727" marB="45727"/>
                </a:tc>
                <a:tc>
                  <a:txBody>
                    <a:bodyPr/>
                    <a:lstStyle/>
                    <a:p>
                      <a:r>
                        <a:rPr kumimoji="0" lang="es-ES" sz="1800" kern="1200" baseline="0" dirty="0" smtClean="0">
                          <a:solidFill>
                            <a:schemeClr val="dk1"/>
                          </a:solidFill>
                          <a:latin typeface="+mn-lt"/>
                          <a:ea typeface="+mn-ea"/>
                          <a:cs typeface="+mn-cs"/>
                        </a:rPr>
                        <a:t>#DATE (EM=O)</a:t>
                      </a:r>
                      <a:endParaRPr lang="es-ES" sz="1800" dirty="0"/>
                    </a:p>
                  </a:txBody>
                  <a:tcPr marL="91431" marR="91431" marT="45727" marB="45727"/>
                </a:tc>
                <a:extLst>
                  <a:ext uri="{0D108BD9-81ED-4DB2-BD59-A6C34878D82A}">
                    <a16:rowId xmlns:a16="http://schemas.microsoft.com/office/drawing/2014/main" val="10004"/>
                  </a:ext>
                </a:extLst>
              </a:tr>
              <a:tr h="640185">
                <a:tc>
                  <a:txBody>
                    <a:bodyPr/>
                    <a:lstStyle/>
                    <a:p>
                      <a:r>
                        <a:rPr kumimoji="0" lang="es-ES" sz="1800" kern="1200" baseline="0" dirty="0" smtClean="0">
                          <a:solidFill>
                            <a:schemeClr val="dk1"/>
                          </a:solidFill>
                          <a:latin typeface="+mn-lt"/>
                          <a:ea typeface="+mn-ea"/>
                          <a:cs typeface="+mn-cs"/>
                        </a:rPr>
                        <a:t>NNNNNNNNN</a:t>
                      </a:r>
                      <a:endParaRPr lang="es-ES" sz="1800" dirty="0"/>
                    </a:p>
                  </a:txBody>
                  <a:tcPr marL="91431" marR="91431"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Nombre de día de la semana</a:t>
                      </a:r>
                    </a:p>
                  </a:txBody>
                  <a:tcPr marL="91431" marR="91431" marT="45727" marB="45727"/>
                </a:tc>
                <a:tc>
                  <a:txBody>
                    <a:bodyPr/>
                    <a:lstStyle/>
                    <a:p>
                      <a:r>
                        <a:rPr kumimoji="0" lang="es-ES" sz="1800" kern="1200" baseline="0" dirty="0" smtClean="0">
                          <a:solidFill>
                            <a:schemeClr val="dk1"/>
                          </a:solidFill>
                          <a:latin typeface="+mn-lt"/>
                          <a:ea typeface="+mn-ea"/>
                          <a:cs typeface="+mn-cs"/>
                        </a:rPr>
                        <a:t>#DATE (EM=NNN)</a:t>
                      </a:r>
                      <a:endParaRPr lang="es-ES" sz="1800" dirty="0"/>
                    </a:p>
                  </a:txBody>
                  <a:tcPr marL="91431" marR="91431" marT="45727" marB="45727"/>
                </a:tc>
                <a:extLst>
                  <a:ext uri="{0D108BD9-81ED-4DB2-BD59-A6C34878D82A}">
                    <a16:rowId xmlns:a16="http://schemas.microsoft.com/office/drawing/2014/main" val="10005"/>
                  </a:ext>
                </a:extLst>
              </a:tr>
              <a:tr h="640185">
                <a:tc>
                  <a:txBody>
                    <a:bodyPr/>
                    <a:lstStyle/>
                    <a:p>
                      <a:r>
                        <a:rPr lang="es-ES" sz="1800" dirty="0" smtClean="0"/>
                        <a:t>DDMMYYYY  ,  /</a:t>
                      </a:r>
                      <a:endParaRPr lang="es-ES" sz="1800" dirty="0"/>
                    </a:p>
                  </a:txBody>
                  <a:tcPr marL="91431" marR="91431" marT="45727" marB="45727"/>
                </a:tc>
                <a:tc>
                  <a:txBody>
                    <a:bodyPr/>
                    <a:lstStyle/>
                    <a:p>
                      <a:r>
                        <a:rPr lang="es-ES" sz="1800" dirty="0" smtClean="0"/>
                        <a:t>D: día, M:</a:t>
                      </a:r>
                      <a:r>
                        <a:rPr lang="es-ES" sz="1800" baseline="0" dirty="0" smtClean="0"/>
                        <a:t> mes, Y: año</a:t>
                      </a:r>
                    </a:p>
                    <a:p>
                      <a:r>
                        <a:rPr lang="es-ES" sz="1800" baseline="0" dirty="0" smtClean="0"/>
                        <a:t>‘/’ cualquier </a:t>
                      </a:r>
                      <a:r>
                        <a:rPr lang="es-ES" sz="1800" baseline="0" dirty="0" err="1" smtClean="0"/>
                        <a:t>caracter</a:t>
                      </a:r>
                      <a:endParaRPr lang="es-ES" sz="1800" dirty="0"/>
                    </a:p>
                  </a:txBody>
                  <a:tcPr marL="91431" marR="91431" marT="45727" marB="45727"/>
                </a:tc>
                <a:tc>
                  <a:txBody>
                    <a:bodyPr/>
                    <a:lstStyle/>
                    <a:p>
                      <a:r>
                        <a:rPr lang="es-ES" sz="1800" dirty="0" smtClean="0"/>
                        <a:t>#DATE = </a:t>
                      </a:r>
                      <a:r>
                        <a:rPr kumimoji="0" lang="es-ES" sz="1800" kern="1200" baseline="0" dirty="0" smtClean="0">
                          <a:solidFill>
                            <a:schemeClr val="dk1"/>
                          </a:solidFill>
                          <a:latin typeface="+mn-lt"/>
                          <a:ea typeface="+mn-ea"/>
                          <a:cs typeface="+mn-cs"/>
                        </a:rPr>
                        <a:t>MASK(EM=DD’/’MM’/’YYYY)</a:t>
                      </a:r>
                      <a:endParaRPr lang="es-ES" sz="1800" dirty="0"/>
                    </a:p>
                  </a:txBody>
                  <a:tcPr marL="91431" marR="91431" marT="45727" marB="45727"/>
                </a:tc>
                <a:extLst>
                  <a:ext uri="{0D108BD9-81ED-4DB2-BD59-A6C34878D82A}">
                    <a16:rowId xmlns:a16="http://schemas.microsoft.com/office/drawing/2014/main" val="10006"/>
                  </a:ext>
                </a:extLst>
              </a:tr>
              <a:tr h="370901">
                <a:tc>
                  <a:txBody>
                    <a:bodyPr/>
                    <a:lstStyle/>
                    <a:p>
                      <a:r>
                        <a:rPr lang="es-ES" sz="1800" dirty="0" smtClean="0"/>
                        <a:t>999999</a:t>
                      </a:r>
                      <a:endParaRPr lang="es-ES" sz="1800" dirty="0"/>
                    </a:p>
                  </a:txBody>
                  <a:tcPr marL="91431" marR="91431" marT="45727" marB="45727"/>
                </a:tc>
                <a:tc>
                  <a:txBody>
                    <a:bodyPr/>
                    <a:lstStyle/>
                    <a:p>
                      <a:r>
                        <a:rPr lang="es-ES" sz="1800" dirty="0" smtClean="0"/>
                        <a:t>Todos </a:t>
                      </a:r>
                      <a:r>
                        <a:rPr lang="es-ES" sz="1800" dirty="0" err="1" smtClean="0"/>
                        <a:t>númericos</a:t>
                      </a:r>
                      <a:endParaRPr lang="es-ES" sz="1800" dirty="0"/>
                    </a:p>
                  </a:txBody>
                  <a:tcPr marL="91431" marR="91431" marT="45727" marB="45727"/>
                </a:tc>
                <a:tc>
                  <a:txBody>
                    <a:bodyPr/>
                    <a:lstStyle/>
                    <a:p>
                      <a:r>
                        <a:rPr kumimoji="0" lang="es-ES" sz="1800" kern="1200" baseline="0" dirty="0" smtClean="0">
                          <a:solidFill>
                            <a:schemeClr val="dk1"/>
                          </a:solidFill>
                          <a:latin typeface="+mn-lt"/>
                          <a:ea typeface="+mn-ea"/>
                          <a:cs typeface="+mn-cs"/>
                        </a:rPr>
                        <a:t>#COUNT(EM=999999)</a:t>
                      </a:r>
                      <a:endParaRPr lang="es-ES" sz="1800" dirty="0"/>
                    </a:p>
                  </a:txBody>
                  <a:tcPr marL="91431" marR="91431" marT="45727" marB="45727"/>
                </a:tc>
                <a:extLst>
                  <a:ext uri="{0D108BD9-81ED-4DB2-BD59-A6C34878D82A}">
                    <a16:rowId xmlns:a16="http://schemas.microsoft.com/office/drawing/2014/main" val="10007"/>
                  </a:ext>
                </a:extLst>
              </a:tr>
              <a:tr h="370901">
                <a:tc>
                  <a:txBody>
                    <a:bodyPr/>
                    <a:lstStyle/>
                    <a:p>
                      <a:r>
                        <a:rPr lang="es-ES" sz="1800" dirty="0" smtClean="0"/>
                        <a:t>ZZZZZ9</a:t>
                      </a:r>
                      <a:endParaRPr lang="es-ES" sz="1800" dirty="0"/>
                    </a:p>
                  </a:txBody>
                  <a:tcPr marL="91431" marR="91431"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Suprime ceros a izquierda</a:t>
                      </a:r>
                    </a:p>
                  </a:txBody>
                  <a:tcPr marL="91431" marR="91431" marT="45727" marB="45727"/>
                </a:tc>
                <a:tc>
                  <a:txBody>
                    <a:bodyPr/>
                    <a:lstStyle/>
                    <a:p>
                      <a:r>
                        <a:rPr kumimoji="0" lang="es-ES" sz="1800" kern="1200" baseline="0" dirty="0" smtClean="0">
                          <a:solidFill>
                            <a:schemeClr val="dk1"/>
                          </a:solidFill>
                          <a:latin typeface="+mn-lt"/>
                          <a:ea typeface="+mn-ea"/>
                          <a:cs typeface="+mn-cs"/>
                        </a:rPr>
                        <a:t>#COUNT(EM=ZZZZZ9)</a:t>
                      </a:r>
                      <a:endParaRPr lang="es-ES" sz="1800" dirty="0"/>
                    </a:p>
                  </a:txBody>
                  <a:tcPr marL="91431" marR="91431" marT="45727" marB="45727"/>
                </a:tc>
                <a:extLst>
                  <a:ext uri="{0D108BD9-81ED-4DB2-BD59-A6C34878D82A}">
                    <a16:rowId xmlns:a16="http://schemas.microsoft.com/office/drawing/2014/main" val="10008"/>
                  </a:ext>
                </a:extLst>
              </a:tr>
            </a:tbl>
          </a:graphicData>
        </a:graphic>
      </p:graphicFrame>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3. Definición de datos</a:t>
            </a:r>
          </a:p>
        </p:txBody>
      </p:sp>
      <p:sp>
        <p:nvSpPr>
          <p:cNvPr id="8"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OUTPUT MASK</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2199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1" y="1852247"/>
            <a:ext cx="8075613" cy="4677508"/>
          </a:xfrm>
        </p:spPr>
        <p:txBody>
          <a:bodyPr>
            <a:noAutofit/>
          </a:bodyPr>
          <a:lstStyle/>
          <a:p>
            <a:pPr marL="420624" indent="-384048">
              <a:buClr>
                <a:srgbClr val="00AEC3"/>
              </a:buClr>
              <a:defRPr/>
            </a:pPr>
            <a:r>
              <a:rPr lang="es-ES" sz="1800" b="1" dirty="0" smtClean="0"/>
              <a:t>Vectores: </a:t>
            </a:r>
            <a:r>
              <a:rPr lang="es-ES" sz="1800" dirty="0"/>
              <a:t>son múltiples ocurrencias de un campo o grupo de campos en una dimensión. Se definen con un nivel, nombre, tipo de dato y cantidad de ocurrencias.</a:t>
            </a:r>
          </a:p>
          <a:p>
            <a:pPr marL="36576" indent="0">
              <a:buClr>
                <a:srgbClr val="00AEC3"/>
              </a:buClr>
              <a:buNone/>
              <a:defRPr/>
            </a:pPr>
            <a:r>
              <a:rPr lang="es-ES" sz="1800" dirty="0"/>
              <a:t>		ejemplos:</a:t>
            </a:r>
          </a:p>
          <a:p>
            <a:pPr marL="36576" indent="0">
              <a:buClr>
                <a:srgbClr val="00AEC3"/>
              </a:buClr>
              <a:buNone/>
              <a:defRPr/>
            </a:pPr>
            <a:r>
              <a:rPr lang="es-ES" sz="1800" dirty="0"/>
              <a:t>	</a:t>
            </a:r>
            <a:r>
              <a:rPr lang="en-US" sz="1800" dirty="0"/>
              <a:t>1 </a:t>
            </a:r>
            <a:r>
              <a:rPr lang="en-US" sz="1800" dirty="0" err="1"/>
              <a:t>Mes</a:t>
            </a:r>
            <a:r>
              <a:rPr lang="en-US" sz="1800" dirty="0"/>
              <a:t> (A3 / 1:12) </a:t>
            </a:r>
            <a:r>
              <a:rPr lang="en-US" sz="1800" i="1" dirty="0"/>
              <a:t>CONST</a:t>
            </a:r>
            <a:r>
              <a:rPr lang="en-US" sz="1800" dirty="0"/>
              <a:t>&lt;‘ENE’,’FEB’,’MAR’,’ABR’,’MAY’,</a:t>
            </a:r>
            <a:r>
              <a:rPr lang="es-ES" sz="1800" dirty="0"/>
              <a:t>‘JUN’,’JUL’,’AGO’,’SEP’,</a:t>
            </a:r>
          </a:p>
          <a:p>
            <a:pPr marL="36576" indent="0">
              <a:buClr>
                <a:srgbClr val="00AEC3"/>
              </a:buClr>
              <a:buNone/>
              <a:defRPr/>
            </a:pPr>
            <a:r>
              <a:rPr lang="es-ES" sz="1800" dirty="0"/>
              <a:t>	’OCT’,’NOV’,’DIC’)</a:t>
            </a:r>
          </a:p>
          <a:p>
            <a:pPr marL="420624" indent="-384048">
              <a:buClr>
                <a:srgbClr val="00AEC3"/>
              </a:buClr>
              <a:defRPr/>
            </a:pPr>
            <a:endParaRPr lang="es-ES" sz="1800" dirty="0"/>
          </a:p>
          <a:p>
            <a:pPr marL="36576" indent="0">
              <a:buClr>
                <a:srgbClr val="00AEC3"/>
              </a:buClr>
              <a:buNone/>
              <a:defRPr/>
            </a:pPr>
            <a:r>
              <a:rPr lang="es-ES" sz="1800" dirty="0"/>
              <a:t>	1 cliente  (1:100)     /* 100 ocurrencias de la estructura cliente</a:t>
            </a:r>
          </a:p>
          <a:p>
            <a:pPr marL="36576" indent="0">
              <a:buClr>
                <a:srgbClr val="00AEC3"/>
              </a:buClr>
              <a:buNone/>
              <a:defRPr/>
            </a:pPr>
            <a:r>
              <a:rPr lang="es-ES" sz="1800" dirty="0"/>
              <a:t>		2 cliente-id (N8)</a:t>
            </a:r>
          </a:p>
          <a:p>
            <a:pPr marL="36576" indent="0">
              <a:buClr>
                <a:srgbClr val="00AEC3"/>
              </a:buClr>
              <a:buNone/>
              <a:defRPr/>
            </a:pPr>
            <a:r>
              <a:rPr lang="es-ES" sz="1800" dirty="0"/>
              <a:t>		2 cliente-nombre-apellido (A20)</a:t>
            </a:r>
          </a:p>
          <a:p>
            <a:pPr marL="36576" indent="0">
              <a:buClr>
                <a:srgbClr val="00AEC3"/>
              </a:buClr>
              <a:buNone/>
              <a:defRPr/>
            </a:pPr>
            <a:r>
              <a:rPr lang="es-ES" sz="1800" dirty="0"/>
              <a:t>		2 cliente-activo (L)</a:t>
            </a:r>
          </a:p>
          <a:p>
            <a:pPr marL="420624" indent="-384048">
              <a:buClr>
                <a:srgbClr val="00AEC3"/>
              </a:buClr>
              <a:defRPr/>
            </a:pPr>
            <a:endParaRPr lang="es-ES" sz="1800" dirty="0"/>
          </a:p>
          <a:p>
            <a:pPr marL="420624" indent="-384048">
              <a:buClr>
                <a:srgbClr val="00AEC3"/>
              </a:buClr>
              <a:defRPr/>
            </a:pPr>
            <a:r>
              <a:rPr lang="es-ES" sz="1800" b="1" dirty="0" smtClean="0"/>
              <a:t>Matrices: </a:t>
            </a:r>
            <a:r>
              <a:rPr lang="es-ES" sz="1800" dirty="0"/>
              <a:t>igual que los vectores pero en dos dimensiones.</a:t>
            </a:r>
          </a:p>
          <a:p>
            <a:pPr marL="36576" indent="0">
              <a:buClr>
                <a:srgbClr val="00AEC3"/>
              </a:buClr>
              <a:buNone/>
              <a:defRPr/>
            </a:pPr>
            <a:r>
              <a:rPr lang="es-ES" sz="1800" dirty="0"/>
              <a:t>	</a:t>
            </a:r>
            <a:r>
              <a:rPr lang="en-US" sz="1800" dirty="0"/>
              <a:t> 1 </a:t>
            </a:r>
            <a:r>
              <a:rPr lang="en-US" sz="1800" dirty="0" err="1"/>
              <a:t>año-mes</a:t>
            </a:r>
            <a:r>
              <a:rPr lang="en-US" sz="1800" dirty="0"/>
              <a:t>(A3 / 1:3 , 1:12) </a:t>
            </a:r>
            <a:endParaRPr lang="es-ES" sz="1800" dirty="0"/>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3. Definición de datos</a:t>
            </a:r>
          </a:p>
        </p:txBody>
      </p:sp>
      <p:sp>
        <p:nvSpPr>
          <p:cNvPr id="8"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ARREGLOS</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2122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1" y="1773239"/>
            <a:ext cx="8291513" cy="4751387"/>
          </a:xfrm>
        </p:spPr>
        <p:txBody>
          <a:bodyPr>
            <a:noAutofit/>
          </a:bodyPr>
          <a:lstStyle/>
          <a:p>
            <a:pPr marL="420624" indent="-384048">
              <a:buClr>
                <a:srgbClr val="00AEC3"/>
              </a:buClr>
              <a:defRPr/>
            </a:pPr>
            <a:r>
              <a:rPr lang="es-ES" sz="1600" b="1" dirty="0" smtClean="0"/>
              <a:t>ADD</a:t>
            </a:r>
            <a:endParaRPr lang="es-ES" sz="1600" b="1" dirty="0"/>
          </a:p>
          <a:p>
            <a:pPr marL="36576" indent="0">
              <a:buClr>
                <a:srgbClr val="00AEC3"/>
              </a:buClr>
              <a:buNone/>
              <a:defRPr/>
            </a:pPr>
            <a:r>
              <a:rPr lang="es-ES" sz="1600" dirty="0"/>
              <a:t>		ejemplo:  </a:t>
            </a:r>
            <a:r>
              <a:rPr lang="en-US" sz="1600" dirty="0"/>
              <a:t>ADD 3 TO B    /* B vale 3 </a:t>
            </a:r>
          </a:p>
          <a:p>
            <a:pPr marL="36576" indent="0">
              <a:buClr>
                <a:srgbClr val="00AEC3"/>
              </a:buClr>
              <a:buNone/>
              <a:defRPr/>
            </a:pPr>
            <a:r>
              <a:rPr lang="en-US" sz="1600" dirty="0"/>
              <a:t>			ADD 4 5 GIVING B   /* B vale 9 </a:t>
            </a:r>
          </a:p>
          <a:p>
            <a:pPr marL="420624" indent="-384048">
              <a:buClr>
                <a:srgbClr val="00AEC3"/>
              </a:buClr>
              <a:defRPr/>
            </a:pPr>
            <a:r>
              <a:rPr lang="es-ES" sz="1600" b="1" dirty="0" smtClean="0"/>
              <a:t>SUBTRACT</a:t>
            </a:r>
            <a:endParaRPr lang="es-ES" sz="1600" b="1" dirty="0"/>
          </a:p>
          <a:p>
            <a:pPr marL="36576" indent="0">
              <a:buClr>
                <a:srgbClr val="00AEC3"/>
              </a:buClr>
              <a:buNone/>
              <a:defRPr/>
            </a:pPr>
            <a:r>
              <a:rPr lang="es-ES" sz="1600" dirty="0"/>
              <a:t>		ejemplo:  SUBTRACT 4 FROM B /* Resta 4 a B*/</a:t>
            </a:r>
          </a:p>
          <a:p>
            <a:pPr marL="36576" indent="0">
              <a:buClr>
                <a:srgbClr val="00AEC3"/>
              </a:buClr>
              <a:buNone/>
              <a:defRPr/>
            </a:pPr>
            <a:r>
              <a:rPr lang="es-ES" sz="1600" dirty="0"/>
              <a:t>			SUBTRACT 6 FROM 11 GIVING B /* Resta 6 a 11 y lo 						guarda en B 	</a:t>
            </a:r>
            <a:endParaRPr lang="es-ES" sz="1600" dirty="0" smtClean="0"/>
          </a:p>
          <a:p>
            <a:pPr marL="420624" indent="-384048">
              <a:buClr>
                <a:srgbClr val="00AEC3"/>
              </a:buClr>
              <a:defRPr/>
            </a:pPr>
            <a:r>
              <a:rPr lang="es-ES" sz="1600" b="1" dirty="0" smtClean="0"/>
              <a:t>MULTIPLY</a:t>
            </a:r>
            <a:r>
              <a:rPr lang="es-ES" sz="1600" dirty="0" smtClean="0"/>
              <a:t>  </a:t>
            </a:r>
            <a:r>
              <a:rPr lang="es-ES" sz="1600" dirty="0"/>
              <a:t>si A=3</a:t>
            </a:r>
          </a:p>
          <a:p>
            <a:pPr marL="36576" indent="0">
              <a:buClr>
                <a:srgbClr val="00AEC3"/>
              </a:buClr>
              <a:buNone/>
              <a:defRPr/>
            </a:pPr>
            <a:r>
              <a:rPr lang="es-ES" sz="1600" dirty="0"/>
              <a:t>		ejemplo:  </a:t>
            </a:r>
            <a:r>
              <a:rPr lang="en-US" sz="1600" dirty="0"/>
              <a:t>MULTIPLY A BY 3   /* A vale 9 </a:t>
            </a:r>
          </a:p>
          <a:p>
            <a:pPr marL="36576" indent="0">
              <a:buClr>
                <a:srgbClr val="00AEC3"/>
              </a:buClr>
              <a:buNone/>
              <a:defRPr/>
            </a:pPr>
            <a:r>
              <a:rPr lang="en-US" sz="1600" dirty="0"/>
              <a:t>			MULTIPLY A BY 3 GIVING B    /* B vale 9 </a:t>
            </a:r>
            <a:endParaRPr lang="es-ES" sz="1600" dirty="0"/>
          </a:p>
          <a:p>
            <a:pPr marL="420624" indent="-384048">
              <a:buClr>
                <a:srgbClr val="00AEC3"/>
              </a:buClr>
              <a:defRPr/>
            </a:pPr>
            <a:r>
              <a:rPr lang="es-ES" sz="1600" b="1" dirty="0" smtClean="0"/>
              <a:t>DIVIDE</a:t>
            </a:r>
            <a:r>
              <a:rPr lang="es-ES" sz="1600" dirty="0" smtClean="0"/>
              <a:t>   </a:t>
            </a:r>
            <a:r>
              <a:rPr lang="es-ES" sz="1600" dirty="0"/>
              <a:t> si A=20</a:t>
            </a:r>
          </a:p>
          <a:p>
            <a:pPr marL="36576" indent="0">
              <a:buClr>
                <a:srgbClr val="00AEC3"/>
              </a:buClr>
              <a:buNone/>
              <a:defRPr/>
            </a:pPr>
            <a:r>
              <a:rPr lang="es-ES" sz="1600" dirty="0" smtClean="0"/>
              <a:t>		</a:t>
            </a:r>
            <a:r>
              <a:rPr lang="es-ES" sz="1600" dirty="0"/>
              <a:t>ejemplo:  DIVIDE 5 INTO A     /* A vale 4 </a:t>
            </a:r>
          </a:p>
          <a:p>
            <a:pPr marL="36576" indent="0">
              <a:buClr>
                <a:srgbClr val="00AEC3"/>
              </a:buClr>
              <a:buNone/>
              <a:defRPr/>
            </a:pPr>
            <a:r>
              <a:rPr lang="en-US" sz="1600" dirty="0"/>
              <a:t>			DIVIDE 5 INTO A GIVING B     /* B vale 4 </a:t>
            </a:r>
            <a:endParaRPr lang="es-ES" sz="1600" dirty="0"/>
          </a:p>
          <a:p>
            <a:pPr marL="36576" indent="0">
              <a:buClr>
                <a:srgbClr val="00AEC3"/>
              </a:buClr>
              <a:buNone/>
              <a:defRPr/>
            </a:pPr>
            <a:r>
              <a:rPr lang="es-ES" sz="1600" dirty="0"/>
              <a:t>			DIVIDE 5 INTO 31 REMAINDER C   /* C vale 1 (resto)</a:t>
            </a:r>
          </a:p>
          <a:p>
            <a:pPr marL="36576" indent="0">
              <a:buClr>
                <a:srgbClr val="00AEC3"/>
              </a:buClr>
              <a:buNone/>
              <a:defRPr/>
            </a:pPr>
            <a:r>
              <a:rPr lang="es-ES" sz="1600" dirty="0"/>
              <a:t>			DIVIDE 5 INTO 31 GIVING B REMAINDER C /* C (resto), 							B (resultado)</a:t>
            </a:r>
          </a:p>
        </p:txBody>
      </p:sp>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4. Manipulación de datos</a:t>
            </a:r>
          </a:p>
        </p:txBody>
      </p:sp>
      <p:sp>
        <p:nvSpPr>
          <p:cNvPr id="6"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Operaciones aritméticas</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2859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lipse 15"/>
          <p:cNvSpPr/>
          <p:nvPr/>
        </p:nvSpPr>
        <p:spPr>
          <a:xfrm>
            <a:off x="5033538" y="2290337"/>
            <a:ext cx="2023755" cy="2023755"/>
          </a:xfrm>
          <a:prstGeom prst="ellipse">
            <a:avLst/>
          </a:prstGeom>
          <a:solidFill>
            <a:schemeClr val="bg1"/>
          </a:solidFill>
          <a:ln>
            <a:solidFill>
              <a:srgbClr val="007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Llamada con línea 1 (borde y barra de énfasis) 13"/>
          <p:cNvSpPr/>
          <p:nvPr/>
        </p:nvSpPr>
        <p:spPr>
          <a:xfrm>
            <a:off x="322381" y="1688123"/>
            <a:ext cx="4125600" cy="1072800"/>
          </a:xfrm>
          <a:prstGeom prst="accentBorderCallout1">
            <a:avLst>
              <a:gd name="adj1" fmla="val 52278"/>
              <a:gd name="adj2" fmla="val 101443"/>
              <a:gd name="adj3" fmla="val 106778"/>
              <a:gd name="adj4" fmla="val 116829"/>
            </a:avLst>
          </a:prstGeom>
          <a:solidFill>
            <a:schemeClr val="bg1"/>
          </a:solidFill>
          <a:ln w="12700">
            <a:solidFill>
              <a:srgbClr val="007AD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altLang="es-AR" dirty="0" smtClean="0">
                <a:solidFill>
                  <a:schemeClr val="tx1">
                    <a:lumMod val="95000"/>
                    <a:lumOff val="5000"/>
                  </a:schemeClr>
                </a:solidFill>
              </a:rPr>
              <a:t>Es un lenguaje </a:t>
            </a:r>
            <a:r>
              <a:rPr lang="es-ES" altLang="es-AR" dirty="0">
                <a:solidFill>
                  <a:schemeClr val="tx1">
                    <a:lumMod val="95000"/>
                    <a:lumOff val="5000"/>
                  </a:schemeClr>
                </a:solidFill>
              </a:rPr>
              <a:t>de programación propietario desarrollado y comercializado por </a:t>
            </a:r>
            <a:r>
              <a:rPr lang="es-ES" altLang="es-AR" b="1" dirty="0">
                <a:solidFill>
                  <a:schemeClr val="tx1">
                    <a:lumMod val="95000"/>
                    <a:lumOff val="5000"/>
                  </a:schemeClr>
                </a:solidFill>
              </a:rPr>
              <a:t>Software </a:t>
            </a:r>
            <a:r>
              <a:rPr lang="es-ES" altLang="es-AR" b="1" dirty="0" smtClean="0">
                <a:solidFill>
                  <a:schemeClr val="tx1">
                    <a:lumMod val="95000"/>
                    <a:lumOff val="5000"/>
                  </a:schemeClr>
                </a:solidFill>
              </a:rPr>
              <a:t>AG</a:t>
            </a:r>
            <a:endParaRPr lang="es-AR" b="1" dirty="0">
              <a:solidFill>
                <a:schemeClr val="tx1">
                  <a:lumMod val="95000"/>
                  <a:lumOff val="5000"/>
                </a:schemeClr>
              </a:solidFill>
            </a:endParaRPr>
          </a:p>
        </p:txBody>
      </p:sp>
      <p:sp>
        <p:nvSpPr>
          <p:cNvPr id="18" name="Llamada con línea 1 (borde y barra de énfasis) 17"/>
          <p:cNvSpPr/>
          <p:nvPr/>
        </p:nvSpPr>
        <p:spPr>
          <a:xfrm>
            <a:off x="322381" y="3434861"/>
            <a:ext cx="4125600" cy="1072800"/>
          </a:xfrm>
          <a:prstGeom prst="accentBorderCallout1">
            <a:avLst>
              <a:gd name="adj1" fmla="val 53450"/>
              <a:gd name="adj2" fmla="val 101633"/>
              <a:gd name="adj3" fmla="val 16191"/>
              <a:gd name="adj4" fmla="val 115675"/>
            </a:avLst>
          </a:prstGeom>
          <a:solidFill>
            <a:schemeClr val="bg1"/>
          </a:solidFill>
          <a:ln w="12700">
            <a:solidFill>
              <a:srgbClr val="007AD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altLang="es-AR" dirty="0">
                <a:solidFill>
                  <a:schemeClr val="tx1">
                    <a:lumMod val="95000"/>
                    <a:lumOff val="5000"/>
                  </a:schemeClr>
                </a:solidFill>
              </a:rPr>
              <a:t>Está diseñado para aumentar </a:t>
            </a:r>
            <a:r>
              <a:rPr lang="es-ES" altLang="es-AR" dirty="0" smtClean="0">
                <a:solidFill>
                  <a:schemeClr val="tx1">
                    <a:lumMod val="95000"/>
                    <a:lumOff val="5000"/>
                  </a:schemeClr>
                </a:solidFill>
              </a:rPr>
              <a:t>la productividad </a:t>
            </a:r>
            <a:r>
              <a:rPr lang="es-ES" altLang="es-AR" dirty="0">
                <a:solidFill>
                  <a:schemeClr val="tx1">
                    <a:lumMod val="95000"/>
                    <a:lumOff val="5000"/>
                  </a:schemeClr>
                </a:solidFill>
              </a:rPr>
              <a:t>en aplicaciones de </a:t>
            </a:r>
            <a:r>
              <a:rPr lang="es-ES" altLang="es-AR" dirty="0" smtClean="0">
                <a:solidFill>
                  <a:schemeClr val="tx1">
                    <a:lumMod val="95000"/>
                    <a:lumOff val="5000"/>
                  </a:schemeClr>
                </a:solidFill>
              </a:rPr>
              <a:t>software</a:t>
            </a:r>
          </a:p>
          <a:p>
            <a:r>
              <a:rPr lang="es-ES" altLang="es-AR" dirty="0" smtClean="0">
                <a:solidFill>
                  <a:schemeClr val="tx1">
                    <a:lumMod val="95000"/>
                    <a:lumOff val="5000"/>
                  </a:schemeClr>
                </a:solidFill>
              </a:rPr>
              <a:t>de </a:t>
            </a:r>
            <a:r>
              <a:rPr lang="es-ES" altLang="es-AR" dirty="0">
                <a:solidFill>
                  <a:schemeClr val="tx1">
                    <a:lumMod val="95000"/>
                    <a:lumOff val="5000"/>
                  </a:schemeClr>
                </a:solidFill>
              </a:rPr>
              <a:t>diseño, desarrollo y despliegue. </a:t>
            </a:r>
            <a:endParaRPr lang="es-AR" dirty="0">
              <a:solidFill>
                <a:schemeClr val="tx1">
                  <a:lumMod val="95000"/>
                  <a:lumOff val="5000"/>
                </a:schemeClr>
              </a:solidFill>
            </a:endParaRPr>
          </a:p>
        </p:txBody>
      </p:sp>
      <p:sp>
        <p:nvSpPr>
          <p:cNvPr id="23" name="Llamada con línea 1 (borde y barra de énfasis) 22"/>
          <p:cNvSpPr/>
          <p:nvPr/>
        </p:nvSpPr>
        <p:spPr>
          <a:xfrm>
            <a:off x="7549660" y="2485291"/>
            <a:ext cx="4125600" cy="1711570"/>
          </a:xfrm>
          <a:prstGeom prst="accentBorderCallout1">
            <a:avLst>
              <a:gd name="adj1" fmla="val 45947"/>
              <a:gd name="adj2" fmla="val -1400"/>
              <a:gd name="adj3" fmla="val 42930"/>
              <a:gd name="adj4" fmla="val -11671"/>
            </a:avLst>
          </a:prstGeom>
          <a:solidFill>
            <a:schemeClr val="bg1"/>
          </a:solidFill>
          <a:ln w="12700">
            <a:solidFill>
              <a:srgbClr val="007AD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altLang="es-AR" dirty="0">
                <a:solidFill>
                  <a:schemeClr val="tx1"/>
                </a:solidFill>
              </a:rPr>
              <a:t>Apoya el desarrollo rápido de aplicaciones a entornos RDBMS con aplicaciones que son </a:t>
            </a:r>
            <a:r>
              <a:rPr lang="es-ES" altLang="es-AR" dirty="0" smtClean="0">
                <a:solidFill>
                  <a:schemeClr val="tx1"/>
                </a:solidFill>
              </a:rPr>
              <a:t>portátiles, escalable </a:t>
            </a:r>
            <a:r>
              <a:rPr lang="es-ES" altLang="es-AR" dirty="0">
                <a:solidFill>
                  <a:schemeClr val="tx1"/>
                </a:solidFill>
              </a:rPr>
              <a:t>e interoperables a través de múltiples plataformas de computación.</a:t>
            </a:r>
            <a:endParaRPr lang="es-AR" b="1" dirty="0">
              <a:solidFill>
                <a:schemeClr val="tx1"/>
              </a:solidFill>
            </a:endParaRPr>
          </a:p>
        </p:txBody>
      </p:sp>
      <p:sp>
        <p:nvSpPr>
          <p:cNvPr id="15" name="CuadroTexto 14"/>
          <p:cNvSpPr txBox="1"/>
          <p:nvPr/>
        </p:nvSpPr>
        <p:spPr>
          <a:xfrm>
            <a:off x="5087816" y="2801815"/>
            <a:ext cx="1934308" cy="1354217"/>
          </a:xfrm>
          <a:prstGeom prst="rect">
            <a:avLst/>
          </a:prstGeom>
          <a:noFill/>
        </p:spPr>
        <p:txBody>
          <a:bodyPr wrap="square" rtlCol="0">
            <a:spAutoFit/>
          </a:bodyPr>
          <a:lstStyle/>
          <a:p>
            <a:pPr algn="ctr"/>
            <a:r>
              <a:rPr lang="es-ES" b="1" dirty="0" smtClean="0">
                <a:solidFill>
                  <a:srgbClr val="00589A"/>
                </a:solidFill>
                <a:latin typeface="Arial" panose="020B0604020202020204" pitchFamily="34" charset="0"/>
                <a:cs typeface="Arial" panose="020B0604020202020204" pitchFamily="34" charset="0"/>
              </a:rPr>
              <a:t>Lenguaje</a:t>
            </a:r>
          </a:p>
          <a:p>
            <a:pPr algn="ctr"/>
            <a:r>
              <a:rPr lang="es-ES" sz="2800" b="1" dirty="0" smtClean="0">
                <a:solidFill>
                  <a:srgbClr val="00AEC3"/>
                </a:solidFill>
                <a:latin typeface="Arial" panose="020B0604020202020204" pitchFamily="34" charset="0"/>
                <a:cs typeface="Arial" panose="020B0604020202020204" pitchFamily="34" charset="0"/>
              </a:rPr>
              <a:t>NATURAL</a:t>
            </a:r>
            <a:endParaRPr lang="es-ES" sz="2800" b="1" dirty="0">
              <a:solidFill>
                <a:srgbClr val="00AEC3"/>
              </a:solidFill>
              <a:latin typeface="Arial" panose="020B0604020202020204" pitchFamily="34" charset="0"/>
              <a:cs typeface="Arial" panose="020B0604020202020204" pitchFamily="34" charset="0"/>
            </a:endParaRPr>
          </a:p>
          <a:p>
            <a:pPr>
              <a:lnSpc>
                <a:spcPct val="200000"/>
              </a:lnSpc>
            </a:pPr>
            <a:endParaRPr lang="es-AR" dirty="0">
              <a:solidFill>
                <a:srgbClr val="00589A"/>
              </a:solidFill>
            </a:endParaRPr>
          </a:p>
        </p:txBody>
      </p:sp>
      <p:sp>
        <p:nvSpPr>
          <p:cNvPr id="2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Introducción</a:t>
            </a:r>
          </a:p>
        </p:txBody>
      </p:sp>
    </p:spTree>
    <p:extLst>
      <p:ext uri="{BB962C8B-B14F-4D97-AF65-F5344CB8AC3E}">
        <p14:creationId xmlns:p14="http://schemas.microsoft.com/office/powerpoint/2010/main" val="411619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0" y="1981201"/>
            <a:ext cx="8218488" cy="4543425"/>
          </a:xfrm>
        </p:spPr>
        <p:txBody>
          <a:bodyPr>
            <a:normAutofit/>
          </a:bodyPr>
          <a:lstStyle/>
          <a:p>
            <a:pPr marL="322326" indent="-285750">
              <a:buClr>
                <a:srgbClr val="00AEC3"/>
              </a:buClr>
              <a:defRPr/>
            </a:pPr>
            <a:r>
              <a:rPr lang="es-ES" sz="1600" b="1" dirty="0" smtClean="0"/>
              <a:t>RESET</a:t>
            </a:r>
            <a:r>
              <a:rPr lang="es-ES" sz="1600" dirty="0" smtClean="0"/>
              <a:t>: </a:t>
            </a:r>
            <a:r>
              <a:rPr lang="es-ES" sz="1600" dirty="0"/>
              <a:t>asigna un valor nulo a los elementos de datos. Para alfanuméricos son espacios, numéricos es cero, lógicos es false.</a:t>
            </a:r>
          </a:p>
          <a:p>
            <a:pPr marL="420624" indent="-384048">
              <a:buNone/>
              <a:defRPr/>
            </a:pPr>
            <a:r>
              <a:rPr lang="es-ES" sz="1600" dirty="0"/>
              <a:t>	Se inicializan todas la variables por debajo del nivel </a:t>
            </a:r>
            <a:r>
              <a:rPr lang="es-ES" sz="1600" dirty="0" err="1"/>
              <a:t>reseteado</a:t>
            </a:r>
            <a:endParaRPr lang="es-ES" sz="1600" dirty="0"/>
          </a:p>
          <a:p>
            <a:pPr marL="420624" indent="-384048">
              <a:buNone/>
              <a:defRPr/>
            </a:pPr>
            <a:r>
              <a:rPr lang="es-ES" sz="1600" dirty="0"/>
              <a:t>		ejemplo:	 RESET cliente-activo</a:t>
            </a:r>
          </a:p>
          <a:p>
            <a:pPr marL="420624" indent="-384048">
              <a:buNone/>
              <a:defRPr/>
            </a:pPr>
            <a:r>
              <a:rPr lang="es-ES" sz="1600" dirty="0"/>
              <a:t>				 RESET mes(*) </a:t>
            </a:r>
          </a:p>
          <a:p>
            <a:pPr marL="420624" indent="-384048">
              <a:buNone/>
              <a:defRPr/>
            </a:pPr>
            <a:r>
              <a:rPr lang="es-ES" sz="1600" dirty="0"/>
              <a:t>				 RESET  año-mes (2,*)</a:t>
            </a:r>
          </a:p>
          <a:p>
            <a:pPr marL="322326" indent="-285750">
              <a:buClr>
                <a:srgbClr val="00AEC3"/>
              </a:buClr>
              <a:buFont typeface="Calibri" panose="020F0502020204030204" pitchFamily="34" charset="0"/>
              <a:buChar char="•"/>
              <a:defRPr/>
            </a:pPr>
            <a:r>
              <a:rPr lang="es-ES" sz="1600" b="1" dirty="0" smtClean="0"/>
              <a:t>COMPUTE</a:t>
            </a:r>
            <a:r>
              <a:rPr lang="es-ES" sz="1600" dirty="0" smtClean="0"/>
              <a:t>: </a:t>
            </a:r>
            <a:r>
              <a:rPr lang="es-ES" sz="1600" dirty="0"/>
              <a:t>es una instrucción de asignación directa, hay que tener precaución con los redondeos y cantidad de decimales</a:t>
            </a:r>
          </a:p>
          <a:p>
            <a:pPr marL="420624" indent="-384048">
              <a:buNone/>
              <a:defRPr/>
            </a:pPr>
            <a:r>
              <a:rPr lang="es-ES" sz="1600" dirty="0"/>
              <a:t>		ejemplo:	COMPUTE valor1 = valor2 * 5</a:t>
            </a:r>
          </a:p>
          <a:p>
            <a:pPr marL="420624" indent="-384048">
              <a:buNone/>
              <a:defRPr/>
            </a:pPr>
            <a:r>
              <a:rPr lang="es-ES" sz="1600" dirty="0"/>
              <a:t>				 COMPUTE ROUNDED valor1 = valor2 * 5</a:t>
            </a:r>
          </a:p>
          <a:p>
            <a:pPr marL="322326" indent="-285750">
              <a:buClr>
                <a:srgbClr val="00AEC3"/>
              </a:buClr>
              <a:defRPr/>
            </a:pPr>
            <a:r>
              <a:rPr lang="es-ES" sz="1600" b="1" dirty="0" smtClean="0"/>
              <a:t>COMPRESS</a:t>
            </a:r>
            <a:r>
              <a:rPr lang="es-ES" sz="1600" dirty="0" smtClean="0"/>
              <a:t>: </a:t>
            </a:r>
            <a:r>
              <a:rPr lang="es-ES" sz="1600" dirty="0"/>
              <a:t>es una instrucción de concatenación de caracteres </a:t>
            </a:r>
          </a:p>
          <a:p>
            <a:pPr marL="420624" indent="-384048">
              <a:buNone/>
              <a:defRPr/>
            </a:pPr>
            <a:r>
              <a:rPr lang="es-ES" sz="1600" dirty="0"/>
              <a:t>		ejemplo:	COMPRESS ‘hola’ leyenda1 INTO leyenda3</a:t>
            </a:r>
          </a:p>
        </p:txBody>
      </p:sp>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4. Manipulación de datos</a:t>
            </a:r>
          </a:p>
        </p:txBody>
      </p:sp>
      <p:sp>
        <p:nvSpPr>
          <p:cNvPr id="7"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RESET, COMPUTE, COMPRESS</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4269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3 Marcador de contenido"/>
          <p:cNvSpPr>
            <a:spLocks noGrp="1"/>
          </p:cNvSpPr>
          <p:nvPr>
            <p:ph sz="half" idx="1"/>
          </p:nvPr>
        </p:nvSpPr>
        <p:spPr>
          <a:xfrm>
            <a:off x="1910862" y="2298092"/>
            <a:ext cx="8147050" cy="3868248"/>
          </a:xfrm>
        </p:spPr>
        <p:txBody>
          <a:bodyPr>
            <a:normAutofit lnSpcReduction="10000"/>
          </a:bodyPr>
          <a:lstStyle/>
          <a:p>
            <a:pPr eaLnBrk="1" hangingPunct="1">
              <a:buClr>
                <a:srgbClr val="00AEC3"/>
              </a:buClr>
            </a:pPr>
            <a:r>
              <a:rPr lang="es-ES" altLang="es-AR" sz="1800" b="1" dirty="0" smtClean="0"/>
              <a:t>MOVE</a:t>
            </a:r>
            <a:r>
              <a:rPr lang="es-ES" altLang="es-AR" sz="1800" dirty="0" smtClean="0"/>
              <a:t>: </a:t>
            </a:r>
            <a:r>
              <a:rPr lang="es-ES" altLang="es-AR" sz="1800" dirty="0"/>
              <a:t>utilizada para asignar valores a las variables.</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a:t>
            </a:r>
            <a:r>
              <a:rPr lang="es-ES" altLang="es-AR" sz="1800" b="1" dirty="0"/>
              <a:t>MOVE EDITED</a:t>
            </a:r>
            <a:r>
              <a:rPr lang="es-ES" altLang="es-AR" sz="1800" dirty="0"/>
              <a:t>, permite dar formato a los datos usando máscaras</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ejemplo: </a:t>
            </a:r>
            <a:r>
              <a:rPr lang="en-US" altLang="es-AR" sz="1800" dirty="0"/>
              <a:t>MOVE EDITED *DATN (EM=MMDDYYYY) TO FECHA-HOY</a:t>
            </a:r>
            <a:endParaRPr lang="es-ES" altLang="es-AR" sz="1800" dirty="0"/>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a:t>
            </a:r>
            <a:r>
              <a:rPr lang="es-ES" altLang="es-AR" sz="1800" b="1" dirty="0"/>
              <a:t>MOVE BY NAME</a:t>
            </a:r>
            <a:r>
              <a:rPr lang="es-ES" altLang="es-AR" sz="1800" dirty="0"/>
              <a:t>, realiza una copia de datos de nivel primario donde coincidan los nombres de los campos, de un estructura de registros a otra, Si el formato y / o la longitud es diferente, los datos se convierten de forma automática.</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ejemplo: MOVE BY NAME cliente-1 TO cliente-2</a:t>
            </a:r>
          </a:p>
          <a:p>
            <a:pPr eaLnBrk="1" hangingPunct="1">
              <a:buFont typeface="Wingdings 2" panose="05020102010507070707" pitchFamily="18" charset="2"/>
              <a:buNone/>
            </a:pPr>
            <a:r>
              <a:rPr lang="es-ES" altLang="es-AR" sz="2000" dirty="0"/>
              <a:t>	</a:t>
            </a: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4. Manipulación de datos</a:t>
            </a:r>
          </a:p>
        </p:txBody>
      </p:sp>
      <p:sp>
        <p:nvSpPr>
          <p:cNvPr id="9"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Sentencia de asignación</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095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3 Marcador de contenido"/>
          <p:cNvSpPr>
            <a:spLocks noGrp="1"/>
          </p:cNvSpPr>
          <p:nvPr>
            <p:ph sz="half" idx="1"/>
          </p:nvPr>
        </p:nvSpPr>
        <p:spPr>
          <a:xfrm>
            <a:off x="2016369" y="2286368"/>
            <a:ext cx="8147050" cy="4897437"/>
          </a:xfrm>
        </p:spPr>
        <p:txBody>
          <a:bodyPr/>
          <a:lstStyle/>
          <a:p>
            <a:pPr eaLnBrk="1" hangingPunct="1">
              <a:buFont typeface="Wingdings 2" panose="05020102010507070707" pitchFamily="18" charset="2"/>
              <a:buNone/>
            </a:pPr>
            <a:r>
              <a:rPr lang="es-ES" altLang="es-AR" sz="2000" dirty="0"/>
              <a:t>	</a:t>
            </a:r>
            <a:r>
              <a:rPr lang="es-ES" altLang="es-AR" sz="1800" b="1" dirty="0" smtClean="0"/>
              <a:t>MOVE </a:t>
            </a:r>
            <a:r>
              <a:rPr lang="es-ES" altLang="es-AR" sz="1800" b="1" dirty="0"/>
              <a:t>ALL</a:t>
            </a:r>
            <a:r>
              <a:rPr lang="es-ES" altLang="es-AR" sz="1800" dirty="0"/>
              <a:t>, completa la variable de destino con una cadena literal, repetida si fuese necesario</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ejemplo: MOVE ALL ‘*’ TO cadena-asteriscos</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a:t>
            </a:r>
            <a:r>
              <a:rPr lang="es-ES" altLang="es-AR" sz="1800" b="1" dirty="0" smtClean="0"/>
              <a:t>MOVE </a:t>
            </a:r>
            <a:r>
              <a:rPr lang="es-ES" altLang="es-AR" sz="1800" b="1" dirty="0"/>
              <a:t>LEFT/RIGHT</a:t>
            </a:r>
            <a:r>
              <a:rPr lang="es-ES" altLang="es-AR" sz="1800" dirty="0"/>
              <a:t>, recuesta a izquierda o derecha, borrando los demás espacios restantes de la </a:t>
            </a:r>
            <a:r>
              <a:rPr lang="es-ES" altLang="es-AR" sz="1800" dirty="0" smtClean="0"/>
              <a:t>cadena</a:t>
            </a:r>
          </a:p>
          <a:p>
            <a:pPr eaLnBrk="1" hangingPunct="1">
              <a:buFont typeface="Wingdings 2" panose="05020102010507070707" pitchFamily="18" charset="2"/>
              <a:buNone/>
            </a:pPr>
            <a:endParaRPr lang="es-ES" altLang="es-AR" sz="1800" b="1" dirty="0"/>
          </a:p>
          <a:p>
            <a:pPr marL="400050" lvl="1" indent="0">
              <a:buNone/>
            </a:pPr>
            <a:r>
              <a:rPr lang="es-ES" altLang="es-AR" sz="1800" b="1" dirty="0" smtClean="0"/>
              <a:t>:=, ASSIGN</a:t>
            </a:r>
            <a:r>
              <a:rPr lang="es-ES" altLang="es-AR" sz="1800" dirty="0" smtClean="0"/>
              <a:t>: </a:t>
            </a:r>
            <a:r>
              <a:rPr lang="es-ES" altLang="es-AR" sz="1800" dirty="0"/>
              <a:t>son otras variantes sintácticas de la asignación.</a:t>
            </a:r>
          </a:p>
        </p:txBody>
      </p:sp>
      <p:sp>
        <p:nvSpPr>
          <p:cNvPr id="9"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4. Manipulación de datos</a:t>
            </a:r>
          </a:p>
        </p:txBody>
      </p:sp>
      <p:sp>
        <p:nvSpPr>
          <p:cNvPr id="10"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Sentencia de asignación</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3495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1" y="1981200"/>
            <a:ext cx="8291513" cy="4616450"/>
          </a:xfrm>
        </p:spPr>
        <p:txBody>
          <a:bodyPr>
            <a:normAutofit/>
          </a:bodyPr>
          <a:lstStyle/>
          <a:p>
            <a:pPr marL="36576" indent="0">
              <a:buNone/>
              <a:defRPr/>
            </a:pPr>
            <a:r>
              <a:rPr lang="es-ES" sz="1800" b="1" dirty="0" smtClean="0"/>
              <a:t>EXAMINE REPLACE</a:t>
            </a:r>
            <a:r>
              <a:rPr lang="es-ES" sz="1800" dirty="0" smtClean="0"/>
              <a:t>: </a:t>
            </a:r>
            <a:r>
              <a:rPr lang="es-ES" sz="1800" dirty="0"/>
              <a:t>busca y reemplaza parte de una cadena</a:t>
            </a:r>
          </a:p>
          <a:p>
            <a:pPr marL="420624" indent="-384048">
              <a:buNone/>
              <a:defRPr/>
            </a:pPr>
            <a:r>
              <a:rPr lang="es-ES" sz="1800" dirty="0"/>
              <a:t>		ejemplo: si leyenda = ‘ los impuestos son caros’</a:t>
            </a:r>
          </a:p>
          <a:p>
            <a:pPr marL="420624" indent="-384048">
              <a:buNone/>
              <a:defRPr/>
            </a:pPr>
            <a:r>
              <a:rPr lang="es-ES" sz="1800" dirty="0"/>
              <a:t>	EXAMINE leyenda FOR ‘son’ REPLACE [FULL/FIRST]  ‘eran’</a:t>
            </a:r>
          </a:p>
          <a:p>
            <a:pPr marL="420624" indent="-384048">
              <a:buNone/>
              <a:defRPr/>
            </a:pPr>
            <a:endParaRPr lang="es-ES" sz="1800" dirty="0"/>
          </a:p>
          <a:p>
            <a:pPr marL="36576" indent="0">
              <a:buNone/>
              <a:defRPr/>
            </a:pPr>
            <a:r>
              <a:rPr lang="es-ES" sz="1800" b="1" dirty="0" smtClean="0"/>
              <a:t>EXAMINE DELETE</a:t>
            </a:r>
            <a:r>
              <a:rPr lang="es-ES" sz="1800" dirty="0" smtClean="0"/>
              <a:t>: </a:t>
            </a:r>
            <a:r>
              <a:rPr lang="es-ES" sz="1800" dirty="0"/>
              <a:t>busca y reemplaza parte de una cadena</a:t>
            </a:r>
          </a:p>
          <a:p>
            <a:pPr marL="420624" indent="-384048">
              <a:buNone/>
              <a:defRPr/>
            </a:pPr>
            <a:r>
              <a:rPr lang="es-ES" sz="1800" dirty="0"/>
              <a:t>	 EXAMINE leyenda FOR ‘son caros’ DELETE</a:t>
            </a:r>
          </a:p>
          <a:p>
            <a:pPr marL="420624" indent="-384048">
              <a:buNone/>
              <a:defRPr/>
            </a:pPr>
            <a:endParaRPr lang="es-ES" sz="1800" dirty="0"/>
          </a:p>
          <a:p>
            <a:pPr marL="36576" indent="0">
              <a:buNone/>
              <a:defRPr/>
            </a:pPr>
            <a:r>
              <a:rPr lang="es-ES" sz="1800" b="1" dirty="0" smtClean="0"/>
              <a:t>EXAMINE GIVING LENGTH</a:t>
            </a:r>
            <a:r>
              <a:rPr lang="es-ES" sz="1800" dirty="0" smtClean="0"/>
              <a:t>: </a:t>
            </a:r>
            <a:r>
              <a:rPr lang="es-ES" sz="1800" dirty="0"/>
              <a:t>retorna la longitud de una cadena</a:t>
            </a:r>
          </a:p>
          <a:p>
            <a:pPr marL="420624" indent="-384048">
              <a:buNone/>
              <a:defRPr/>
            </a:pPr>
            <a:r>
              <a:rPr lang="es-ES" sz="1800" dirty="0"/>
              <a:t>	EXAMINE leyenda FOR ‘i’ GIVING LENGTH IN </a:t>
            </a:r>
            <a:r>
              <a:rPr lang="es-ES" sz="1800" dirty="0" err="1"/>
              <a:t>len</a:t>
            </a:r>
            <a:endParaRPr lang="es-ES" sz="1800" dirty="0"/>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4. Manipulación de datos</a:t>
            </a:r>
          </a:p>
        </p:txBody>
      </p:sp>
      <p:sp>
        <p:nvSpPr>
          <p:cNvPr id="8"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EXAMINE</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3205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3 Marcador de contenido"/>
          <p:cNvSpPr>
            <a:spLocks noGrp="1"/>
          </p:cNvSpPr>
          <p:nvPr>
            <p:ph sz="half" idx="1"/>
          </p:nvPr>
        </p:nvSpPr>
        <p:spPr>
          <a:xfrm>
            <a:off x="1981201" y="1981200"/>
            <a:ext cx="8291513" cy="4616450"/>
          </a:xfrm>
        </p:spPr>
        <p:txBody>
          <a:bodyPr>
            <a:normAutofit/>
          </a:bodyPr>
          <a:lstStyle/>
          <a:p>
            <a:pPr marL="0" indent="0" eaLnBrk="1" hangingPunct="1">
              <a:buNone/>
            </a:pPr>
            <a:r>
              <a:rPr lang="es-ES" altLang="es-AR" sz="1800" b="1" dirty="0" smtClean="0"/>
              <a:t>EXAMINE GIVING POSITION</a:t>
            </a:r>
            <a:r>
              <a:rPr lang="es-ES" altLang="es-AR" sz="1800" dirty="0" smtClean="0"/>
              <a:t>: </a:t>
            </a:r>
            <a:r>
              <a:rPr lang="es-ES" altLang="es-AR" sz="1800" dirty="0"/>
              <a:t>busca parte de una cadena y retorna la posición en donde comienza.</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EXAMINE leyenda FOR ‘son caros’ GIVING POSITION IN pos</a:t>
            </a:r>
          </a:p>
          <a:p>
            <a:pPr eaLnBrk="1" hangingPunct="1">
              <a:buFont typeface="Wingdings 2" panose="05020102010507070707" pitchFamily="18" charset="2"/>
              <a:buNone/>
            </a:pPr>
            <a:endParaRPr lang="es-ES" altLang="es-AR" sz="1800" dirty="0"/>
          </a:p>
          <a:p>
            <a:pPr marL="0" indent="0" eaLnBrk="1" hangingPunct="1">
              <a:buNone/>
            </a:pPr>
            <a:r>
              <a:rPr lang="es-ES" altLang="es-AR" sz="1800" b="1" dirty="0" smtClean="0"/>
              <a:t>EXAMINE GIVING INDEX</a:t>
            </a:r>
            <a:r>
              <a:rPr lang="es-ES" altLang="es-AR" sz="1800" dirty="0" smtClean="0"/>
              <a:t>: </a:t>
            </a:r>
            <a:r>
              <a:rPr lang="es-ES" altLang="es-AR" sz="1800" dirty="0"/>
              <a:t>busca un valor especificado en un arreglo y retorna el </a:t>
            </a:r>
            <a:r>
              <a:rPr lang="es-ES" altLang="es-AR" sz="1800" dirty="0" err="1"/>
              <a:t>indice</a:t>
            </a:r>
            <a:r>
              <a:rPr lang="es-ES" altLang="es-AR" sz="1800" dirty="0"/>
              <a:t> donde está dicho valor.</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EXAMINE mes(*) FOR ‘feb’ GIVING INDEX IN pos</a:t>
            </a:r>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4. Manipulación de datos</a:t>
            </a:r>
          </a:p>
        </p:txBody>
      </p:sp>
      <p:sp>
        <p:nvSpPr>
          <p:cNvPr id="8" name="4 CuadroTexto"/>
          <p:cNvSpPr txBox="1"/>
          <p:nvPr/>
        </p:nvSpPr>
        <p:spPr>
          <a:xfrm>
            <a:off x="311914" y="1362617"/>
            <a:ext cx="5652006" cy="369332"/>
          </a:xfrm>
          <a:prstGeom prst="rect">
            <a:avLst/>
          </a:prstGeom>
          <a:noFill/>
        </p:spPr>
        <p:txBody>
          <a:bodyPr wrap="square" rtlCol="0">
            <a:spAutoFit/>
          </a:bodyPr>
          <a:lstStyle/>
          <a:p>
            <a:r>
              <a:rPr lang="es-ES" altLang="es-AR" b="1" dirty="0" smtClean="0">
                <a:solidFill>
                  <a:srgbClr val="007AD6"/>
                </a:solidFill>
                <a:latin typeface="Arial" panose="020B0604020202020204" pitchFamily="34" charset="0"/>
                <a:cs typeface="Arial" panose="020B0604020202020204" pitchFamily="34" charset="0"/>
              </a:rPr>
              <a:t>EXAMINE</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24287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0" y="1981201"/>
            <a:ext cx="8147050" cy="4543425"/>
          </a:xfrm>
        </p:spPr>
        <p:txBody>
          <a:bodyPr>
            <a:normAutofit/>
          </a:bodyPr>
          <a:lstStyle/>
          <a:p>
            <a:pPr marL="36576" indent="0">
              <a:buNone/>
              <a:defRPr/>
            </a:pPr>
            <a:r>
              <a:rPr lang="es-ES" sz="1800" b="1" dirty="0" smtClean="0"/>
              <a:t>INPUT</a:t>
            </a:r>
            <a:r>
              <a:rPr lang="es-ES" sz="1800" dirty="0" smtClean="0"/>
              <a:t>: </a:t>
            </a:r>
            <a:r>
              <a:rPr lang="es-ES" sz="1800" dirty="0"/>
              <a:t>esta instrucción tiene varios usos y toma varias formas. En el modo </a:t>
            </a:r>
            <a:r>
              <a:rPr lang="es-ES" sz="1800" dirty="0" err="1"/>
              <a:t>OnLine</a:t>
            </a:r>
            <a:r>
              <a:rPr lang="es-ES" sz="1800" dirty="0"/>
              <a:t> se usa para obtener datos de</a:t>
            </a:r>
            <a:br>
              <a:rPr lang="es-ES" sz="1800" dirty="0"/>
            </a:br>
            <a:r>
              <a:rPr lang="es-ES" sz="1800" dirty="0"/>
              <a:t>el usuario en tiempo real, por lo general se utiliza un diseño de pantalla predefinidas que se ha guardado como un mapa. En el modo </a:t>
            </a:r>
            <a:r>
              <a:rPr lang="es-ES" sz="1800" dirty="0" err="1"/>
              <a:t>Batch</a:t>
            </a:r>
            <a:r>
              <a:rPr lang="es-ES" sz="1800" dirty="0"/>
              <a:t> se usa para lectura de parámetros iniciales de un programa.</a:t>
            </a:r>
          </a:p>
          <a:p>
            <a:pPr marL="420624" indent="-384048">
              <a:buNone/>
              <a:defRPr/>
            </a:pPr>
            <a:r>
              <a:rPr lang="es-ES" sz="1800" dirty="0"/>
              <a:t>			INPUT  var1 var2 </a:t>
            </a:r>
            <a:r>
              <a:rPr lang="es-ES" sz="1800" dirty="0" smtClean="0"/>
              <a:t>…..</a:t>
            </a:r>
          </a:p>
          <a:p>
            <a:pPr marL="420624" indent="-384048">
              <a:buNone/>
              <a:defRPr/>
            </a:pPr>
            <a:endParaRPr lang="es-ES" sz="1800" dirty="0"/>
          </a:p>
          <a:p>
            <a:pPr marL="36576" indent="0">
              <a:buNone/>
              <a:defRPr/>
            </a:pPr>
            <a:r>
              <a:rPr lang="es-ES" sz="1800" b="1" dirty="0" smtClean="0"/>
              <a:t>REINPUT</a:t>
            </a:r>
            <a:r>
              <a:rPr lang="es-ES" sz="1800" dirty="0" smtClean="0"/>
              <a:t>: </a:t>
            </a:r>
            <a:r>
              <a:rPr lang="es-ES" sz="1800" dirty="0"/>
              <a:t>delega el control al último INPUT ejecutado, muy utilizado cuando se informa un error en pantalla y se delega el control al usuario. </a:t>
            </a:r>
          </a:p>
          <a:p>
            <a:pPr marL="420624" indent="-384048">
              <a:buNone/>
              <a:defRPr/>
            </a:pPr>
            <a:r>
              <a:rPr lang="es-ES" sz="1800" dirty="0"/>
              <a:t>			REINPUT  ‘esto es un mensaje de error’</a:t>
            </a:r>
          </a:p>
          <a:p>
            <a:pPr marL="420624" indent="-384048">
              <a:buNone/>
              <a:defRPr/>
            </a:pPr>
            <a:r>
              <a:rPr lang="es-ES" sz="1800" dirty="0"/>
              <a:t>	</a:t>
            </a:r>
          </a:p>
          <a:p>
            <a:pPr marL="420624" indent="-384048">
              <a:buNone/>
              <a:defRPr/>
            </a:pPr>
            <a:r>
              <a:rPr lang="es-ES" sz="1800" dirty="0"/>
              <a:t>Nota: tanto INPUT como REINPUT deben estar en el mismo módulo.</a:t>
            </a:r>
          </a:p>
        </p:txBody>
      </p:sp>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5. Entrada y salida de datos</a:t>
            </a:r>
          </a:p>
        </p:txBody>
      </p:sp>
      <p:sp>
        <p:nvSpPr>
          <p:cNvPr id="7"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Sentencias</a:t>
            </a:r>
            <a:r>
              <a:rPr lang="en-US" altLang="es-AR" b="1" dirty="0" smtClean="0">
                <a:solidFill>
                  <a:srgbClr val="007AD6"/>
                </a:solidFill>
                <a:latin typeface="Arial" panose="020B0604020202020204" pitchFamily="34" charset="0"/>
                <a:cs typeface="Arial" panose="020B0604020202020204" pitchFamily="34" charset="0"/>
              </a:rPr>
              <a:t>: INPUT, REINPUT, INPUT USING MAP, SET KEY, DISPLAY, WRITE, NEWPAGE</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38291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3 Marcador de contenido"/>
          <p:cNvSpPr>
            <a:spLocks noGrp="1"/>
          </p:cNvSpPr>
          <p:nvPr>
            <p:ph sz="half" idx="1"/>
          </p:nvPr>
        </p:nvSpPr>
        <p:spPr>
          <a:xfrm>
            <a:off x="1981200" y="1981200"/>
            <a:ext cx="8218488" cy="4687888"/>
          </a:xfrm>
        </p:spPr>
        <p:txBody>
          <a:bodyPr>
            <a:normAutofit/>
          </a:bodyPr>
          <a:lstStyle/>
          <a:p>
            <a:pPr marL="0" indent="0" eaLnBrk="1" hangingPunct="1">
              <a:buNone/>
            </a:pPr>
            <a:r>
              <a:rPr lang="es-ES" altLang="es-AR" sz="1800" b="1" dirty="0" smtClean="0"/>
              <a:t>INPUT USING MAP: </a:t>
            </a:r>
            <a:r>
              <a:rPr lang="es-ES" altLang="es-AR" sz="1800" dirty="0" smtClean="0"/>
              <a:t>se </a:t>
            </a:r>
            <a:r>
              <a:rPr lang="es-ES" altLang="es-AR" sz="1800" dirty="0"/>
              <a:t>utiliza para mostrar los datos al usuario y de recibir a la entrada de datos, utilizando un diseño de pantalla predefinido representado por un módulo (MAP</a:t>
            </a:r>
            <a:r>
              <a:rPr lang="es-ES" altLang="es-AR" sz="1800" dirty="0" smtClean="0"/>
              <a:t>)</a:t>
            </a:r>
          </a:p>
          <a:p>
            <a:pPr marL="0" indent="0" eaLnBrk="1" hangingPunct="1">
              <a:buNone/>
            </a:pPr>
            <a:endParaRPr lang="es-ES" altLang="es-AR" sz="1800" dirty="0" smtClean="0"/>
          </a:p>
          <a:p>
            <a:pPr eaLnBrk="1" hangingPunct="1">
              <a:buFont typeface="Wingdings 2" panose="05020102010507070707" pitchFamily="18" charset="2"/>
              <a:buNone/>
            </a:pPr>
            <a:r>
              <a:rPr lang="es-ES" altLang="es-AR" sz="1800" dirty="0" smtClean="0"/>
              <a:t>	INPUT USING MAP ‘</a:t>
            </a:r>
            <a:r>
              <a:rPr lang="es-ES" altLang="es-AR" sz="1800" dirty="0" err="1" smtClean="0"/>
              <a:t>nombreMapa</a:t>
            </a:r>
            <a:r>
              <a:rPr lang="es-ES" altLang="es-AR" sz="1800" dirty="0" smtClean="0"/>
              <a:t>’</a:t>
            </a:r>
          </a:p>
          <a:p>
            <a:pPr eaLnBrk="1" hangingPunct="1">
              <a:buFont typeface="Wingdings 2" panose="05020102010507070707" pitchFamily="18" charset="2"/>
              <a:buNone/>
            </a:pPr>
            <a:r>
              <a:rPr lang="es-ES" altLang="es-AR" sz="1800" dirty="0"/>
              <a:t>	el mapa sale sin un mensaje y con el cursor colocado por defecto en la primer campo de entrada.</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INPUT WITH TEXT #leyenda [ALARM] USING MAP ‘</a:t>
            </a:r>
            <a:r>
              <a:rPr lang="es-ES" altLang="es-AR" sz="1800" dirty="0" err="1"/>
              <a:t>nombreMapa</a:t>
            </a:r>
            <a:r>
              <a:rPr lang="es-ES" altLang="es-AR" sz="1800" dirty="0"/>
              <a:t>’</a:t>
            </a:r>
          </a:p>
          <a:p>
            <a:pPr eaLnBrk="1" hangingPunct="1">
              <a:buFont typeface="Wingdings 2" panose="05020102010507070707" pitchFamily="18" charset="2"/>
              <a:buNone/>
            </a:pPr>
            <a:r>
              <a:rPr lang="es-ES" altLang="es-AR" sz="1800" dirty="0"/>
              <a:t>	el mapa se emite con el contenido de # leyenda en el área del mensaje y el  cursor ubicado en el primer campo de entrada. ALARM emite sonido.</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INPUT MARK  *</a:t>
            </a:r>
            <a:r>
              <a:rPr lang="es-ES" altLang="es-AR" sz="1800" dirty="0" err="1"/>
              <a:t>var</a:t>
            </a:r>
            <a:r>
              <a:rPr lang="es-ES" altLang="es-AR" sz="1800" dirty="0"/>
              <a:t>  USING MAP ‘</a:t>
            </a:r>
            <a:r>
              <a:rPr lang="es-ES" altLang="es-AR" sz="1800" dirty="0" err="1"/>
              <a:t>nombreMapa</a:t>
            </a:r>
            <a:r>
              <a:rPr lang="es-ES" altLang="es-AR" sz="1800" dirty="0"/>
              <a:t>’</a:t>
            </a:r>
          </a:p>
          <a:p>
            <a:pPr eaLnBrk="1" hangingPunct="1">
              <a:buFont typeface="Wingdings 2" panose="05020102010507070707" pitchFamily="18" charset="2"/>
              <a:buNone/>
            </a:pPr>
            <a:r>
              <a:rPr lang="es-ES" altLang="es-AR" sz="1800" dirty="0"/>
              <a:t>	el mapa se emite con el cursor ubicado en el campo VAR.</a:t>
            </a:r>
          </a:p>
          <a:p>
            <a:pPr eaLnBrk="1" hangingPunct="1">
              <a:buFont typeface="Wingdings 2" panose="05020102010507070707" pitchFamily="18" charset="2"/>
              <a:buNone/>
            </a:pPr>
            <a:endParaRPr lang="es-ES" altLang="es-AR" sz="1800" dirty="0"/>
          </a:p>
        </p:txBody>
      </p:sp>
      <p:sp>
        <p:nvSpPr>
          <p:cNvPr id="9"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Sentencias</a:t>
            </a:r>
            <a:r>
              <a:rPr lang="en-US" altLang="es-AR" b="1" dirty="0" smtClean="0">
                <a:solidFill>
                  <a:srgbClr val="007AD6"/>
                </a:solidFill>
                <a:latin typeface="Arial" panose="020B0604020202020204" pitchFamily="34" charset="0"/>
                <a:cs typeface="Arial" panose="020B0604020202020204" pitchFamily="34" charset="0"/>
              </a:rPr>
              <a:t>: INPUT, REINPUT, INPUT USING MAP, SET KEY, DISPLAY, WRITE, NEWPAGE</a:t>
            </a:r>
            <a:endParaRPr lang="es-ES" altLang="es-AR" b="1" dirty="0">
              <a:solidFill>
                <a:srgbClr val="007AD6"/>
              </a:solidFill>
              <a:latin typeface="Arial" panose="020B0604020202020204" pitchFamily="34" charset="0"/>
              <a:cs typeface="Arial" panose="020B0604020202020204" pitchFamily="34" charset="0"/>
            </a:endParaRPr>
          </a:p>
        </p:txBody>
      </p:sp>
      <p:sp>
        <p:nvSpPr>
          <p:cNvPr id="10"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5. Entrada y salida de datos</a:t>
            </a:r>
          </a:p>
        </p:txBody>
      </p:sp>
    </p:spTree>
    <p:extLst>
      <p:ext uri="{BB962C8B-B14F-4D97-AF65-F5344CB8AC3E}">
        <p14:creationId xmlns:p14="http://schemas.microsoft.com/office/powerpoint/2010/main" val="22229490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3 Marcador de contenido"/>
          <p:cNvSpPr>
            <a:spLocks noGrp="1"/>
          </p:cNvSpPr>
          <p:nvPr>
            <p:ph sz="half" idx="1"/>
          </p:nvPr>
        </p:nvSpPr>
        <p:spPr>
          <a:xfrm>
            <a:off x="1981200" y="1981200"/>
            <a:ext cx="8147050" cy="4616450"/>
          </a:xfrm>
        </p:spPr>
        <p:txBody>
          <a:bodyPr>
            <a:normAutofit/>
          </a:bodyPr>
          <a:lstStyle/>
          <a:p>
            <a:pPr marL="0" indent="0" eaLnBrk="1" hangingPunct="1">
              <a:buNone/>
            </a:pPr>
            <a:r>
              <a:rPr lang="es-ES" altLang="es-AR" sz="1800" b="1" dirty="0" smtClean="0"/>
              <a:t>WRITE</a:t>
            </a:r>
            <a:r>
              <a:rPr lang="es-ES" altLang="es-AR" sz="1800" dirty="0" smtClean="0"/>
              <a:t> </a:t>
            </a:r>
            <a:r>
              <a:rPr lang="es-ES" altLang="es-AR" sz="1800" dirty="0"/>
              <a:t>ofrece flexibilidad y control de las declaraciones </a:t>
            </a:r>
            <a:r>
              <a:rPr lang="es-ES" altLang="es-AR" sz="1800" dirty="0" err="1"/>
              <a:t>Display</a:t>
            </a:r>
            <a:r>
              <a:rPr lang="es-ES" altLang="es-AR" sz="1800" dirty="0"/>
              <a:t>, proporcionando las siguientes características para generar informes</a:t>
            </a:r>
            <a:r>
              <a:rPr lang="es-ES" altLang="es-AR" sz="1800" dirty="0" smtClean="0"/>
              <a:t>:</a:t>
            </a:r>
          </a:p>
          <a:p>
            <a:pPr marL="0" indent="0" eaLnBrk="1" hangingPunct="1">
              <a:buNone/>
            </a:pPr>
            <a:endParaRPr lang="es-ES" altLang="es-AR" sz="1800" dirty="0" smtClean="0"/>
          </a:p>
          <a:p>
            <a:pPr>
              <a:buClr>
                <a:srgbClr val="00AEC3"/>
              </a:buClr>
            </a:pPr>
            <a:r>
              <a:rPr lang="es-ES" altLang="es-AR" sz="1800" dirty="0" smtClean="0"/>
              <a:t>Varias </a:t>
            </a:r>
            <a:r>
              <a:rPr lang="es-ES" altLang="es-AR" sz="1800" dirty="0"/>
              <a:t>salidas con formato usando </a:t>
            </a:r>
            <a:r>
              <a:rPr lang="es-ES" altLang="es-AR" sz="1800" dirty="0" smtClean="0"/>
              <a:t>espaciadores</a:t>
            </a:r>
          </a:p>
          <a:p>
            <a:pPr>
              <a:buClr>
                <a:srgbClr val="00AEC3"/>
              </a:buClr>
            </a:pPr>
            <a:r>
              <a:rPr lang="es-ES" altLang="es-AR" sz="1800" dirty="0" smtClean="0"/>
              <a:t>Identificación </a:t>
            </a:r>
            <a:r>
              <a:rPr lang="es-ES" altLang="es-AR" sz="1800" dirty="0"/>
              <a:t>automática del ajuste de </a:t>
            </a:r>
            <a:r>
              <a:rPr lang="es-ES" altLang="es-AR" sz="1800" dirty="0" smtClean="0"/>
              <a:t>línea</a:t>
            </a:r>
          </a:p>
          <a:p>
            <a:pPr>
              <a:buClr>
                <a:srgbClr val="00AEC3"/>
              </a:buClr>
            </a:pPr>
            <a:r>
              <a:rPr lang="es-ES" altLang="es-AR" sz="1800" dirty="0" smtClean="0"/>
              <a:t>Formato </a:t>
            </a:r>
            <a:r>
              <a:rPr lang="es-ES" altLang="es-AR" sz="1800" dirty="0"/>
              <a:t>de salida con </a:t>
            </a:r>
            <a:r>
              <a:rPr lang="es-ES" altLang="es-AR" sz="1800" dirty="0" smtClean="0"/>
              <a:t>pestañas</a:t>
            </a:r>
          </a:p>
          <a:p>
            <a:pPr>
              <a:buClr>
                <a:srgbClr val="00AEC3"/>
              </a:buClr>
            </a:pPr>
            <a:r>
              <a:rPr lang="es-ES" altLang="es-AR" sz="1800" dirty="0" smtClean="0"/>
              <a:t>Formato </a:t>
            </a:r>
            <a:r>
              <a:rPr lang="es-ES" altLang="es-AR" sz="1800" dirty="0"/>
              <a:t>de salida mediante una combinación de separadores y etiquetas</a:t>
            </a:r>
          </a:p>
          <a:p>
            <a:pPr eaLnBrk="1" hangingPunct="1">
              <a:buFont typeface="Wingdings 2" panose="05020102010507070707" pitchFamily="18" charset="2"/>
              <a:buNone/>
            </a:pPr>
            <a:endParaRPr lang="es-ES" altLang="es-AR" sz="1800" dirty="0"/>
          </a:p>
          <a:p>
            <a:pPr eaLnBrk="1" hangingPunct="1">
              <a:buFont typeface="Wingdings 2" panose="05020102010507070707" pitchFamily="18" charset="2"/>
              <a:buNone/>
            </a:pPr>
            <a:r>
              <a:rPr lang="es-ES" altLang="es-AR" sz="1800" dirty="0"/>
              <a:t>		WRITE  ‘=‘ id-cliente</a:t>
            </a:r>
          </a:p>
          <a:p>
            <a:pPr eaLnBrk="1" hangingPunct="1">
              <a:buFont typeface="Wingdings 2" panose="05020102010507070707" pitchFamily="18" charset="2"/>
              <a:buNone/>
            </a:pPr>
            <a:r>
              <a:rPr lang="es-ES" altLang="es-AR" sz="1800" dirty="0"/>
              <a:t>		WRITE ‘El total de </a:t>
            </a:r>
            <a:r>
              <a:rPr lang="es-ES" altLang="es-AR" sz="1800" dirty="0" err="1"/>
              <a:t>leidos</a:t>
            </a:r>
            <a:r>
              <a:rPr lang="es-ES" altLang="es-AR" sz="1800" dirty="0"/>
              <a:t> es ’ TOT-LEIDOS</a:t>
            </a:r>
          </a:p>
          <a:p>
            <a:pPr eaLnBrk="1" hangingPunct="1">
              <a:buFont typeface="Wingdings 2" panose="05020102010507070707" pitchFamily="18" charset="2"/>
              <a:buNone/>
            </a:pPr>
            <a:r>
              <a:rPr lang="es-ES" altLang="es-AR" sz="1800" dirty="0"/>
              <a:t>		10T  WRITE ‘Totales del programa: ‘ *</a:t>
            </a:r>
            <a:r>
              <a:rPr lang="es-ES" altLang="es-AR" sz="1800" dirty="0" err="1"/>
              <a:t>program</a:t>
            </a:r>
            <a:endParaRPr lang="es-ES" altLang="es-AR" sz="1800" dirty="0"/>
          </a:p>
        </p:txBody>
      </p:sp>
      <p:sp>
        <p:nvSpPr>
          <p:cNvPr id="8"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Sentencias</a:t>
            </a:r>
            <a:r>
              <a:rPr lang="en-US" altLang="es-AR" b="1" dirty="0" smtClean="0">
                <a:solidFill>
                  <a:srgbClr val="007AD6"/>
                </a:solidFill>
                <a:latin typeface="Arial" panose="020B0604020202020204" pitchFamily="34" charset="0"/>
                <a:cs typeface="Arial" panose="020B0604020202020204" pitchFamily="34" charset="0"/>
              </a:rPr>
              <a:t>: INPUT, REINPUT, INPUT USING MAP, SET KEY, DISPLAY, WRITE, NEWPAGE</a:t>
            </a:r>
            <a:endParaRPr lang="es-ES" altLang="es-AR" b="1" dirty="0">
              <a:solidFill>
                <a:srgbClr val="007AD6"/>
              </a:solidFill>
              <a:latin typeface="Arial" panose="020B0604020202020204" pitchFamily="34" charset="0"/>
              <a:cs typeface="Arial" panose="020B0604020202020204" pitchFamily="34" charset="0"/>
            </a:endParaRPr>
          </a:p>
        </p:txBody>
      </p:sp>
      <p:sp>
        <p:nvSpPr>
          <p:cNvPr id="9"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5. Entrada y salida de datos</a:t>
            </a:r>
          </a:p>
        </p:txBody>
      </p:sp>
    </p:spTree>
    <p:extLst>
      <p:ext uri="{BB962C8B-B14F-4D97-AF65-F5344CB8AC3E}">
        <p14:creationId xmlns:p14="http://schemas.microsoft.com/office/powerpoint/2010/main" val="11767574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3 Marcador de contenido"/>
          <p:cNvSpPr>
            <a:spLocks noGrp="1"/>
          </p:cNvSpPr>
          <p:nvPr>
            <p:ph sz="half" idx="1"/>
          </p:nvPr>
        </p:nvSpPr>
        <p:spPr>
          <a:xfrm>
            <a:off x="1981200" y="1981200"/>
            <a:ext cx="8487508" cy="4616450"/>
          </a:xfrm>
        </p:spPr>
        <p:txBody>
          <a:bodyPr>
            <a:normAutofit/>
          </a:bodyPr>
          <a:lstStyle/>
          <a:p>
            <a:pPr marL="0" indent="0" eaLnBrk="1" hangingPunct="1">
              <a:buNone/>
            </a:pPr>
            <a:r>
              <a:rPr lang="es-ES" altLang="es-AR" sz="1800" b="1" dirty="0" smtClean="0"/>
              <a:t>DISPLAY</a:t>
            </a:r>
            <a:r>
              <a:rPr lang="es-ES" altLang="es-AR" sz="1800" dirty="0" smtClean="0"/>
              <a:t> es </a:t>
            </a:r>
            <a:r>
              <a:rPr lang="es-ES" altLang="es-AR" sz="1800" dirty="0"/>
              <a:t>una forma sencilla de mostrar información en pantalla a la salida de un modulo por ejemplo en modo </a:t>
            </a:r>
            <a:r>
              <a:rPr lang="es-ES" altLang="es-AR" sz="1800" dirty="0" err="1"/>
              <a:t>batch</a:t>
            </a:r>
            <a:r>
              <a:rPr lang="es-ES" altLang="es-AR" sz="1800" dirty="0"/>
              <a:t>, o también utilizado para realizar </a:t>
            </a:r>
            <a:r>
              <a:rPr lang="es-ES" altLang="es-AR" sz="1800" dirty="0" smtClean="0"/>
              <a:t>una depuración </a:t>
            </a:r>
            <a:r>
              <a:rPr lang="es-ES" altLang="es-AR" sz="1800" dirty="0"/>
              <a:t>casual (saber el contenido de una variable) o seguimiento del programa.</a:t>
            </a:r>
          </a:p>
          <a:p>
            <a:pPr eaLnBrk="1" hangingPunct="1">
              <a:buFont typeface="Wingdings 2" panose="05020102010507070707" pitchFamily="18" charset="2"/>
              <a:buNone/>
            </a:pPr>
            <a:r>
              <a:rPr lang="es-ES" altLang="es-AR" sz="1800" dirty="0"/>
              <a:t>			</a:t>
            </a:r>
            <a:endParaRPr lang="es-ES" altLang="es-AR" sz="1800" dirty="0" smtClean="0"/>
          </a:p>
          <a:p>
            <a:pPr eaLnBrk="1" hangingPunct="1">
              <a:buFont typeface="Wingdings 2" panose="05020102010507070707" pitchFamily="18" charset="2"/>
              <a:buNone/>
            </a:pPr>
            <a:r>
              <a:rPr lang="es-ES" altLang="es-AR" sz="1800" dirty="0" smtClean="0"/>
              <a:t>			DISPLAY </a:t>
            </a:r>
            <a:r>
              <a:rPr lang="es-ES" altLang="es-AR" sz="1800" dirty="0" err="1"/>
              <a:t>id_cliente</a:t>
            </a:r>
            <a:endParaRPr lang="es-ES" altLang="es-AR" sz="1800" dirty="0"/>
          </a:p>
          <a:p>
            <a:pPr marL="0" indent="0" eaLnBrk="1" hangingPunct="1">
              <a:buNone/>
            </a:pPr>
            <a:endParaRPr lang="es-ES" altLang="es-AR" sz="1800" dirty="0"/>
          </a:p>
          <a:p>
            <a:pPr marL="0" indent="0" eaLnBrk="1" hangingPunct="1">
              <a:buNone/>
            </a:pPr>
            <a:r>
              <a:rPr lang="es-ES" altLang="es-AR" sz="1800" b="1" dirty="0" smtClean="0"/>
              <a:t>NEWPAGE</a:t>
            </a:r>
            <a:r>
              <a:rPr lang="es-ES" altLang="es-AR" sz="1800" dirty="0" smtClean="0"/>
              <a:t> permite </a:t>
            </a:r>
            <a:r>
              <a:rPr lang="es-ES" altLang="es-AR" sz="1800" dirty="0"/>
              <a:t>forzar un salto de página, también utilizado para generar informes.</a:t>
            </a:r>
          </a:p>
          <a:p>
            <a:pPr eaLnBrk="1" hangingPunct="1">
              <a:buFont typeface="Wingdings 2" panose="05020102010507070707" pitchFamily="18" charset="2"/>
              <a:buNone/>
            </a:pPr>
            <a:endParaRPr lang="es-ES" altLang="es-AR" sz="1800" dirty="0"/>
          </a:p>
          <a:p>
            <a:pPr eaLnBrk="1" hangingPunct="1">
              <a:buFont typeface="Wingdings 2" panose="05020102010507070707" pitchFamily="18" charset="2"/>
              <a:buNone/>
            </a:pPr>
            <a:r>
              <a:rPr lang="es-ES" altLang="es-AR" sz="1800" dirty="0"/>
              <a:t>			NEWPAGE (n)</a:t>
            </a:r>
          </a:p>
          <a:p>
            <a:pPr eaLnBrk="1" hangingPunct="1">
              <a:buFont typeface="Wingdings 2" panose="05020102010507070707" pitchFamily="18" charset="2"/>
              <a:buNone/>
            </a:pPr>
            <a:r>
              <a:rPr lang="es-ES" altLang="es-AR" sz="1800" dirty="0"/>
              <a:t>			n = cantidad de saltos, si es 1 puede no indicarse.</a:t>
            </a:r>
          </a:p>
        </p:txBody>
      </p:sp>
      <p:sp>
        <p:nvSpPr>
          <p:cNvPr id="8"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Sentencias</a:t>
            </a:r>
            <a:r>
              <a:rPr lang="en-US" altLang="es-AR" b="1" dirty="0" smtClean="0">
                <a:solidFill>
                  <a:srgbClr val="007AD6"/>
                </a:solidFill>
                <a:latin typeface="Arial" panose="020B0604020202020204" pitchFamily="34" charset="0"/>
                <a:cs typeface="Arial" panose="020B0604020202020204" pitchFamily="34" charset="0"/>
              </a:rPr>
              <a:t>: INPUT, REINPUT, INPUT USING MAP, SET KEY, DISPLAY, WRITE, NEWPAGE</a:t>
            </a:r>
            <a:endParaRPr lang="es-ES" altLang="es-AR" b="1" dirty="0">
              <a:solidFill>
                <a:srgbClr val="007AD6"/>
              </a:solidFill>
              <a:latin typeface="Arial" panose="020B0604020202020204" pitchFamily="34" charset="0"/>
              <a:cs typeface="Arial" panose="020B0604020202020204" pitchFamily="34" charset="0"/>
            </a:endParaRPr>
          </a:p>
        </p:txBody>
      </p:sp>
      <p:sp>
        <p:nvSpPr>
          <p:cNvPr id="9"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5. Entrada y salida de datos</a:t>
            </a:r>
          </a:p>
        </p:txBody>
      </p:sp>
    </p:spTree>
    <p:extLst>
      <p:ext uri="{BB962C8B-B14F-4D97-AF65-F5344CB8AC3E}">
        <p14:creationId xmlns:p14="http://schemas.microsoft.com/office/powerpoint/2010/main" val="672977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3 Marcador de contenido"/>
          <p:cNvSpPr>
            <a:spLocks noGrp="1"/>
          </p:cNvSpPr>
          <p:nvPr>
            <p:ph sz="half" idx="1"/>
          </p:nvPr>
        </p:nvSpPr>
        <p:spPr>
          <a:xfrm>
            <a:off x="1981200" y="1981200"/>
            <a:ext cx="8147050" cy="4616450"/>
          </a:xfrm>
        </p:spPr>
        <p:txBody>
          <a:bodyPr>
            <a:normAutofit/>
          </a:bodyPr>
          <a:lstStyle/>
          <a:p>
            <a:pPr marL="0" indent="0" eaLnBrk="1" hangingPunct="1">
              <a:buNone/>
            </a:pPr>
            <a:r>
              <a:rPr lang="es-ES" altLang="es-AR" sz="1800" b="1" dirty="0" smtClean="0"/>
              <a:t>SET KEY </a:t>
            </a:r>
            <a:r>
              <a:rPr lang="es-ES" altLang="es-AR" sz="1800" dirty="0"/>
              <a:t>activa o desactiva las teclas PF. En los programas </a:t>
            </a:r>
            <a:r>
              <a:rPr lang="es-ES" altLang="es-AR" sz="1800" dirty="0" err="1"/>
              <a:t>OnLine</a:t>
            </a:r>
            <a:r>
              <a:rPr lang="es-ES" altLang="es-AR" sz="1800" dirty="0"/>
              <a:t>, el módulo de ejecución deberá explícitamente activar las teclas que el usuario necesitará para trabajar en el sistema. También se puede utilizar para asignar nombres que luego se muestran automáticamente al usuario en la pantalla.</a:t>
            </a:r>
          </a:p>
          <a:p>
            <a:pPr eaLnBrk="1" hangingPunct="1">
              <a:buFont typeface="Wingdings 2" panose="05020102010507070707" pitchFamily="18" charset="2"/>
              <a:buNone/>
            </a:pPr>
            <a:endParaRPr lang="es-ES" altLang="es-AR" sz="1800" dirty="0"/>
          </a:p>
          <a:p>
            <a:pPr eaLnBrk="1" hangingPunct="1">
              <a:buFont typeface="Wingdings 2" panose="05020102010507070707" pitchFamily="18" charset="2"/>
              <a:buNone/>
            </a:pPr>
            <a:r>
              <a:rPr lang="es-ES" altLang="es-AR" sz="1800" dirty="0"/>
              <a:t>		SET KEY PF3   (activación de PF3)</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SET KEY PF3=OFF (desactiva la PF3)</a:t>
            </a:r>
          </a:p>
          <a:p>
            <a:pPr eaLnBrk="1" hangingPunct="1">
              <a:buFont typeface="Wingdings 2" panose="05020102010507070707" pitchFamily="18" charset="2"/>
              <a:buNone/>
            </a:pPr>
            <a:r>
              <a:rPr lang="es-ES" altLang="es-AR" sz="1800" dirty="0"/>
              <a:t>		</a:t>
            </a:r>
          </a:p>
          <a:p>
            <a:pPr eaLnBrk="1" hangingPunct="1">
              <a:buFont typeface="Wingdings 2" panose="05020102010507070707" pitchFamily="18" charset="2"/>
              <a:buNone/>
            </a:pPr>
            <a:r>
              <a:rPr lang="es-ES" altLang="es-AR" sz="1800" dirty="0"/>
              <a:t>		</a:t>
            </a:r>
            <a:r>
              <a:rPr lang="en-US" altLang="es-AR" sz="1800" dirty="0"/>
              <a:t>SET KEY PF3 NAMED ‘Exit’  (</a:t>
            </a:r>
            <a:r>
              <a:rPr lang="en-US" altLang="es-AR" sz="1800" dirty="0" err="1"/>
              <a:t>activa</a:t>
            </a:r>
            <a:r>
              <a:rPr lang="en-US" altLang="es-AR" sz="1800" dirty="0"/>
              <a:t> y </a:t>
            </a:r>
            <a:r>
              <a:rPr lang="en-US" altLang="es-AR" sz="1800" dirty="0" err="1"/>
              <a:t>nombra</a:t>
            </a:r>
            <a:r>
              <a:rPr lang="en-US" altLang="es-AR" sz="1800" dirty="0"/>
              <a:t> la PF3)</a:t>
            </a:r>
            <a:endParaRPr lang="es-ES" altLang="es-AR" sz="1800" dirty="0"/>
          </a:p>
        </p:txBody>
      </p:sp>
      <p:sp>
        <p:nvSpPr>
          <p:cNvPr id="8"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Sentencias</a:t>
            </a:r>
            <a:r>
              <a:rPr lang="en-US" altLang="es-AR" b="1" dirty="0" smtClean="0">
                <a:solidFill>
                  <a:srgbClr val="007AD6"/>
                </a:solidFill>
                <a:latin typeface="Arial" panose="020B0604020202020204" pitchFamily="34" charset="0"/>
                <a:cs typeface="Arial" panose="020B0604020202020204" pitchFamily="34" charset="0"/>
              </a:rPr>
              <a:t>: INPUT, REINPUT, INPUT USING MAP, SET KEY, DISPLAY, WRITE, NEWPAGE</a:t>
            </a:r>
            <a:endParaRPr lang="es-ES" altLang="es-AR" b="1" dirty="0">
              <a:solidFill>
                <a:srgbClr val="007AD6"/>
              </a:solidFill>
              <a:latin typeface="Arial" panose="020B0604020202020204" pitchFamily="34" charset="0"/>
              <a:cs typeface="Arial" panose="020B0604020202020204" pitchFamily="34" charset="0"/>
            </a:endParaRPr>
          </a:p>
        </p:txBody>
      </p:sp>
      <p:sp>
        <p:nvSpPr>
          <p:cNvPr id="9"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5. Entrada y salida de datos</a:t>
            </a:r>
          </a:p>
        </p:txBody>
      </p:sp>
    </p:spTree>
    <p:extLst>
      <p:ext uri="{BB962C8B-B14F-4D97-AF65-F5344CB8AC3E}">
        <p14:creationId xmlns:p14="http://schemas.microsoft.com/office/powerpoint/2010/main" val="1046310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4"/>
          <p:cNvGraphicFramePr>
            <a:graphicFrameLocks noGrp="1"/>
          </p:cNvGraphicFramePr>
          <p:nvPr>
            <p:extLst>
              <p:ext uri="{D42A27DB-BD31-4B8C-83A1-F6EECF244321}">
                <p14:modId xmlns:p14="http://schemas.microsoft.com/office/powerpoint/2010/main" val="4129437186"/>
              </p:ext>
            </p:extLst>
          </p:nvPr>
        </p:nvGraphicFramePr>
        <p:xfrm>
          <a:off x="347763" y="1973202"/>
          <a:ext cx="5257382" cy="737420"/>
        </p:xfrm>
        <a:graphic>
          <a:graphicData uri="http://schemas.openxmlformats.org/drawingml/2006/table">
            <a:tbl>
              <a:tblPr/>
              <a:tblGrid>
                <a:gridCol w="2453323">
                  <a:extLst>
                    <a:ext uri="{9D8B030D-6E8A-4147-A177-3AD203B41FA5}">
                      <a16:colId xmlns:a16="http://schemas.microsoft.com/office/drawing/2014/main" val="1578197901"/>
                    </a:ext>
                  </a:extLst>
                </a:gridCol>
                <a:gridCol w="2804059">
                  <a:extLst>
                    <a:ext uri="{9D8B030D-6E8A-4147-A177-3AD203B41FA5}">
                      <a16:colId xmlns:a16="http://schemas.microsoft.com/office/drawing/2014/main" val="1999779709"/>
                    </a:ext>
                  </a:extLst>
                </a:gridCol>
              </a:tblGrid>
              <a:tr h="368710">
                <a:tc>
                  <a:txBody>
                    <a:bodyPr/>
                    <a:lstStyle/>
                    <a:p>
                      <a:r>
                        <a:rPr lang="es-AR" dirty="0">
                          <a:effectLst/>
                        </a:rPr>
                        <a:t>Modo estructurado:</a:t>
                      </a:r>
                    </a:p>
                  </a:txBody>
                  <a:tcPr marL="28575" marR="28575" marT="28575" marB="28575" anchor="ctr">
                    <a:lnL>
                      <a:noFill/>
                    </a:lnL>
                    <a:lnR>
                      <a:noFill/>
                    </a:lnR>
                    <a:lnT>
                      <a:noFill/>
                    </a:lnT>
                    <a:lnB>
                      <a:noFill/>
                    </a:lnB>
                    <a:solidFill>
                      <a:srgbClr val="B3CCEB"/>
                    </a:solidFill>
                  </a:tcPr>
                </a:tc>
                <a:tc>
                  <a:txBody>
                    <a:bodyPr/>
                    <a:lstStyle/>
                    <a:p>
                      <a:pPr fontAlgn="t"/>
                      <a:r>
                        <a:rPr lang="es-AR" dirty="0">
                          <a:effectLst/>
                        </a:rPr>
                        <a:t>GLOBALS SM=ON</a:t>
                      </a:r>
                    </a:p>
                  </a:txBody>
                  <a:tcPr marL="28575" marR="28575" marT="28575" marB="28575">
                    <a:lnL>
                      <a:noFill/>
                    </a:lnL>
                    <a:lnR>
                      <a:noFill/>
                    </a:lnR>
                    <a:lnT>
                      <a:noFill/>
                    </a:lnT>
                    <a:lnB>
                      <a:noFill/>
                    </a:lnB>
                    <a:solidFill>
                      <a:srgbClr val="E9EEF5"/>
                    </a:solidFill>
                  </a:tcPr>
                </a:tc>
                <a:extLst>
                  <a:ext uri="{0D108BD9-81ED-4DB2-BD59-A6C34878D82A}">
                    <a16:rowId xmlns:a16="http://schemas.microsoft.com/office/drawing/2014/main" val="2701810497"/>
                  </a:ext>
                </a:extLst>
              </a:tr>
              <a:tr h="368710">
                <a:tc>
                  <a:txBody>
                    <a:bodyPr/>
                    <a:lstStyle/>
                    <a:p>
                      <a:r>
                        <a:rPr lang="es-AR" dirty="0">
                          <a:effectLst/>
                        </a:rPr>
                        <a:t>Modo de informes:</a:t>
                      </a:r>
                    </a:p>
                  </a:txBody>
                  <a:tcPr marL="28575" marR="28575" marT="28575" marB="28575" anchor="ctr">
                    <a:lnL>
                      <a:noFill/>
                    </a:lnL>
                    <a:lnR>
                      <a:noFill/>
                    </a:lnR>
                    <a:lnT>
                      <a:noFill/>
                    </a:lnT>
                    <a:lnB>
                      <a:noFill/>
                    </a:lnB>
                    <a:solidFill>
                      <a:srgbClr val="B3CCEB"/>
                    </a:solidFill>
                  </a:tcPr>
                </a:tc>
                <a:tc>
                  <a:txBody>
                    <a:bodyPr/>
                    <a:lstStyle/>
                    <a:p>
                      <a:pPr fontAlgn="t"/>
                      <a:r>
                        <a:rPr lang="es-AR" dirty="0">
                          <a:effectLst/>
                        </a:rPr>
                        <a:t>GLOBALS SM=OFF</a:t>
                      </a:r>
                    </a:p>
                  </a:txBody>
                  <a:tcPr marL="28575" marR="28575" marT="28575" marB="28575">
                    <a:lnL>
                      <a:noFill/>
                    </a:lnL>
                    <a:lnR>
                      <a:noFill/>
                    </a:lnR>
                    <a:lnT>
                      <a:noFill/>
                    </a:lnT>
                    <a:lnB>
                      <a:noFill/>
                    </a:lnB>
                    <a:solidFill>
                      <a:srgbClr val="E9EEF5"/>
                    </a:solidFill>
                  </a:tcPr>
                </a:tc>
                <a:extLst>
                  <a:ext uri="{0D108BD9-81ED-4DB2-BD59-A6C34878D82A}">
                    <a16:rowId xmlns:a16="http://schemas.microsoft.com/office/drawing/2014/main" val="2593085904"/>
                  </a:ext>
                </a:extLst>
              </a:tr>
            </a:tbl>
          </a:graphicData>
        </a:graphic>
      </p:graphicFrame>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7" name="4 CuadroTexto"/>
          <p:cNvSpPr txBox="1"/>
          <p:nvPr/>
        </p:nvSpPr>
        <p:spPr>
          <a:xfrm>
            <a:off x="288468" y="1339171"/>
            <a:ext cx="11047748" cy="369332"/>
          </a:xfrm>
          <a:prstGeom prst="rect">
            <a:avLst/>
          </a:prstGeom>
          <a:noFill/>
        </p:spPr>
        <p:txBody>
          <a:bodyPr wrap="square" rtlCol="0">
            <a:spAutoFit/>
          </a:bodyPr>
          <a:lstStyle/>
          <a:p>
            <a:r>
              <a:rPr lang="es-ES" b="1" dirty="0" smtClean="0">
                <a:solidFill>
                  <a:srgbClr val="007AD6"/>
                </a:solidFill>
                <a:latin typeface="Arial" panose="020B0604020202020204" pitchFamily="34" charset="0"/>
                <a:cs typeface="Arial" panose="020B0604020202020204" pitchFamily="34" charset="0"/>
              </a:rPr>
              <a:t>Modos de programación: Estructurado, Reporte, diferencias, sentencia para cambiar. </a:t>
            </a:r>
          </a:p>
        </p:txBody>
      </p:sp>
      <p:sp>
        <p:nvSpPr>
          <p:cNvPr id="8" name="Rectángulo 7"/>
          <p:cNvSpPr/>
          <p:nvPr/>
        </p:nvSpPr>
        <p:spPr>
          <a:xfrm>
            <a:off x="1148861" y="3189238"/>
            <a:ext cx="5638799" cy="2308324"/>
          </a:xfrm>
          <a:prstGeom prst="rect">
            <a:avLst/>
          </a:prstGeom>
        </p:spPr>
        <p:txBody>
          <a:bodyPr wrap="square">
            <a:spAutoFit/>
          </a:bodyPr>
          <a:lstStyle/>
          <a:p>
            <a:r>
              <a:rPr lang="es-AR" sz="1600" b="1" dirty="0" smtClean="0"/>
              <a:t>Modo </a:t>
            </a:r>
            <a:r>
              <a:rPr lang="es-AR" sz="1600" b="1" dirty="0" err="1" smtClean="0"/>
              <a:t>report</a:t>
            </a:r>
            <a:r>
              <a:rPr lang="es-AR" sz="1600" b="1" dirty="0" smtClean="0"/>
              <a:t> </a:t>
            </a:r>
            <a:r>
              <a:rPr lang="es-AR" sz="1600" dirty="0" smtClean="0"/>
              <a:t>(no </a:t>
            </a:r>
            <a:r>
              <a:rPr lang="es-AR" sz="1600" dirty="0"/>
              <a:t>se usa, cambiar a modo estructurado</a:t>
            </a:r>
            <a:r>
              <a:rPr lang="es-AR" sz="1600" dirty="0" smtClean="0"/>
              <a:t>)</a:t>
            </a:r>
          </a:p>
          <a:p>
            <a:endParaRPr lang="es-AR" sz="1600" dirty="0"/>
          </a:p>
          <a:p>
            <a:r>
              <a:rPr lang="en-US" sz="1600" dirty="0"/>
              <a:t>READ EMPLOYEES BY PERSONNEL-ID </a:t>
            </a:r>
          </a:p>
          <a:p>
            <a:r>
              <a:rPr lang="en-US" sz="1600" dirty="0"/>
              <a:t>   DISPLAY NAME BIRTH</a:t>
            </a:r>
          </a:p>
          <a:p>
            <a:r>
              <a:rPr lang="en-US" sz="1600" dirty="0"/>
              <a:t>   AT END OF DATA </a:t>
            </a:r>
          </a:p>
          <a:p>
            <a:r>
              <a:rPr lang="en-US" sz="1600" dirty="0"/>
              <a:t>     DO SKIP 2 </a:t>
            </a:r>
          </a:p>
          <a:p>
            <a:r>
              <a:rPr lang="en-US" sz="1600" dirty="0"/>
              <a:t>       WRITE / 'LAST SELECTED:' OLD(NAME)</a:t>
            </a:r>
          </a:p>
          <a:p>
            <a:r>
              <a:rPr lang="en-US" sz="1600" dirty="0"/>
              <a:t>    DOEND</a:t>
            </a:r>
          </a:p>
          <a:p>
            <a:r>
              <a:rPr lang="en-US" sz="1600" dirty="0"/>
              <a:t> END</a:t>
            </a:r>
            <a:endParaRPr lang="es-AR" sz="1600" dirty="0"/>
          </a:p>
        </p:txBody>
      </p:sp>
      <p:sp>
        <p:nvSpPr>
          <p:cNvPr id="9" name="Marcador de contenido 2"/>
          <p:cNvSpPr txBox="1">
            <a:spLocks/>
          </p:cNvSpPr>
          <p:nvPr/>
        </p:nvSpPr>
        <p:spPr>
          <a:xfrm>
            <a:off x="6740769" y="1905002"/>
            <a:ext cx="5086878" cy="39330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AR" sz="1600" b="1" dirty="0"/>
              <a:t>Modo estructurado</a:t>
            </a:r>
            <a:endParaRPr lang="es-AR" sz="1600" b="1" dirty="0" smtClean="0"/>
          </a:p>
          <a:p>
            <a:pPr marL="0" indent="0">
              <a:buFont typeface="Arial" pitchFamily="34" charset="0"/>
              <a:buNone/>
            </a:pPr>
            <a:r>
              <a:rPr lang="en-US" sz="1600" dirty="0" smtClean="0"/>
              <a:t>DEFINE DATA LOCAL</a:t>
            </a:r>
          </a:p>
          <a:p>
            <a:pPr marL="0" indent="0">
              <a:buFont typeface="Arial" pitchFamily="34" charset="0"/>
              <a:buNone/>
            </a:pPr>
            <a:r>
              <a:rPr lang="en-US" sz="1600" dirty="0" smtClean="0"/>
              <a:t> 1 MYVIEW VIEW OF EMPLOYEES </a:t>
            </a:r>
          </a:p>
          <a:p>
            <a:pPr marL="0" indent="0">
              <a:buFont typeface="Arial" pitchFamily="34" charset="0"/>
              <a:buNone/>
            </a:pPr>
            <a:r>
              <a:rPr lang="en-US" sz="1600" dirty="0" smtClean="0"/>
              <a:t>2 PERSONNEL-ID</a:t>
            </a:r>
          </a:p>
          <a:p>
            <a:pPr marL="0" indent="0">
              <a:buFont typeface="Arial" pitchFamily="34" charset="0"/>
              <a:buNone/>
            </a:pPr>
            <a:r>
              <a:rPr lang="en-US" sz="1600" dirty="0" smtClean="0"/>
              <a:t> 2 NAME </a:t>
            </a:r>
          </a:p>
          <a:p>
            <a:pPr marL="0" indent="0">
              <a:buFont typeface="Arial" pitchFamily="34" charset="0"/>
              <a:buNone/>
            </a:pPr>
            <a:r>
              <a:rPr lang="en-US" sz="1600" dirty="0" smtClean="0"/>
              <a:t>2 BIRTH</a:t>
            </a:r>
          </a:p>
          <a:p>
            <a:pPr marL="0" indent="0">
              <a:buFont typeface="Arial" pitchFamily="34" charset="0"/>
              <a:buNone/>
            </a:pPr>
            <a:r>
              <a:rPr lang="en-US" sz="1600" dirty="0" smtClean="0"/>
              <a:t> END-DEFINE </a:t>
            </a:r>
          </a:p>
          <a:p>
            <a:pPr marL="0" indent="0">
              <a:buFont typeface="Arial" pitchFamily="34" charset="0"/>
              <a:buNone/>
            </a:pPr>
            <a:r>
              <a:rPr lang="en-US" sz="1600" dirty="0" smtClean="0"/>
              <a:t>READ MYVIEW BY PERSONNEL-ID</a:t>
            </a:r>
          </a:p>
          <a:p>
            <a:pPr marL="0" indent="0">
              <a:buFont typeface="Arial" pitchFamily="34" charset="0"/>
              <a:buNone/>
            </a:pPr>
            <a:r>
              <a:rPr lang="en-US" sz="1600" dirty="0" smtClean="0"/>
              <a:t>    DISPLAY NAME BIRTH</a:t>
            </a:r>
          </a:p>
          <a:p>
            <a:pPr marL="0" indent="0">
              <a:buFont typeface="Arial" pitchFamily="34" charset="0"/>
              <a:buNone/>
            </a:pPr>
            <a:r>
              <a:rPr lang="en-US" sz="1600" dirty="0" smtClean="0"/>
              <a:t>       AT END OF DATA</a:t>
            </a:r>
          </a:p>
          <a:p>
            <a:pPr marL="0" indent="0">
              <a:buFont typeface="Arial" pitchFamily="34" charset="0"/>
              <a:buNone/>
            </a:pPr>
            <a:r>
              <a:rPr lang="en-US" sz="1600" dirty="0" smtClean="0"/>
              <a:t>           SKIP 2 </a:t>
            </a:r>
          </a:p>
          <a:p>
            <a:pPr marL="0" indent="0">
              <a:buFont typeface="Arial" pitchFamily="34" charset="0"/>
              <a:buNone/>
            </a:pPr>
            <a:r>
              <a:rPr lang="en-US" sz="1600" dirty="0" smtClean="0"/>
              <a:t>          WRITE / 'LAST SELECTED:' OLD(NAME)</a:t>
            </a:r>
          </a:p>
          <a:p>
            <a:pPr marL="0" indent="0">
              <a:buFont typeface="Arial" pitchFamily="34" charset="0"/>
              <a:buNone/>
            </a:pPr>
            <a:r>
              <a:rPr lang="en-US" sz="1600" dirty="0" smtClean="0"/>
              <a:t>     END-ENDDATA</a:t>
            </a:r>
          </a:p>
          <a:p>
            <a:pPr marL="0" indent="0">
              <a:buFont typeface="Arial" pitchFamily="34" charset="0"/>
              <a:buNone/>
            </a:pPr>
            <a:r>
              <a:rPr lang="en-US" sz="1600" dirty="0" smtClean="0"/>
              <a:t> END-READ </a:t>
            </a:r>
          </a:p>
          <a:p>
            <a:pPr marL="0" indent="0">
              <a:buFont typeface="Arial" pitchFamily="34" charset="0"/>
              <a:buNone/>
            </a:pPr>
            <a:r>
              <a:rPr lang="en-US" sz="1600" dirty="0" smtClean="0"/>
              <a:t>END</a:t>
            </a:r>
            <a:endParaRPr lang="es-AR" sz="1600" dirty="0" smtClean="0"/>
          </a:p>
          <a:p>
            <a:endParaRPr lang="es-AR" sz="1600" dirty="0"/>
          </a:p>
        </p:txBody>
      </p:sp>
      <p:cxnSp>
        <p:nvCxnSpPr>
          <p:cNvPr id="12" name="Conector recto 11"/>
          <p:cNvCxnSpPr/>
          <p:nvPr/>
        </p:nvCxnSpPr>
        <p:spPr>
          <a:xfrm>
            <a:off x="6295292" y="1899138"/>
            <a:ext cx="0" cy="45837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780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sz="half" idx="1"/>
          </p:nvPr>
        </p:nvGraphicFramePr>
        <p:xfrm>
          <a:off x="2208213" y="2060575"/>
          <a:ext cx="7848600" cy="3932240"/>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332102">
                  <a:extLst>
                    <a:ext uri="{9D8B030D-6E8A-4147-A177-3AD203B41FA5}">
                      <a16:colId xmlns:a16="http://schemas.microsoft.com/office/drawing/2014/main" val="20002"/>
                    </a:ext>
                  </a:extLst>
                </a:gridCol>
                <a:gridCol w="2592198">
                  <a:extLst>
                    <a:ext uri="{9D8B030D-6E8A-4147-A177-3AD203B41FA5}">
                      <a16:colId xmlns:a16="http://schemas.microsoft.com/office/drawing/2014/main" val="20003"/>
                    </a:ext>
                  </a:extLst>
                </a:gridCol>
              </a:tblGrid>
              <a:tr h="640132">
                <a:tc>
                  <a:txBody>
                    <a:bodyPr/>
                    <a:lstStyle/>
                    <a:p>
                      <a:r>
                        <a:rPr lang="es-ES" sz="1800" dirty="0" smtClean="0"/>
                        <a:t>Operador Lógico</a:t>
                      </a:r>
                      <a:endParaRPr lang="es-ES" sz="1800" dirty="0"/>
                    </a:p>
                  </a:txBody>
                  <a:tcPr marL="91437" marR="91437" marT="45724" marB="45724"/>
                </a:tc>
                <a:tc>
                  <a:txBody>
                    <a:bodyPr/>
                    <a:lstStyle/>
                    <a:p>
                      <a:r>
                        <a:rPr lang="es-ES" sz="1800" dirty="0" smtClean="0"/>
                        <a:t>Significado</a:t>
                      </a:r>
                      <a:endParaRPr lang="es-ES" sz="1800" dirty="0"/>
                    </a:p>
                  </a:txBody>
                  <a:tcPr marL="91437" marR="91437" marT="45724" marB="45724"/>
                </a:tc>
                <a:tc>
                  <a:txBody>
                    <a:bodyPr/>
                    <a:lstStyle/>
                    <a:p>
                      <a:r>
                        <a:rPr lang="es-ES" sz="1800" dirty="0" smtClean="0"/>
                        <a:t>Operador</a:t>
                      </a:r>
                    </a:p>
                    <a:p>
                      <a:r>
                        <a:rPr lang="es-ES" sz="1800" baseline="0" dirty="0" smtClean="0"/>
                        <a:t>Booleano </a:t>
                      </a:r>
                      <a:endParaRPr lang="es-ES" sz="1800" dirty="0"/>
                    </a:p>
                  </a:txBody>
                  <a:tcPr marL="91437" marR="91437" marT="45724" marB="45724"/>
                </a:tc>
                <a:tc>
                  <a:txBody>
                    <a:bodyPr/>
                    <a:lstStyle/>
                    <a:p>
                      <a:r>
                        <a:rPr lang="es-ES" sz="1800" dirty="0" err="1" smtClean="0"/>
                        <a:t>Signifacado</a:t>
                      </a:r>
                      <a:endParaRPr lang="es-ES" sz="1800" dirty="0"/>
                    </a:p>
                  </a:txBody>
                  <a:tcPr marL="91437" marR="91437" marT="45724" marB="45724"/>
                </a:tc>
                <a:extLst>
                  <a:ext uri="{0D108BD9-81ED-4DB2-BD59-A6C34878D82A}">
                    <a16:rowId xmlns:a16="http://schemas.microsoft.com/office/drawing/2014/main" val="10000"/>
                  </a:ext>
                </a:extLst>
              </a:tr>
              <a:tr h="640132">
                <a:tc>
                  <a:txBody>
                    <a:bodyPr/>
                    <a:lstStyle/>
                    <a:p>
                      <a:r>
                        <a:rPr lang="es-ES" sz="1800" dirty="0" smtClean="0"/>
                        <a:t>= , EQ</a:t>
                      </a:r>
                      <a:endParaRPr lang="es-ES" sz="1800" dirty="0"/>
                    </a:p>
                  </a:txBody>
                  <a:tcPr marL="91437" marR="91437" marT="45724" marB="45724"/>
                </a:tc>
                <a:tc>
                  <a:txBody>
                    <a:bodyPr/>
                    <a:lstStyle/>
                    <a:p>
                      <a:r>
                        <a:rPr lang="es-ES" sz="1800" dirty="0" smtClean="0"/>
                        <a:t>Igual a</a:t>
                      </a:r>
                      <a:endParaRPr lang="es-ES" sz="1800" dirty="0"/>
                    </a:p>
                  </a:txBody>
                  <a:tcPr marL="91437" marR="91437" marT="45724" marB="45724"/>
                </a:tc>
                <a:tc>
                  <a:txBody>
                    <a:bodyPr/>
                    <a:lstStyle/>
                    <a:p>
                      <a:r>
                        <a:rPr lang="es-ES" sz="1800" dirty="0" smtClean="0"/>
                        <a:t>AND</a:t>
                      </a:r>
                      <a:endParaRPr lang="es-ES" sz="1800" dirty="0"/>
                    </a:p>
                  </a:txBody>
                  <a:tcPr marL="91437" marR="91437" marT="45724" marB="45724"/>
                </a:tc>
                <a:tc>
                  <a:txBody>
                    <a:bodyPr/>
                    <a:lstStyle/>
                    <a:p>
                      <a:r>
                        <a:rPr lang="es-ES" sz="1800" dirty="0" smtClean="0"/>
                        <a:t>Todas</a:t>
                      </a:r>
                      <a:r>
                        <a:rPr lang="es-ES" sz="1800" baseline="0" dirty="0" smtClean="0"/>
                        <a:t> condiciones</a:t>
                      </a:r>
                      <a:r>
                        <a:rPr lang="es-ES" sz="1800" dirty="0" smtClean="0"/>
                        <a:t> verdaderas</a:t>
                      </a:r>
                      <a:endParaRPr lang="es-ES" sz="1800" dirty="0"/>
                    </a:p>
                  </a:txBody>
                  <a:tcPr marL="91437" marR="91437" marT="45724" marB="45724"/>
                </a:tc>
                <a:extLst>
                  <a:ext uri="{0D108BD9-81ED-4DB2-BD59-A6C34878D82A}">
                    <a16:rowId xmlns:a16="http://schemas.microsoft.com/office/drawing/2014/main" val="10001"/>
                  </a:ext>
                </a:extLst>
              </a:tr>
              <a:tr h="640132">
                <a:tc>
                  <a:txBody>
                    <a:bodyPr/>
                    <a:lstStyle/>
                    <a:p>
                      <a:r>
                        <a:rPr lang="es-ES" sz="1800" dirty="0" smtClean="0"/>
                        <a:t>NOT = , NE</a:t>
                      </a:r>
                      <a:endParaRPr lang="es-ES" sz="1800" dirty="0"/>
                    </a:p>
                  </a:txBody>
                  <a:tcPr marL="91437" marR="91437" marT="45724" marB="45724"/>
                </a:tc>
                <a:tc>
                  <a:txBody>
                    <a:bodyPr/>
                    <a:lstStyle/>
                    <a:p>
                      <a:r>
                        <a:rPr lang="es-ES" sz="1800" dirty="0" smtClean="0"/>
                        <a:t>Distinto de , no igual a</a:t>
                      </a:r>
                      <a:endParaRPr lang="es-ES" sz="1800" dirty="0"/>
                    </a:p>
                  </a:txBody>
                  <a:tcPr marL="91437" marR="91437" marT="45724" marB="45724"/>
                </a:tc>
                <a:tc>
                  <a:txBody>
                    <a:bodyPr/>
                    <a:lstStyle/>
                    <a:p>
                      <a:r>
                        <a:rPr lang="es-ES" sz="1800" dirty="0" smtClean="0"/>
                        <a:t>OR</a:t>
                      </a:r>
                      <a:endParaRPr lang="es-ES" sz="1800" dirty="0"/>
                    </a:p>
                  </a:txBody>
                  <a:tcPr marL="91437" marR="91437" marT="45724" marB="45724"/>
                </a:tc>
                <a:tc>
                  <a:txBody>
                    <a:bodyPr/>
                    <a:lstStyle/>
                    <a:p>
                      <a:r>
                        <a:rPr lang="es-ES" sz="1800" dirty="0" smtClean="0"/>
                        <a:t>Por lo menos una condición verdadera</a:t>
                      </a:r>
                      <a:endParaRPr lang="es-ES" sz="1800" dirty="0"/>
                    </a:p>
                  </a:txBody>
                  <a:tcPr marL="91437" marR="91437" marT="45724" marB="45724"/>
                </a:tc>
                <a:extLst>
                  <a:ext uri="{0D108BD9-81ED-4DB2-BD59-A6C34878D82A}">
                    <a16:rowId xmlns:a16="http://schemas.microsoft.com/office/drawing/2014/main" val="10002"/>
                  </a:ext>
                </a:extLst>
              </a:tr>
              <a:tr h="365790">
                <a:tc>
                  <a:txBody>
                    <a:bodyPr/>
                    <a:lstStyle/>
                    <a:p>
                      <a:r>
                        <a:rPr lang="es-ES" sz="1800" dirty="0" smtClean="0"/>
                        <a:t>&gt; , GT</a:t>
                      </a:r>
                      <a:endParaRPr lang="es-ES" sz="1800" dirty="0"/>
                    </a:p>
                  </a:txBody>
                  <a:tcPr marL="91437" marR="91437" marT="45724" marB="45724"/>
                </a:tc>
                <a:tc>
                  <a:txBody>
                    <a:bodyPr/>
                    <a:lstStyle/>
                    <a:p>
                      <a:r>
                        <a:rPr lang="es-ES" sz="1800" dirty="0" smtClean="0"/>
                        <a:t>Mayor que</a:t>
                      </a:r>
                      <a:endParaRPr lang="es-ES" sz="1800" dirty="0"/>
                    </a:p>
                  </a:txBody>
                  <a:tcPr marL="91437" marR="91437" marT="45724" marB="45724"/>
                </a:tc>
                <a:tc>
                  <a:txBody>
                    <a:bodyPr/>
                    <a:lstStyle/>
                    <a:p>
                      <a:r>
                        <a:rPr lang="es-ES" sz="1800" dirty="0" smtClean="0"/>
                        <a:t>NOT</a:t>
                      </a:r>
                      <a:endParaRPr lang="es-ES" sz="1800" dirty="0"/>
                    </a:p>
                  </a:txBody>
                  <a:tcPr marL="91437" marR="91437" marT="45724" marB="45724"/>
                </a:tc>
                <a:tc>
                  <a:txBody>
                    <a:bodyPr/>
                    <a:lstStyle/>
                    <a:p>
                      <a:r>
                        <a:rPr lang="es-ES" sz="1800" dirty="0" smtClean="0"/>
                        <a:t>Condición</a:t>
                      </a:r>
                      <a:r>
                        <a:rPr lang="es-ES" sz="1800" baseline="0" dirty="0" smtClean="0"/>
                        <a:t> falsa</a:t>
                      </a:r>
                      <a:endParaRPr lang="es-ES" sz="1800" dirty="0"/>
                    </a:p>
                  </a:txBody>
                  <a:tcPr marL="91437" marR="91437" marT="45724" marB="45724"/>
                </a:tc>
                <a:extLst>
                  <a:ext uri="{0D108BD9-81ED-4DB2-BD59-A6C34878D82A}">
                    <a16:rowId xmlns:a16="http://schemas.microsoft.com/office/drawing/2014/main" val="10003"/>
                  </a:ext>
                </a:extLst>
              </a:tr>
              <a:tr h="640132">
                <a:tc>
                  <a:txBody>
                    <a:bodyPr/>
                    <a:lstStyle/>
                    <a:p>
                      <a:r>
                        <a:rPr lang="es-ES" sz="1800" dirty="0" smtClean="0"/>
                        <a:t>&gt;= , GE</a:t>
                      </a:r>
                      <a:endParaRPr lang="es-ES" sz="1800" dirty="0"/>
                    </a:p>
                  </a:txBody>
                  <a:tcPr marL="91437" marR="91437" marT="45724" marB="45724"/>
                </a:tc>
                <a:tc>
                  <a:txBody>
                    <a:bodyPr/>
                    <a:lstStyle/>
                    <a:p>
                      <a:r>
                        <a:rPr lang="es-ES" sz="1800" dirty="0" smtClean="0"/>
                        <a:t>Mayor</a:t>
                      </a:r>
                      <a:r>
                        <a:rPr lang="es-ES" sz="1800" baseline="0" dirty="0" smtClean="0"/>
                        <a:t> que o igual que a</a:t>
                      </a:r>
                      <a:endParaRPr lang="es-ES" sz="1800" dirty="0"/>
                    </a:p>
                  </a:txBody>
                  <a:tcPr marL="91437" marR="91437" marT="45724" marB="45724"/>
                </a:tc>
                <a:tc>
                  <a:txBody>
                    <a:bodyPr/>
                    <a:lstStyle/>
                    <a:p>
                      <a:endParaRPr lang="es-ES" sz="1800" dirty="0"/>
                    </a:p>
                  </a:txBody>
                  <a:tcPr marL="91437" marR="91437" marT="45724" marB="45724"/>
                </a:tc>
                <a:tc>
                  <a:txBody>
                    <a:bodyPr/>
                    <a:lstStyle/>
                    <a:p>
                      <a:endParaRPr lang="es-ES" sz="1800" dirty="0"/>
                    </a:p>
                  </a:txBody>
                  <a:tcPr marL="91437" marR="91437" marT="45724" marB="45724"/>
                </a:tc>
                <a:extLst>
                  <a:ext uri="{0D108BD9-81ED-4DB2-BD59-A6C34878D82A}">
                    <a16:rowId xmlns:a16="http://schemas.microsoft.com/office/drawing/2014/main" val="10004"/>
                  </a:ext>
                </a:extLst>
              </a:tr>
              <a:tr h="365790">
                <a:tc>
                  <a:txBody>
                    <a:bodyPr/>
                    <a:lstStyle/>
                    <a:p>
                      <a:r>
                        <a:rPr lang="es-ES" sz="1800" dirty="0" smtClean="0"/>
                        <a:t>&lt;</a:t>
                      </a:r>
                      <a:r>
                        <a:rPr lang="es-ES" sz="1800" baseline="0" dirty="0" smtClean="0"/>
                        <a:t> , LT</a:t>
                      </a:r>
                      <a:endParaRPr lang="es-ES" sz="1800" dirty="0"/>
                    </a:p>
                  </a:txBody>
                  <a:tcPr marL="91437" marR="91437" marT="45724" marB="45724"/>
                </a:tc>
                <a:tc>
                  <a:txBody>
                    <a:bodyPr/>
                    <a:lstStyle/>
                    <a:p>
                      <a:r>
                        <a:rPr lang="es-ES" sz="1800" dirty="0" smtClean="0"/>
                        <a:t>Menor que</a:t>
                      </a:r>
                      <a:endParaRPr lang="es-ES" sz="1800" dirty="0"/>
                    </a:p>
                  </a:txBody>
                  <a:tcPr marL="91437" marR="91437" marT="45724" marB="45724"/>
                </a:tc>
                <a:tc>
                  <a:txBody>
                    <a:bodyPr/>
                    <a:lstStyle/>
                    <a:p>
                      <a:endParaRPr lang="es-ES" sz="1800" dirty="0"/>
                    </a:p>
                  </a:txBody>
                  <a:tcPr marL="91437" marR="91437" marT="45724" marB="45724"/>
                </a:tc>
                <a:tc>
                  <a:txBody>
                    <a:bodyPr/>
                    <a:lstStyle/>
                    <a:p>
                      <a:endParaRPr lang="es-ES" sz="1800" dirty="0"/>
                    </a:p>
                  </a:txBody>
                  <a:tcPr marL="91437" marR="91437" marT="45724" marB="45724"/>
                </a:tc>
                <a:extLst>
                  <a:ext uri="{0D108BD9-81ED-4DB2-BD59-A6C34878D82A}">
                    <a16:rowId xmlns:a16="http://schemas.microsoft.com/office/drawing/2014/main" val="10005"/>
                  </a:ext>
                </a:extLst>
              </a:tr>
              <a:tr h="640132">
                <a:tc>
                  <a:txBody>
                    <a:bodyPr/>
                    <a:lstStyle/>
                    <a:p>
                      <a:r>
                        <a:rPr lang="es-ES" sz="1800" dirty="0" smtClean="0"/>
                        <a:t>&lt;= , LE</a:t>
                      </a:r>
                      <a:endParaRPr lang="es-ES" sz="1800" dirty="0"/>
                    </a:p>
                  </a:txBody>
                  <a:tcPr marL="91437" marR="91437" marT="45724" marB="45724"/>
                </a:tc>
                <a:tc>
                  <a:txBody>
                    <a:bodyPr/>
                    <a:lstStyle/>
                    <a:p>
                      <a:r>
                        <a:rPr lang="es-ES" sz="1800" dirty="0" smtClean="0"/>
                        <a:t>Menor que o igual a</a:t>
                      </a:r>
                      <a:endParaRPr lang="es-ES" sz="1800" dirty="0"/>
                    </a:p>
                  </a:txBody>
                  <a:tcPr marL="91437" marR="91437" marT="45724" marB="45724"/>
                </a:tc>
                <a:tc>
                  <a:txBody>
                    <a:bodyPr/>
                    <a:lstStyle/>
                    <a:p>
                      <a:endParaRPr lang="es-ES" sz="1800" dirty="0"/>
                    </a:p>
                  </a:txBody>
                  <a:tcPr marL="91437" marR="91437" marT="45724" marB="45724"/>
                </a:tc>
                <a:tc>
                  <a:txBody>
                    <a:bodyPr/>
                    <a:lstStyle/>
                    <a:p>
                      <a:endParaRPr lang="es-ES" sz="1800" dirty="0"/>
                    </a:p>
                  </a:txBody>
                  <a:tcPr marL="91437" marR="91437" marT="45724" marB="45724"/>
                </a:tc>
                <a:extLst>
                  <a:ext uri="{0D108BD9-81ED-4DB2-BD59-A6C34878D82A}">
                    <a16:rowId xmlns:a16="http://schemas.microsoft.com/office/drawing/2014/main" val="10006"/>
                  </a:ext>
                </a:extLst>
              </a:tr>
            </a:tbl>
          </a:graphicData>
        </a:graphic>
      </p:graphicFrame>
      <p:sp>
        <p:nvSpPr>
          <p:cNvPr id="7"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Operadores</a:t>
            </a:r>
            <a:r>
              <a:rPr lang="en-US" altLang="es-AR" b="1" dirty="0" smtClean="0">
                <a:solidFill>
                  <a:srgbClr val="007AD6"/>
                </a:solidFill>
                <a:latin typeface="Arial" panose="020B0604020202020204" pitchFamily="34" charset="0"/>
                <a:cs typeface="Arial" panose="020B0604020202020204" pitchFamily="34" charset="0"/>
              </a:rPr>
              <a:t> </a:t>
            </a:r>
            <a:r>
              <a:rPr lang="en-US" altLang="es-AR" b="1" dirty="0" err="1">
                <a:solidFill>
                  <a:srgbClr val="007AD6"/>
                </a:solidFill>
                <a:latin typeface="Arial" panose="020B0604020202020204" pitchFamily="34" charset="0"/>
                <a:cs typeface="Arial" panose="020B0604020202020204" pitchFamily="34" charset="0"/>
              </a:rPr>
              <a:t>l</a:t>
            </a:r>
            <a:r>
              <a:rPr lang="en-US" altLang="es-AR" b="1" dirty="0" err="1" smtClean="0">
                <a:solidFill>
                  <a:srgbClr val="007AD6"/>
                </a:solidFill>
                <a:latin typeface="Arial" panose="020B0604020202020204" pitchFamily="34" charset="0"/>
                <a:cs typeface="Arial" panose="020B0604020202020204" pitchFamily="34" charset="0"/>
              </a:rPr>
              <a:t>ógicos</a:t>
            </a:r>
            <a:r>
              <a:rPr lang="en-US" altLang="es-AR" b="1" dirty="0" smtClean="0">
                <a:solidFill>
                  <a:srgbClr val="007AD6"/>
                </a:solidFill>
                <a:latin typeface="Arial" panose="020B0604020202020204" pitchFamily="34" charset="0"/>
                <a:cs typeface="Arial" panose="020B0604020202020204" pitchFamily="34" charset="0"/>
              </a:rPr>
              <a:t> y </a:t>
            </a:r>
            <a:r>
              <a:rPr lang="en-US" altLang="es-AR" b="1" dirty="0" err="1" smtClean="0">
                <a:solidFill>
                  <a:srgbClr val="007AD6"/>
                </a:solidFill>
                <a:latin typeface="Arial" panose="020B0604020202020204" pitchFamily="34" charset="0"/>
                <a:cs typeface="Arial" panose="020B0604020202020204" pitchFamily="34" charset="0"/>
              </a:rPr>
              <a:t>booleanos</a:t>
            </a:r>
            <a:endParaRPr lang="es-ES" altLang="es-AR" b="1" dirty="0">
              <a:solidFill>
                <a:srgbClr val="007AD6"/>
              </a:solidFill>
              <a:latin typeface="Arial" panose="020B0604020202020204" pitchFamily="34" charset="0"/>
              <a:cs typeface="Arial" panose="020B0604020202020204" pitchFamily="34" charset="0"/>
            </a:endParaRP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 de control</a:t>
            </a:r>
          </a:p>
        </p:txBody>
      </p:sp>
    </p:spTree>
    <p:extLst>
      <p:ext uri="{BB962C8B-B14F-4D97-AF65-F5344CB8AC3E}">
        <p14:creationId xmlns:p14="http://schemas.microsoft.com/office/powerpoint/2010/main" val="793362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2 Marcador de texto"/>
          <p:cNvSpPr>
            <a:spLocks noGrp="1"/>
          </p:cNvSpPr>
          <p:nvPr>
            <p:ph type="body" idx="2"/>
          </p:nvPr>
        </p:nvSpPr>
        <p:spPr>
          <a:xfrm>
            <a:off x="9144000" y="800467"/>
            <a:ext cx="2743200" cy="914400"/>
          </a:xfrm>
        </p:spPr>
        <p:txBody>
          <a:bodyPr/>
          <a:lstStyle/>
          <a:p>
            <a:pPr eaLnBrk="1" hangingPunct="1"/>
            <a:r>
              <a:rPr lang="es-ES" altLang="es-AR" smtClean="0"/>
              <a:t>Estructura de decisión: IF</a:t>
            </a:r>
          </a:p>
        </p:txBody>
      </p:sp>
      <p:sp>
        <p:nvSpPr>
          <p:cNvPr id="4" name="3 Marcador de contenido"/>
          <p:cNvSpPr>
            <a:spLocks noGrp="1"/>
          </p:cNvSpPr>
          <p:nvPr>
            <p:ph sz="half" idx="1"/>
          </p:nvPr>
        </p:nvSpPr>
        <p:spPr>
          <a:xfrm>
            <a:off x="1981200" y="1981200"/>
            <a:ext cx="8218488" cy="4616450"/>
          </a:xfrm>
        </p:spPr>
        <p:txBody>
          <a:bodyPr>
            <a:normAutofit/>
          </a:bodyPr>
          <a:lstStyle/>
          <a:p>
            <a:pPr marL="36576" indent="0">
              <a:buNone/>
              <a:defRPr/>
            </a:pPr>
            <a:r>
              <a:rPr lang="es-ES" sz="1800" b="1" dirty="0" smtClean="0"/>
              <a:t>IF </a:t>
            </a:r>
            <a:r>
              <a:rPr lang="es-ES" sz="1800" dirty="0"/>
              <a:t>permite ejecutar condicionalmente una o más declaraciones. El cumplimiento de la condición ejecuta las sentencias que siguen al IF y terminan con un END-IF. La cláusula </a:t>
            </a:r>
            <a:r>
              <a:rPr lang="es-ES" sz="1800" b="1" dirty="0"/>
              <a:t>ELSE</a:t>
            </a:r>
            <a:r>
              <a:rPr lang="es-ES" sz="1800" dirty="0"/>
              <a:t> permite ejecutar el grupo de sentencias cuando no se cumple la condición. Pueden anidarse.</a:t>
            </a:r>
          </a:p>
          <a:p>
            <a:pPr marL="420624" indent="-384048">
              <a:buNone/>
              <a:defRPr/>
            </a:pPr>
            <a:endParaRPr lang="es-ES" sz="1800" dirty="0"/>
          </a:p>
          <a:p>
            <a:pPr marL="420624" indent="-384048">
              <a:buNone/>
              <a:defRPr/>
            </a:pPr>
            <a:r>
              <a:rPr lang="es-ES" sz="1800" dirty="0"/>
              <a:t>		IF (condición/es) [THEN]</a:t>
            </a:r>
          </a:p>
          <a:p>
            <a:pPr marL="420624" indent="-384048">
              <a:buNone/>
              <a:defRPr/>
            </a:pPr>
            <a:r>
              <a:rPr lang="es-ES" sz="1800" dirty="0"/>
              <a:t>			{sentencias} / IGNORE</a:t>
            </a:r>
          </a:p>
          <a:p>
            <a:pPr marL="420624" indent="-384048">
              <a:buNone/>
              <a:defRPr/>
            </a:pPr>
            <a:r>
              <a:rPr lang="es-ES" sz="1800" dirty="0"/>
              <a:t>		ELSE</a:t>
            </a:r>
          </a:p>
          <a:p>
            <a:pPr marL="420624" indent="-384048">
              <a:buNone/>
              <a:defRPr/>
            </a:pPr>
            <a:r>
              <a:rPr lang="es-ES" sz="1800" dirty="0"/>
              <a:t>			{sentencias }/ IGNORE				</a:t>
            </a:r>
          </a:p>
          <a:p>
            <a:pPr marL="420624" indent="-384048">
              <a:buNone/>
              <a:defRPr/>
            </a:pPr>
            <a:r>
              <a:rPr lang="es-ES" sz="1800" dirty="0"/>
              <a:t>		</a:t>
            </a:r>
            <a:r>
              <a:rPr lang="es-ES" sz="1800" b="1" dirty="0"/>
              <a:t>END-IF</a:t>
            </a:r>
          </a:p>
          <a:p>
            <a:pPr marL="420624" indent="-384048">
              <a:buNone/>
              <a:defRPr/>
            </a:pPr>
            <a:endParaRPr lang="es-ES" sz="1800" dirty="0"/>
          </a:p>
          <a:p>
            <a:pPr marL="420624" indent="-384048">
              <a:buNone/>
              <a:defRPr/>
            </a:pPr>
            <a:r>
              <a:rPr lang="es-ES" sz="1800" dirty="0"/>
              <a:t>	Nota: </a:t>
            </a:r>
            <a:r>
              <a:rPr lang="es-ES" sz="1800" b="1" dirty="0"/>
              <a:t>IGNORE </a:t>
            </a:r>
            <a:r>
              <a:rPr lang="es-ES" sz="1800" dirty="0"/>
              <a:t>no debería usarse con ninguna otra sentencia.</a:t>
            </a:r>
          </a:p>
        </p:txBody>
      </p:sp>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
        <p:nvSpPr>
          <p:cNvPr id="7"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Estructura</a:t>
            </a:r>
            <a:r>
              <a:rPr lang="en-US" altLang="es-AR" b="1" dirty="0" smtClean="0">
                <a:solidFill>
                  <a:srgbClr val="007AD6"/>
                </a:solidFill>
                <a:latin typeface="Arial" panose="020B0604020202020204" pitchFamily="34" charset="0"/>
                <a:cs typeface="Arial" panose="020B0604020202020204" pitchFamily="34" charset="0"/>
              </a:rPr>
              <a:t> de </a:t>
            </a:r>
            <a:r>
              <a:rPr lang="en-US" altLang="es-AR" b="1" dirty="0" err="1" smtClean="0">
                <a:solidFill>
                  <a:srgbClr val="007AD6"/>
                </a:solidFill>
                <a:latin typeface="Arial" panose="020B0604020202020204" pitchFamily="34" charset="0"/>
                <a:cs typeface="Arial" panose="020B0604020202020204" pitchFamily="34" charset="0"/>
              </a:rPr>
              <a:t>decisión</a:t>
            </a:r>
            <a:r>
              <a:rPr lang="en-US" altLang="es-AR" b="1" dirty="0" smtClean="0">
                <a:solidFill>
                  <a:srgbClr val="007AD6"/>
                </a:solidFill>
                <a:latin typeface="Arial" panose="020B0604020202020204" pitchFamily="34" charset="0"/>
                <a:cs typeface="Arial" panose="020B0604020202020204" pitchFamily="34" charset="0"/>
              </a:rPr>
              <a:t> IF</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1415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852247" y="2008800"/>
            <a:ext cx="8075613" cy="4752975"/>
          </a:xfrm>
        </p:spPr>
        <p:txBody>
          <a:bodyPr>
            <a:normAutofit/>
          </a:bodyPr>
          <a:lstStyle/>
          <a:p>
            <a:pPr marL="36576" indent="0">
              <a:buNone/>
              <a:defRPr/>
            </a:pPr>
            <a:r>
              <a:rPr lang="es-ES" sz="1800" b="1" dirty="0" smtClean="0"/>
              <a:t>DECIDE ON </a:t>
            </a:r>
            <a:r>
              <a:rPr lang="es-ES" sz="1800" dirty="0"/>
              <a:t> permite a la lista de posibles valores para un campo, especificar diferentes acciones para cada valor en una forma muy legible.</a:t>
            </a:r>
            <a:r>
              <a:rPr lang="es-ES" sz="1800" dirty="0" smtClean="0"/>
              <a:t> </a:t>
            </a:r>
            <a:r>
              <a:rPr lang="es-ES" sz="1800" dirty="0"/>
              <a:t>La cláusula NONE es obligatoria y especifica una acción para un valor no evaluado.</a:t>
            </a:r>
          </a:p>
          <a:p>
            <a:pPr marL="420624" indent="-384048">
              <a:buNone/>
              <a:defRPr/>
            </a:pPr>
            <a:endParaRPr lang="es-ES" sz="1800" dirty="0"/>
          </a:p>
          <a:p>
            <a:pPr marL="448056" lvl="1" indent="0">
              <a:spcBef>
                <a:spcPts val="0"/>
              </a:spcBef>
              <a:buNone/>
              <a:defRPr/>
            </a:pPr>
            <a:r>
              <a:rPr lang="es-AR" sz="1800" dirty="0" smtClean="0"/>
              <a:t>FIRST </a:t>
            </a:r>
            <a:r>
              <a:rPr lang="es-AR" sz="1800" dirty="0"/>
              <a:t>ejecuta la primer condición que se cumpla, y luego, si se definió WHEN ANY, es ejecutada. Y concluye. </a:t>
            </a:r>
          </a:p>
          <a:p>
            <a:pPr marL="448056" lvl="1" indent="0">
              <a:spcBef>
                <a:spcPts val="0"/>
              </a:spcBef>
              <a:buNone/>
              <a:defRPr/>
            </a:pPr>
            <a:r>
              <a:rPr lang="es-AR" sz="1800" dirty="0" smtClean="0"/>
              <a:t>EVERY</a:t>
            </a:r>
            <a:r>
              <a:rPr lang="es-AR" sz="1800" dirty="0"/>
              <a:t>,  analiza todas las condiciones planteadas,  y ejecuta las que se cumplan.  Además de las sentencias en ANY y ALL de cumplirse.</a:t>
            </a:r>
          </a:p>
          <a:p>
            <a:pPr marL="420624" indent="-384048">
              <a:buNone/>
              <a:defRPr/>
            </a:pPr>
            <a:endParaRPr lang="es-ES" sz="1800" dirty="0"/>
          </a:p>
          <a:p>
            <a:pPr marL="420624" indent="-384048">
              <a:buNone/>
              <a:defRPr/>
            </a:pPr>
            <a:endParaRPr lang="es-ES" sz="1800" dirty="0"/>
          </a:p>
          <a:p>
            <a:pPr marL="749808" lvl="2" indent="0">
              <a:spcBef>
                <a:spcPts val="0"/>
              </a:spcBef>
              <a:buNone/>
              <a:defRPr/>
            </a:pPr>
            <a:r>
              <a:rPr lang="en-US" sz="1800" dirty="0" smtClean="0"/>
              <a:t>DECIDE ON [FIRST/ </a:t>
            </a:r>
            <a:r>
              <a:rPr lang="en-US" sz="1800" dirty="0" smtClean="0">
                <a:solidFill>
                  <a:schemeClr val="accent6">
                    <a:lumMod val="75000"/>
                  </a:schemeClr>
                </a:solidFill>
              </a:rPr>
              <a:t>EVERY</a:t>
            </a:r>
            <a:r>
              <a:rPr lang="en-US" sz="1800" dirty="0" smtClean="0"/>
              <a:t>] VALUE OF </a:t>
            </a:r>
            <a:r>
              <a:rPr lang="en-US" sz="1800" i="1" dirty="0" smtClean="0"/>
              <a:t>operando1</a:t>
            </a:r>
          </a:p>
          <a:p>
            <a:pPr marL="1328166" lvl="3" indent="-285750">
              <a:spcBef>
                <a:spcPts val="0"/>
              </a:spcBef>
              <a:buClr>
                <a:schemeClr val="accent3"/>
              </a:buClr>
              <a:defRPr/>
            </a:pPr>
            <a:r>
              <a:rPr lang="en-US" sz="1800" dirty="0" smtClean="0"/>
              <a:t>{VALUE </a:t>
            </a:r>
            <a:r>
              <a:rPr lang="en-US" sz="1800" i="1" dirty="0" smtClean="0"/>
              <a:t>operando2</a:t>
            </a:r>
            <a:r>
              <a:rPr lang="en-US" sz="1800" dirty="0" smtClean="0"/>
              <a:t>} </a:t>
            </a:r>
            <a:r>
              <a:rPr lang="en-US" sz="1800" i="1" dirty="0" smtClean="0"/>
              <a:t>{</a:t>
            </a:r>
            <a:r>
              <a:rPr lang="en-US" sz="1800" i="1" dirty="0" err="1" smtClean="0"/>
              <a:t>sentencias</a:t>
            </a:r>
            <a:r>
              <a:rPr lang="en-US" sz="1800" i="1" dirty="0" smtClean="0"/>
              <a:t>}</a:t>
            </a:r>
          </a:p>
          <a:p>
            <a:pPr marL="1328166" lvl="3" indent="-285750">
              <a:spcBef>
                <a:spcPts val="0"/>
              </a:spcBef>
              <a:buClr>
                <a:schemeClr val="accent3"/>
              </a:buClr>
              <a:defRPr/>
            </a:pPr>
            <a:r>
              <a:rPr lang="en-US" sz="1800" dirty="0" smtClean="0"/>
              <a:t>{ANY VALUE </a:t>
            </a:r>
            <a:r>
              <a:rPr lang="en-US" sz="1800" i="1" dirty="0" smtClean="0"/>
              <a:t>{</a:t>
            </a:r>
            <a:r>
              <a:rPr lang="en-US" sz="1800" i="1" dirty="0" err="1" smtClean="0"/>
              <a:t>sentencias</a:t>
            </a:r>
            <a:r>
              <a:rPr lang="en-US" sz="1800" i="1" dirty="0" smtClean="0"/>
              <a:t>}</a:t>
            </a:r>
            <a:r>
              <a:rPr lang="en-US" sz="1800" dirty="0" smtClean="0"/>
              <a:t>}</a:t>
            </a:r>
          </a:p>
          <a:p>
            <a:pPr marL="1328166" lvl="3" indent="-285750">
              <a:spcBef>
                <a:spcPts val="0"/>
              </a:spcBef>
              <a:buClr>
                <a:schemeClr val="accent3"/>
              </a:buClr>
              <a:defRPr/>
            </a:pPr>
            <a:r>
              <a:rPr lang="en-US" sz="1800" dirty="0" smtClean="0">
                <a:solidFill>
                  <a:schemeClr val="accent6">
                    <a:lumMod val="75000"/>
                  </a:schemeClr>
                </a:solidFill>
              </a:rPr>
              <a:t>{ALL VALUE </a:t>
            </a:r>
            <a:r>
              <a:rPr lang="en-US" sz="1800" i="1" dirty="0" smtClean="0">
                <a:solidFill>
                  <a:schemeClr val="accent6">
                    <a:lumMod val="75000"/>
                  </a:schemeClr>
                </a:solidFill>
              </a:rPr>
              <a:t>{</a:t>
            </a:r>
            <a:r>
              <a:rPr lang="en-US" sz="1800" i="1" dirty="0" err="1" smtClean="0">
                <a:solidFill>
                  <a:schemeClr val="accent6">
                    <a:lumMod val="75000"/>
                  </a:schemeClr>
                </a:solidFill>
              </a:rPr>
              <a:t>Sentencias</a:t>
            </a:r>
            <a:r>
              <a:rPr lang="en-US" sz="1800" i="1" dirty="0" smtClean="0">
                <a:solidFill>
                  <a:schemeClr val="accent6">
                    <a:lumMod val="75000"/>
                  </a:schemeClr>
                </a:solidFill>
              </a:rPr>
              <a:t>}</a:t>
            </a:r>
            <a:r>
              <a:rPr lang="en-US" sz="1800" dirty="0" smtClean="0">
                <a:solidFill>
                  <a:schemeClr val="accent6">
                    <a:lumMod val="75000"/>
                  </a:schemeClr>
                </a:solidFill>
              </a:rPr>
              <a:t>}</a:t>
            </a:r>
          </a:p>
          <a:p>
            <a:pPr marL="1328166" lvl="3" indent="-285750">
              <a:spcBef>
                <a:spcPts val="0"/>
              </a:spcBef>
              <a:buClr>
                <a:schemeClr val="accent3"/>
              </a:buClr>
              <a:defRPr/>
            </a:pPr>
            <a:r>
              <a:rPr lang="en-US" sz="1800" dirty="0" smtClean="0"/>
              <a:t>NONE VALUE [IGNORE</a:t>
            </a:r>
            <a:r>
              <a:rPr lang="en-US" sz="1800" i="1" dirty="0" smtClean="0"/>
              <a:t>/{</a:t>
            </a:r>
            <a:r>
              <a:rPr lang="en-US" sz="1800" i="1" dirty="0" err="1" smtClean="0"/>
              <a:t>sentencias</a:t>
            </a:r>
            <a:r>
              <a:rPr lang="en-US" sz="1800" i="1" dirty="0" smtClean="0"/>
              <a:t>}</a:t>
            </a:r>
            <a:r>
              <a:rPr lang="en-US" sz="1800" dirty="0" smtClean="0"/>
              <a:t>]</a:t>
            </a:r>
          </a:p>
          <a:p>
            <a:pPr marL="749808" lvl="2" indent="0">
              <a:spcBef>
                <a:spcPts val="0"/>
              </a:spcBef>
              <a:buNone/>
              <a:defRPr/>
            </a:pPr>
            <a:r>
              <a:rPr lang="en-US" sz="1800" dirty="0" smtClean="0"/>
              <a:t>END-DECIDE</a:t>
            </a:r>
            <a:endParaRPr lang="en-US" sz="1800" dirty="0"/>
          </a:p>
        </p:txBody>
      </p:sp>
      <p:sp>
        <p:nvSpPr>
          <p:cNvPr id="6"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Estructura</a:t>
            </a:r>
            <a:r>
              <a:rPr lang="en-US" altLang="es-AR" b="1" dirty="0" smtClean="0">
                <a:solidFill>
                  <a:srgbClr val="007AD6"/>
                </a:solidFill>
                <a:latin typeface="Arial" panose="020B0604020202020204" pitchFamily="34" charset="0"/>
                <a:cs typeface="Arial" panose="020B0604020202020204" pitchFamily="34" charset="0"/>
              </a:rPr>
              <a:t> de </a:t>
            </a:r>
            <a:r>
              <a:rPr lang="en-US" altLang="es-AR" b="1" dirty="0" err="1" smtClean="0">
                <a:solidFill>
                  <a:srgbClr val="007AD6"/>
                </a:solidFill>
                <a:latin typeface="Arial" panose="020B0604020202020204" pitchFamily="34" charset="0"/>
                <a:cs typeface="Arial" panose="020B0604020202020204" pitchFamily="34" charset="0"/>
              </a:rPr>
              <a:t>decisión</a:t>
            </a:r>
            <a:r>
              <a:rPr lang="en-US" altLang="es-AR" b="1" dirty="0" smtClean="0">
                <a:solidFill>
                  <a:srgbClr val="007AD6"/>
                </a:solidFill>
                <a:latin typeface="Arial" panose="020B0604020202020204" pitchFamily="34" charset="0"/>
                <a:cs typeface="Arial" panose="020B0604020202020204" pitchFamily="34" charset="0"/>
              </a:rPr>
              <a:t> DECIDE ON , DECIDE FOR</a:t>
            </a:r>
            <a:endParaRPr lang="es-ES" altLang="es-AR" b="1" dirty="0">
              <a:solidFill>
                <a:srgbClr val="007AD6"/>
              </a:solidFill>
              <a:latin typeface="Arial" panose="020B0604020202020204" pitchFamily="34" charset="0"/>
              <a:cs typeface="Arial" panose="020B0604020202020204" pitchFamily="34" charset="0"/>
            </a:endParaRPr>
          </a:p>
        </p:txBody>
      </p:sp>
      <p:sp>
        <p:nvSpPr>
          <p:cNvPr id="9"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29548224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1" y="1844676"/>
            <a:ext cx="8075613" cy="4752975"/>
          </a:xfrm>
        </p:spPr>
        <p:txBody>
          <a:bodyPr>
            <a:normAutofit/>
          </a:bodyPr>
          <a:lstStyle/>
          <a:p>
            <a:pPr marL="36576" indent="0">
              <a:buNone/>
              <a:defRPr/>
            </a:pPr>
            <a:r>
              <a:rPr lang="es-ES" sz="1800" b="1" dirty="0" smtClean="0"/>
              <a:t>DECIDE FOR </a:t>
            </a:r>
            <a:r>
              <a:rPr lang="es-ES" sz="1800" dirty="0"/>
              <a:t>permite a una lista de condiciones especificar  las diferentes acciones para cada una. La cláusula NONE es obligatoria y especifica una acción para un valor no evaluado.</a:t>
            </a:r>
          </a:p>
          <a:p>
            <a:pPr marL="420624" indent="-384048">
              <a:buNone/>
              <a:defRPr/>
            </a:pPr>
            <a:endParaRPr lang="es-ES" sz="1800" dirty="0"/>
          </a:p>
          <a:p>
            <a:pPr marL="448056" lvl="1" indent="0">
              <a:spcBef>
                <a:spcPts val="0"/>
              </a:spcBef>
              <a:buNone/>
              <a:defRPr/>
            </a:pPr>
            <a:r>
              <a:rPr lang="es-AR" sz="1800" dirty="0" smtClean="0"/>
              <a:t>FIRST </a:t>
            </a:r>
            <a:r>
              <a:rPr lang="es-AR" sz="1800" dirty="0"/>
              <a:t>ejecuta la primer condición que se cumpla, y luego, si se definió WHEN ANY, es ejecutada. Y concluye. </a:t>
            </a:r>
          </a:p>
          <a:p>
            <a:pPr marL="448056" lvl="1" indent="0">
              <a:spcBef>
                <a:spcPts val="0"/>
              </a:spcBef>
              <a:buNone/>
              <a:defRPr/>
            </a:pPr>
            <a:r>
              <a:rPr lang="es-AR" sz="1800" dirty="0" smtClean="0"/>
              <a:t>EVERY</a:t>
            </a:r>
            <a:r>
              <a:rPr lang="es-AR" sz="1800" dirty="0"/>
              <a:t>,  analiza todas las condiciones planteadas,  y ejecuta las que se cumplan.  Además de las sentencias en ANY y ALL de cumplirse.</a:t>
            </a:r>
          </a:p>
          <a:p>
            <a:pPr marL="420624" indent="-384048">
              <a:buNone/>
              <a:defRPr/>
            </a:pPr>
            <a:endParaRPr lang="es-ES" sz="1800" dirty="0"/>
          </a:p>
          <a:p>
            <a:pPr marL="420624" indent="-384048">
              <a:buFont typeface="Wingdings 2"/>
              <a:buChar char=""/>
              <a:defRPr/>
            </a:pPr>
            <a:endParaRPr lang="es-ES" sz="1800" dirty="0"/>
          </a:p>
          <a:p>
            <a:pPr marL="749808" lvl="2" indent="0">
              <a:spcBef>
                <a:spcPts val="0"/>
              </a:spcBef>
              <a:buNone/>
              <a:defRPr/>
            </a:pPr>
            <a:r>
              <a:rPr lang="en-US" sz="1800" dirty="0"/>
              <a:t>DECIDE FOR [FIRST/ </a:t>
            </a:r>
            <a:r>
              <a:rPr lang="en-US" sz="1800" dirty="0">
                <a:solidFill>
                  <a:schemeClr val="accent6">
                    <a:lumMod val="75000"/>
                  </a:schemeClr>
                </a:solidFill>
              </a:rPr>
              <a:t>EVERY</a:t>
            </a:r>
            <a:r>
              <a:rPr lang="en-US" sz="1800" dirty="0"/>
              <a:t>] CONDITION</a:t>
            </a:r>
          </a:p>
          <a:p>
            <a:pPr marL="1328166" lvl="3" indent="-285750">
              <a:spcBef>
                <a:spcPts val="0"/>
              </a:spcBef>
              <a:buClr>
                <a:schemeClr val="accent3"/>
              </a:buClr>
              <a:defRPr/>
            </a:pPr>
            <a:r>
              <a:rPr lang="en-US" sz="1800" dirty="0" smtClean="0"/>
              <a:t>{WHEN </a:t>
            </a:r>
            <a:r>
              <a:rPr lang="en-US" sz="1800" i="1" dirty="0" err="1" smtClean="0"/>
              <a:t>condición</a:t>
            </a:r>
            <a:r>
              <a:rPr lang="en-US" sz="1800" i="1" dirty="0" smtClean="0"/>
              <a:t> </a:t>
            </a:r>
            <a:r>
              <a:rPr lang="en-US" sz="1800" i="1" dirty="0" err="1" smtClean="0"/>
              <a:t>lógica</a:t>
            </a:r>
            <a:r>
              <a:rPr lang="en-US" sz="1800" i="1" dirty="0" smtClean="0"/>
              <a:t> {</a:t>
            </a:r>
            <a:r>
              <a:rPr lang="en-US" sz="1800" i="1" dirty="0" err="1" smtClean="0"/>
              <a:t>sentencias</a:t>
            </a:r>
            <a:r>
              <a:rPr lang="en-US" sz="1800" i="1" dirty="0" smtClean="0"/>
              <a:t>}</a:t>
            </a:r>
            <a:r>
              <a:rPr lang="en-US" sz="1800" dirty="0" smtClean="0"/>
              <a:t>}</a:t>
            </a:r>
          </a:p>
          <a:p>
            <a:pPr marL="1328166" lvl="3" indent="-285750">
              <a:spcBef>
                <a:spcPts val="0"/>
              </a:spcBef>
              <a:buClr>
                <a:schemeClr val="accent3"/>
              </a:buClr>
              <a:defRPr/>
            </a:pPr>
            <a:r>
              <a:rPr lang="en-US" sz="1800" dirty="0" smtClean="0"/>
              <a:t>{WHEN ANY </a:t>
            </a:r>
            <a:r>
              <a:rPr lang="en-US" sz="1800" i="1" dirty="0" smtClean="0"/>
              <a:t>{</a:t>
            </a:r>
            <a:r>
              <a:rPr lang="en-US" sz="1800" i="1" dirty="0" err="1" smtClean="0"/>
              <a:t>sentencias</a:t>
            </a:r>
            <a:r>
              <a:rPr lang="en-US" sz="1800" i="1" dirty="0" smtClean="0"/>
              <a:t>}</a:t>
            </a:r>
            <a:r>
              <a:rPr lang="en-US" sz="1800" dirty="0" smtClean="0"/>
              <a:t>}</a:t>
            </a:r>
          </a:p>
          <a:p>
            <a:pPr marL="1328166" lvl="3" indent="-285750">
              <a:spcBef>
                <a:spcPts val="0"/>
              </a:spcBef>
              <a:buClr>
                <a:schemeClr val="accent3"/>
              </a:buClr>
              <a:defRPr/>
            </a:pPr>
            <a:r>
              <a:rPr lang="en-US" sz="1800" dirty="0" smtClean="0">
                <a:solidFill>
                  <a:schemeClr val="accent6">
                    <a:lumMod val="75000"/>
                  </a:schemeClr>
                </a:solidFill>
              </a:rPr>
              <a:t>{WHEN ALL </a:t>
            </a:r>
            <a:r>
              <a:rPr lang="en-US" sz="1800" i="1" dirty="0" smtClean="0">
                <a:solidFill>
                  <a:schemeClr val="accent6">
                    <a:lumMod val="75000"/>
                  </a:schemeClr>
                </a:solidFill>
              </a:rPr>
              <a:t>{</a:t>
            </a:r>
            <a:r>
              <a:rPr lang="en-US" sz="1800" i="1" dirty="0" err="1" smtClean="0">
                <a:solidFill>
                  <a:schemeClr val="accent6">
                    <a:lumMod val="75000"/>
                  </a:schemeClr>
                </a:solidFill>
              </a:rPr>
              <a:t>sentencias</a:t>
            </a:r>
            <a:r>
              <a:rPr lang="en-US" sz="1800" i="1" dirty="0" smtClean="0">
                <a:solidFill>
                  <a:schemeClr val="accent6">
                    <a:lumMod val="75000"/>
                  </a:schemeClr>
                </a:solidFill>
              </a:rPr>
              <a:t>}</a:t>
            </a:r>
            <a:r>
              <a:rPr lang="en-US" sz="1800" dirty="0" smtClean="0">
                <a:solidFill>
                  <a:schemeClr val="accent6">
                    <a:lumMod val="75000"/>
                  </a:schemeClr>
                </a:solidFill>
              </a:rPr>
              <a:t>}</a:t>
            </a:r>
          </a:p>
          <a:p>
            <a:pPr marL="1328166" lvl="3" indent="-285750">
              <a:spcBef>
                <a:spcPts val="0"/>
              </a:spcBef>
              <a:buClr>
                <a:schemeClr val="accent3"/>
              </a:buClr>
              <a:defRPr/>
            </a:pPr>
            <a:r>
              <a:rPr lang="en-US" sz="1800" dirty="0" smtClean="0"/>
              <a:t>WHEN NONE [IGNORE</a:t>
            </a:r>
            <a:r>
              <a:rPr lang="en-US" sz="1800" i="1" dirty="0" smtClean="0"/>
              <a:t>/{</a:t>
            </a:r>
            <a:r>
              <a:rPr lang="en-US" sz="1800" i="1" dirty="0" err="1" smtClean="0"/>
              <a:t>Sentencias</a:t>
            </a:r>
            <a:r>
              <a:rPr lang="en-US" sz="1800" i="1" dirty="0" smtClean="0"/>
              <a:t>}</a:t>
            </a:r>
            <a:r>
              <a:rPr lang="en-US" sz="1800" dirty="0" smtClean="0"/>
              <a:t>]</a:t>
            </a:r>
          </a:p>
          <a:p>
            <a:pPr marL="749808" lvl="2" indent="0">
              <a:spcBef>
                <a:spcPts val="0"/>
              </a:spcBef>
              <a:buNone/>
              <a:defRPr/>
            </a:pPr>
            <a:r>
              <a:rPr lang="en-US" sz="1800" dirty="0"/>
              <a:t>END-DECIDE</a:t>
            </a:r>
            <a:endParaRPr lang="es-AR" sz="1800" dirty="0"/>
          </a:p>
        </p:txBody>
      </p:sp>
      <p:sp>
        <p:nvSpPr>
          <p:cNvPr id="7"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Estructura</a:t>
            </a:r>
            <a:r>
              <a:rPr lang="en-US" altLang="es-AR" b="1" dirty="0" smtClean="0">
                <a:solidFill>
                  <a:srgbClr val="007AD6"/>
                </a:solidFill>
                <a:latin typeface="Arial" panose="020B0604020202020204" pitchFamily="34" charset="0"/>
                <a:cs typeface="Arial" panose="020B0604020202020204" pitchFamily="34" charset="0"/>
              </a:rPr>
              <a:t> de </a:t>
            </a:r>
            <a:r>
              <a:rPr lang="en-US" altLang="es-AR" b="1" dirty="0" err="1" smtClean="0">
                <a:solidFill>
                  <a:srgbClr val="007AD6"/>
                </a:solidFill>
                <a:latin typeface="Arial" panose="020B0604020202020204" pitchFamily="34" charset="0"/>
                <a:cs typeface="Arial" panose="020B0604020202020204" pitchFamily="34" charset="0"/>
              </a:rPr>
              <a:t>decisión</a:t>
            </a:r>
            <a:r>
              <a:rPr lang="en-US" altLang="es-AR" b="1" dirty="0" smtClean="0">
                <a:solidFill>
                  <a:srgbClr val="007AD6"/>
                </a:solidFill>
                <a:latin typeface="Arial" panose="020B0604020202020204" pitchFamily="34" charset="0"/>
                <a:cs typeface="Arial" panose="020B0604020202020204" pitchFamily="34" charset="0"/>
              </a:rPr>
              <a:t> DECIDE ON , DECIDE FOR</a:t>
            </a:r>
            <a:endParaRPr lang="es-ES" altLang="es-AR" b="1" dirty="0">
              <a:solidFill>
                <a:srgbClr val="007AD6"/>
              </a:solidFill>
              <a:latin typeface="Arial" panose="020B0604020202020204" pitchFamily="34" charset="0"/>
              <a:cs typeface="Arial" panose="020B0604020202020204" pitchFamily="34" charset="0"/>
            </a:endParaRP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35860568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3 Marcador de contenido"/>
          <p:cNvSpPr>
            <a:spLocks noGrp="1"/>
          </p:cNvSpPr>
          <p:nvPr>
            <p:ph sz="half" idx="1"/>
          </p:nvPr>
        </p:nvSpPr>
        <p:spPr>
          <a:xfrm>
            <a:off x="1981201" y="1981200"/>
            <a:ext cx="8075613" cy="4616450"/>
          </a:xfrm>
        </p:spPr>
        <p:txBody>
          <a:bodyPr>
            <a:normAutofit/>
          </a:bodyPr>
          <a:lstStyle/>
          <a:p>
            <a:pPr marL="0" indent="0" eaLnBrk="1" hangingPunct="1">
              <a:buNone/>
            </a:pPr>
            <a:r>
              <a:rPr lang="es-ES" altLang="es-AR" sz="1800" b="1" dirty="0" smtClean="0"/>
              <a:t>FOR</a:t>
            </a:r>
            <a:r>
              <a:rPr lang="es-ES" altLang="es-AR" sz="1800" dirty="0" smtClean="0"/>
              <a:t> </a:t>
            </a:r>
            <a:r>
              <a:rPr lang="es-ES" altLang="es-AR" sz="1800" dirty="0"/>
              <a:t>incrementa automáticamente (o disminuye) una variable de control que puede ser utilizada por la lógica contenida en el interior del proceso asociado a un bucle. Por defecto la variable de control se incrementa (o disminuye ) en 1, o puede indicarse el paso.</a:t>
            </a:r>
          </a:p>
          <a:p>
            <a:pPr eaLnBrk="1" hangingPunct="1"/>
            <a:endParaRPr lang="es-ES" altLang="es-AR" sz="1800" dirty="0"/>
          </a:p>
          <a:p>
            <a:pPr lvl="2" eaLnBrk="1" hangingPunct="1">
              <a:buFont typeface="Arial" panose="020B0604020202020204" pitchFamily="34" charset="0"/>
              <a:buNone/>
            </a:pPr>
            <a:r>
              <a:rPr lang="en-US" altLang="es-AR" sz="1800" dirty="0">
                <a:latin typeface="Gill Sans MT" panose="020B0502020104020203" pitchFamily="34" charset="0"/>
              </a:rPr>
              <a:t>FOR #</a:t>
            </a:r>
            <a:r>
              <a:rPr lang="en-US" altLang="es-AR" sz="1800" dirty="0" err="1">
                <a:latin typeface="Gill Sans MT" panose="020B0502020104020203" pitchFamily="34" charset="0"/>
              </a:rPr>
              <a:t>var</a:t>
            </a:r>
            <a:r>
              <a:rPr lang="en-US" altLang="es-AR" sz="1800" dirty="0">
                <a:latin typeface="Gill Sans MT" panose="020B0502020104020203" pitchFamily="34" charset="0"/>
              </a:rPr>
              <a:t>-control  = #oper1 TO #oper2 STEP  #oper3</a:t>
            </a:r>
          </a:p>
          <a:p>
            <a:pPr lvl="2" eaLnBrk="1" hangingPunct="1">
              <a:buFont typeface="Arial" panose="020B0604020202020204" pitchFamily="34" charset="0"/>
              <a:buNone/>
            </a:pPr>
            <a:r>
              <a:rPr lang="en-US" altLang="es-AR" sz="1800" dirty="0">
                <a:latin typeface="Gill Sans MT" panose="020B0502020104020203" pitchFamily="34" charset="0"/>
              </a:rPr>
              <a:t>		{</a:t>
            </a:r>
            <a:r>
              <a:rPr lang="en-US" altLang="es-AR" sz="1800" dirty="0" err="1">
                <a:latin typeface="Gill Sans MT" panose="020B0502020104020203" pitchFamily="34" charset="0"/>
              </a:rPr>
              <a:t>Sentencias</a:t>
            </a:r>
            <a:r>
              <a:rPr lang="en-US" altLang="es-AR" sz="1800" dirty="0">
                <a:latin typeface="Gill Sans MT" panose="020B0502020104020203" pitchFamily="34" charset="0"/>
              </a:rPr>
              <a:t>}</a:t>
            </a:r>
          </a:p>
          <a:p>
            <a:pPr lvl="2" eaLnBrk="1" hangingPunct="1">
              <a:buFont typeface="Arial" panose="020B0604020202020204" pitchFamily="34" charset="0"/>
              <a:buNone/>
            </a:pPr>
            <a:r>
              <a:rPr lang="en-US" altLang="es-AR" sz="1800" dirty="0">
                <a:latin typeface="Gill Sans MT" panose="020B0502020104020203" pitchFamily="34" charset="0"/>
              </a:rPr>
              <a:t>END-FOR</a:t>
            </a:r>
          </a:p>
          <a:p>
            <a:pPr eaLnBrk="1" hangingPunct="1">
              <a:buFont typeface="Wingdings 2" panose="05020102010507070707" pitchFamily="18" charset="2"/>
              <a:buNone/>
            </a:pPr>
            <a:endParaRPr lang="es-ES" altLang="es-AR" sz="1800" dirty="0"/>
          </a:p>
        </p:txBody>
      </p:sp>
      <p:sp>
        <p:nvSpPr>
          <p:cNvPr id="7"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Estructura</a:t>
            </a:r>
            <a:r>
              <a:rPr lang="en-US" altLang="es-AR" b="1" dirty="0" smtClean="0">
                <a:solidFill>
                  <a:srgbClr val="007AD6"/>
                </a:solidFill>
                <a:latin typeface="Arial" panose="020B0604020202020204" pitchFamily="34" charset="0"/>
                <a:cs typeface="Arial" panose="020B0604020202020204" pitchFamily="34" charset="0"/>
              </a:rPr>
              <a:t> de </a:t>
            </a:r>
            <a:r>
              <a:rPr lang="en-US" altLang="es-AR" b="1" dirty="0" err="1" smtClean="0">
                <a:solidFill>
                  <a:srgbClr val="007AD6"/>
                </a:solidFill>
                <a:latin typeface="Arial" panose="020B0604020202020204" pitchFamily="34" charset="0"/>
                <a:cs typeface="Arial" panose="020B0604020202020204" pitchFamily="34" charset="0"/>
              </a:rPr>
              <a:t>bucle</a:t>
            </a:r>
            <a:r>
              <a:rPr lang="en-US" altLang="es-AR" b="1" dirty="0" smtClean="0">
                <a:solidFill>
                  <a:srgbClr val="007AD6"/>
                </a:solidFill>
                <a:latin typeface="Arial" panose="020B0604020202020204" pitchFamily="34" charset="0"/>
                <a:cs typeface="Arial" panose="020B0604020202020204" pitchFamily="34" charset="0"/>
              </a:rPr>
              <a:t> FOR</a:t>
            </a:r>
            <a:endParaRPr lang="es-ES" altLang="es-AR" b="1" dirty="0">
              <a:solidFill>
                <a:srgbClr val="007AD6"/>
              </a:solidFill>
              <a:latin typeface="Arial" panose="020B0604020202020204" pitchFamily="34" charset="0"/>
              <a:cs typeface="Arial" panose="020B0604020202020204" pitchFamily="34" charset="0"/>
            </a:endParaRP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442055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1" y="1981200"/>
            <a:ext cx="8075613" cy="4616450"/>
          </a:xfrm>
        </p:spPr>
        <p:txBody>
          <a:bodyPr>
            <a:normAutofit/>
          </a:bodyPr>
          <a:lstStyle/>
          <a:p>
            <a:pPr marL="36576" indent="0">
              <a:buNone/>
              <a:defRPr/>
            </a:pPr>
            <a:r>
              <a:rPr lang="es-ES" sz="1800" b="1" dirty="0" smtClean="0"/>
              <a:t>REPEAT </a:t>
            </a:r>
            <a:r>
              <a:rPr lang="es-ES" sz="1800" dirty="0"/>
              <a:t>permite crear un bucle de procesamiento alrededor de la lógica para que pueda ser ejecutado varias veces.  </a:t>
            </a:r>
            <a:r>
              <a:rPr lang="es-AR" sz="1800" dirty="0"/>
              <a:t>Puede diseñarse como:</a:t>
            </a:r>
            <a:endParaRPr lang="es-ES" sz="1800" dirty="0"/>
          </a:p>
          <a:p>
            <a:pPr marL="420624" indent="-384048">
              <a:buFont typeface="Wingdings 2"/>
              <a:buChar char=""/>
              <a:defRPr/>
            </a:pPr>
            <a:endParaRPr lang="es-ES" sz="1800" dirty="0"/>
          </a:p>
          <a:p>
            <a:pPr algn="just">
              <a:spcBef>
                <a:spcPts val="0"/>
              </a:spcBef>
              <a:buClr>
                <a:srgbClr val="00AEC3"/>
              </a:buClr>
              <a:defRPr/>
            </a:pPr>
            <a:r>
              <a:rPr lang="es-AR" sz="1800" dirty="0"/>
              <a:t>Un bucle sin condición de salida, en cuyo caso se debe asegurarse, la ejecución de la instrucción ESCAPE en determinado punto, para salir del bucle.</a:t>
            </a:r>
          </a:p>
          <a:p>
            <a:pPr algn="just">
              <a:spcBef>
                <a:spcPts val="0"/>
              </a:spcBef>
              <a:buClr>
                <a:srgbClr val="00AEC3"/>
              </a:buClr>
              <a:defRPr/>
            </a:pPr>
            <a:r>
              <a:rPr lang="es-AR" sz="1800" dirty="0"/>
              <a:t>Un bucle mientras se cumpla una condición.</a:t>
            </a:r>
          </a:p>
          <a:p>
            <a:pPr algn="just">
              <a:spcBef>
                <a:spcPts val="0"/>
              </a:spcBef>
              <a:buClr>
                <a:srgbClr val="00AEC3"/>
              </a:buClr>
              <a:defRPr/>
            </a:pPr>
            <a:r>
              <a:rPr lang="es-AR" sz="1800" dirty="0"/>
              <a:t>Un bucle hasta que la condición se cumpla</a:t>
            </a:r>
            <a:r>
              <a:rPr lang="es-AR" sz="1800" dirty="0" smtClean="0"/>
              <a:t>. </a:t>
            </a:r>
          </a:p>
          <a:p>
            <a:pPr marL="1035558" lvl="2" indent="-285750">
              <a:spcBef>
                <a:spcPts val="0"/>
              </a:spcBef>
              <a:buClr>
                <a:srgbClr val="00AEC3"/>
              </a:buClr>
              <a:defRPr/>
            </a:pPr>
            <a:endParaRPr lang="en-US" sz="1800" dirty="0"/>
          </a:p>
          <a:p>
            <a:pPr marL="1005840" lvl="2" indent="-256032">
              <a:spcBef>
                <a:spcPts val="0"/>
              </a:spcBef>
              <a:buNone/>
              <a:defRPr/>
            </a:pPr>
            <a:r>
              <a:rPr lang="en-US" sz="1800" dirty="0"/>
              <a:t>REPEAT [WHILE/UNTIL]</a:t>
            </a:r>
          </a:p>
          <a:p>
            <a:pPr marL="1005840" lvl="2" indent="-256032">
              <a:spcBef>
                <a:spcPts val="0"/>
              </a:spcBef>
              <a:buNone/>
              <a:defRPr/>
            </a:pPr>
            <a:r>
              <a:rPr lang="en-US" sz="1800" dirty="0"/>
              <a:t>	</a:t>
            </a:r>
            <a:r>
              <a:rPr lang="en-US" sz="1800" i="1" dirty="0"/>
              <a:t>{</a:t>
            </a:r>
            <a:r>
              <a:rPr lang="en-US" sz="1800" i="1" dirty="0" err="1"/>
              <a:t>Sentencias</a:t>
            </a:r>
            <a:r>
              <a:rPr lang="en-US" sz="1800" i="1" dirty="0"/>
              <a:t>}</a:t>
            </a:r>
          </a:p>
          <a:p>
            <a:pPr marL="1005840" lvl="2" indent="-256032">
              <a:spcBef>
                <a:spcPts val="0"/>
              </a:spcBef>
              <a:buNone/>
              <a:defRPr/>
            </a:pPr>
            <a:r>
              <a:rPr lang="en-US" sz="1800" dirty="0"/>
              <a:t>	[ESCAPE [BOTTOM/TOP]]</a:t>
            </a:r>
            <a:endParaRPr lang="es-AR" sz="1800" dirty="0"/>
          </a:p>
          <a:p>
            <a:pPr marL="1005840" lvl="2" indent="-256032">
              <a:spcBef>
                <a:spcPts val="0"/>
              </a:spcBef>
              <a:buNone/>
              <a:defRPr/>
            </a:pPr>
            <a:r>
              <a:rPr lang="en-US" sz="1800" dirty="0"/>
              <a:t>	</a:t>
            </a:r>
            <a:r>
              <a:rPr lang="en-US" sz="1800" i="1" dirty="0"/>
              <a:t>{</a:t>
            </a:r>
            <a:r>
              <a:rPr lang="en-US" sz="1800" i="1" dirty="0" err="1"/>
              <a:t>Sentencias</a:t>
            </a:r>
            <a:r>
              <a:rPr lang="en-US" sz="1800" i="1" dirty="0"/>
              <a:t>}</a:t>
            </a:r>
          </a:p>
          <a:p>
            <a:pPr marL="1005840" lvl="2" indent="-256032">
              <a:spcBef>
                <a:spcPts val="0"/>
              </a:spcBef>
              <a:buNone/>
              <a:defRPr/>
            </a:pPr>
            <a:r>
              <a:rPr lang="en-US" sz="1800" dirty="0"/>
              <a:t>END-REPEAT</a:t>
            </a:r>
          </a:p>
          <a:p>
            <a:pPr marL="420624" indent="-384048">
              <a:buNone/>
              <a:defRPr/>
            </a:pPr>
            <a:endParaRPr lang="es-ES" sz="2000" dirty="0"/>
          </a:p>
        </p:txBody>
      </p:sp>
      <p:sp>
        <p:nvSpPr>
          <p:cNvPr id="7" name="4 CuadroTexto"/>
          <p:cNvSpPr txBox="1"/>
          <p:nvPr/>
        </p:nvSpPr>
        <p:spPr>
          <a:xfrm>
            <a:off x="311914" y="1362617"/>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Estructura</a:t>
            </a:r>
            <a:r>
              <a:rPr lang="en-US" altLang="es-AR" b="1" dirty="0" smtClean="0">
                <a:solidFill>
                  <a:srgbClr val="007AD6"/>
                </a:solidFill>
                <a:latin typeface="Arial" panose="020B0604020202020204" pitchFamily="34" charset="0"/>
                <a:cs typeface="Arial" panose="020B0604020202020204" pitchFamily="34" charset="0"/>
              </a:rPr>
              <a:t> de </a:t>
            </a:r>
            <a:r>
              <a:rPr lang="en-US" altLang="es-AR" b="1" dirty="0" err="1" smtClean="0">
                <a:solidFill>
                  <a:srgbClr val="007AD6"/>
                </a:solidFill>
                <a:latin typeface="Arial" panose="020B0604020202020204" pitchFamily="34" charset="0"/>
                <a:cs typeface="Arial" panose="020B0604020202020204" pitchFamily="34" charset="0"/>
              </a:rPr>
              <a:t>bucle</a:t>
            </a:r>
            <a:r>
              <a:rPr lang="en-US" altLang="es-AR" b="1" dirty="0" smtClean="0">
                <a:solidFill>
                  <a:srgbClr val="007AD6"/>
                </a:solidFill>
                <a:latin typeface="Arial" panose="020B0604020202020204" pitchFamily="34" charset="0"/>
                <a:cs typeface="Arial" panose="020B0604020202020204" pitchFamily="34" charset="0"/>
              </a:rPr>
              <a:t> repeat</a:t>
            </a:r>
            <a:endParaRPr lang="es-ES" altLang="es-AR" b="1" dirty="0">
              <a:solidFill>
                <a:srgbClr val="007AD6"/>
              </a:solidFill>
              <a:latin typeface="Arial" panose="020B0604020202020204" pitchFamily="34" charset="0"/>
              <a:cs typeface="Arial" panose="020B0604020202020204" pitchFamily="34" charset="0"/>
            </a:endParaRP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10561137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CuadroTexto"/>
          <p:cNvSpPr txBox="1"/>
          <p:nvPr/>
        </p:nvSpPr>
        <p:spPr>
          <a:xfrm>
            <a:off x="311914" y="1163325"/>
            <a:ext cx="11880086" cy="369332"/>
          </a:xfrm>
          <a:prstGeom prst="rect">
            <a:avLst/>
          </a:prstGeom>
          <a:noFill/>
        </p:spPr>
        <p:txBody>
          <a:bodyPr wrap="square" rtlCol="0">
            <a:spAutoFit/>
          </a:bodyPr>
          <a:lstStyle/>
          <a:p>
            <a:r>
              <a:rPr lang="en-US" altLang="es-AR" b="1" dirty="0" err="1">
                <a:solidFill>
                  <a:srgbClr val="007AD6"/>
                </a:solidFill>
                <a:latin typeface="Arial" panose="020B0604020202020204" pitchFamily="34" charset="0"/>
                <a:cs typeface="Arial" panose="020B0604020202020204" pitchFamily="34" charset="0"/>
              </a:rPr>
              <a:t>Invocación</a:t>
            </a:r>
            <a:r>
              <a:rPr lang="en-US" altLang="es-AR" b="1" dirty="0">
                <a:solidFill>
                  <a:srgbClr val="007AD6"/>
                </a:solidFill>
                <a:latin typeface="Arial" panose="020B0604020202020204" pitchFamily="34" charset="0"/>
                <a:cs typeface="Arial" panose="020B0604020202020204" pitchFamily="34" charset="0"/>
              </a:rPr>
              <a:t> de </a:t>
            </a:r>
            <a:r>
              <a:rPr lang="en-US" altLang="es-AR" b="1" dirty="0" err="1">
                <a:solidFill>
                  <a:srgbClr val="007AD6"/>
                </a:solidFill>
                <a:latin typeface="Arial" panose="020B0604020202020204" pitchFamily="34" charset="0"/>
                <a:cs typeface="Arial" panose="020B0604020202020204" pitchFamily="34" charset="0"/>
              </a:rPr>
              <a:t>módulos</a:t>
            </a:r>
            <a:r>
              <a:rPr lang="en-US" altLang="es-AR" b="1" dirty="0">
                <a:solidFill>
                  <a:srgbClr val="007AD6"/>
                </a:solidFill>
                <a:latin typeface="Arial" panose="020B0604020202020204" pitchFamily="34" charset="0"/>
                <a:cs typeface="Arial" panose="020B0604020202020204" pitchFamily="34" charset="0"/>
              </a:rPr>
              <a:t>: PERFORM, CALLNAT, FETCH, FETCH RETURN, CALL</a:t>
            </a:r>
            <a:endParaRPr lang="es-ES" altLang="es-AR" b="1" dirty="0">
              <a:solidFill>
                <a:srgbClr val="007AD6"/>
              </a:solidFill>
              <a:latin typeface="Arial" panose="020B0604020202020204" pitchFamily="34" charset="0"/>
              <a:cs typeface="Arial" panose="020B0604020202020204" pitchFamily="34" charset="0"/>
            </a:endParaRPr>
          </a:p>
        </p:txBody>
      </p:sp>
      <p:sp>
        <p:nvSpPr>
          <p:cNvPr id="4" name="3 Marcador de contenido"/>
          <p:cNvSpPr>
            <a:spLocks noGrp="1"/>
          </p:cNvSpPr>
          <p:nvPr>
            <p:ph sz="half" idx="1"/>
          </p:nvPr>
        </p:nvSpPr>
        <p:spPr>
          <a:xfrm>
            <a:off x="1981200" y="1981200"/>
            <a:ext cx="8147050" cy="4687888"/>
          </a:xfrm>
        </p:spPr>
        <p:txBody>
          <a:bodyPr>
            <a:normAutofit/>
          </a:bodyPr>
          <a:lstStyle/>
          <a:p>
            <a:pPr marL="36576" indent="0">
              <a:buNone/>
              <a:defRPr/>
            </a:pPr>
            <a:r>
              <a:rPr lang="es-ES" sz="1800" b="1" dirty="0" smtClean="0"/>
              <a:t>PERFORM</a:t>
            </a:r>
            <a:r>
              <a:rPr lang="es-ES" sz="1800" dirty="0" smtClean="0"/>
              <a:t> </a:t>
            </a:r>
            <a:r>
              <a:rPr lang="es-ES" sz="1800" dirty="0"/>
              <a:t>ejecuta una subrutina, si su nombre esta definida en el módulo la ejecuta, sino busca una subrutina externa con el mismo nombre. En caso de no darse ninguna de las condiciones anteriores se reporta un error en tiempo de ejecución.</a:t>
            </a:r>
          </a:p>
          <a:p>
            <a:pPr marL="420624" indent="-384048">
              <a:buNone/>
              <a:defRPr/>
            </a:pPr>
            <a:r>
              <a:rPr lang="es-ES" sz="1800" dirty="0"/>
              <a:t>			</a:t>
            </a:r>
          </a:p>
          <a:p>
            <a:pPr marL="420624" indent="-384048">
              <a:buNone/>
              <a:defRPr/>
            </a:pPr>
            <a:r>
              <a:rPr lang="es-ES" sz="1800" dirty="0"/>
              <a:t>			PERFORM ‘nombre </a:t>
            </a:r>
            <a:r>
              <a:rPr lang="es-ES" sz="1800" dirty="0" err="1"/>
              <a:t>Subroutine</a:t>
            </a:r>
            <a:r>
              <a:rPr lang="es-ES" sz="1800" dirty="0"/>
              <a:t>’</a:t>
            </a:r>
          </a:p>
          <a:p>
            <a:pPr marL="420624" indent="-384048">
              <a:buNone/>
              <a:defRPr/>
            </a:pPr>
            <a:endParaRPr lang="es-ES" sz="1800" dirty="0"/>
          </a:p>
          <a:p>
            <a:pPr marL="420624" indent="-384048">
              <a:buNone/>
              <a:defRPr/>
            </a:pPr>
            <a:endParaRPr lang="es-ES" sz="1800" dirty="0"/>
          </a:p>
          <a:p>
            <a:pPr marL="36576" indent="0">
              <a:buNone/>
              <a:defRPr/>
            </a:pPr>
            <a:r>
              <a:rPr lang="es-ES" sz="1800" b="1" dirty="0" smtClean="0"/>
              <a:t>CALLNAT</a:t>
            </a:r>
            <a:r>
              <a:rPr lang="es-ES" sz="1800" dirty="0" smtClean="0"/>
              <a:t> </a:t>
            </a:r>
            <a:r>
              <a:rPr lang="es-ES" sz="1800" dirty="0"/>
              <a:t>ejecuta un subprograma. Un error de tiempo de ejecución se producirá si el subprograma no se encuentra. Cuando</a:t>
            </a:r>
            <a:br>
              <a:rPr lang="es-ES" sz="1800" dirty="0"/>
            </a:br>
            <a:r>
              <a:rPr lang="es-ES" sz="1800" dirty="0"/>
              <a:t>el subprograma finaliza la ejecución, el control pasa a la siguiente declaración de la CALLNAT.</a:t>
            </a:r>
          </a:p>
          <a:p>
            <a:pPr marL="420624" indent="-384048">
              <a:buNone/>
              <a:defRPr/>
            </a:pPr>
            <a:endParaRPr lang="es-ES" sz="1800" dirty="0"/>
          </a:p>
          <a:p>
            <a:pPr marL="420624" indent="-384048">
              <a:buNone/>
              <a:defRPr/>
            </a:pPr>
            <a:r>
              <a:rPr lang="es-ES" sz="1800" dirty="0"/>
              <a:t>			CALLNAT  ‘nombre subprograma’ [parámetros]</a:t>
            </a:r>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42239920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0" y="1981200"/>
            <a:ext cx="8147050" cy="4687888"/>
          </a:xfrm>
        </p:spPr>
        <p:txBody>
          <a:bodyPr>
            <a:normAutofit/>
          </a:bodyPr>
          <a:lstStyle/>
          <a:p>
            <a:pPr marL="36576" indent="0">
              <a:buNone/>
              <a:defRPr/>
            </a:pPr>
            <a:r>
              <a:rPr lang="es-ES" sz="1800" b="1" dirty="0" smtClean="0"/>
              <a:t>FETCH</a:t>
            </a:r>
            <a:r>
              <a:rPr lang="es-ES" sz="1800" dirty="0" smtClean="0"/>
              <a:t> </a:t>
            </a:r>
            <a:r>
              <a:rPr lang="es-ES" sz="1800" dirty="0"/>
              <a:t>permite invocar y pasar el control a un programa NATURAL. Puede ser utilizado en un programa o en un nivel superior, es decir, en un subprograma o subrutina.</a:t>
            </a:r>
          </a:p>
          <a:p>
            <a:pPr marL="420624" indent="-384048">
              <a:buNone/>
              <a:defRPr/>
            </a:pPr>
            <a:endParaRPr lang="es-ES" sz="1800" dirty="0"/>
          </a:p>
          <a:p>
            <a:pPr marL="420624" indent="-384048">
              <a:buNone/>
              <a:defRPr/>
            </a:pPr>
            <a:r>
              <a:rPr lang="es-ES" sz="1800" dirty="0"/>
              <a:t>			FETCH ‘ nombre programa’</a:t>
            </a:r>
          </a:p>
          <a:p>
            <a:pPr marL="36576" indent="0">
              <a:buNone/>
              <a:defRPr/>
            </a:pPr>
            <a:r>
              <a:rPr lang="es-ES" sz="1800" b="1" dirty="0" smtClean="0"/>
              <a:t>FETCH RETURN </a:t>
            </a:r>
            <a:r>
              <a:rPr lang="es-ES" sz="1800" dirty="0"/>
              <a:t>similar al FETCH, pero en este caso los programas en ejecución se suspenden, una vez ejecutado el programa invocado, el control retorna al programa llamador.</a:t>
            </a:r>
          </a:p>
          <a:p>
            <a:pPr marL="420624" indent="-384048">
              <a:buNone/>
              <a:defRPr/>
            </a:pPr>
            <a:endParaRPr lang="es-ES" sz="1800" dirty="0"/>
          </a:p>
          <a:p>
            <a:pPr marL="420624" indent="-384048">
              <a:buNone/>
              <a:defRPr/>
            </a:pPr>
            <a:r>
              <a:rPr lang="es-ES" sz="1800" dirty="0"/>
              <a:t>			FETCH RETURN ‘nombre programa’ </a:t>
            </a:r>
          </a:p>
          <a:p>
            <a:pPr marL="36576" indent="0">
              <a:buNone/>
              <a:defRPr/>
            </a:pPr>
            <a:r>
              <a:rPr lang="es-ES" sz="1800" b="1" dirty="0" smtClean="0"/>
              <a:t>CALL</a:t>
            </a:r>
            <a:r>
              <a:rPr lang="es-ES" sz="1800" dirty="0" smtClean="0"/>
              <a:t> </a:t>
            </a:r>
            <a:r>
              <a:rPr lang="es-ES" sz="1800" dirty="0"/>
              <a:t>permite invocar módulos no natural.</a:t>
            </a:r>
          </a:p>
          <a:p>
            <a:pPr marL="420624" indent="-384048">
              <a:buNone/>
              <a:defRPr/>
            </a:pPr>
            <a:r>
              <a:rPr lang="es-ES" sz="1800" dirty="0"/>
              <a:t>			</a:t>
            </a:r>
          </a:p>
          <a:p>
            <a:pPr marL="420624" indent="-384048">
              <a:buNone/>
              <a:defRPr/>
            </a:pPr>
            <a:r>
              <a:rPr lang="es-ES" sz="1800" dirty="0"/>
              <a:t>			CALL ‘ nombre módulo’  </a:t>
            </a:r>
          </a:p>
        </p:txBody>
      </p:sp>
      <p:sp>
        <p:nvSpPr>
          <p:cNvPr id="7" name="4 CuadroTexto"/>
          <p:cNvSpPr txBox="1"/>
          <p:nvPr/>
        </p:nvSpPr>
        <p:spPr>
          <a:xfrm>
            <a:off x="311914" y="1163325"/>
            <a:ext cx="11880086" cy="369332"/>
          </a:xfrm>
          <a:prstGeom prst="rect">
            <a:avLst/>
          </a:prstGeom>
          <a:noFill/>
        </p:spPr>
        <p:txBody>
          <a:bodyPr wrap="square" rtlCol="0">
            <a:spAutoFit/>
          </a:bodyPr>
          <a:lstStyle/>
          <a:p>
            <a:r>
              <a:rPr lang="en-US" altLang="es-AR" b="1" dirty="0" err="1">
                <a:solidFill>
                  <a:srgbClr val="007AD6"/>
                </a:solidFill>
                <a:latin typeface="Arial" panose="020B0604020202020204" pitchFamily="34" charset="0"/>
                <a:cs typeface="Arial" panose="020B0604020202020204" pitchFamily="34" charset="0"/>
              </a:rPr>
              <a:t>Invocación</a:t>
            </a:r>
            <a:r>
              <a:rPr lang="en-US" altLang="es-AR" b="1" dirty="0">
                <a:solidFill>
                  <a:srgbClr val="007AD6"/>
                </a:solidFill>
                <a:latin typeface="Arial" panose="020B0604020202020204" pitchFamily="34" charset="0"/>
                <a:cs typeface="Arial" panose="020B0604020202020204" pitchFamily="34" charset="0"/>
              </a:rPr>
              <a:t> de </a:t>
            </a:r>
            <a:r>
              <a:rPr lang="en-US" altLang="es-AR" b="1" dirty="0" err="1">
                <a:solidFill>
                  <a:srgbClr val="007AD6"/>
                </a:solidFill>
                <a:latin typeface="Arial" panose="020B0604020202020204" pitchFamily="34" charset="0"/>
                <a:cs typeface="Arial" panose="020B0604020202020204" pitchFamily="34" charset="0"/>
              </a:rPr>
              <a:t>módulos</a:t>
            </a:r>
            <a:r>
              <a:rPr lang="en-US" altLang="es-AR" b="1" dirty="0">
                <a:solidFill>
                  <a:srgbClr val="007AD6"/>
                </a:solidFill>
                <a:latin typeface="Arial" panose="020B0604020202020204" pitchFamily="34" charset="0"/>
                <a:cs typeface="Arial" panose="020B0604020202020204" pitchFamily="34" charset="0"/>
              </a:rPr>
              <a:t>: PERFORM, CALLNAT, FETCH, FETCH RETURN, CALL</a:t>
            </a:r>
            <a:endParaRPr lang="es-ES" altLang="es-AR" b="1" dirty="0">
              <a:solidFill>
                <a:srgbClr val="007AD6"/>
              </a:solidFill>
              <a:latin typeface="Arial" panose="020B0604020202020204" pitchFamily="34" charset="0"/>
              <a:cs typeface="Arial" panose="020B0604020202020204" pitchFamily="34" charset="0"/>
            </a:endParaRP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20083102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3 Marcador de contenido"/>
          <p:cNvSpPr>
            <a:spLocks noGrp="1"/>
          </p:cNvSpPr>
          <p:nvPr>
            <p:ph sz="half" idx="1"/>
          </p:nvPr>
        </p:nvSpPr>
        <p:spPr>
          <a:xfrm>
            <a:off x="1981199" y="1981201"/>
            <a:ext cx="9390185" cy="4543425"/>
          </a:xfrm>
        </p:spPr>
        <p:txBody>
          <a:bodyPr>
            <a:normAutofit/>
          </a:bodyPr>
          <a:lstStyle/>
          <a:p>
            <a:pPr>
              <a:buFont typeface="Wingdings 2" panose="05020102010507070707" pitchFamily="18" charset="2"/>
              <a:buNone/>
            </a:pPr>
            <a:r>
              <a:rPr lang="es-ES" altLang="es-AR" sz="1800" dirty="0"/>
              <a:t>La declaración ESCAPE permite salir de bucle o cortar la ejecución de </a:t>
            </a:r>
            <a:r>
              <a:rPr lang="es-ES" altLang="es-AR" sz="1800" dirty="0" smtClean="0"/>
              <a:t>una subrutina.							</a:t>
            </a:r>
          </a:p>
          <a:p>
            <a:pPr>
              <a:buNone/>
            </a:pPr>
            <a:r>
              <a:rPr lang="es-ES" altLang="es-AR" sz="1800" dirty="0" smtClean="0"/>
              <a:t>Tiene tres variantes:</a:t>
            </a:r>
          </a:p>
          <a:p>
            <a:pPr>
              <a:buFont typeface="Wingdings 2" panose="05020102010507070707" pitchFamily="18" charset="2"/>
              <a:buNone/>
            </a:pPr>
            <a:endParaRPr lang="es-ES" altLang="es-AR" sz="1800" dirty="0"/>
          </a:p>
          <a:p>
            <a:pPr marL="0" indent="0" eaLnBrk="1" hangingPunct="1">
              <a:buNone/>
            </a:pPr>
            <a:r>
              <a:rPr lang="es-ES" altLang="es-AR" sz="1800" b="1" dirty="0" smtClean="0"/>
              <a:t>ESCAPE ROUTINE</a:t>
            </a:r>
            <a:r>
              <a:rPr lang="es-ES" altLang="es-AR" sz="1800" dirty="0" smtClean="0"/>
              <a:t> </a:t>
            </a:r>
            <a:r>
              <a:rPr lang="es-ES" altLang="es-AR" sz="1800" dirty="0"/>
              <a:t>sale del módulo actual, si es programa la ejecución termina por completo, si es subprograma retorna al llamador y si es subrutina retorna al punto de su llamada</a:t>
            </a:r>
            <a:r>
              <a:rPr lang="es-ES" altLang="es-AR" sz="1800" dirty="0" smtClean="0"/>
              <a:t>.</a:t>
            </a:r>
          </a:p>
          <a:p>
            <a:pPr marL="0" indent="0" eaLnBrk="1" hangingPunct="1">
              <a:buNone/>
            </a:pPr>
            <a:endParaRPr lang="es-ES" altLang="es-AR" sz="1800" dirty="0"/>
          </a:p>
          <a:p>
            <a:pPr marL="0" indent="0" eaLnBrk="1" hangingPunct="1">
              <a:buNone/>
            </a:pPr>
            <a:r>
              <a:rPr lang="es-ES" altLang="es-AR" sz="1800" b="1" dirty="0" smtClean="0"/>
              <a:t>ESCAPE TOP </a:t>
            </a:r>
            <a:r>
              <a:rPr lang="es-ES" altLang="es-AR" sz="1800" dirty="0" smtClean="0"/>
              <a:t>termina </a:t>
            </a:r>
            <a:r>
              <a:rPr lang="es-ES" altLang="es-AR" sz="1800" dirty="0"/>
              <a:t>la iteración actual de un bucle de procesamiento de modo que la siguiente iteración puede comenzar. El control pasa a la parte superior del bucle</a:t>
            </a:r>
            <a:r>
              <a:rPr lang="es-ES" altLang="es-AR" sz="1800" dirty="0" smtClean="0"/>
              <a:t>.</a:t>
            </a:r>
          </a:p>
          <a:p>
            <a:pPr marL="0" indent="0" eaLnBrk="1" hangingPunct="1">
              <a:buNone/>
            </a:pPr>
            <a:endParaRPr lang="es-ES" altLang="es-AR" sz="1800" dirty="0"/>
          </a:p>
          <a:p>
            <a:pPr marL="0" indent="0" eaLnBrk="1" hangingPunct="1">
              <a:buNone/>
            </a:pPr>
            <a:r>
              <a:rPr lang="es-ES" altLang="es-AR" sz="1800" b="1" dirty="0" smtClean="0"/>
              <a:t>ESCAPE BOTTOM </a:t>
            </a:r>
            <a:r>
              <a:rPr lang="es-ES" altLang="es-AR" sz="1800" dirty="0"/>
              <a:t>termina el bucle de procesamiento actual. El control pasa a la siguiente declaración de la</a:t>
            </a:r>
            <a:br>
              <a:rPr lang="es-ES" altLang="es-AR" sz="1800" dirty="0"/>
            </a:br>
            <a:r>
              <a:rPr lang="es-ES" altLang="es-AR" sz="1800" dirty="0"/>
              <a:t>parte inferior del bucle.</a:t>
            </a:r>
          </a:p>
        </p:txBody>
      </p:sp>
      <p:sp>
        <p:nvSpPr>
          <p:cNvPr id="6"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ESCAPE ROUTINE, ESCAPE TOP, ESCAPE BOTTOM</a:t>
            </a:r>
            <a:endParaRPr lang="es-ES" altLang="es-AR" b="1" dirty="0">
              <a:solidFill>
                <a:srgbClr val="007AD6"/>
              </a:solidFill>
              <a:latin typeface="Arial" panose="020B0604020202020204" pitchFamily="34" charset="0"/>
              <a:cs typeface="Arial" panose="020B0604020202020204" pitchFamily="34" charset="0"/>
            </a:endParaRPr>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26198128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3 Marcador de contenido"/>
          <p:cNvSpPr>
            <a:spLocks noGrp="1"/>
          </p:cNvSpPr>
          <p:nvPr>
            <p:ph sz="half" idx="1"/>
          </p:nvPr>
        </p:nvSpPr>
        <p:spPr>
          <a:xfrm>
            <a:off x="1981200" y="1981200"/>
            <a:ext cx="8147050" cy="4471988"/>
          </a:xfrm>
        </p:spPr>
        <p:txBody>
          <a:bodyPr>
            <a:normAutofit/>
          </a:bodyPr>
          <a:lstStyle/>
          <a:p>
            <a:pPr marL="0" indent="0" eaLnBrk="1" hangingPunct="1">
              <a:buNone/>
            </a:pPr>
            <a:r>
              <a:rPr lang="es-ES" altLang="es-AR" sz="1800" b="1" dirty="0" smtClean="0"/>
              <a:t>GET</a:t>
            </a:r>
            <a:r>
              <a:rPr lang="es-ES" altLang="es-AR" sz="1800" dirty="0" smtClean="0"/>
              <a:t> presenta </a:t>
            </a:r>
            <a:r>
              <a:rPr lang="es-ES" altLang="es-AR" sz="1800" dirty="0"/>
              <a:t>un registro único para el procesamiento cuando el ISN es conocido. A diferencia de la lectura y búsqueda, no hay asociados bucle de procesamiento.</a:t>
            </a:r>
          </a:p>
          <a:p>
            <a:pPr eaLnBrk="1" hangingPunct="1">
              <a:buFont typeface="Wingdings 2" panose="05020102010507070707" pitchFamily="18" charset="2"/>
              <a:buNone/>
            </a:pPr>
            <a:endParaRPr lang="es-ES" altLang="es-AR" sz="1800" dirty="0"/>
          </a:p>
          <a:p>
            <a:pPr marL="0" indent="0" eaLnBrk="1" hangingPunct="1">
              <a:buNone/>
            </a:pPr>
            <a:r>
              <a:rPr lang="es-ES" altLang="es-AR" sz="1800" b="1" dirty="0" smtClean="0"/>
              <a:t>GET SAME </a:t>
            </a:r>
            <a:r>
              <a:rPr lang="es-AR" altLang="es-AR" sz="1800" dirty="0"/>
              <a:t>Se utiliza para volver a leer el registro que está siendo procesado actualmente. De esta forma, si algún dato de la vista, había sido modificado </a:t>
            </a:r>
            <a:r>
              <a:rPr lang="es-AR" altLang="es-AR" sz="1800" dirty="0" err="1"/>
              <a:t>logicamente</a:t>
            </a:r>
            <a:r>
              <a:rPr lang="es-AR" altLang="es-AR" sz="1800" dirty="0"/>
              <a:t>, los cambios se perderán.</a:t>
            </a:r>
          </a:p>
          <a:p>
            <a:pPr eaLnBrk="1" hangingPunct="1"/>
            <a:endParaRPr lang="es-AR" altLang="es-AR" sz="1800" dirty="0"/>
          </a:p>
          <a:p>
            <a:pPr eaLnBrk="1" hangingPunct="1">
              <a:buFont typeface="Wingdings 2" panose="05020102010507070707" pitchFamily="18" charset="2"/>
              <a:buNone/>
            </a:pPr>
            <a:r>
              <a:rPr lang="es-AR" altLang="es-AR" sz="1800" dirty="0"/>
              <a:t>		</a:t>
            </a:r>
            <a:r>
              <a:rPr lang="en-US" altLang="es-AR" sz="1800" dirty="0"/>
              <a:t>GET [SAME] ‘</a:t>
            </a:r>
            <a:r>
              <a:rPr lang="en-US" altLang="es-AR" sz="1800" dirty="0" err="1"/>
              <a:t>nombre</a:t>
            </a:r>
            <a:r>
              <a:rPr lang="en-US" altLang="es-AR" sz="1800" dirty="0"/>
              <a:t> vista file’   #operando</a:t>
            </a:r>
          </a:p>
          <a:p>
            <a:pPr eaLnBrk="1" hangingPunct="1">
              <a:buFont typeface="Wingdings 2" panose="05020102010507070707" pitchFamily="18" charset="2"/>
              <a:buNone/>
            </a:pPr>
            <a:r>
              <a:rPr lang="en-US" altLang="es-AR" sz="1800" dirty="0"/>
              <a:t>		GET [SAME] ‘</a:t>
            </a:r>
            <a:r>
              <a:rPr lang="en-US" altLang="es-AR" sz="1800" dirty="0" err="1"/>
              <a:t>nombre</a:t>
            </a:r>
            <a:r>
              <a:rPr lang="en-US" altLang="es-AR" sz="1800" dirty="0"/>
              <a:t> vista file’  *ISN [</a:t>
            </a:r>
            <a:r>
              <a:rPr lang="en-US" altLang="es-AR" sz="1800" dirty="0" err="1"/>
              <a:t>etiqueta</a:t>
            </a:r>
            <a:r>
              <a:rPr lang="en-US" altLang="es-AR" sz="1800" dirty="0"/>
              <a:t>]</a:t>
            </a:r>
          </a:p>
          <a:p>
            <a:pPr eaLnBrk="1" hangingPunct="1">
              <a:buFont typeface="Wingdings 2" panose="05020102010507070707" pitchFamily="18" charset="2"/>
              <a:buNone/>
            </a:pPr>
            <a:endParaRPr lang="es-ES" altLang="es-AR" sz="1800" dirty="0"/>
          </a:p>
        </p:txBody>
      </p:sp>
      <p:sp>
        <p:nvSpPr>
          <p:cNvPr id="6"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GET, GET SAME</a:t>
            </a:r>
            <a:endParaRPr lang="es-ES" altLang="es-AR" b="1" dirty="0">
              <a:solidFill>
                <a:srgbClr val="007AD6"/>
              </a:solidFill>
              <a:latin typeface="Arial" panose="020B0604020202020204" pitchFamily="34" charset="0"/>
              <a:cs typeface="Arial" panose="020B0604020202020204" pitchFamily="34" charset="0"/>
            </a:endParaRPr>
          </a:p>
        </p:txBody>
      </p:sp>
      <p:sp>
        <p:nvSpPr>
          <p:cNvPr id="7" name="4 CuadroTexto"/>
          <p:cNvSpPr txBox="1"/>
          <p:nvPr/>
        </p:nvSpPr>
        <p:spPr>
          <a:xfrm>
            <a:off x="335360" y="260648"/>
            <a:ext cx="8156626" cy="830997"/>
          </a:xfrm>
          <a:prstGeom prst="rect">
            <a:avLst/>
          </a:prstGeom>
          <a:noFill/>
        </p:spPr>
        <p:txBody>
          <a:bodyPr wrap="square" rtlCol="0">
            <a:spAutoFit/>
          </a:bodyPr>
          <a:lstStyle/>
          <a:p>
            <a:r>
              <a:rPr lang="es-ES" sz="2400" b="1" dirty="0">
                <a:solidFill>
                  <a:schemeClr val="bg1"/>
                </a:solidFill>
                <a:latin typeface="Arial" panose="020B0604020202020204" pitchFamily="34" charset="0"/>
                <a:cs typeface="Arial" panose="020B0604020202020204" pitchFamily="34" charset="0"/>
              </a:rPr>
              <a:t>7</a:t>
            </a:r>
            <a:r>
              <a:rPr lang="es-ES" sz="2400" b="1" dirty="0" smtClean="0">
                <a:solidFill>
                  <a:schemeClr val="bg1"/>
                </a:solidFill>
                <a:latin typeface="Arial" panose="020B0604020202020204" pitchFamily="34" charset="0"/>
                <a:cs typeface="Arial" panose="020B0604020202020204" pitchFamily="34" charset="0"/>
              </a:rPr>
              <a:t>. Acceso a Base de Datos</a:t>
            </a:r>
          </a:p>
          <a:p>
            <a:endParaRPr lang="es-ES" sz="2400" b="1"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4926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3240178" cy="369332"/>
          </a:xfrm>
          <a:prstGeom prst="rect">
            <a:avLst/>
          </a:prstGeom>
          <a:noFill/>
        </p:spPr>
        <p:txBody>
          <a:bodyPr wrap="square" rtlCol="0">
            <a:spAutoFit/>
          </a:bodyPr>
          <a:lstStyle/>
          <a:p>
            <a:r>
              <a:rPr lang="es-ES" b="1" dirty="0" smtClean="0">
                <a:solidFill>
                  <a:srgbClr val="007AD6"/>
                </a:solidFill>
                <a:latin typeface="Arial" panose="020B0604020202020204" pitchFamily="34" charset="0"/>
                <a:cs typeface="Arial" panose="020B0604020202020204" pitchFamily="34" charset="0"/>
              </a:rPr>
              <a:t>Tipos de Objeto</a:t>
            </a:r>
          </a:p>
        </p:txBody>
      </p:sp>
      <p:sp>
        <p:nvSpPr>
          <p:cNvPr id="8" name="3 Marcador de contenido"/>
          <p:cNvSpPr>
            <a:spLocks noGrp="1"/>
          </p:cNvSpPr>
          <p:nvPr>
            <p:ph sz="half" idx="1"/>
          </p:nvPr>
        </p:nvSpPr>
        <p:spPr>
          <a:xfrm>
            <a:off x="3540371" y="1723292"/>
            <a:ext cx="7570788" cy="4400550"/>
          </a:xfrm>
        </p:spPr>
        <p:txBody>
          <a:bodyPr>
            <a:normAutofit fontScale="55000" lnSpcReduction="20000"/>
          </a:bodyPr>
          <a:lstStyle/>
          <a:p>
            <a:pPr marL="550926" indent="-514350">
              <a:lnSpc>
                <a:spcPct val="120000"/>
              </a:lnSpc>
              <a:buClr>
                <a:srgbClr val="00AEC3"/>
              </a:buClr>
              <a:defRPr/>
            </a:pPr>
            <a:r>
              <a:rPr lang="es-ES" dirty="0" err="1" smtClean="0"/>
              <a:t>Program</a:t>
            </a:r>
            <a:r>
              <a:rPr lang="es-ES" dirty="0" smtClean="0"/>
              <a:t> (P)</a:t>
            </a:r>
          </a:p>
          <a:p>
            <a:pPr marL="550926" indent="-514350">
              <a:lnSpc>
                <a:spcPct val="120000"/>
              </a:lnSpc>
              <a:buClr>
                <a:srgbClr val="00AEC3"/>
              </a:buClr>
              <a:defRPr/>
            </a:pPr>
            <a:r>
              <a:rPr lang="es-ES" dirty="0" err="1" smtClean="0"/>
              <a:t>Subprogram</a:t>
            </a:r>
            <a:r>
              <a:rPr lang="es-ES" dirty="0" smtClean="0"/>
              <a:t> (N)</a:t>
            </a:r>
          </a:p>
          <a:p>
            <a:pPr marL="550926" indent="-514350">
              <a:lnSpc>
                <a:spcPct val="120000"/>
              </a:lnSpc>
              <a:buClr>
                <a:srgbClr val="00AEC3"/>
              </a:buClr>
              <a:defRPr/>
            </a:pPr>
            <a:r>
              <a:rPr lang="es-ES" dirty="0" smtClean="0"/>
              <a:t>Global (G)</a:t>
            </a:r>
          </a:p>
          <a:p>
            <a:pPr marL="550926" indent="-514350">
              <a:lnSpc>
                <a:spcPct val="120000"/>
              </a:lnSpc>
              <a:buClr>
                <a:srgbClr val="00AEC3"/>
              </a:buClr>
              <a:defRPr/>
            </a:pPr>
            <a:r>
              <a:rPr lang="es-ES" dirty="0" smtClean="0"/>
              <a:t>Local (L)</a:t>
            </a:r>
          </a:p>
          <a:p>
            <a:pPr marL="550926" indent="-514350">
              <a:lnSpc>
                <a:spcPct val="120000"/>
              </a:lnSpc>
              <a:buClr>
                <a:srgbClr val="00AEC3"/>
              </a:buClr>
              <a:defRPr/>
            </a:pPr>
            <a:r>
              <a:rPr lang="es-ES" dirty="0" err="1" smtClean="0"/>
              <a:t>Parameter</a:t>
            </a:r>
            <a:r>
              <a:rPr lang="es-ES" dirty="0" smtClean="0"/>
              <a:t> (P)</a:t>
            </a:r>
          </a:p>
          <a:p>
            <a:pPr marL="550926" indent="-514350">
              <a:lnSpc>
                <a:spcPct val="120000"/>
              </a:lnSpc>
              <a:buClr>
                <a:srgbClr val="00AEC3"/>
              </a:buClr>
              <a:defRPr/>
            </a:pPr>
            <a:r>
              <a:rPr lang="es-ES" dirty="0" err="1" smtClean="0"/>
              <a:t>Subroutine</a:t>
            </a:r>
            <a:r>
              <a:rPr lang="es-ES" dirty="0" smtClean="0"/>
              <a:t> (S)</a:t>
            </a:r>
          </a:p>
          <a:p>
            <a:pPr marL="550926" indent="-514350">
              <a:lnSpc>
                <a:spcPct val="120000"/>
              </a:lnSpc>
              <a:buClr>
                <a:srgbClr val="00AEC3"/>
              </a:buClr>
              <a:defRPr/>
            </a:pPr>
            <a:r>
              <a:rPr lang="es-ES" dirty="0" err="1" smtClean="0"/>
              <a:t>Map</a:t>
            </a:r>
            <a:r>
              <a:rPr lang="es-ES" dirty="0" smtClean="0"/>
              <a:t> (M)</a:t>
            </a:r>
          </a:p>
          <a:p>
            <a:pPr marL="550926" indent="-514350">
              <a:lnSpc>
                <a:spcPct val="120000"/>
              </a:lnSpc>
              <a:buClr>
                <a:srgbClr val="00AEC3"/>
              </a:buClr>
              <a:defRPr/>
            </a:pPr>
            <a:r>
              <a:rPr lang="es-ES" dirty="0" err="1" smtClean="0"/>
              <a:t>Copycode</a:t>
            </a:r>
            <a:r>
              <a:rPr lang="es-ES" dirty="0" smtClean="0"/>
              <a:t> (C) </a:t>
            </a:r>
          </a:p>
          <a:p>
            <a:pPr marL="550926" indent="-514350">
              <a:lnSpc>
                <a:spcPct val="120000"/>
              </a:lnSpc>
              <a:buClr>
                <a:srgbClr val="00AEC3"/>
              </a:buClr>
              <a:defRPr/>
            </a:pPr>
            <a:r>
              <a:rPr lang="es-ES" dirty="0" err="1" smtClean="0"/>
              <a:t>Helproutine</a:t>
            </a:r>
            <a:r>
              <a:rPr lang="es-ES" dirty="0" smtClean="0"/>
              <a:t> (H)</a:t>
            </a:r>
          </a:p>
          <a:p>
            <a:pPr marL="550926" indent="-514350">
              <a:lnSpc>
                <a:spcPct val="120000"/>
              </a:lnSpc>
              <a:buClr>
                <a:srgbClr val="00AEC3"/>
              </a:buClr>
              <a:defRPr/>
            </a:pPr>
            <a:r>
              <a:rPr lang="es-ES" dirty="0" err="1" smtClean="0"/>
              <a:t>Text</a:t>
            </a:r>
            <a:r>
              <a:rPr lang="es-ES" dirty="0" smtClean="0"/>
              <a:t>  (T)</a:t>
            </a:r>
          </a:p>
          <a:p>
            <a:pPr marL="550926" indent="-514350">
              <a:lnSpc>
                <a:spcPct val="120000"/>
              </a:lnSpc>
              <a:buClr>
                <a:srgbClr val="00AEC3"/>
              </a:buClr>
              <a:defRPr/>
            </a:pPr>
            <a:r>
              <a:rPr lang="es-ES" dirty="0" smtClean="0"/>
              <a:t>Clase</a:t>
            </a:r>
          </a:p>
          <a:p>
            <a:pPr marL="550926" indent="-514350">
              <a:lnSpc>
                <a:spcPct val="120000"/>
              </a:lnSpc>
              <a:buClr>
                <a:srgbClr val="00AEC3"/>
              </a:buClr>
              <a:defRPr/>
            </a:pPr>
            <a:r>
              <a:rPr lang="es-ES" dirty="0" smtClean="0"/>
              <a:t>Diálogo</a:t>
            </a:r>
            <a:endParaRPr lang="es-ES" dirty="0"/>
          </a:p>
        </p:txBody>
      </p:sp>
    </p:spTree>
    <p:extLst>
      <p:ext uri="{BB962C8B-B14F-4D97-AF65-F5344CB8AC3E}">
        <p14:creationId xmlns:p14="http://schemas.microsoft.com/office/powerpoint/2010/main" val="389332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1" y="1981201"/>
            <a:ext cx="8075613" cy="4525107"/>
          </a:xfrm>
        </p:spPr>
        <p:txBody>
          <a:bodyPr>
            <a:normAutofit fontScale="92500" lnSpcReduction="20000"/>
          </a:bodyPr>
          <a:lstStyle/>
          <a:p>
            <a:pPr marL="36576" indent="0">
              <a:buNone/>
              <a:defRPr/>
            </a:pPr>
            <a:r>
              <a:rPr lang="es-ES" sz="1900" b="1" dirty="0" smtClean="0"/>
              <a:t>READ </a:t>
            </a:r>
            <a:r>
              <a:rPr lang="es-ES" sz="1900" dirty="0"/>
              <a:t>para acceder a uno o varios registros con diferentes claves incluso si los elementos se desconocen. Tiene un bucle de procesamiento asociado y diferentes formas de acceso.</a:t>
            </a:r>
          </a:p>
          <a:p>
            <a:pPr marL="420624" indent="-384048">
              <a:buNone/>
              <a:defRPr/>
            </a:pPr>
            <a:endParaRPr lang="es-ES" sz="1900" dirty="0"/>
          </a:p>
          <a:p>
            <a:pPr marL="1280160" lvl="3" indent="-237744">
              <a:lnSpc>
                <a:spcPct val="110000"/>
              </a:lnSpc>
              <a:spcBef>
                <a:spcPts val="0"/>
              </a:spcBef>
              <a:buClr>
                <a:schemeClr val="accent3"/>
              </a:buClr>
              <a:buNone/>
              <a:defRPr/>
            </a:pPr>
            <a:r>
              <a:rPr lang="en-US" sz="1900" dirty="0" smtClean="0"/>
              <a:t>READ [ALL/(oper1)] [MULTI-FETCH-clause]</a:t>
            </a:r>
            <a:endParaRPr lang="es-AR" sz="1900" dirty="0" smtClean="0"/>
          </a:p>
          <a:p>
            <a:pPr marL="1490472" lvl="4" indent="-182880">
              <a:lnSpc>
                <a:spcPct val="110000"/>
              </a:lnSpc>
              <a:spcBef>
                <a:spcPts val="0"/>
              </a:spcBef>
              <a:buClr>
                <a:schemeClr val="accent4"/>
              </a:buClr>
              <a:buNone/>
              <a:defRPr/>
            </a:pPr>
            <a:r>
              <a:rPr lang="en-US" sz="1900" dirty="0" smtClean="0"/>
              <a:t>[RECORDS][IN][FILE] vista-file </a:t>
            </a:r>
            <a:endParaRPr lang="es-AR" sz="1900" dirty="0" smtClean="0"/>
          </a:p>
          <a:p>
            <a:pPr marL="1490472" lvl="4" indent="-182880">
              <a:lnSpc>
                <a:spcPct val="110000"/>
              </a:lnSpc>
              <a:spcBef>
                <a:spcPts val="0"/>
              </a:spcBef>
              <a:buClr>
                <a:schemeClr val="accent4"/>
              </a:buClr>
              <a:buNone/>
              <a:defRPr/>
            </a:pPr>
            <a:r>
              <a:rPr lang="en-US" sz="1900" dirty="0" smtClean="0"/>
              <a:t>[BROWSE][PASSWORD=oper2][CIPHER=oper3]</a:t>
            </a:r>
            <a:endParaRPr lang="es-AR" sz="1900" dirty="0" smtClean="0"/>
          </a:p>
          <a:p>
            <a:pPr marL="1490472" lvl="4" indent="-182880">
              <a:lnSpc>
                <a:spcPct val="110000"/>
              </a:lnSpc>
              <a:spcBef>
                <a:spcPts val="0"/>
              </a:spcBef>
              <a:buClr>
                <a:schemeClr val="accent4"/>
              </a:buClr>
              <a:buNone/>
              <a:defRPr/>
            </a:pPr>
            <a:r>
              <a:rPr lang="en-US" sz="1900" dirty="0" smtClean="0"/>
              <a:t>[WITH REPOSITION]</a:t>
            </a:r>
            <a:endParaRPr lang="es-AR" sz="1900" dirty="0" smtClean="0"/>
          </a:p>
          <a:p>
            <a:pPr marL="1490472" lvl="4" indent="-182880">
              <a:lnSpc>
                <a:spcPct val="110000"/>
              </a:lnSpc>
              <a:spcBef>
                <a:spcPts val="0"/>
              </a:spcBef>
              <a:buClr>
                <a:schemeClr val="accent4"/>
              </a:buClr>
              <a:buNone/>
              <a:defRPr/>
            </a:pPr>
            <a:r>
              <a:rPr lang="en-US" sz="1900" dirty="0" smtClean="0"/>
              <a:t>{sequence/range-specification}</a:t>
            </a:r>
            <a:endParaRPr lang="es-AR" sz="1900" dirty="0" smtClean="0"/>
          </a:p>
          <a:p>
            <a:pPr marL="1490472" lvl="4" indent="-182880">
              <a:lnSpc>
                <a:spcPct val="110000"/>
              </a:lnSpc>
              <a:spcBef>
                <a:spcPts val="0"/>
              </a:spcBef>
              <a:buClr>
                <a:schemeClr val="accent4"/>
              </a:buClr>
              <a:buNone/>
              <a:defRPr/>
            </a:pPr>
            <a:r>
              <a:rPr lang="en-US" sz="1900" dirty="0" smtClean="0"/>
              <a:t>[STARTING FROM ISN=oper4]</a:t>
            </a:r>
            <a:endParaRPr lang="es-AR" sz="1900" dirty="0" smtClean="0"/>
          </a:p>
          <a:p>
            <a:pPr marL="1490472" lvl="4" indent="-182880">
              <a:lnSpc>
                <a:spcPct val="110000"/>
              </a:lnSpc>
              <a:spcBef>
                <a:spcPts val="0"/>
              </a:spcBef>
              <a:buClr>
                <a:schemeClr val="accent4"/>
              </a:buClr>
              <a:buNone/>
              <a:defRPr/>
            </a:pPr>
            <a:r>
              <a:rPr lang="en-US" sz="1900" dirty="0" smtClean="0"/>
              <a:t>[WHERE-clause]</a:t>
            </a:r>
            <a:endParaRPr lang="es-AR" sz="1900" dirty="0" smtClean="0"/>
          </a:p>
          <a:p>
            <a:pPr marL="1490472" lvl="4" indent="-182880">
              <a:lnSpc>
                <a:spcPct val="110000"/>
              </a:lnSpc>
              <a:spcBef>
                <a:spcPts val="0"/>
              </a:spcBef>
              <a:buClr>
                <a:schemeClr val="accent4"/>
              </a:buClr>
              <a:buNone/>
              <a:defRPr/>
            </a:pPr>
            <a:r>
              <a:rPr lang="en-US" sz="1900" dirty="0" smtClean="0"/>
              <a:t>{statement}</a:t>
            </a:r>
            <a:endParaRPr lang="es-AR" sz="1900" dirty="0" smtClean="0"/>
          </a:p>
          <a:p>
            <a:pPr marL="1280160" lvl="3" indent="-237744">
              <a:lnSpc>
                <a:spcPct val="110000"/>
              </a:lnSpc>
              <a:spcBef>
                <a:spcPts val="0"/>
              </a:spcBef>
              <a:buClr>
                <a:schemeClr val="accent3"/>
              </a:buClr>
              <a:buNone/>
              <a:defRPr/>
            </a:pPr>
            <a:r>
              <a:rPr lang="en-US" sz="1900" dirty="0" smtClean="0"/>
              <a:t>END-READ</a:t>
            </a:r>
            <a:endParaRPr lang="es-AR" sz="1900" dirty="0" smtClean="0"/>
          </a:p>
          <a:p>
            <a:pPr marL="420624" indent="-384048">
              <a:buFont typeface="Wingdings 2"/>
              <a:buChar char=""/>
              <a:defRPr/>
            </a:pPr>
            <a:endParaRPr lang="es-ES" sz="2000" dirty="0"/>
          </a:p>
          <a:p>
            <a:pPr marL="420624" indent="-384048">
              <a:buNone/>
              <a:defRPr/>
            </a:pPr>
            <a:endParaRPr lang="es-ES" sz="2000" dirty="0"/>
          </a:p>
          <a:p>
            <a:pPr marL="420624" indent="-384048">
              <a:buNone/>
              <a:defRPr/>
            </a:pPr>
            <a:r>
              <a:rPr lang="es-ES" sz="2000" dirty="0"/>
              <a:t>			</a:t>
            </a:r>
          </a:p>
          <a:p>
            <a:pPr marL="420624" indent="-384048">
              <a:buNone/>
              <a:defRPr/>
            </a:pPr>
            <a:endParaRPr lang="es-ES" sz="2000" dirty="0"/>
          </a:p>
          <a:p>
            <a:pPr marL="493776" indent="-457200">
              <a:buNone/>
              <a:defRPr/>
            </a:pPr>
            <a:endParaRPr lang="es-ES" sz="2000" dirty="0"/>
          </a:p>
        </p:txBody>
      </p:sp>
      <p:sp>
        <p:nvSpPr>
          <p:cNvPr id="6"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READ</a:t>
            </a:r>
            <a:endParaRPr lang="es-ES" altLang="es-AR" b="1" dirty="0">
              <a:solidFill>
                <a:srgbClr val="007AD6"/>
              </a:solidFill>
              <a:latin typeface="Arial" panose="020B0604020202020204" pitchFamily="34" charset="0"/>
              <a:cs typeface="Arial" panose="020B0604020202020204" pitchFamily="34" charset="0"/>
            </a:endParaRPr>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38742743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770184" y="1637447"/>
            <a:ext cx="8218488" cy="5677753"/>
          </a:xfrm>
        </p:spPr>
        <p:txBody>
          <a:bodyPr>
            <a:noAutofit/>
          </a:bodyPr>
          <a:lstStyle/>
          <a:p>
            <a:pPr marL="36576" indent="0">
              <a:buNone/>
              <a:defRPr/>
            </a:pPr>
            <a:r>
              <a:rPr lang="es-ES" sz="1600" b="1" dirty="0"/>
              <a:t>READ PHYSICAL  </a:t>
            </a:r>
          </a:p>
          <a:p>
            <a:pPr marL="790956" lvl="1" indent="-342900">
              <a:buClr>
                <a:srgbClr val="00AEC3"/>
              </a:buClr>
              <a:buFont typeface="Arial" panose="020B0604020202020204" pitchFamily="34" charset="0"/>
              <a:buChar char="•"/>
              <a:defRPr/>
            </a:pPr>
            <a:r>
              <a:rPr lang="es-ES" sz="1600" dirty="0"/>
              <a:t>cuando todos o la mayoría de los registros en el archivo se presentarán; </a:t>
            </a:r>
          </a:p>
          <a:p>
            <a:pPr marL="790956" lvl="1" indent="-342900">
              <a:buClr>
                <a:srgbClr val="00AEC3"/>
              </a:buClr>
              <a:buFont typeface="Arial" panose="020B0604020202020204" pitchFamily="34" charset="0"/>
              <a:buChar char="•"/>
              <a:defRPr/>
            </a:pPr>
            <a:r>
              <a:rPr lang="es-ES" sz="1600" dirty="0"/>
              <a:t>cuando la secuencia de registros no es importante; </a:t>
            </a:r>
          </a:p>
          <a:p>
            <a:pPr marL="790956" lvl="1" indent="-342900">
              <a:buClr>
                <a:srgbClr val="00AEC3"/>
              </a:buClr>
              <a:buFont typeface="Arial" panose="020B0604020202020204" pitchFamily="34" charset="0"/>
              <a:buChar char="•"/>
              <a:defRPr/>
            </a:pPr>
            <a:r>
              <a:rPr lang="es-ES" sz="1600" dirty="0"/>
              <a:t>cuando no hay riesgo de aumento de tamaño de registro durante la actualización.</a:t>
            </a:r>
          </a:p>
          <a:p>
            <a:pPr marL="379476">
              <a:buClr>
                <a:srgbClr val="00AEC3"/>
              </a:buClr>
              <a:defRPr/>
            </a:pPr>
            <a:endParaRPr lang="es-ES" sz="1600" dirty="0"/>
          </a:p>
          <a:p>
            <a:pPr marL="36576" indent="0">
              <a:buClr>
                <a:srgbClr val="00AEC3"/>
              </a:buClr>
              <a:buNone/>
              <a:defRPr/>
            </a:pPr>
            <a:r>
              <a:rPr lang="es-ES" sz="1600" b="1" dirty="0" smtClean="0"/>
              <a:t>READ </a:t>
            </a:r>
            <a:r>
              <a:rPr lang="es-ES" sz="1600" b="1" dirty="0"/>
              <a:t>BY ISN</a:t>
            </a:r>
          </a:p>
          <a:p>
            <a:pPr marL="790956" lvl="1" indent="-342900">
              <a:buClr>
                <a:srgbClr val="00AEC3"/>
              </a:buClr>
              <a:buFont typeface="Arial" panose="020B0604020202020204" pitchFamily="34" charset="0"/>
              <a:buChar char="•"/>
              <a:defRPr/>
            </a:pPr>
            <a:r>
              <a:rPr lang="es-ES" sz="1600" dirty="0"/>
              <a:t>cuando algunos o todos los registros en el archivo se presentarán.</a:t>
            </a:r>
          </a:p>
          <a:p>
            <a:pPr marL="790956" lvl="1" indent="-342900">
              <a:buClr>
                <a:srgbClr val="00AEC3"/>
              </a:buClr>
              <a:buFont typeface="Arial" panose="020B0604020202020204" pitchFamily="34" charset="0"/>
              <a:buChar char="•"/>
              <a:defRPr/>
            </a:pPr>
            <a:r>
              <a:rPr lang="es-ES" sz="1600" dirty="0"/>
              <a:t>cuando la secuencia de registros no es importante (o secuencia ISN se requiere).</a:t>
            </a:r>
          </a:p>
          <a:p>
            <a:pPr marL="790956" lvl="1" indent="-342900">
              <a:buClr>
                <a:srgbClr val="00AEC3"/>
              </a:buClr>
              <a:buFont typeface="Arial" panose="020B0604020202020204" pitchFamily="34" charset="0"/>
              <a:buChar char="•"/>
              <a:defRPr/>
            </a:pPr>
            <a:r>
              <a:rPr lang="es-ES" sz="1600" dirty="0"/>
              <a:t>cuando hay un riesgo de aumento de tamaño de registro durante la actualización.</a:t>
            </a:r>
          </a:p>
          <a:p>
            <a:pPr marL="36576" indent="0">
              <a:buClr>
                <a:srgbClr val="00AEC3"/>
              </a:buClr>
              <a:buNone/>
              <a:defRPr/>
            </a:pPr>
            <a:r>
              <a:rPr lang="es-ES" sz="1600" dirty="0"/>
              <a:t>			</a:t>
            </a:r>
          </a:p>
          <a:p>
            <a:pPr marL="36576" indent="0">
              <a:buClr>
                <a:srgbClr val="00AEC3"/>
              </a:buClr>
              <a:buNone/>
              <a:defRPr/>
            </a:pPr>
            <a:r>
              <a:rPr lang="es-ES" sz="1600" b="1" dirty="0"/>
              <a:t>READ LOGICAL</a:t>
            </a:r>
          </a:p>
          <a:p>
            <a:pPr marL="790956" lvl="1" indent="-342900">
              <a:buClr>
                <a:srgbClr val="00AEC3"/>
              </a:buClr>
              <a:buFont typeface="Arial" panose="020B0604020202020204" pitchFamily="34" charset="0"/>
              <a:buChar char="•"/>
              <a:defRPr/>
            </a:pPr>
            <a:r>
              <a:rPr lang="es-ES" sz="1600" dirty="0"/>
              <a:t>cuando algunos o todos los registros en el archivo se presentarán.</a:t>
            </a:r>
          </a:p>
          <a:p>
            <a:pPr marL="790956" lvl="1" indent="-342900">
              <a:buClr>
                <a:srgbClr val="00AEC3"/>
              </a:buClr>
              <a:buFont typeface="Arial" panose="020B0604020202020204" pitchFamily="34" charset="0"/>
              <a:buChar char="•"/>
              <a:defRPr/>
            </a:pPr>
            <a:r>
              <a:rPr lang="es-ES" sz="1600" dirty="0"/>
              <a:t>cuando sólo los registros dentro de un rango específico que se presentará.</a:t>
            </a:r>
          </a:p>
          <a:p>
            <a:pPr marL="790956" lvl="1" indent="-342900">
              <a:buClr>
                <a:srgbClr val="00AEC3"/>
              </a:buClr>
              <a:buFont typeface="Arial" panose="020B0604020202020204" pitchFamily="34" charset="0"/>
              <a:buChar char="•"/>
              <a:defRPr/>
            </a:pPr>
            <a:r>
              <a:rPr lang="es-ES" sz="1600" dirty="0"/>
              <a:t>cuando la secuencia de los registros que se presenta es importante.</a:t>
            </a:r>
          </a:p>
          <a:p>
            <a:pPr marL="36576" indent="0">
              <a:buClr>
                <a:srgbClr val="00AEC3"/>
              </a:buClr>
              <a:buNone/>
              <a:defRPr/>
            </a:pPr>
            <a:r>
              <a:rPr lang="es-ES" sz="1600" dirty="0"/>
              <a:t>			</a:t>
            </a:r>
          </a:p>
          <a:p>
            <a:pPr marL="420624" indent="-384048">
              <a:buNone/>
              <a:defRPr/>
            </a:pPr>
            <a:endParaRPr lang="es-ES" sz="1600" dirty="0"/>
          </a:p>
          <a:p>
            <a:pPr marL="420624" indent="-384048">
              <a:buNone/>
              <a:defRPr/>
            </a:pPr>
            <a:endParaRPr lang="es-ES" sz="1600" dirty="0"/>
          </a:p>
          <a:p>
            <a:pPr marL="493776" indent="-457200">
              <a:buNone/>
              <a:defRPr/>
            </a:pPr>
            <a:endParaRPr lang="es-ES" sz="1600" dirty="0"/>
          </a:p>
        </p:txBody>
      </p:sp>
      <p:sp>
        <p:nvSpPr>
          <p:cNvPr id="7"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READ</a:t>
            </a:r>
            <a:endParaRPr lang="es-ES" altLang="es-AR" b="1" dirty="0">
              <a:solidFill>
                <a:srgbClr val="007AD6"/>
              </a:solidFill>
              <a:latin typeface="Arial" panose="020B0604020202020204" pitchFamily="34" charset="0"/>
              <a:cs typeface="Arial" panose="020B0604020202020204" pitchFamily="34" charset="0"/>
            </a:endParaRP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32930726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2028092" y="1817077"/>
            <a:ext cx="8147050" cy="4471988"/>
          </a:xfrm>
        </p:spPr>
        <p:txBody>
          <a:bodyPr>
            <a:noAutofit/>
          </a:bodyPr>
          <a:lstStyle/>
          <a:p>
            <a:pPr marL="36576" indent="0">
              <a:buNone/>
              <a:defRPr/>
            </a:pPr>
            <a:r>
              <a:rPr lang="es-ES" sz="1800" b="1" dirty="0" smtClean="0"/>
              <a:t>FIND</a:t>
            </a:r>
            <a:r>
              <a:rPr lang="es-ES" sz="1800" dirty="0" smtClean="0"/>
              <a:t> para </a:t>
            </a:r>
            <a:r>
              <a:rPr lang="es-ES" sz="1800" dirty="0"/>
              <a:t>acceder a uno o varios registros con un criterio de búsqueda complejo</a:t>
            </a:r>
            <a:r>
              <a:rPr lang="es-ES" sz="1800" dirty="0" smtClean="0"/>
              <a:t>, </a:t>
            </a:r>
            <a:r>
              <a:rPr lang="es-ES" sz="1800" dirty="0"/>
              <a:t>internamente se gestiona una lista de ISN que representan los registros que cumplen la búsqueda. Igual que el READ, genera un bucle de procesamiento. </a:t>
            </a:r>
          </a:p>
          <a:p>
            <a:pPr marL="420624" indent="-384048">
              <a:buFont typeface="Wingdings 2"/>
              <a:buChar char=""/>
              <a:defRPr/>
            </a:pPr>
            <a:endParaRPr lang="es-ES" sz="1800" dirty="0"/>
          </a:p>
          <a:p>
            <a:pPr marL="1005840" lvl="2" indent="-256032">
              <a:spcBef>
                <a:spcPts val="0"/>
              </a:spcBef>
              <a:buNone/>
              <a:defRPr/>
            </a:pPr>
            <a:r>
              <a:rPr lang="en-US" sz="1800" dirty="0"/>
              <a:t>FIND [[ALL]/[NUMBER]/[</a:t>
            </a:r>
            <a:r>
              <a:rPr lang="en-US" sz="1800" i="1" dirty="0"/>
              <a:t>oper1</a:t>
            </a:r>
            <a:r>
              <a:rPr lang="en-US" sz="1800" dirty="0"/>
              <a:t>] /[FIRST]]</a:t>
            </a:r>
          </a:p>
          <a:p>
            <a:pPr marL="1280160" lvl="3" indent="-237744">
              <a:spcBef>
                <a:spcPts val="0"/>
              </a:spcBef>
              <a:buClr>
                <a:schemeClr val="accent3"/>
              </a:buClr>
              <a:buNone/>
              <a:defRPr/>
            </a:pPr>
            <a:r>
              <a:rPr lang="es-AR" sz="1800" dirty="0"/>
              <a:t>[MULTI-FETCH-</a:t>
            </a:r>
            <a:r>
              <a:rPr lang="en-US" sz="1800" dirty="0" err="1"/>
              <a:t>clausula</a:t>
            </a:r>
            <a:r>
              <a:rPr lang="en-US" sz="1800" dirty="0"/>
              <a:t>]</a:t>
            </a:r>
          </a:p>
          <a:p>
            <a:pPr marL="1280160" lvl="3" indent="-237744">
              <a:spcBef>
                <a:spcPts val="0"/>
              </a:spcBef>
              <a:buClr>
                <a:schemeClr val="accent3"/>
              </a:buClr>
              <a:buNone/>
              <a:defRPr/>
            </a:pPr>
            <a:r>
              <a:rPr lang="en-US" sz="1800" dirty="0"/>
              <a:t>[RECORDS][IN][FILE] </a:t>
            </a:r>
            <a:r>
              <a:rPr lang="en-US" sz="1800" i="1" dirty="0"/>
              <a:t>vista-file</a:t>
            </a:r>
            <a:endParaRPr lang="es-AR" sz="1800" dirty="0"/>
          </a:p>
          <a:p>
            <a:pPr marL="1280160" lvl="3" indent="-237744">
              <a:spcBef>
                <a:spcPts val="0"/>
              </a:spcBef>
              <a:buClr>
                <a:schemeClr val="accent3"/>
              </a:buClr>
              <a:buNone/>
              <a:defRPr/>
            </a:pPr>
            <a:r>
              <a:rPr lang="en-US" sz="1800" dirty="0"/>
              <a:t>[PASSWORD-</a:t>
            </a:r>
            <a:r>
              <a:rPr lang="en-US" sz="1800" i="1" dirty="0" err="1"/>
              <a:t>claúsula</a:t>
            </a:r>
            <a:r>
              <a:rPr lang="en-US" sz="1800" dirty="0"/>
              <a:t>] [CIPHER-</a:t>
            </a:r>
            <a:r>
              <a:rPr lang="en-US" sz="1800" i="1" dirty="0" err="1"/>
              <a:t>clausula</a:t>
            </a:r>
            <a:r>
              <a:rPr lang="en-US" sz="1800" dirty="0"/>
              <a:t>]</a:t>
            </a:r>
            <a:endParaRPr lang="es-AR" sz="1800" dirty="0"/>
          </a:p>
          <a:p>
            <a:pPr marL="1280160" lvl="3" indent="-237744">
              <a:spcBef>
                <a:spcPts val="0"/>
              </a:spcBef>
              <a:buClr>
                <a:schemeClr val="accent3"/>
              </a:buClr>
              <a:buNone/>
              <a:defRPr/>
            </a:pPr>
            <a:r>
              <a:rPr lang="en-US" sz="1800" dirty="0"/>
              <a:t>[WITH-</a:t>
            </a:r>
            <a:r>
              <a:rPr lang="en-US" sz="1800" i="1" dirty="0" err="1"/>
              <a:t>clausula</a:t>
            </a:r>
            <a:r>
              <a:rPr lang="en-US" sz="1800" dirty="0"/>
              <a:t>]</a:t>
            </a:r>
            <a:endParaRPr lang="es-AR" sz="1800" dirty="0"/>
          </a:p>
          <a:p>
            <a:pPr marL="1280160" lvl="3" indent="-237744">
              <a:spcBef>
                <a:spcPts val="0"/>
              </a:spcBef>
              <a:buClr>
                <a:schemeClr val="accent3"/>
              </a:buClr>
              <a:buNone/>
              <a:defRPr/>
            </a:pPr>
            <a:r>
              <a:rPr lang="en-US" sz="1800" dirty="0"/>
              <a:t>[SORTED BY-</a:t>
            </a:r>
            <a:r>
              <a:rPr lang="en-US" sz="1800" i="1" dirty="0" err="1"/>
              <a:t>clausula</a:t>
            </a:r>
            <a:r>
              <a:rPr lang="en-US" sz="1800" dirty="0"/>
              <a:t>]</a:t>
            </a:r>
            <a:endParaRPr lang="es-AR" sz="1800" dirty="0"/>
          </a:p>
          <a:p>
            <a:pPr marL="1280160" lvl="3" indent="-237744">
              <a:spcBef>
                <a:spcPts val="0"/>
              </a:spcBef>
              <a:buClr>
                <a:schemeClr val="accent3"/>
              </a:buClr>
              <a:buNone/>
              <a:defRPr/>
            </a:pPr>
            <a:r>
              <a:rPr lang="en-US" sz="1800" dirty="0"/>
              <a:t>[WHERE- </a:t>
            </a:r>
            <a:r>
              <a:rPr lang="en-US" sz="1800" i="1" dirty="0" err="1"/>
              <a:t>clausula</a:t>
            </a:r>
            <a:r>
              <a:rPr lang="en-US" sz="1800" dirty="0"/>
              <a:t>]</a:t>
            </a:r>
            <a:endParaRPr lang="es-AR" sz="1800" dirty="0"/>
          </a:p>
          <a:p>
            <a:pPr marL="1280160" lvl="3" indent="-237744">
              <a:spcBef>
                <a:spcPts val="0"/>
              </a:spcBef>
              <a:buClr>
                <a:schemeClr val="accent3"/>
              </a:buClr>
              <a:buNone/>
              <a:defRPr/>
            </a:pPr>
            <a:r>
              <a:rPr lang="en-US" sz="1800" dirty="0"/>
              <a:t>[IF NO [RECORDS FOUND]</a:t>
            </a:r>
            <a:endParaRPr lang="es-AR" sz="1800" dirty="0"/>
          </a:p>
          <a:p>
            <a:pPr marL="1490472" lvl="4" indent="-182880">
              <a:spcBef>
                <a:spcPts val="0"/>
              </a:spcBef>
              <a:buClr>
                <a:schemeClr val="accent4"/>
              </a:buClr>
              <a:buNone/>
              <a:defRPr/>
            </a:pPr>
            <a:r>
              <a:rPr lang="es-AR" sz="1800" dirty="0"/>
              <a:t>{</a:t>
            </a:r>
            <a:r>
              <a:rPr lang="es-AR" sz="1800" i="1" dirty="0"/>
              <a:t>sentencias</a:t>
            </a:r>
            <a:r>
              <a:rPr lang="es-AR" sz="1800" dirty="0"/>
              <a:t>}</a:t>
            </a:r>
          </a:p>
          <a:p>
            <a:pPr marL="1280160" lvl="3" indent="-237744">
              <a:spcBef>
                <a:spcPts val="0"/>
              </a:spcBef>
              <a:buClr>
                <a:schemeClr val="accent3"/>
              </a:buClr>
              <a:buNone/>
              <a:defRPr/>
            </a:pPr>
            <a:r>
              <a:rPr lang="es-AR" sz="1800" dirty="0"/>
              <a:t>END-NORECORDS]</a:t>
            </a:r>
          </a:p>
          <a:p>
            <a:pPr marL="1280160" lvl="3" indent="-237744">
              <a:spcBef>
                <a:spcPts val="0"/>
              </a:spcBef>
              <a:buClr>
                <a:schemeClr val="accent3"/>
              </a:buClr>
              <a:buNone/>
              <a:defRPr/>
            </a:pPr>
            <a:r>
              <a:rPr lang="es-AR" sz="1800" dirty="0"/>
              <a:t>{</a:t>
            </a:r>
            <a:r>
              <a:rPr lang="es-AR" sz="1800" i="1" dirty="0"/>
              <a:t>sentencias</a:t>
            </a:r>
            <a:r>
              <a:rPr lang="es-AR" sz="1800" dirty="0"/>
              <a:t>}</a:t>
            </a:r>
          </a:p>
          <a:p>
            <a:pPr marL="1005840" lvl="2" indent="-256032">
              <a:spcBef>
                <a:spcPts val="0"/>
              </a:spcBef>
              <a:buNone/>
              <a:defRPr/>
            </a:pPr>
            <a:r>
              <a:rPr lang="es-AR" sz="1800" dirty="0"/>
              <a:t>END-FIND</a:t>
            </a:r>
            <a:endParaRPr lang="es-ES" sz="1800" dirty="0"/>
          </a:p>
        </p:txBody>
      </p:sp>
      <p:sp>
        <p:nvSpPr>
          <p:cNvPr id="7"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FIND</a:t>
            </a:r>
            <a:endParaRPr lang="es-ES" altLang="es-AR" b="1" dirty="0">
              <a:solidFill>
                <a:srgbClr val="007AD6"/>
              </a:solidFill>
              <a:latin typeface="Arial" panose="020B0604020202020204" pitchFamily="34" charset="0"/>
              <a:cs typeface="Arial" panose="020B0604020202020204" pitchFamily="34" charset="0"/>
            </a:endParaRP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575926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3 Marcador de contenido"/>
          <p:cNvSpPr>
            <a:spLocks noGrp="1"/>
          </p:cNvSpPr>
          <p:nvPr>
            <p:ph sz="half" idx="1"/>
          </p:nvPr>
        </p:nvSpPr>
        <p:spPr>
          <a:xfrm>
            <a:off x="1981200" y="1981200"/>
            <a:ext cx="8218488" cy="4687888"/>
          </a:xfrm>
        </p:spPr>
        <p:txBody>
          <a:bodyPr/>
          <a:lstStyle/>
          <a:p>
            <a:pPr marL="0" indent="0" eaLnBrk="1" hangingPunct="1">
              <a:buNone/>
            </a:pPr>
            <a:r>
              <a:rPr lang="es-ES" altLang="es-AR" sz="1800" b="1" dirty="0" smtClean="0"/>
              <a:t>HISTOGRAM</a:t>
            </a:r>
            <a:r>
              <a:rPr lang="es-ES" altLang="es-AR" sz="1800" dirty="0" smtClean="0"/>
              <a:t> </a:t>
            </a:r>
            <a:r>
              <a:rPr lang="es-ES" altLang="es-AR" sz="1800" dirty="0"/>
              <a:t>l</a:t>
            </a:r>
            <a:r>
              <a:rPr lang="es-AR" altLang="es-AR" sz="1800" dirty="0" err="1"/>
              <a:t>ee</a:t>
            </a:r>
            <a:r>
              <a:rPr lang="es-AR" altLang="es-AR" sz="1800" dirty="0"/>
              <a:t> los valores de campos de la base de datos definidos como descriptor, </a:t>
            </a:r>
            <a:r>
              <a:rPr lang="es-AR" altLang="es-AR" sz="1800" dirty="0" err="1"/>
              <a:t>subdescriptor</a:t>
            </a:r>
            <a:r>
              <a:rPr lang="es-AR" altLang="es-AR" sz="1800" dirty="0"/>
              <a:t> o </a:t>
            </a:r>
            <a:r>
              <a:rPr lang="es-AR" altLang="es-AR" sz="1800" dirty="0" err="1"/>
              <a:t>superdescriptor</a:t>
            </a:r>
            <a:r>
              <a:rPr lang="es-AR" altLang="es-AR" sz="1800" dirty="0"/>
              <a:t>. No puede acceder a campos del file que no sean los que están definidos como mencionados anteriormente. No accede a los datos, solo a la lista invertida.</a:t>
            </a:r>
          </a:p>
          <a:p>
            <a:pPr eaLnBrk="1" hangingPunct="1"/>
            <a:endParaRPr lang="es-AR" altLang="es-AR" sz="1800" dirty="0"/>
          </a:p>
          <a:p>
            <a:pPr lvl="2" eaLnBrk="1" hangingPunct="1">
              <a:lnSpc>
                <a:spcPct val="90000"/>
              </a:lnSpc>
              <a:spcBef>
                <a:spcPct val="0"/>
              </a:spcBef>
              <a:buFont typeface="Arial" panose="020B0604020202020204" pitchFamily="34" charset="0"/>
              <a:buNone/>
            </a:pPr>
            <a:r>
              <a:rPr lang="en-US" altLang="es-AR" sz="1800" dirty="0"/>
              <a:t>HISTOGRAM [ALL/(oper1)] [MULTI-FETCH-clause] </a:t>
            </a:r>
          </a:p>
          <a:p>
            <a:pPr lvl="2" eaLnBrk="1" hangingPunct="1">
              <a:lnSpc>
                <a:spcPct val="90000"/>
              </a:lnSpc>
              <a:spcBef>
                <a:spcPct val="0"/>
              </a:spcBef>
              <a:buFont typeface="Arial" panose="020B0604020202020204" pitchFamily="34" charset="0"/>
              <a:buNone/>
            </a:pPr>
            <a:r>
              <a:rPr lang="en-US" altLang="es-AR" sz="1800" dirty="0"/>
              <a:t>	[VALUE IN FILE] view-name</a:t>
            </a:r>
          </a:p>
          <a:p>
            <a:pPr lvl="3" eaLnBrk="1" hangingPunct="1">
              <a:lnSpc>
                <a:spcPct val="90000"/>
              </a:lnSpc>
              <a:spcBef>
                <a:spcPct val="0"/>
              </a:spcBef>
              <a:buFont typeface="Wingdings 2" panose="05020102010507070707" pitchFamily="18" charset="2"/>
              <a:buNone/>
            </a:pPr>
            <a:r>
              <a:rPr lang="en-US" altLang="es-AR" sz="1800" dirty="0"/>
              <a:t>[PASSWORD=oper2]</a:t>
            </a:r>
          </a:p>
          <a:p>
            <a:pPr lvl="3" eaLnBrk="1" hangingPunct="1">
              <a:lnSpc>
                <a:spcPct val="90000"/>
              </a:lnSpc>
              <a:spcBef>
                <a:spcPct val="0"/>
              </a:spcBef>
              <a:buFont typeface="Wingdings 2" panose="05020102010507070707" pitchFamily="18" charset="2"/>
              <a:buNone/>
            </a:pPr>
            <a:r>
              <a:rPr lang="en-US" altLang="es-AR" sz="1800" dirty="0"/>
              <a:t>[STARTING/ENDING-clause]</a:t>
            </a:r>
          </a:p>
          <a:p>
            <a:pPr lvl="3" eaLnBrk="1" hangingPunct="1">
              <a:lnSpc>
                <a:spcPct val="90000"/>
              </a:lnSpc>
              <a:spcBef>
                <a:spcPct val="0"/>
              </a:spcBef>
              <a:buFont typeface="Wingdings 2" panose="05020102010507070707" pitchFamily="18" charset="2"/>
              <a:buNone/>
            </a:pPr>
            <a:r>
              <a:rPr lang="en-US" altLang="es-AR" sz="1800" dirty="0"/>
              <a:t>[WHERE logical-condition]</a:t>
            </a:r>
          </a:p>
          <a:p>
            <a:pPr lvl="3" eaLnBrk="1" hangingPunct="1">
              <a:lnSpc>
                <a:spcPct val="90000"/>
              </a:lnSpc>
              <a:spcBef>
                <a:spcPct val="0"/>
              </a:spcBef>
              <a:buFont typeface="Wingdings 2" panose="05020102010507070707" pitchFamily="18" charset="2"/>
              <a:buNone/>
            </a:pPr>
            <a:r>
              <a:rPr lang="en-US" altLang="es-AR" sz="1800" dirty="0"/>
              <a:t>{statement}</a:t>
            </a:r>
          </a:p>
          <a:p>
            <a:pPr lvl="2" eaLnBrk="1" hangingPunct="1">
              <a:lnSpc>
                <a:spcPct val="90000"/>
              </a:lnSpc>
              <a:spcBef>
                <a:spcPct val="0"/>
              </a:spcBef>
              <a:buFont typeface="Arial" panose="020B0604020202020204" pitchFamily="34" charset="0"/>
              <a:buNone/>
            </a:pPr>
            <a:r>
              <a:rPr lang="en-US" altLang="es-AR" sz="1800" dirty="0"/>
              <a:t>END-HISTOGRAM</a:t>
            </a:r>
            <a:endParaRPr lang="es-AR" altLang="es-AR" sz="1800" dirty="0"/>
          </a:p>
          <a:p>
            <a:pPr eaLnBrk="1" hangingPunct="1">
              <a:buFont typeface="Wingdings 2" panose="05020102010507070707" pitchFamily="18" charset="2"/>
              <a:buNone/>
            </a:pPr>
            <a:endParaRPr lang="es-ES" altLang="es-AR" sz="2000" dirty="0"/>
          </a:p>
        </p:txBody>
      </p:sp>
      <p:sp>
        <p:nvSpPr>
          <p:cNvPr id="7"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HISTOGRAM</a:t>
            </a:r>
            <a:endParaRPr lang="es-ES" altLang="es-AR" b="1" dirty="0">
              <a:solidFill>
                <a:srgbClr val="007AD6"/>
              </a:solidFill>
              <a:latin typeface="Arial" panose="020B0604020202020204" pitchFamily="34" charset="0"/>
              <a:cs typeface="Arial" panose="020B0604020202020204" pitchFamily="34" charset="0"/>
            </a:endParaRP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25110906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3 Marcador de contenido"/>
          <p:cNvSpPr>
            <a:spLocks noGrp="1"/>
          </p:cNvSpPr>
          <p:nvPr>
            <p:ph sz="half" idx="1"/>
          </p:nvPr>
        </p:nvSpPr>
        <p:spPr>
          <a:xfrm>
            <a:off x="1981200" y="1981201"/>
            <a:ext cx="8002588" cy="4543425"/>
          </a:xfrm>
        </p:spPr>
        <p:txBody>
          <a:bodyPr>
            <a:normAutofit/>
          </a:bodyPr>
          <a:lstStyle/>
          <a:p>
            <a:pPr marL="0" indent="0" algn="just" eaLnBrk="1" hangingPunct="1">
              <a:spcBef>
                <a:spcPct val="0"/>
              </a:spcBef>
              <a:buNone/>
            </a:pPr>
            <a:r>
              <a:rPr lang="es-ES" altLang="es-AR" sz="1800" b="1" dirty="0" smtClean="0"/>
              <a:t>STORE </a:t>
            </a:r>
            <a:r>
              <a:rPr lang="es-AR" altLang="es-AR" sz="1800" dirty="0" smtClean="0"/>
              <a:t>Se </a:t>
            </a:r>
            <a:r>
              <a:rPr lang="es-AR" altLang="es-AR" sz="1800" dirty="0"/>
              <a:t>utiliza para agregar un registro al file asociado a la vista involucrada.</a:t>
            </a:r>
          </a:p>
          <a:p>
            <a:pPr algn="just" eaLnBrk="1" hangingPunct="1">
              <a:spcBef>
                <a:spcPct val="0"/>
              </a:spcBef>
            </a:pPr>
            <a:endParaRPr lang="es-AR" altLang="es-AR" sz="1800" dirty="0"/>
          </a:p>
          <a:p>
            <a:pPr lvl="2" eaLnBrk="1" hangingPunct="1">
              <a:lnSpc>
                <a:spcPct val="90000"/>
              </a:lnSpc>
              <a:spcBef>
                <a:spcPct val="0"/>
              </a:spcBef>
              <a:buFont typeface="Arial" panose="020B0604020202020204" pitchFamily="34" charset="0"/>
              <a:buNone/>
            </a:pPr>
            <a:r>
              <a:rPr lang="en-US" altLang="es-AR" sz="1800" dirty="0"/>
              <a:t>STORE [RECORD IN FILE] ‘vista file’</a:t>
            </a:r>
          </a:p>
          <a:p>
            <a:pPr lvl="3" eaLnBrk="1" hangingPunct="1">
              <a:lnSpc>
                <a:spcPct val="90000"/>
              </a:lnSpc>
              <a:spcBef>
                <a:spcPct val="0"/>
              </a:spcBef>
              <a:buFont typeface="Wingdings 2" panose="05020102010507070707" pitchFamily="18" charset="2"/>
              <a:buNone/>
            </a:pPr>
            <a:r>
              <a:rPr lang="en-US" altLang="es-AR" sz="1800" dirty="0"/>
              <a:t>[PASSWORD=oper1][CIPHER=oper2]</a:t>
            </a:r>
          </a:p>
          <a:p>
            <a:pPr lvl="3" eaLnBrk="1" hangingPunct="1">
              <a:lnSpc>
                <a:spcPct val="90000"/>
              </a:lnSpc>
              <a:spcBef>
                <a:spcPct val="0"/>
              </a:spcBef>
              <a:buFont typeface="Wingdings 2" panose="05020102010507070707" pitchFamily="18" charset="2"/>
              <a:buNone/>
            </a:pPr>
            <a:r>
              <a:rPr lang="en-US" altLang="es-AR" sz="1800" dirty="0"/>
              <a:t>[USING NUMBER] oper3 (r)</a:t>
            </a:r>
          </a:p>
          <a:p>
            <a:pPr lvl="3" eaLnBrk="1" hangingPunct="1">
              <a:lnSpc>
                <a:spcPct val="90000"/>
              </a:lnSpc>
              <a:spcBef>
                <a:spcPct val="0"/>
              </a:spcBef>
              <a:buFont typeface="Wingdings 2" panose="05020102010507070707" pitchFamily="18" charset="2"/>
              <a:buNone/>
            </a:pPr>
            <a:r>
              <a:rPr lang="en-US" altLang="es-AR" sz="1800" dirty="0"/>
              <a:t>[GIVING]</a:t>
            </a:r>
            <a:endParaRPr lang="es-AR" altLang="es-AR" sz="1800" dirty="0"/>
          </a:p>
          <a:p>
            <a:pPr eaLnBrk="1" hangingPunct="1"/>
            <a:endParaRPr lang="es-ES" altLang="es-AR" sz="1800" dirty="0"/>
          </a:p>
          <a:p>
            <a:pPr marL="0" indent="0" algn="just" eaLnBrk="1" hangingPunct="1">
              <a:buNone/>
            </a:pPr>
            <a:r>
              <a:rPr lang="es-ES" altLang="es-AR" sz="1800" b="1" dirty="0" smtClean="0"/>
              <a:t>UPDATE </a:t>
            </a:r>
            <a:r>
              <a:rPr lang="es-AR" altLang="es-AR" sz="1800" dirty="0"/>
              <a:t>Se utiliza para actualizar uno o más campos de un registro del file asociado a la vista involucrada.</a:t>
            </a:r>
          </a:p>
          <a:p>
            <a:pPr algn="just" eaLnBrk="1" hangingPunct="1"/>
            <a:endParaRPr lang="es-AR" altLang="es-AR" sz="1800" dirty="0">
              <a:latin typeface="Gill Sans MT" panose="020B0502020104020203" pitchFamily="34" charset="0"/>
            </a:endParaRPr>
          </a:p>
          <a:p>
            <a:pPr lvl="2" eaLnBrk="1" hangingPunct="1">
              <a:lnSpc>
                <a:spcPct val="90000"/>
              </a:lnSpc>
              <a:spcBef>
                <a:spcPct val="0"/>
              </a:spcBef>
              <a:buFont typeface="Arial" panose="020B0604020202020204" pitchFamily="34" charset="0"/>
              <a:buNone/>
            </a:pPr>
            <a:r>
              <a:rPr lang="en-US" altLang="es-AR" sz="1800" dirty="0"/>
              <a:t>UPDATE [RECORD IN STATEMENT] (r)</a:t>
            </a:r>
            <a:endParaRPr lang="es-ES" altLang="es-AR" sz="1800" dirty="0"/>
          </a:p>
        </p:txBody>
      </p:sp>
      <p:sp>
        <p:nvSpPr>
          <p:cNvPr id="7"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STORE, UPDATE, DELETE</a:t>
            </a:r>
            <a:endParaRPr lang="es-ES" altLang="es-AR" b="1" dirty="0">
              <a:solidFill>
                <a:srgbClr val="007AD6"/>
              </a:solidFill>
              <a:latin typeface="Arial" panose="020B0604020202020204" pitchFamily="34" charset="0"/>
              <a:cs typeface="Arial" panose="020B0604020202020204" pitchFamily="34" charset="0"/>
            </a:endParaRPr>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Tree>
    <p:extLst>
      <p:ext uri="{BB962C8B-B14F-4D97-AF65-F5344CB8AC3E}">
        <p14:creationId xmlns:p14="http://schemas.microsoft.com/office/powerpoint/2010/main" val="40763860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3 Marcador de contenido"/>
          <p:cNvSpPr>
            <a:spLocks noGrp="1"/>
          </p:cNvSpPr>
          <p:nvPr>
            <p:ph sz="half" idx="1"/>
          </p:nvPr>
        </p:nvSpPr>
        <p:spPr>
          <a:xfrm>
            <a:off x="1981200" y="1981201"/>
            <a:ext cx="8002588" cy="4543425"/>
          </a:xfrm>
        </p:spPr>
        <p:txBody>
          <a:bodyPr/>
          <a:lstStyle/>
          <a:p>
            <a:pPr marL="0" indent="0" algn="just" eaLnBrk="1" hangingPunct="1">
              <a:spcBef>
                <a:spcPct val="0"/>
              </a:spcBef>
              <a:buNone/>
            </a:pPr>
            <a:r>
              <a:rPr lang="es-ES" altLang="es-AR" sz="1800" b="1" dirty="0" smtClean="0"/>
              <a:t>DELETE</a:t>
            </a:r>
            <a:r>
              <a:rPr lang="es-ES" altLang="es-AR" sz="1800" dirty="0" smtClean="0"/>
              <a:t> </a:t>
            </a:r>
            <a:r>
              <a:rPr lang="es-AR" altLang="es-AR" sz="1800" dirty="0"/>
              <a:t>Borra el registro del file asociado a la vista involucrada.</a:t>
            </a:r>
          </a:p>
          <a:p>
            <a:pPr algn="just" eaLnBrk="1" hangingPunct="1">
              <a:spcBef>
                <a:spcPct val="0"/>
              </a:spcBef>
            </a:pPr>
            <a:endParaRPr lang="es-AR" altLang="es-AR" sz="1800" dirty="0"/>
          </a:p>
          <a:p>
            <a:pPr lvl="2" eaLnBrk="1" hangingPunct="1">
              <a:lnSpc>
                <a:spcPct val="90000"/>
              </a:lnSpc>
              <a:spcBef>
                <a:spcPct val="0"/>
              </a:spcBef>
              <a:buFont typeface="Arial" panose="020B0604020202020204" pitchFamily="34" charset="0"/>
              <a:buNone/>
            </a:pPr>
            <a:r>
              <a:rPr lang="es-AR" altLang="es-AR" sz="1800" dirty="0"/>
              <a:t>DELETE </a:t>
            </a:r>
            <a:r>
              <a:rPr lang="en-US" altLang="es-AR" sz="1800" dirty="0"/>
              <a:t>[RECORD IN STATEMENT] (r)</a:t>
            </a:r>
          </a:p>
          <a:p>
            <a:pPr eaLnBrk="1" hangingPunct="1">
              <a:buFont typeface="Wingdings 2" panose="05020102010507070707" pitchFamily="18" charset="2"/>
              <a:buNone/>
            </a:pPr>
            <a:endParaRPr lang="es-ES" altLang="es-AR" dirty="0" smtClean="0"/>
          </a:p>
        </p:txBody>
      </p:sp>
      <p:sp>
        <p:nvSpPr>
          <p:cNvPr id="8"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
        <p:nvSpPr>
          <p:cNvPr id="9"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STORE, UPDATE, DELETE</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620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3 Marcador de contenido"/>
          <p:cNvSpPr>
            <a:spLocks noGrp="1"/>
          </p:cNvSpPr>
          <p:nvPr>
            <p:ph sz="half" idx="1"/>
          </p:nvPr>
        </p:nvSpPr>
        <p:spPr>
          <a:xfrm>
            <a:off x="1981201" y="1981200"/>
            <a:ext cx="8075613" cy="4687888"/>
          </a:xfrm>
        </p:spPr>
        <p:txBody>
          <a:bodyPr/>
          <a:lstStyle/>
          <a:p>
            <a:pPr marL="0" indent="0" eaLnBrk="1" hangingPunct="1">
              <a:buNone/>
            </a:pPr>
            <a:r>
              <a:rPr lang="es-ES" altLang="es-AR" sz="1800" b="1" dirty="0" smtClean="0"/>
              <a:t>*ISN </a:t>
            </a:r>
            <a:r>
              <a:rPr lang="es-ES" altLang="es-AR" sz="1800" dirty="0"/>
              <a:t>variable de sistemas utilizada para conocer el número de registro de la base de datos asociado a la visión del file.</a:t>
            </a:r>
          </a:p>
          <a:p>
            <a:pPr eaLnBrk="1" hangingPunct="1">
              <a:buFont typeface="Wingdings 2" panose="05020102010507070707" pitchFamily="18" charset="2"/>
              <a:buNone/>
            </a:pPr>
            <a:endParaRPr lang="es-ES" altLang="es-AR" sz="1800" dirty="0"/>
          </a:p>
          <a:p>
            <a:pPr marL="0" indent="0" eaLnBrk="1" hangingPunct="1">
              <a:buNone/>
            </a:pPr>
            <a:r>
              <a:rPr lang="es-ES" altLang="es-AR" sz="1800" b="1" dirty="0" smtClean="0"/>
              <a:t>*COUNTER </a:t>
            </a:r>
            <a:r>
              <a:rPr lang="es-ES" altLang="es-AR" sz="1800" dirty="0"/>
              <a:t>se puede utilizar dentro de un bucle READ o FIND para determinar el número de la iteración. El valor devuelto está en formato P10.</a:t>
            </a:r>
          </a:p>
          <a:p>
            <a:pPr eaLnBrk="1" hangingPunct="1">
              <a:buFont typeface="Wingdings 2" panose="05020102010507070707" pitchFamily="18" charset="2"/>
              <a:buNone/>
            </a:pPr>
            <a:endParaRPr lang="es-ES" altLang="es-AR" sz="1800" dirty="0"/>
          </a:p>
          <a:p>
            <a:pPr marL="0" indent="0" eaLnBrk="1" hangingPunct="1">
              <a:buNone/>
            </a:pPr>
            <a:r>
              <a:rPr lang="es-ES" altLang="es-AR" sz="1800" b="1" dirty="0" smtClean="0"/>
              <a:t>*NUMBER </a:t>
            </a:r>
            <a:r>
              <a:rPr lang="es-ES" altLang="es-AR" sz="1800" dirty="0"/>
              <a:t>para determinar el número de registros con un valor de clave en particular.</a:t>
            </a:r>
          </a:p>
          <a:p>
            <a:pPr eaLnBrk="1" hangingPunct="1">
              <a:buFont typeface="Wingdings 2" panose="05020102010507070707" pitchFamily="18" charset="2"/>
              <a:buNone/>
            </a:pPr>
            <a:endParaRPr lang="es-ES" altLang="es-AR" dirty="0" smtClean="0"/>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6. Flujos de Control</a:t>
            </a:r>
          </a:p>
        </p:txBody>
      </p:sp>
      <p:sp>
        <p:nvSpPr>
          <p:cNvPr id="8"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*ISN, *COUNTER, *NUMBER</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0938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2 Marcador de texto"/>
          <p:cNvSpPr>
            <a:spLocks noGrp="1"/>
          </p:cNvSpPr>
          <p:nvPr>
            <p:ph type="body" idx="2"/>
          </p:nvPr>
        </p:nvSpPr>
        <p:spPr>
          <a:xfrm>
            <a:off x="4360985" y="4282221"/>
            <a:ext cx="5699125" cy="914400"/>
          </a:xfrm>
        </p:spPr>
        <p:txBody>
          <a:bodyPr/>
          <a:lstStyle/>
          <a:p>
            <a:pPr eaLnBrk="1" hangingPunct="1"/>
            <a:r>
              <a:rPr lang="es-ES" altLang="es-AR" dirty="0" smtClean="0"/>
              <a:t>Sentencias: READ WORK FILE, WRITE WORK FILE</a:t>
            </a:r>
          </a:p>
        </p:txBody>
      </p:sp>
      <p:sp>
        <p:nvSpPr>
          <p:cNvPr id="4" name="3 Marcador de contenido"/>
          <p:cNvSpPr>
            <a:spLocks noGrp="1"/>
          </p:cNvSpPr>
          <p:nvPr>
            <p:ph sz="half" idx="1"/>
          </p:nvPr>
        </p:nvSpPr>
        <p:spPr>
          <a:xfrm>
            <a:off x="1981201" y="1981200"/>
            <a:ext cx="8075613" cy="4687888"/>
          </a:xfrm>
        </p:spPr>
        <p:txBody>
          <a:bodyPr>
            <a:normAutofit/>
          </a:bodyPr>
          <a:lstStyle/>
          <a:p>
            <a:pPr marL="36576" indent="0">
              <a:buNone/>
              <a:defRPr/>
            </a:pPr>
            <a:r>
              <a:rPr lang="es-ES" sz="1800" b="1" dirty="0" smtClean="0"/>
              <a:t>LECTURA – READ WORK FILE </a:t>
            </a:r>
          </a:p>
          <a:p>
            <a:pPr marL="722376" lvl="1" indent="-274320" algn="just">
              <a:buNone/>
              <a:defRPr/>
            </a:pPr>
            <a:r>
              <a:rPr lang="es-ES" sz="1800" dirty="0" smtClean="0"/>
              <a:t>	</a:t>
            </a:r>
            <a:r>
              <a:rPr lang="es-AR" sz="1800" dirty="0">
                <a:latin typeface="Gill Sans MT"/>
              </a:rPr>
              <a:t>Lee datos de un fichero secuencial físico generando un bucle. Existen variantes para indicar que lea un solo registro (ONCE) o una cantidad predeterminada (RECORD n), como así también poder definir sentencias que se ejecuten cuando se llega al fin del archivo.</a:t>
            </a:r>
          </a:p>
          <a:p>
            <a:pPr marL="722376" lvl="1" indent="-274320">
              <a:buFont typeface="Wingdings 2"/>
              <a:buChar char=""/>
              <a:defRPr/>
            </a:pPr>
            <a:endParaRPr lang="es-AR" sz="1800" dirty="0">
              <a:latin typeface="Gill Sans MT"/>
            </a:endParaRPr>
          </a:p>
          <a:p>
            <a:pPr marL="1005840" lvl="2" indent="-256032">
              <a:buNone/>
              <a:defRPr/>
            </a:pPr>
            <a:r>
              <a:rPr lang="en-US" sz="1800" dirty="0"/>
              <a:t>READ WORK [FILE] </a:t>
            </a:r>
            <a:r>
              <a:rPr lang="en-US" sz="1800" dirty="0" err="1"/>
              <a:t>número</a:t>
            </a:r>
            <a:r>
              <a:rPr lang="en-US" sz="1800" dirty="0"/>
              <a:t> de work-file [ONCE]</a:t>
            </a:r>
          </a:p>
          <a:p>
            <a:pPr marL="1280160" lvl="3" indent="-237744">
              <a:buClr>
                <a:schemeClr val="accent3"/>
              </a:buClr>
              <a:buNone/>
              <a:defRPr/>
            </a:pPr>
            <a:r>
              <a:rPr lang="en-US" sz="1800" dirty="0"/>
              <a:t>[RECORD] {oper1 [FILLER </a:t>
            </a:r>
            <a:r>
              <a:rPr lang="en-US" sz="1800" dirty="0" err="1"/>
              <a:t>nX</a:t>
            </a:r>
            <a:r>
              <a:rPr lang="en-US" sz="1800" dirty="0"/>
              <a:t>]}</a:t>
            </a:r>
          </a:p>
          <a:p>
            <a:pPr marL="1280160" lvl="3" indent="-237744">
              <a:buClr>
                <a:schemeClr val="accent3"/>
              </a:buClr>
              <a:buNone/>
              <a:defRPr/>
            </a:pPr>
            <a:r>
              <a:rPr lang="en-US" sz="1800" dirty="0"/>
              <a:t>[AT END OF FILE {</a:t>
            </a:r>
            <a:r>
              <a:rPr lang="en-US" sz="1800" dirty="0" err="1"/>
              <a:t>sentencias</a:t>
            </a:r>
            <a:r>
              <a:rPr lang="en-US" sz="1800" dirty="0"/>
              <a:t>} END-ENDFILE]</a:t>
            </a:r>
          </a:p>
          <a:p>
            <a:pPr marL="1280160" lvl="3" indent="-237744">
              <a:buClr>
                <a:schemeClr val="accent3"/>
              </a:buClr>
              <a:buNone/>
              <a:defRPr/>
            </a:pPr>
            <a:r>
              <a:rPr lang="en-US" sz="1800" dirty="0"/>
              <a:t>{</a:t>
            </a:r>
            <a:r>
              <a:rPr lang="en-US" sz="1800" dirty="0" err="1"/>
              <a:t>sentencias</a:t>
            </a:r>
            <a:r>
              <a:rPr lang="en-US" sz="1800" dirty="0"/>
              <a:t>}</a:t>
            </a:r>
          </a:p>
          <a:p>
            <a:pPr marL="1005840" lvl="2" indent="-256032">
              <a:buNone/>
              <a:defRPr/>
            </a:pPr>
            <a:r>
              <a:rPr lang="en-US" sz="1800" dirty="0"/>
              <a:t>END-WORK</a:t>
            </a:r>
          </a:p>
          <a:p>
            <a:pPr marL="420624" indent="-384048">
              <a:buNone/>
              <a:defRPr/>
            </a:pPr>
            <a:r>
              <a:rPr lang="es-ES" sz="1800" dirty="0" smtClean="0"/>
              <a:t> </a:t>
            </a:r>
          </a:p>
          <a:p>
            <a:pPr marL="420624" indent="-384048">
              <a:buNone/>
              <a:defRPr/>
            </a:pPr>
            <a:endParaRPr lang="es-ES" dirty="0" smtClean="0"/>
          </a:p>
        </p:txBody>
      </p:sp>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8. Archivos secuenciales</a:t>
            </a:r>
          </a:p>
        </p:txBody>
      </p:sp>
      <p:sp>
        <p:nvSpPr>
          <p:cNvPr id="7"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READ WORK FILE, WRITE WORK FILE</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33820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3 Marcador de contenido"/>
          <p:cNvSpPr>
            <a:spLocks noGrp="1"/>
          </p:cNvSpPr>
          <p:nvPr>
            <p:ph sz="half" idx="1"/>
          </p:nvPr>
        </p:nvSpPr>
        <p:spPr>
          <a:xfrm>
            <a:off x="1981201" y="1981200"/>
            <a:ext cx="8075613" cy="4687888"/>
          </a:xfrm>
        </p:spPr>
        <p:txBody>
          <a:bodyPr>
            <a:normAutofit/>
          </a:bodyPr>
          <a:lstStyle/>
          <a:p>
            <a:pPr marL="0" indent="0" eaLnBrk="1" hangingPunct="1">
              <a:buNone/>
            </a:pPr>
            <a:r>
              <a:rPr lang="es-ES" altLang="es-AR" sz="1800" b="1" dirty="0" smtClean="0"/>
              <a:t>ESCRITURA – WRITE WORK FILE</a:t>
            </a:r>
          </a:p>
          <a:p>
            <a:pPr lvl="1" algn="just" eaLnBrk="1" hangingPunct="1"/>
            <a:r>
              <a:rPr lang="es-AR" altLang="es-AR" sz="1800" dirty="0">
                <a:latin typeface="Gill Sans MT" panose="020B0502020104020203" pitchFamily="34" charset="0"/>
              </a:rPr>
              <a:t>Graba datos en un fichero secuencial físico.</a:t>
            </a:r>
          </a:p>
          <a:p>
            <a:pPr lvl="1" algn="just" eaLnBrk="1" hangingPunct="1"/>
            <a:endParaRPr lang="es-AR" altLang="es-AR" sz="1800" dirty="0">
              <a:latin typeface="Gill Sans MT" panose="020B0502020104020203" pitchFamily="34" charset="0"/>
            </a:endParaRPr>
          </a:p>
          <a:p>
            <a:pPr lvl="2" eaLnBrk="1" hangingPunct="1"/>
            <a:r>
              <a:rPr lang="en-US" altLang="es-AR" sz="1800" b="1" dirty="0">
                <a:latin typeface="Gill Sans MT" panose="020B0502020104020203" pitchFamily="34" charset="0"/>
              </a:rPr>
              <a:t>WRITE WORK [FILE] </a:t>
            </a:r>
            <a:r>
              <a:rPr lang="en-US" altLang="es-AR" sz="1800" i="1" dirty="0" err="1">
                <a:latin typeface="Gill Sans MT" panose="020B0502020104020203" pitchFamily="34" charset="0"/>
              </a:rPr>
              <a:t>número_work</a:t>
            </a:r>
            <a:r>
              <a:rPr lang="en-US" altLang="es-AR" sz="1800" i="1" dirty="0">
                <a:latin typeface="Gill Sans MT" panose="020B0502020104020203" pitchFamily="34" charset="0"/>
              </a:rPr>
              <a:t> </a:t>
            </a:r>
            <a:r>
              <a:rPr lang="en-US" altLang="es-AR" sz="1800" b="1" i="1" dirty="0">
                <a:latin typeface="Gill Sans MT" panose="020B0502020104020203" pitchFamily="34" charset="0"/>
              </a:rPr>
              <a:t>[VARIABLE] </a:t>
            </a:r>
            <a:r>
              <a:rPr lang="en-US" altLang="es-AR" sz="1800" i="1" dirty="0">
                <a:latin typeface="Gill Sans MT" panose="020B0502020104020203" pitchFamily="34" charset="0"/>
              </a:rPr>
              <a:t>oper1</a:t>
            </a:r>
          </a:p>
          <a:p>
            <a:pPr eaLnBrk="1" hangingPunct="1">
              <a:buFont typeface="Wingdings 2" panose="05020102010507070707" pitchFamily="18" charset="2"/>
              <a:buNone/>
            </a:pPr>
            <a:endParaRPr lang="es-ES" altLang="es-AR" sz="1800" dirty="0" smtClean="0"/>
          </a:p>
          <a:p>
            <a:pPr marL="0" indent="0" eaLnBrk="1" hangingPunct="1">
              <a:buNone/>
            </a:pPr>
            <a:r>
              <a:rPr lang="es-ES" altLang="es-AR" sz="1800" dirty="0" smtClean="0"/>
              <a:t>CI</a:t>
            </a:r>
            <a:r>
              <a:rPr lang="es-ES" altLang="es-AR" sz="1800" b="1" dirty="0" smtClean="0"/>
              <a:t>ERRE – CLOSE WORK FILE</a:t>
            </a:r>
          </a:p>
          <a:p>
            <a:pPr lvl="1" algn="just" eaLnBrk="1" hangingPunct="1"/>
            <a:r>
              <a:rPr lang="es-AR" altLang="es-AR" sz="1800" dirty="0">
                <a:latin typeface="Gill Sans MT" panose="020B0502020104020203" pitchFamily="34" charset="0"/>
              </a:rPr>
              <a:t>Cierra un fichero secuencial físico.</a:t>
            </a:r>
          </a:p>
          <a:p>
            <a:pPr lvl="1" algn="just" eaLnBrk="1" hangingPunct="1"/>
            <a:endParaRPr lang="es-AR" altLang="es-AR" sz="1800" dirty="0">
              <a:latin typeface="Gill Sans MT" panose="020B0502020104020203" pitchFamily="34" charset="0"/>
            </a:endParaRPr>
          </a:p>
          <a:p>
            <a:pPr lvl="2" eaLnBrk="1" hangingPunct="1"/>
            <a:r>
              <a:rPr lang="en-US" altLang="es-AR" sz="1800" b="1" dirty="0">
                <a:latin typeface="Gill Sans MT" panose="020B0502020104020203" pitchFamily="34" charset="0"/>
              </a:rPr>
              <a:t>CLOSE WORK [FILE] </a:t>
            </a:r>
            <a:r>
              <a:rPr lang="en-US" altLang="es-AR" sz="1800" i="1" dirty="0" err="1">
                <a:latin typeface="Gill Sans MT" panose="020B0502020104020203" pitchFamily="34" charset="0"/>
              </a:rPr>
              <a:t>número_work</a:t>
            </a:r>
            <a:endParaRPr lang="en-US" altLang="es-AR" sz="1800" i="1" dirty="0">
              <a:latin typeface="Gill Sans MT" panose="020B0502020104020203" pitchFamily="34" charset="0"/>
            </a:endParaRPr>
          </a:p>
          <a:p>
            <a:pPr eaLnBrk="1" hangingPunct="1">
              <a:buFont typeface="Wingdings 2" panose="05020102010507070707" pitchFamily="18" charset="2"/>
              <a:buNone/>
            </a:pPr>
            <a:endParaRPr lang="es-ES" altLang="es-AR" sz="1800" dirty="0" smtClean="0"/>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8. Archivos secuenciales</a:t>
            </a:r>
          </a:p>
        </p:txBody>
      </p:sp>
      <p:sp>
        <p:nvSpPr>
          <p:cNvPr id="8"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READ WORK FILE, WRITE WORK FILE</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9721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3 Marcador de contenido"/>
          <p:cNvSpPr>
            <a:spLocks noGrp="1"/>
          </p:cNvSpPr>
          <p:nvPr>
            <p:ph sz="half" idx="1"/>
          </p:nvPr>
        </p:nvSpPr>
        <p:spPr>
          <a:xfrm>
            <a:off x="1981200" y="1981201"/>
            <a:ext cx="8002588" cy="4543425"/>
          </a:xfrm>
        </p:spPr>
        <p:txBody>
          <a:bodyPr/>
          <a:lstStyle/>
          <a:p>
            <a:pPr eaLnBrk="1" hangingPunct="1">
              <a:buFont typeface="Wingdings 2" panose="05020102010507070707" pitchFamily="18" charset="2"/>
              <a:buNone/>
            </a:pPr>
            <a:r>
              <a:rPr lang="es-ES" altLang="es-AR" dirty="0" smtClean="0"/>
              <a:t>	</a:t>
            </a:r>
            <a:r>
              <a:rPr lang="es-ES" altLang="es-AR" sz="2000" dirty="0"/>
              <a:t>Un transacción es un conjunto de órdenes que se ejecutan formando una unidad de trabajo, es decir, en forma indivisible o atómica.</a:t>
            </a:r>
          </a:p>
          <a:p>
            <a:pPr eaLnBrk="1" hangingPunct="1">
              <a:buFont typeface="Wingdings 2" panose="05020102010507070707" pitchFamily="18" charset="2"/>
              <a:buNone/>
            </a:pPr>
            <a:r>
              <a:rPr lang="es-ES" altLang="es-AR" sz="2000" dirty="0"/>
              <a:t>	</a:t>
            </a:r>
          </a:p>
          <a:p>
            <a:pPr eaLnBrk="1" hangingPunct="1">
              <a:buFont typeface="Wingdings 2" panose="05020102010507070707" pitchFamily="18" charset="2"/>
              <a:buNone/>
            </a:pPr>
            <a:r>
              <a:rPr lang="es-ES" altLang="es-AR" sz="2000" dirty="0"/>
              <a:t>	Un SGDB se dice transaccional, si es capaz de mantener la integridad de los datos, haciendo que estas transacciones no puedan finalizar en un estado intermedio. Cuando por alguna causa el sistema debe cancelar la transacción, empieza a deshacer las órdenes ejecutadas hasta dejar la base de datos en su estado inicial. </a:t>
            </a:r>
          </a:p>
          <a:p>
            <a:pPr eaLnBrk="1" hangingPunct="1">
              <a:buFont typeface="Wingdings 2" panose="05020102010507070707" pitchFamily="18" charset="2"/>
              <a:buNone/>
            </a:pPr>
            <a:endParaRPr lang="es-ES" altLang="es-AR" sz="2000" dirty="0"/>
          </a:p>
          <a:p>
            <a:pPr eaLnBrk="1" hangingPunct="1">
              <a:buFont typeface="Wingdings 2" panose="05020102010507070707" pitchFamily="18" charset="2"/>
              <a:buNone/>
            </a:pPr>
            <a:r>
              <a:rPr lang="es-ES" altLang="es-AR" sz="2000" dirty="0"/>
              <a:t>	En Natural podemos definir: GET TRANSACTION DATA, END TRANSACTION Y BACKOUT TRANSACTION</a:t>
            </a:r>
          </a:p>
        </p:txBody>
      </p:sp>
      <p:sp>
        <p:nvSpPr>
          <p:cNvPr id="7"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Sentencias</a:t>
            </a:r>
            <a:r>
              <a:rPr lang="en-US" altLang="es-AR" b="1" dirty="0">
                <a:solidFill>
                  <a:srgbClr val="007AD6"/>
                </a:solidFill>
                <a:latin typeface="Arial" panose="020B0604020202020204" pitchFamily="34" charset="0"/>
                <a:cs typeface="Arial" panose="020B0604020202020204" pitchFamily="34" charset="0"/>
              </a:rPr>
              <a:t>: GET TRANSACTION DATA, END TRANSACTION, BACKOUT TRANSACTION</a:t>
            </a:r>
            <a:endParaRPr lang="es-ES" altLang="es-AR" b="1" dirty="0">
              <a:solidFill>
                <a:srgbClr val="007AD6"/>
              </a:solidFill>
              <a:latin typeface="Arial" panose="020B0604020202020204" pitchFamily="34" charset="0"/>
              <a:cs typeface="Arial" panose="020B0604020202020204" pitchFamily="34" charset="0"/>
            </a:endParaRPr>
          </a:p>
        </p:txBody>
      </p:sp>
      <p:sp>
        <p:nvSpPr>
          <p:cNvPr id="9"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9. Manejo de Transacciones</a:t>
            </a:r>
          </a:p>
        </p:txBody>
      </p:sp>
    </p:spTree>
    <p:extLst>
      <p:ext uri="{BB962C8B-B14F-4D97-AF65-F5344CB8AC3E}">
        <p14:creationId xmlns:p14="http://schemas.microsoft.com/office/powerpoint/2010/main" val="807736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3240178" cy="369332"/>
          </a:xfrm>
          <a:prstGeom prst="rect">
            <a:avLst/>
          </a:prstGeom>
          <a:noFill/>
        </p:spPr>
        <p:txBody>
          <a:bodyPr wrap="square" rtlCol="0">
            <a:spAutoFit/>
          </a:bodyPr>
          <a:lstStyle/>
          <a:p>
            <a:r>
              <a:rPr lang="es-ES" b="1" dirty="0" smtClean="0">
                <a:solidFill>
                  <a:srgbClr val="007AD6"/>
                </a:solidFill>
                <a:latin typeface="Arial" panose="020B0604020202020204" pitchFamily="34" charset="0"/>
                <a:cs typeface="Arial" panose="020B0604020202020204" pitchFamily="34" charset="0"/>
              </a:rPr>
              <a:t>Tipos de Objeto</a:t>
            </a:r>
          </a:p>
        </p:txBody>
      </p:sp>
      <p:sp>
        <p:nvSpPr>
          <p:cNvPr id="7" name="3 Marcador de contenido"/>
          <p:cNvSpPr txBox="1">
            <a:spLocks/>
          </p:cNvSpPr>
          <p:nvPr/>
        </p:nvSpPr>
        <p:spPr>
          <a:xfrm>
            <a:off x="1981200" y="1981201"/>
            <a:ext cx="8147050" cy="45434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altLang="es-AR" sz="2000" b="1" u="sng" smtClean="0"/>
              <a:t>Program</a:t>
            </a:r>
            <a:r>
              <a:rPr lang="es-ES" altLang="es-AR" sz="2000" b="1" smtClean="0"/>
              <a:t>:</a:t>
            </a:r>
            <a:r>
              <a:rPr lang="es-ES" altLang="es-AR" sz="2000" smtClean="0"/>
              <a:t> es el tipo más simple. Contiene código ejecutable y puede invocar a otros objetos como mapas, subrutinas y subprogramas. Se puede ejecutar en modo OnLine( para procesar entradas de usuario en tiempo real) y modo Batch( para poder procesar archivos secuenciales). En ambos modos se pueden acceder a base de datos.</a:t>
            </a:r>
          </a:p>
          <a:p>
            <a:pPr>
              <a:buFont typeface="Wingdings 2" panose="05020102010507070707" pitchFamily="18" charset="2"/>
              <a:buNone/>
            </a:pPr>
            <a:endParaRPr lang="es-ES" altLang="es-AR" sz="2000" smtClean="0"/>
          </a:p>
          <a:p>
            <a:r>
              <a:rPr lang="es-ES" altLang="es-AR" sz="2000" b="1" u="sng" smtClean="0"/>
              <a:t>Subprogram</a:t>
            </a:r>
            <a:r>
              <a:rPr lang="es-ES" altLang="es-AR" sz="2000" smtClean="0"/>
              <a:t>: contiene código ejecutable que puede ser invocado por programas o subprogramas. Posee parámetros de entrada y salida o puede no tenerlos; y también admite parámetros opcionales.</a:t>
            </a:r>
            <a:endParaRPr lang="es-ES" altLang="es-AR" sz="2000" dirty="0"/>
          </a:p>
        </p:txBody>
      </p:sp>
    </p:spTree>
    <p:extLst>
      <p:ext uri="{BB962C8B-B14F-4D97-AF65-F5344CB8AC3E}">
        <p14:creationId xmlns:p14="http://schemas.microsoft.com/office/powerpoint/2010/main" val="10316429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1" y="1981200"/>
            <a:ext cx="8291513" cy="4687888"/>
          </a:xfrm>
        </p:spPr>
        <p:txBody>
          <a:bodyPr>
            <a:normAutofit/>
          </a:bodyPr>
          <a:lstStyle/>
          <a:p>
            <a:pPr marL="36576" indent="0" algn="just">
              <a:buNone/>
              <a:defRPr/>
            </a:pPr>
            <a:r>
              <a:rPr lang="es-ES" sz="1900" b="1" dirty="0" smtClean="0"/>
              <a:t>GET TRANSACTION DATA</a:t>
            </a:r>
          </a:p>
          <a:p>
            <a:pPr marL="36576" indent="0" algn="just">
              <a:buNone/>
              <a:defRPr/>
            </a:pPr>
            <a:r>
              <a:rPr lang="es-AR" sz="1900" dirty="0" smtClean="0">
                <a:latin typeface="Gill Sans MT"/>
              </a:rPr>
              <a:t>Se </a:t>
            </a:r>
            <a:r>
              <a:rPr lang="es-AR" sz="1900" dirty="0">
                <a:latin typeface="Gill Sans MT"/>
              </a:rPr>
              <a:t>utiliza para leer información resguardados en la última transacción lógica finalizada, por la sentencia </a:t>
            </a:r>
            <a:r>
              <a:rPr lang="es-AR" sz="1900" b="1" dirty="0"/>
              <a:t>END OF TRANSACTION.</a:t>
            </a:r>
          </a:p>
          <a:p>
            <a:pPr marL="1005840" lvl="2" indent="-256032">
              <a:buNone/>
              <a:defRPr/>
            </a:pPr>
            <a:r>
              <a:rPr lang="es-AR" sz="1900" b="1" dirty="0">
                <a:latin typeface="Gill Sans MT"/>
              </a:rPr>
              <a:t>		</a:t>
            </a:r>
            <a:r>
              <a:rPr lang="es-AR" sz="1900" dirty="0"/>
              <a:t>GET TRANSACTION DATA {oper1}</a:t>
            </a:r>
          </a:p>
          <a:p>
            <a:pPr marL="420624" indent="-384048">
              <a:buNone/>
              <a:defRPr/>
            </a:pPr>
            <a:endParaRPr lang="es-ES" sz="1900" dirty="0" smtClean="0"/>
          </a:p>
          <a:p>
            <a:pPr marL="36576" indent="0" algn="just">
              <a:buNone/>
              <a:defRPr/>
            </a:pPr>
            <a:r>
              <a:rPr lang="es-ES" sz="1900" b="1" dirty="0" smtClean="0"/>
              <a:t>END TRANSACTION  </a:t>
            </a:r>
            <a:r>
              <a:rPr lang="es-AR" sz="1900" dirty="0"/>
              <a:t>Indica el final de una transacción lógica y transforma en física las actualizaciones realizadas sobre los files </a:t>
            </a:r>
            <a:r>
              <a:rPr lang="es-AR" sz="1900" dirty="0" err="1"/>
              <a:t>Adabas</a:t>
            </a:r>
            <a:r>
              <a:rPr lang="es-AR" sz="1900" dirty="0"/>
              <a:t>.</a:t>
            </a:r>
          </a:p>
          <a:p>
            <a:pPr marL="1005840" lvl="2" indent="-256032">
              <a:buNone/>
              <a:defRPr/>
            </a:pPr>
            <a:r>
              <a:rPr lang="es-AR" sz="1900" b="1" dirty="0">
                <a:latin typeface="Gill Sans MT"/>
              </a:rPr>
              <a:t>		</a:t>
            </a:r>
            <a:r>
              <a:rPr lang="es-AR" sz="1900" dirty="0"/>
              <a:t>END [OF] TRANSACTION [{oper1}]</a:t>
            </a:r>
          </a:p>
          <a:p>
            <a:pPr marL="1005840" lvl="2" indent="-256032">
              <a:buNone/>
              <a:defRPr/>
            </a:pPr>
            <a:endParaRPr lang="es-ES" sz="1900" dirty="0"/>
          </a:p>
          <a:p>
            <a:pPr marL="36576" indent="0" algn="just">
              <a:buNone/>
              <a:defRPr/>
            </a:pPr>
            <a:r>
              <a:rPr lang="es-ES" sz="1900" b="1" dirty="0" smtClean="0"/>
              <a:t>BACKOUT TRANSACTION </a:t>
            </a:r>
            <a:r>
              <a:rPr lang="es-AR" sz="1900" dirty="0">
                <a:latin typeface="Gill Sans MT"/>
              </a:rPr>
              <a:t>Se utiliza para regresar al estado de la ultima transacción lógica finalizada, perdiendo todos los cambios realizados durante la transacción lógica actual. Y liberando los registros retenidos.</a:t>
            </a:r>
            <a:endParaRPr lang="es-AR" sz="1900" b="1" dirty="0">
              <a:latin typeface="Gill Sans MT"/>
            </a:endParaRPr>
          </a:p>
          <a:p>
            <a:pPr marL="1005840" lvl="2" indent="-256032">
              <a:buNone/>
              <a:defRPr/>
            </a:pPr>
            <a:r>
              <a:rPr lang="es-AR" sz="1900" dirty="0"/>
              <a:t>		BACKOUT TRANSACTION</a:t>
            </a:r>
          </a:p>
          <a:p>
            <a:pPr marL="420624" indent="-384048">
              <a:buFont typeface="Wingdings 2"/>
              <a:buChar char=""/>
              <a:defRPr/>
            </a:pPr>
            <a:endParaRPr lang="es-ES" dirty="0"/>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9. Manejo de Transacciones</a:t>
            </a:r>
          </a:p>
        </p:txBody>
      </p:sp>
      <p:sp>
        <p:nvSpPr>
          <p:cNvPr id="8"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Sentencias</a:t>
            </a:r>
            <a:r>
              <a:rPr lang="en-US" altLang="es-AR" b="1" dirty="0">
                <a:solidFill>
                  <a:srgbClr val="007AD6"/>
                </a:solidFill>
                <a:latin typeface="Arial" panose="020B0604020202020204" pitchFamily="34" charset="0"/>
                <a:cs typeface="Arial" panose="020B0604020202020204" pitchFamily="34" charset="0"/>
              </a:rPr>
              <a:t>: GET TRANSACTION DATA, END TRANSACTION, BACKOUT TRANSACTION</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970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sz="half" idx="1"/>
          </p:nvPr>
        </p:nvGraphicFramePr>
        <p:xfrm>
          <a:off x="1981200" y="1981200"/>
          <a:ext cx="7086600" cy="3708400"/>
        </p:xfrm>
        <a:graphic>
          <a:graphicData uri="http://schemas.openxmlformats.org/drawingml/2006/table">
            <a:tbl>
              <a:tblPr firstRow="1" bandRow="1">
                <a:tableStyleId>{5C22544A-7EE6-4342-B048-85BDC9FD1C3A}</a:tableStyleId>
              </a:tblPr>
              <a:tblGrid>
                <a:gridCol w="2314600">
                  <a:extLst>
                    <a:ext uri="{9D8B030D-6E8A-4147-A177-3AD203B41FA5}">
                      <a16:colId xmlns:a16="http://schemas.microsoft.com/office/drawing/2014/main" val="20000"/>
                    </a:ext>
                  </a:extLst>
                </a:gridCol>
                <a:gridCol w="4772000">
                  <a:extLst>
                    <a:ext uri="{9D8B030D-6E8A-4147-A177-3AD203B41FA5}">
                      <a16:colId xmlns:a16="http://schemas.microsoft.com/office/drawing/2014/main" val="20001"/>
                    </a:ext>
                  </a:extLst>
                </a:gridCol>
              </a:tblGrid>
              <a:tr h="370840">
                <a:tc>
                  <a:txBody>
                    <a:bodyPr/>
                    <a:lstStyle/>
                    <a:p>
                      <a:r>
                        <a:rPr lang="es-ES" dirty="0" smtClean="0"/>
                        <a:t>Variable de sistema</a:t>
                      </a:r>
                      <a:endParaRPr lang="es-ES" dirty="0"/>
                    </a:p>
                  </a:txBody>
                  <a:tcPr/>
                </a:tc>
                <a:tc>
                  <a:txBody>
                    <a:bodyPr/>
                    <a:lstStyle/>
                    <a:p>
                      <a:r>
                        <a:rPr lang="es-ES" baseline="0" dirty="0" smtClean="0"/>
                        <a:t>Valor de retorno </a:t>
                      </a:r>
                      <a:endParaRPr lang="es-ES" dirty="0"/>
                    </a:p>
                  </a:txBody>
                  <a:tcPr/>
                </a:tc>
                <a:extLst>
                  <a:ext uri="{0D108BD9-81ED-4DB2-BD59-A6C34878D82A}">
                    <a16:rowId xmlns:a16="http://schemas.microsoft.com/office/drawing/2014/main" val="10000"/>
                  </a:ext>
                </a:extLst>
              </a:tr>
              <a:tr h="370840">
                <a:tc>
                  <a:txBody>
                    <a:bodyPr/>
                    <a:lstStyle/>
                    <a:p>
                      <a:r>
                        <a:rPr lang="es-ES" dirty="0" smtClean="0"/>
                        <a:t>*</a:t>
                      </a:r>
                      <a:r>
                        <a:rPr lang="es-AR" sz="1800" dirty="0" smtClean="0"/>
                        <a:t>PROGRAM </a:t>
                      </a:r>
                      <a:endParaRPr lang="es-ES" dirty="0"/>
                    </a:p>
                  </a:txBody>
                  <a:tcPr/>
                </a:tc>
                <a:tc>
                  <a:txBody>
                    <a:bodyPr/>
                    <a:lstStyle/>
                    <a:p>
                      <a:r>
                        <a:rPr lang="es-ES" dirty="0" smtClean="0"/>
                        <a:t>Nombre de programa actual</a:t>
                      </a:r>
                      <a:endParaRPr lang="es-ES" dirty="0"/>
                    </a:p>
                  </a:txBody>
                  <a:tcPr/>
                </a:tc>
                <a:extLst>
                  <a:ext uri="{0D108BD9-81ED-4DB2-BD59-A6C34878D82A}">
                    <a16:rowId xmlns:a16="http://schemas.microsoft.com/office/drawing/2014/main" val="10001"/>
                  </a:ext>
                </a:extLst>
              </a:tr>
              <a:tr h="370840">
                <a:tc>
                  <a:txBody>
                    <a:bodyPr/>
                    <a:lstStyle/>
                    <a:p>
                      <a:r>
                        <a:rPr lang="es-ES" sz="1800" dirty="0" smtClean="0"/>
                        <a:t>*OCCURRENCE </a:t>
                      </a:r>
                      <a:endParaRPr lang="es-ES" dirty="0"/>
                    </a:p>
                  </a:txBody>
                  <a:tcPr/>
                </a:tc>
                <a:tc>
                  <a:txBody>
                    <a:bodyPr/>
                    <a:lstStyle/>
                    <a:p>
                      <a:r>
                        <a:rPr lang="es-ES" dirty="0" smtClean="0"/>
                        <a:t>Cantidad</a:t>
                      </a:r>
                      <a:r>
                        <a:rPr lang="es-ES" baseline="0" dirty="0" smtClean="0"/>
                        <a:t> de ocurrencias en arreglos</a:t>
                      </a:r>
                      <a:endParaRPr lang="es-ES" dirty="0"/>
                    </a:p>
                  </a:txBody>
                  <a:tcPr/>
                </a:tc>
                <a:extLst>
                  <a:ext uri="{0D108BD9-81ED-4DB2-BD59-A6C34878D82A}">
                    <a16:rowId xmlns:a16="http://schemas.microsoft.com/office/drawing/2014/main" val="10002"/>
                  </a:ext>
                </a:extLst>
              </a:tr>
              <a:tr h="370840">
                <a:tc>
                  <a:txBody>
                    <a:bodyPr/>
                    <a:lstStyle/>
                    <a:p>
                      <a:r>
                        <a:rPr lang="es-ES" sz="1800" dirty="0" smtClean="0"/>
                        <a:t>*PF-KEY </a:t>
                      </a:r>
                      <a:endParaRPr lang="es-ES" dirty="0"/>
                    </a:p>
                  </a:txBody>
                  <a:tcPr/>
                </a:tc>
                <a:tc>
                  <a:txBody>
                    <a:bodyPr/>
                    <a:lstStyle/>
                    <a:p>
                      <a:r>
                        <a:rPr lang="es-ES" dirty="0" smtClean="0"/>
                        <a:t>Seleccionada</a:t>
                      </a:r>
                      <a:endParaRPr lang="es-ES" dirty="0"/>
                    </a:p>
                  </a:txBody>
                  <a:tcPr/>
                </a:tc>
                <a:extLst>
                  <a:ext uri="{0D108BD9-81ED-4DB2-BD59-A6C34878D82A}">
                    <a16:rowId xmlns:a16="http://schemas.microsoft.com/office/drawing/2014/main" val="10003"/>
                  </a:ext>
                </a:extLst>
              </a:tr>
              <a:tr h="370840">
                <a:tc>
                  <a:txBody>
                    <a:bodyPr/>
                    <a:lstStyle/>
                    <a:p>
                      <a:r>
                        <a:rPr lang="es-ES" sz="1800" dirty="0" smtClean="0"/>
                        <a:t>*USER</a:t>
                      </a:r>
                      <a:endParaRPr lang="es-ES" dirty="0"/>
                    </a:p>
                  </a:txBody>
                  <a:tcPr/>
                </a:tc>
                <a:tc>
                  <a:txBody>
                    <a:bodyPr/>
                    <a:lstStyle/>
                    <a:p>
                      <a:r>
                        <a:rPr lang="es-ES" dirty="0" err="1" smtClean="0"/>
                        <a:t>Logon</a:t>
                      </a:r>
                      <a:r>
                        <a:rPr lang="es-ES" dirty="0" smtClean="0"/>
                        <a:t> de usuario</a:t>
                      </a:r>
                      <a:endParaRPr lang="es-E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smtClean="0"/>
                        <a:t>*USER-NAME</a:t>
                      </a:r>
                      <a:endParaRPr lang="es-ES" dirty="0" smtClean="0"/>
                    </a:p>
                  </a:txBody>
                  <a:tcPr/>
                </a:tc>
                <a:tc>
                  <a:txBody>
                    <a:bodyPr/>
                    <a:lstStyle/>
                    <a:p>
                      <a:r>
                        <a:rPr lang="es-ES" dirty="0" smtClean="0"/>
                        <a:t>Nombre</a:t>
                      </a:r>
                      <a:r>
                        <a:rPr lang="es-ES" baseline="0" dirty="0" smtClean="0"/>
                        <a:t> del usuario del </a:t>
                      </a:r>
                      <a:r>
                        <a:rPr lang="es-ES" baseline="0" dirty="0" err="1" smtClean="0"/>
                        <a:t>logon</a:t>
                      </a:r>
                      <a:endParaRPr lang="es-ES" dirty="0"/>
                    </a:p>
                  </a:txBody>
                  <a:tcPr/>
                </a:tc>
                <a:extLst>
                  <a:ext uri="{0D108BD9-81ED-4DB2-BD59-A6C34878D82A}">
                    <a16:rowId xmlns:a16="http://schemas.microsoft.com/office/drawing/2014/main" val="10005"/>
                  </a:ext>
                </a:extLst>
              </a:tr>
              <a:tr h="370840">
                <a:tc>
                  <a:txBody>
                    <a:bodyPr/>
                    <a:lstStyle/>
                    <a:p>
                      <a:r>
                        <a:rPr lang="es-ES" sz="1800" dirty="0" smtClean="0"/>
                        <a:t>*ERROR-NR </a:t>
                      </a:r>
                      <a:endParaRPr lang="es-ES" dirty="0"/>
                    </a:p>
                  </a:txBody>
                  <a:tcPr/>
                </a:tc>
                <a:tc>
                  <a:txBody>
                    <a:bodyPr/>
                    <a:lstStyle/>
                    <a:p>
                      <a:r>
                        <a:rPr lang="es-ES" dirty="0" smtClean="0"/>
                        <a:t>Código</a:t>
                      </a:r>
                      <a:r>
                        <a:rPr lang="es-ES" baseline="0" dirty="0" smtClean="0"/>
                        <a:t> de error en tiempo de ejecución</a:t>
                      </a:r>
                      <a:endParaRPr lang="es-ES" dirty="0"/>
                    </a:p>
                  </a:txBody>
                  <a:tcPr/>
                </a:tc>
                <a:extLst>
                  <a:ext uri="{0D108BD9-81ED-4DB2-BD59-A6C34878D82A}">
                    <a16:rowId xmlns:a16="http://schemas.microsoft.com/office/drawing/2014/main" val="10006"/>
                  </a:ext>
                </a:extLst>
              </a:tr>
              <a:tr h="370840">
                <a:tc>
                  <a:txBody>
                    <a:bodyPr/>
                    <a:lstStyle/>
                    <a:p>
                      <a:r>
                        <a:rPr lang="es-ES" sz="1800" dirty="0" smtClean="0"/>
                        <a:t>*ERROR-LINE</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err="1" smtClean="0"/>
                        <a:t>Linea</a:t>
                      </a:r>
                      <a:r>
                        <a:rPr lang="es-ES" baseline="0" dirty="0" smtClean="0"/>
                        <a:t> de error en tiempo de ejecución</a:t>
                      </a:r>
                      <a:endParaRPr lang="es-ES" dirty="0" smtClean="0"/>
                    </a:p>
                  </a:txBody>
                  <a:tcPr/>
                </a:tc>
                <a:extLst>
                  <a:ext uri="{0D108BD9-81ED-4DB2-BD59-A6C34878D82A}">
                    <a16:rowId xmlns:a16="http://schemas.microsoft.com/office/drawing/2014/main" val="10007"/>
                  </a:ext>
                </a:extLst>
              </a:tr>
              <a:tr h="370840">
                <a:tc>
                  <a:txBody>
                    <a:bodyPr/>
                    <a:lstStyle/>
                    <a:p>
                      <a:r>
                        <a:rPr lang="es-ES" dirty="0" smtClean="0"/>
                        <a:t>*SUBROUTINE</a:t>
                      </a:r>
                      <a:endParaRPr lang="es-ES" dirty="0"/>
                    </a:p>
                  </a:txBody>
                  <a:tcPr/>
                </a:tc>
                <a:tc>
                  <a:txBody>
                    <a:bodyPr/>
                    <a:lstStyle/>
                    <a:p>
                      <a:r>
                        <a:rPr lang="es-ES" dirty="0" smtClean="0"/>
                        <a:t>Nombre de subrutina actual</a:t>
                      </a:r>
                      <a:endParaRPr lang="es-ES" dirty="0"/>
                    </a:p>
                  </a:txBody>
                  <a:tcPr/>
                </a:tc>
                <a:extLst>
                  <a:ext uri="{0D108BD9-81ED-4DB2-BD59-A6C34878D82A}">
                    <a16:rowId xmlns:a16="http://schemas.microsoft.com/office/drawing/2014/main" val="10008"/>
                  </a:ext>
                </a:extLst>
              </a:tr>
              <a:tr h="370840">
                <a:tc>
                  <a:txBody>
                    <a:bodyPr/>
                    <a:lstStyle/>
                    <a:p>
                      <a:r>
                        <a:rPr lang="es-ES" dirty="0" smtClean="0"/>
                        <a:t>*LINE</a:t>
                      </a:r>
                      <a:endParaRPr lang="es-ES" dirty="0"/>
                    </a:p>
                  </a:txBody>
                  <a:tcPr/>
                </a:tc>
                <a:tc>
                  <a:txBody>
                    <a:bodyPr/>
                    <a:lstStyle/>
                    <a:p>
                      <a:r>
                        <a:rPr lang="es-ES" dirty="0" smtClean="0"/>
                        <a:t>Número de </a:t>
                      </a:r>
                      <a:r>
                        <a:rPr lang="es-ES" dirty="0" err="1" smtClean="0"/>
                        <a:t>linea</a:t>
                      </a:r>
                      <a:r>
                        <a:rPr lang="es-ES" dirty="0" smtClean="0"/>
                        <a:t> actual</a:t>
                      </a:r>
                      <a:endParaRPr lang="es-ES" dirty="0"/>
                    </a:p>
                  </a:txBody>
                  <a:tcPr/>
                </a:tc>
                <a:extLst>
                  <a:ext uri="{0D108BD9-81ED-4DB2-BD59-A6C34878D82A}">
                    <a16:rowId xmlns:a16="http://schemas.microsoft.com/office/drawing/2014/main" val="10009"/>
                  </a:ext>
                </a:extLst>
              </a:tr>
            </a:tbl>
          </a:graphicData>
        </a:graphic>
      </p:graphicFrame>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10. </a:t>
            </a:r>
            <a:r>
              <a:rPr lang="es-AR" sz="2400" b="1" dirty="0">
                <a:solidFill>
                  <a:schemeClr val="bg1"/>
                </a:solidFill>
                <a:latin typeface="Arial" panose="020B0604020202020204" pitchFamily="34" charset="0"/>
                <a:cs typeface="Arial" panose="020B0604020202020204" pitchFamily="34" charset="0"/>
              </a:rPr>
              <a:t>Variables y Funciones del sistema</a:t>
            </a:r>
            <a:endParaRPr lang="es-ES" sz="2400" b="1" dirty="0" smtClean="0">
              <a:solidFill>
                <a:schemeClr val="bg1"/>
              </a:solidFill>
              <a:latin typeface="Arial" panose="020B0604020202020204" pitchFamily="34" charset="0"/>
              <a:cs typeface="Arial" panose="020B0604020202020204" pitchFamily="34" charset="0"/>
            </a:endParaRPr>
          </a:p>
        </p:txBody>
      </p:sp>
      <p:sp>
        <p:nvSpPr>
          <p:cNvPr id="8" name="4 CuadroTexto"/>
          <p:cNvSpPr txBox="1"/>
          <p:nvPr/>
        </p:nvSpPr>
        <p:spPr>
          <a:xfrm>
            <a:off x="311914" y="1163325"/>
            <a:ext cx="11880086"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Definición</a:t>
            </a:r>
            <a:r>
              <a:rPr lang="en-US" altLang="es-AR" b="1" dirty="0" smtClean="0">
                <a:solidFill>
                  <a:srgbClr val="007AD6"/>
                </a:solidFill>
                <a:latin typeface="Arial" panose="020B0604020202020204" pitchFamily="34" charset="0"/>
                <a:cs typeface="Arial" panose="020B0604020202020204" pitchFamily="34" charset="0"/>
              </a:rPr>
              <a:t> y </a:t>
            </a:r>
            <a:r>
              <a:rPr lang="en-US" altLang="es-AR" b="1" dirty="0" err="1" smtClean="0">
                <a:solidFill>
                  <a:srgbClr val="007AD6"/>
                </a:solidFill>
                <a:latin typeface="Arial" panose="020B0604020202020204" pitchFamily="34" charset="0"/>
                <a:cs typeface="Arial" panose="020B0604020202020204" pitchFamily="34" charset="0"/>
              </a:rPr>
              <a:t>uso</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48823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1" y="1981200"/>
            <a:ext cx="8291513" cy="4687888"/>
          </a:xfrm>
        </p:spPr>
        <p:txBody>
          <a:bodyPr>
            <a:normAutofit/>
          </a:bodyPr>
          <a:lstStyle/>
          <a:p>
            <a:pPr marL="36576" indent="0">
              <a:buNone/>
              <a:defRPr/>
            </a:pPr>
            <a:r>
              <a:rPr lang="es-ES" sz="1800" b="1" dirty="0" smtClean="0"/>
              <a:t>ON-ERROR</a:t>
            </a:r>
            <a:r>
              <a:rPr lang="es-ES" sz="1800" dirty="0" smtClean="0"/>
              <a:t> </a:t>
            </a:r>
            <a:r>
              <a:rPr lang="es-ES" sz="1800" dirty="0">
                <a:latin typeface="Gill Sans MT"/>
              </a:rPr>
              <a:t>captura cualquier tipo de cancelación de programa.</a:t>
            </a:r>
          </a:p>
          <a:p>
            <a:pPr marL="420624" indent="-384048">
              <a:buNone/>
              <a:defRPr/>
            </a:pPr>
            <a:endParaRPr lang="es-ES" sz="1800" dirty="0" smtClean="0"/>
          </a:p>
          <a:p>
            <a:pPr marL="420624" indent="-384048">
              <a:buNone/>
              <a:defRPr/>
            </a:pPr>
            <a:r>
              <a:rPr lang="es-ES" sz="1800" dirty="0" smtClean="0"/>
              <a:t>	</a:t>
            </a:r>
            <a:r>
              <a:rPr lang="es-ES" sz="1800" dirty="0"/>
              <a:t>ON ERROR</a:t>
            </a:r>
          </a:p>
          <a:p>
            <a:pPr marL="420624" indent="-384048">
              <a:buNone/>
              <a:defRPr/>
            </a:pPr>
            <a:r>
              <a:rPr lang="es-ES" sz="1800" dirty="0"/>
              <a:t> 		'SE PRODUJO EL ERROR.........:' *ERROR-NR /</a:t>
            </a:r>
          </a:p>
          <a:p>
            <a:pPr marL="420624" indent="-384048">
              <a:buNone/>
              <a:defRPr/>
            </a:pPr>
            <a:r>
              <a:rPr lang="es-ES" sz="1800" dirty="0"/>
              <a:t>  		'EN EL PROGRAMA...................:' *PROGRAM  /</a:t>
            </a:r>
          </a:p>
          <a:p>
            <a:pPr marL="420624" indent="-384048">
              <a:buNone/>
              <a:defRPr/>
            </a:pPr>
            <a:r>
              <a:rPr lang="es-ES" sz="1800" dirty="0"/>
              <a:t> 		 'EN LA LINEA............................:' *ERROR-LINE /</a:t>
            </a:r>
          </a:p>
          <a:p>
            <a:pPr marL="420624" indent="-384048">
              <a:buNone/>
              <a:defRPr/>
            </a:pPr>
            <a:r>
              <a:rPr lang="es-ES" sz="1800" dirty="0"/>
              <a:t> 		 'IMPUESTO...............................:' WK-IMPUES /</a:t>
            </a:r>
          </a:p>
          <a:p>
            <a:pPr marL="420624" indent="-384048">
              <a:buNone/>
              <a:defRPr/>
            </a:pPr>
            <a:r>
              <a:rPr lang="es-ES" sz="1800" dirty="0"/>
              <a:t>  		'CONTRIBUYENTE....................:' WK-CONTRI /</a:t>
            </a:r>
          </a:p>
          <a:p>
            <a:pPr marL="420624" indent="-384048">
              <a:buNone/>
              <a:defRPr/>
            </a:pPr>
            <a:r>
              <a:rPr lang="es-ES" sz="1800" dirty="0"/>
              <a:t>  		BACKOUT TRANSACTION</a:t>
            </a:r>
          </a:p>
          <a:p>
            <a:pPr marL="420624" indent="-384048">
              <a:buNone/>
              <a:defRPr/>
            </a:pPr>
            <a:r>
              <a:rPr lang="es-ES" sz="1800" dirty="0"/>
              <a:t>  		MOVE '** TOTALES PARCIALES A LA CANCELACION **' TO LEYEN</a:t>
            </a:r>
          </a:p>
          <a:p>
            <a:pPr marL="420624" indent="-384048">
              <a:buNone/>
              <a:defRPr/>
            </a:pPr>
            <a:r>
              <a:rPr lang="es-ES" sz="1800" dirty="0"/>
              <a:t>  		PERFORM TOTALES-CONTROL</a:t>
            </a:r>
          </a:p>
          <a:p>
            <a:pPr marL="420624" indent="-384048">
              <a:buNone/>
              <a:defRPr/>
            </a:pPr>
            <a:r>
              <a:rPr lang="es-ES" sz="1800" dirty="0"/>
              <a:t>	END-ERROR </a:t>
            </a:r>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11. </a:t>
            </a:r>
            <a:r>
              <a:rPr lang="es-AR" sz="2400" b="1" dirty="0" smtClean="0">
                <a:solidFill>
                  <a:schemeClr val="bg1"/>
                </a:solidFill>
                <a:latin typeface="Arial" panose="020B0604020202020204" pitchFamily="34" charset="0"/>
                <a:cs typeface="Arial" panose="020B0604020202020204" pitchFamily="34" charset="0"/>
              </a:rPr>
              <a:t>Captura de errores</a:t>
            </a:r>
            <a:endParaRPr lang="es-ES" sz="2400" b="1" dirty="0" smtClean="0">
              <a:solidFill>
                <a:schemeClr val="bg1"/>
              </a:solidFill>
              <a:latin typeface="Arial" panose="020B0604020202020204" pitchFamily="34" charset="0"/>
              <a:cs typeface="Arial" panose="020B0604020202020204" pitchFamily="34" charset="0"/>
            </a:endParaRPr>
          </a:p>
        </p:txBody>
      </p:sp>
      <p:sp>
        <p:nvSpPr>
          <p:cNvPr id="8" name="4 CuadroTexto"/>
          <p:cNvSpPr txBox="1"/>
          <p:nvPr/>
        </p:nvSpPr>
        <p:spPr>
          <a:xfrm>
            <a:off x="311914" y="1163326"/>
            <a:ext cx="4682117"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on-error</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80653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sz="half" idx="1"/>
          </p:nvPr>
        </p:nvSpPr>
        <p:spPr>
          <a:xfrm>
            <a:off x="1981201" y="1981200"/>
            <a:ext cx="8291513" cy="4687888"/>
          </a:xfrm>
        </p:spPr>
        <p:txBody>
          <a:bodyPr>
            <a:normAutofit/>
          </a:bodyPr>
          <a:lstStyle/>
          <a:p>
            <a:pPr marL="36576" indent="0">
              <a:buNone/>
              <a:defRPr/>
            </a:pPr>
            <a:r>
              <a:rPr lang="es-ES" sz="1800" b="1" dirty="0" smtClean="0"/>
              <a:t>ON-ERROR</a:t>
            </a:r>
            <a:r>
              <a:rPr lang="es-ES" sz="1800" dirty="0" smtClean="0"/>
              <a:t> </a:t>
            </a:r>
            <a:r>
              <a:rPr lang="es-ES" sz="1800" dirty="0">
                <a:latin typeface="Gill Sans MT"/>
              </a:rPr>
              <a:t>captura cualquier tipo de cancelación de programa.</a:t>
            </a:r>
          </a:p>
          <a:p>
            <a:pPr marL="420624" indent="-384048">
              <a:buNone/>
              <a:defRPr/>
            </a:pPr>
            <a:endParaRPr lang="es-ES" sz="1800" dirty="0" smtClean="0"/>
          </a:p>
          <a:p>
            <a:pPr marL="420624" indent="-384048">
              <a:buNone/>
              <a:defRPr/>
            </a:pPr>
            <a:r>
              <a:rPr lang="es-ES" sz="1800" dirty="0" smtClean="0"/>
              <a:t>	</a:t>
            </a:r>
            <a:r>
              <a:rPr lang="es-ES" sz="1800" dirty="0"/>
              <a:t>ON ERROR</a:t>
            </a:r>
          </a:p>
          <a:p>
            <a:pPr marL="420624" indent="-384048">
              <a:buNone/>
              <a:defRPr/>
            </a:pPr>
            <a:r>
              <a:rPr lang="es-ES" sz="1800" dirty="0"/>
              <a:t> 		'SE PRODUJO EL ERROR.........:' *ERROR-NR /</a:t>
            </a:r>
          </a:p>
          <a:p>
            <a:pPr marL="420624" indent="-384048">
              <a:buNone/>
              <a:defRPr/>
            </a:pPr>
            <a:r>
              <a:rPr lang="es-ES" sz="1800" dirty="0"/>
              <a:t>  		'EN EL PROGRAMA...................:' *PROGRAM  /</a:t>
            </a:r>
          </a:p>
          <a:p>
            <a:pPr marL="420624" indent="-384048">
              <a:buNone/>
              <a:defRPr/>
            </a:pPr>
            <a:r>
              <a:rPr lang="es-ES" sz="1800" dirty="0"/>
              <a:t> 		 'EN LA LINEA............................:' *ERROR-LINE /</a:t>
            </a:r>
          </a:p>
          <a:p>
            <a:pPr marL="420624" indent="-384048">
              <a:buNone/>
              <a:defRPr/>
            </a:pPr>
            <a:r>
              <a:rPr lang="es-ES" sz="1800" dirty="0"/>
              <a:t> 		 'IMPUESTO...............................:' WK-IMPUES /</a:t>
            </a:r>
          </a:p>
          <a:p>
            <a:pPr marL="420624" indent="-384048">
              <a:buNone/>
              <a:defRPr/>
            </a:pPr>
            <a:r>
              <a:rPr lang="es-ES" sz="1800" dirty="0"/>
              <a:t>  		'CONTRIBUYENTE....................:' WK-CONTRI /</a:t>
            </a:r>
          </a:p>
          <a:p>
            <a:pPr marL="420624" indent="-384048">
              <a:buNone/>
              <a:defRPr/>
            </a:pPr>
            <a:r>
              <a:rPr lang="es-ES" sz="1800" dirty="0"/>
              <a:t>  		BACKOUT TRANSACTION</a:t>
            </a:r>
          </a:p>
          <a:p>
            <a:pPr marL="420624" indent="-384048">
              <a:buNone/>
              <a:defRPr/>
            </a:pPr>
            <a:r>
              <a:rPr lang="es-ES" sz="1800" dirty="0"/>
              <a:t>  		MOVE '** TOTALES PARCIALES A LA CANCELACION **' TO LEYEN</a:t>
            </a:r>
          </a:p>
          <a:p>
            <a:pPr marL="420624" indent="-384048">
              <a:buNone/>
              <a:defRPr/>
            </a:pPr>
            <a:r>
              <a:rPr lang="es-ES" sz="1800" dirty="0"/>
              <a:t>  		PERFORM TOTALES-CONTROL</a:t>
            </a:r>
          </a:p>
          <a:p>
            <a:pPr marL="420624" indent="-384048">
              <a:buNone/>
              <a:defRPr/>
            </a:pPr>
            <a:r>
              <a:rPr lang="es-ES" sz="1800" dirty="0"/>
              <a:t>	END-ERROR </a:t>
            </a:r>
          </a:p>
        </p:txBody>
      </p:sp>
      <p:sp>
        <p:nvSpPr>
          <p:cNvPr id="7"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11. </a:t>
            </a:r>
            <a:r>
              <a:rPr lang="es-AR" sz="2400" b="1" dirty="0" smtClean="0">
                <a:solidFill>
                  <a:schemeClr val="bg1"/>
                </a:solidFill>
                <a:latin typeface="Arial" panose="020B0604020202020204" pitchFamily="34" charset="0"/>
                <a:cs typeface="Arial" panose="020B0604020202020204" pitchFamily="34" charset="0"/>
              </a:rPr>
              <a:t>Captura de errores</a:t>
            </a:r>
            <a:endParaRPr lang="es-ES" sz="2400" b="1" dirty="0" smtClean="0">
              <a:solidFill>
                <a:schemeClr val="bg1"/>
              </a:solidFill>
              <a:latin typeface="Arial" panose="020B0604020202020204" pitchFamily="34" charset="0"/>
              <a:cs typeface="Arial" panose="020B0604020202020204" pitchFamily="34" charset="0"/>
            </a:endParaRPr>
          </a:p>
        </p:txBody>
      </p:sp>
      <p:sp>
        <p:nvSpPr>
          <p:cNvPr id="8" name="4 CuadroTexto"/>
          <p:cNvSpPr txBox="1"/>
          <p:nvPr/>
        </p:nvSpPr>
        <p:spPr>
          <a:xfrm>
            <a:off x="311914" y="1163326"/>
            <a:ext cx="4682117" cy="369332"/>
          </a:xfrm>
          <a:prstGeom prst="rect">
            <a:avLst/>
          </a:prstGeom>
          <a:noFill/>
        </p:spPr>
        <p:txBody>
          <a:bodyPr wrap="square" rtlCol="0">
            <a:spAutoFit/>
          </a:bodyPr>
          <a:lstStyle/>
          <a:p>
            <a:r>
              <a:rPr lang="en-US" altLang="es-AR" b="1" dirty="0" err="1" smtClean="0">
                <a:solidFill>
                  <a:srgbClr val="007AD6"/>
                </a:solidFill>
                <a:latin typeface="Arial" panose="020B0604020202020204" pitchFamily="34" charset="0"/>
                <a:cs typeface="Arial" panose="020B0604020202020204" pitchFamily="34" charset="0"/>
              </a:rPr>
              <a:t>Sentencia</a:t>
            </a:r>
            <a:r>
              <a:rPr lang="en-US" altLang="es-AR" b="1" dirty="0" smtClean="0">
                <a:solidFill>
                  <a:srgbClr val="007AD6"/>
                </a:solidFill>
                <a:latin typeface="Arial" panose="020B0604020202020204" pitchFamily="34" charset="0"/>
                <a:cs typeface="Arial" panose="020B0604020202020204" pitchFamily="34" charset="0"/>
              </a:rPr>
              <a:t> on-error</a:t>
            </a:r>
            <a:endParaRPr lang="es-ES" altLang="es-AR" b="1" dirty="0">
              <a:solidFill>
                <a:srgbClr val="007AD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57382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9454" y="922937"/>
            <a:ext cx="5692725" cy="461665"/>
          </a:xfrm>
          <a:noFill/>
        </p:spPr>
        <p:txBody>
          <a:bodyPr wrap="square" rtlCol="0">
            <a:spAutoFit/>
          </a:bodyPr>
          <a:lstStyle/>
          <a:p>
            <a:r>
              <a:rPr lang="es-ES" sz="2400" dirty="0">
                <a:solidFill>
                  <a:schemeClr val="bg1"/>
                </a:solidFill>
                <a:latin typeface="Arial" panose="020B0604020202020204" pitchFamily="34" charset="0"/>
                <a:ea typeface="+mn-ea"/>
                <a:cs typeface="Arial" panose="020B0604020202020204" pitchFamily="34" charset="0"/>
              </a:rPr>
              <a:t> 12  </a:t>
            </a:r>
            <a:r>
              <a:rPr lang="es-ES" sz="2400" dirty="0" smtClean="0">
                <a:solidFill>
                  <a:schemeClr val="bg1"/>
                </a:solidFill>
                <a:latin typeface="Arial" panose="020B0604020202020204" pitchFamily="34" charset="0"/>
                <a:ea typeface="+mn-ea"/>
                <a:cs typeface="Arial" panose="020B0604020202020204" pitchFamily="34" charset="0"/>
              </a:rPr>
              <a:t>Practicas – Primer Programa</a:t>
            </a:r>
            <a:endParaRPr lang="es-AR" sz="2400" dirty="0">
              <a:solidFill>
                <a:schemeClr val="bg1"/>
              </a:solidFill>
              <a:latin typeface="Arial" panose="020B0604020202020204" pitchFamily="34" charset="0"/>
              <a:ea typeface="+mn-ea"/>
              <a:cs typeface="Arial" panose="020B0604020202020204" pitchFamily="34" charset="0"/>
            </a:endParaRPr>
          </a:p>
        </p:txBody>
      </p:sp>
      <p:pic>
        <p:nvPicPr>
          <p:cNvPr id="5" name="Marcador de contenido 4"/>
          <p:cNvPicPr>
            <a:picLocks noGrp="1" noChangeAspect="1"/>
          </p:cNvPicPr>
          <p:nvPr>
            <p:ph idx="1"/>
          </p:nvPr>
        </p:nvPicPr>
        <p:blipFill>
          <a:blip r:embed="rId2"/>
          <a:stretch>
            <a:fillRect/>
          </a:stretch>
        </p:blipFill>
        <p:spPr>
          <a:xfrm>
            <a:off x="609601" y="1448972"/>
            <a:ext cx="10363199" cy="4346918"/>
          </a:xfrm>
          <a:prstGeom prst="rect">
            <a:avLst/>
          </a:prstGeom>
          <a:ln w="57150">
            <a:solidFill>
              <a:schemeClr val="tx1"/>
            </a:solidFill>
          </a:ln>
        </p:spPr>
      </p:pic>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12. </a:t>
            </a:r>
            <a:r>
              <a:rPr lang="es-AR" sz="2400" b="1" dirty="0" smtClean="0">
                <a:solidFill>
                  <a:schemeClr val="bg1"/>
                </a:solidFill>
                <a:latin typeface="Arial" panose="020B0604020202020204" pitchFamily="34" charset="0"/>
                <a:cs typeface="Arial" panose="020B0604020202020204" pitchFamily="34" charset="0"/>
              </a:rPr>
              <a:t>Prácticas : </a:t>
            </a:r>
            <a:r>
              <a:rPr lang="es-ES" sz="2400" b="1" dirty="0" smtClean="0">
                <a:solidFill>
                  <a:schemeClr val="bg1"/>
                </a:solidFill>
                <a:latin typeface="Arial" panose="020B0604020202020204" pitchFamily="34" charset="0"/>
                <a:cs typeface="Arial" panose="020B0604020202020204" pitchFamily="34" charset="0"/>
              </a:rPr>
              <a:t>Primer </a:t>
            </a:r>
            <a:r>
              <a:rPr lang="es-ES" sz="2400" b="1" dirty="0">
                <a:solidFill>
                  <a:schemeClr val="bg1"/>
                </a:solidFill>
                <a:latin typeface="Arial" panose="020B0604020202020204" pitchFamily="34" charset="0"/>
                <a:cs typeface="Arial" panose="020B0604020202020204" pitchFamily="34" charset="0"/>
              </a:rPr>
              <a:t>Programa</a:t>
            </a:r>
            <a:r>
              <a:rPr lang="es-AR" sz="2400" b="1" dirty="0">
                <a:solidFill>
                  <a:schemeClr val="bg1"/>
                </a:solidFill>
                <a:latin typeface="Arial" panose="020B0604020202020204" pitchFamily="34" charset="0"/>
                <a:cs typeface="Arial" panose="020B0604020202020204" pitchFamily="34" charset="0"/>
              </a:rPr>
              <a:t> </a:t>
            </a:r>
            <a:endParaRPr lang="es-E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3929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106221" y="1237957"/>
            <a:ext cx="9581095" cy="4888206"/>
          </a:xfrm>
          <a:prstGeom prst="rect">
            <a:avLst/>
          </a:prstGeom>
          <a:ln w="57150">
            <a:solidFill>
              <a:schemeClr val="tx1"/>
            </a:solidFill>
          </a:ln>
        </p:spPr>
      </p:pic>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12. </a:t>
            </a:r>
            <a:r>
              <a:rPr lang="es-AR" sz="2400" b="1" dirty="0" smtClean="0">
                <a:solidFill>
                  <a:schemeClr val="bg1"/>
                </a:solidFill>
                <a:latin typeface="Arial" panose="020B0604020202020204" pitchFamily="34" charset="0"/>
                <a:cs typeface="Arial" panose="020B0604020202020204" pitchFamily="34" charset="0"/>
              </a:rPr>
              <a:t>Prácticas : </a:t>
            </a:r>
            <a:r>
              <a:rPr lang="es-ES" sz="2400" b="1" dirty="0" smtClean="0">
                <a:solidFill>
                  <a:schemeClr val="bg1"/>
                </a:solidFill>
                <a:latin typeface="Arial" panose="020B0604020202020204" pitchFamily="34" charset="0"/>
                <a:cs typeface="Arial" panose="020B0604020202020204" pitchFamily="34" charset="0"/>
              </a:rPr>
              <a:t>Primer </a:t>
            </a:r>
            <a:r>
              <a:rPr lang="es-ES" sz="2400" b="1" dirty="0">
                <a:solidFill>
                  <a:schemeClr val="bg1"/>
                </a:solidFill>
                <a:latin typeface="Arial" panose="020B0604020202020204" pitchFamily="34" charset="0"/>
                <a:cs typeface="Arial" panose="020B0604020202020204" pitchFamily="34" charset="0"/>
              </a:rPr>
              <a:t>Programa</a:t>
            </a:r>
            <a:r>
              <a:rPr lang="es-AR" sz="2400" b="1" dirty="0">
                <a:solidFill>
                  <a:schemeClr val="bg1"/>
                </a:solidFill>
                <a:latin typeface="Arial" panose="020B0604020202020204" pitchFamily="34" charset="0"/>
                <a:cs typeface="Arial" panose="020B0604020202020204" pitchFamily="34" charset="0"/>
              </a:rPr>
              <a:t> </a:t>
            </a:r>
            <a:endParaRPr lang="es-E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2847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787791" y="1285240"/>
            <a:ext cx="10344443" cy="4651327"/>
          </a:xfrm>
          <a:prstGeom prst="rect">
            <a:avLst/>
          </a:prstGeom>
          <a:ln w="57150">
            <a:solidFill>
              <a:schemeClr val="tx1"/>
            </a:solidFill>
          </a:ln>
        </p:spPr>
      </p:pic>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12. </a:t>
            </a:r>
            <a:r>
              <a:rPr lang="es-AR" sz="2400" b="1" dirty="0" smtClean="0">
                <a:solidFill>
                  <a:schemeClr val="bg1"/>
                </a:solidFill>
                <a:latin typeface="Arial" panose="020B0604020202020204" pitchFamily="34" charset="0"/>
                <a:cs typeface="Arial" panose="020B0604020202020204" pitchFamily="34" charset="0"/>
              </a:rPr>
              <a:t>Prácticas : </a:t>
            </a:r>
            <a:r>
              <a:rPr lang="es-ES" sz="2400" b="1" dirty="0" smtClean="0">
                <a:solidFill>
                  <a:schemeClr val="bg1"/>
                </a:solidFill>
                <a:latin typeface="Arial" panose="020B0604020202020204" pitchFamily="34" charset="0"/>
                <a:cs typeface="Arial" panose="020B0604020202020204" pitchFamily="34" charset="0"/>
              </a:rPr>
              <a:t>Primer </a:t>
            </a:r>
            <a:r>
              <a:rPr lang="es-ES" sz="2400" b="1" dirty="0">
                <a:solidFill>
                  <a:schemeClr val="bg1"/>
                </a:solidFill>
                <a:latin typeface="Arial" panose="020B0604020202020204" pitchFamily="34" charset="0"/>
                <a:cs typeface="Arial" panose="020B0604020202020204" pitchFamily="34" charset="0"/>
              </a:rPr>
              <a:t>Programa</a:t>
            </a:r>
            <a:r>
              <a:rPr lang="es-AR" sz="2400" b="1" dirty="0">
                <a:solidFill>
                  <a:schemeClr val="bg1"/>
                </a:solidFill>
                <a:latin typeface="Arial" panose="020B0604020202020204" pitchFamily="34" charset="0"/>
                <a:cs typeface="Arial" panose="020B0604020202020204" pitchFamily="34" charset="0"/>
              </a:rPr>
              <a:t> </a:t>
            </a:r>
            <a:endParaRPr lang="es-E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513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609601" y="1089696"/>
            <a:ext cx="10972800" cy="4776531"/>
          </a:xfrm>
          <a:prstGeom prst="rect">
            <a:avLst/>
          </a:prstGeom>
        </p:spPr>
      </p:pic>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12. </a:t>
            </a:r>
            <a:r>
              <a:rPr lang="es-AR" sz="2400" b="1" dirty="0" smtClean="0">
                <a:solidFill>
                  <a:schemeClr val="bg1"/>
                </a:solidFill>
                <a:latin typeface="Arial" panose="020B0604020202020204" pitchFamily="34" charset="0"/>
                <a:cs typeface="Arial" panose="020B0604020202020204" pitchFamily="34" charset="0"/>
              </a:rPr>
              <a:t>Prácticas : Tipos de datos</a:t>
            </a:r>
            <a:endParaRPr lang="es-E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6186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609601" y="1055816"/>
            <a:ext cx="10972800" cy="4754141"/>
          </a:xfrm>
          <a:prstGeom prst="rect">
            <a:avLst/>
          </a:prstGeom>
        </p:spPr>
      </p:pic>
      <p:sp>
        <p:nvSpPr>
          <p:cNvPr id="6"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12. </a:t>
            </a:r>
            <a:r>
              <a:rPr lang="es-AR" sz="2400" b="1" dirty="0" smtClean="0">
                <a:solidFill>
                  <a:schemeClr val="bg1"/>
                </a:solidFill>
                <a:latin typeface="Arial" panose="020B0604020202020204" pitchFamily="34" charset="0"/>
                <a:cs typeface="Arial" panose="020B0604020202020204" pitchFamily="34" charset="0"/>
              </a:rPr>
              <a:t>Prácticas : Operadores</a:t>
            </a:r>
            <a:endParaRPr lang="es-E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0440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506437" y="1104390"/>
            <a:ext cx="11075963" cy="4621162"/>
          </a:xfrm>
          <a:prstGeom prst="rect">
            <a:avLst/>
          </a:prstGeom>
        </p:spPr>
      </p:pic>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12. </a:t>
            </a:r>
            <a:r>
              <a:rPr lang="es-AR" sz="2400" b="1" dirty="0" smtClean="0">
                <a:solidFill>
                  <a:schemeClr val="bg1"/>
                </a:solidFill>
                <a:latin typeface="Arial" panose="020B0604020202020204" pitchFamily="34" charset="0"/>
                <a:cs typeface="Arial" panose="020B0604020202020204" pitchFamily="34" charset="0"/>
              </a:rPr>
              <a:t>Prácticas : Operadores</a:t>
            </a:r>
            <a:endParaRPr lang="es-E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98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3240178" cy="369332"/>
          </a:xfrm>
          <a:prstGeom prst="rect">
            <a:avLst/>
          </a:prstGeom>
          <a:noFill/>
        </p:spPr>
        <p:txBody>
          <a:bodyPr wrap="square" rtlCol="0">
            <a:spAutoFit/>
          </a:bodyPr>
          <a:lstStyle/>
          <a:p>
            <a:r>
              <a:rPr lang="es-ES" b="1" dirty="0" smtClean="0">
                <a:solidFill>
                  <a:srgbClr val="007AD6"/>
                </a:solidFill>
                <a:latin typeface="Arial" panose="020B0604020202020204" pitchFamily="34" charset="0"/>
                <a:cs typeface="Arial" panose="020B0604020202020204" pitchFamily="34" charset="0"/>
              </a:rPr>
              <a:t>Tipos de Objeto</a:t>
            </a:r>
          </a:p>
        </p:txBody>
      </p:sp>
      <p:sp>
        <p:nvSpPr>
          <p:cNvPr id="5" name="3 Marcador de contenido"/>
          <p:cNvSpPr>
            <a:spLocks noGrp="1"/>
          </p:cNvSpPr>
          <p:nvPr>
            <p:ph sz="half" idx="1"/>
          </p:nvPr>
        </p:nvSpPr>
        <p:spPr>
          <a:xfrm>
            <a:off x="1981200" y="1981201"/>
            <a:ext cx="8147050" cy="4543425"/>
          </a:xfrm>
        </p:spPr>
        <p:txBody>
          <a:bodyPr/>
          <a:lstStyle/>
          <a:p>
            <a:pPr eaLnBrk="1" hangingPunct="1"/>
            <a:r>
              <a:rPr lang="es-ES" altLang="es-AR" sz="2000" b="1" dirty="0" err="1"/>
              <a:t>Parameter</a:t>
            </a:r>
            <a:r>
              <a:rPr lang="es-ES" altLang="es-AR" sz="2000" dirty="0"/>
              <a:t>: describe los datos que se pasan entre un subprograma y el módulo llamado. Un PDA(</a:t>
            </a:r>
            <a:r>
              <a:rPr lang="es-ES" altLang="es-AR" sz="2000" dirty="0" err="1"/>
              <a:t>Parameter</a:t>
            </a:r>
            <a:r>
              <a:rPr lang="es-ES" altLang="es-AR" sz="2000" dirty="0"/>
              <a:t> Data </a:t>
            </a:r>
            <a:r>
              <a:rPr lang="es-ES" altLang="es-AR" sz="2000" dirty="0" err="1"/>
              <a:t>Area</a:t>
            </a:r>
            <a:r>
              <a:rPr lang="es-ES" altLang="es-AR" sz="2000" dirty="0"/>
              <a:t>) es la mejor forma de definir los datos de los parámetros de un subprograma, se  utilizan como una LDA para definir y reservar espacio para los datos.</a:t>
            </a:r>
          </a:p>
          <a:p>
            <a:pPr eaLnBrk="1" hangingPunct="1">
              <a:buFont typeface="Wingdings 2" panose="05020102010507070707" pitchFamily="18" charset="2"/>
              <a:buNone/>
            </a:pPr>
            <a:endParaRPr lang="es-ES" altLang="es-AR" sz="2000" dirty="0"/>
          </a:p>
          <a:p>
            <a:pPr eaLnBrk="1" hangingPunct="1"/>
            <a:r>
              <a:rPr lang="es-ES" altLang="es-AR" sz="2000" b="1" dirty="0" err="1"/>
              <a:t>Subroutine</a:t>
            </a:r>
            <a:r>
              <a:rPr lang="es-ES" altLang="es-AR" sz="2000" dirty="0"/>
              <a:t>: se utilizan para codificar procedimientos y para simplificar la lógica, mejorar la legibilidad y mantenimiento del código. Existen dos tipos:  “Internas” solo pueden ser accedidas del el módulo donde  están codificadas; las “Externas” existen de forma independiente y pueden invocarse desde distintos módulos, la razón de creación se debe a la eliminación de código de módulos muy grandes para compilar, y de esta forma podemos reducir su tamaño. Se pueden pasar parámetros solo en Externas.</a:t>
            </a:r>
          </a:p>
        </p:txBody>
      </p:sp>
    </p:spTree>
    <p:extLst>
      <p:ext uri="{BB962C8B-B14F-4D97-AF65-F5344CB8AC3E}">
        <p14:creationId xmlns:p14="http://schemas.microsoft.com/office/powerpoint/2010/main" val="40473566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609600" y="1280160"/>
            <a:ext cx="10419472" cy="4572000"/>
          </a:xfrm>
          <a:prstGeom prst="rect">
            <a:avLst/>
          </a:prstGeom>
        </p:spPr>
      </p:pic>
      <p:sp>
        <p:nvSpPr>
          <p:cNvPr id="5"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12. </a:t>
            </a:r>
            <a:r>
              <a:rPr lang="es-AR" sz="2400" b="1" dirty="0" smtClean="0">
                <a:solidFill>
                  <a:schemeClr val="bg1"/>
                </a:solidFill>
                <a:latin typeface="Arial" panose="020B0604020202020204" pitchFamily="34" charset="0"/>
                <a:cs typeface="Arial" panose="020B0604020202020204" pitchFamily="34" charset="0"/>
              </a:rPr>
              <a:t>Prácticas : Input</a:t>
            </a:r>
            <a:endParaRPr lang="es-ES"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3105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396464"/>
            <a:ext cx="5692725" cy="461665"/>
          </a:xfrm>
          <a:noFill/>
        </p:spPr>
        <p:txBody>
          <a:bodyPr wrap="square" rtlCol="0">
            <a:spAutoFit/>
          </a:bodyPr>
          <a:lstStyle/>
          <a:p>
            <a:r>
              <a:rPr lang="es-ES" sz="2400" dirty="0">
                <a:solidFill>
                  <a:schemeClr val="bg1"/>
                </a:solidFill>
                <a:latin typeface="Arial" panose="020B0604020202020204" pitchFamily="34" charset="0"/>
                <a:ea typeface="+mn-ea"/>
                <a:cs typeface="Arial" panose="020B0604020202020204" pitchFamily="34" charset="0"/>
              </a:rPr>
              <a:t> </a:t>
            </a:r>
            <a:r>
              <a:rPr lang="es-ES" sz="2400" dirty="0">
                <a:solidFill>
                  <a:schemeClr val="bg1"/>
                </a:solidFill>
                <a:latin typeface="Arial" panose="020B0604020202020204" pitchFamily="34" charset="0"/>
                <a:cs typeface="Arial" panose="020B0604020202020204" pitchFamily="34" charset="0"/>
              </a:rPr>
              <a:t>12  Practicas – </a:t>
            </a:r>
            <a:r>
              <a:rPr lang="es-ES" sz="2400" dirty="0" smtClean="0">
                <a:solidFill>
                  <a:schemeClr val="bg1"/>
                </a:solidFill>
                <a:latin typeface="Arial" panose="020B0604020202020204" pitchFamily="34" charset="0"/>
                <a:cs typeface="Arial" panose="020B0604020202020204" pitchFamily="34" charset="0"/>
              </a:rPr>
              <a:t>Input</a:t>
            </a:r>
            <a:endParaRPr lang="es-AR" sz="2400" dirty="0">
              <a:solidFill>
                <a:schemeClr val="bg1"/>
              </a:solidFill>
              <a:latin typeface="Arial" panose="020B0604020202020204" pitchFamily="34" charset="0"/>
              <a:ea typeface="+mn-ea"/>
              <a:cs typeface="Arial" panose="020B0604020202020204" pitchFamily="34" charset="0"/>
            </a:endParaRPr>
          </a:p>
        </p:txBody>
      </p:sp>
      <p:pic>
        <p:nvPicPr>
          <p:cNvPr id="5" name="Marcador de contenido 4"/>
          <p:cNvPicPr>
            <a:picLocks noGrp="1" noChangeAspect="1"/>
          </p:cNvPicPr>
          <p:nvPr>
            <p:ph idx="1"/>
          </p:nvPr>
        </p:nvPicPr>
        <p:blipFill>
          <a:blip r:embed="rId2"/>
          <a:stretch>
            <a:fillRect/>
          </a:stretch>
        </p:blipFill>
        <p:spPr>
          <a:xfrm>
            <a:off x="905669" y="1477108"/>
            <a:ext cx="10010775" cy="4276578"/>
          </a:xfrm>
          <a:prstGeom prst="rect">
            <a:avLst/>
          </a:prstGeom>
        </p:spPr>
      </p:pic>
    </p:spTree>
    <p:extLst>
      <p:ext uri="{BB962C8B-B14F-4D97-AF65-F5344CB8AC3E}">
        <p14:creationId xmlns:p14="http://schemas.microsoft.com/office/powerpoint/2010/main" val="17675030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396464"/>
            <a:ext cx="5692725" cy="461665"/>
          </a:xfrm>
          <a:noFill/>
        </p:spPr>
        <p:txBody>
          <a:bodyPr wrap="square" rtlCol="0">
            <a:spAutoFit/>
          </a:bodyPr>
          <a:lstStyle/>
          <a:p>
            <a:r>
              <a:rPr lang="es-ES" sz="2400" dirty="0">
                <a:solidFill>
                  <a:schemeClr val="bg1"/>
                </a:solidFill>
                <a:latin typeface="Arial" panose="020B0604020202020204" pitchFamily="34" charset="0"/>
                <a:ea typeface="+mn-ea"/>
                <a:cs typeface="Arial" panose="020B0604020202020204" pitchFamily="34" charset="0"/>
              </a:rPr>
              <a:t> </a:t>
            </a:r>
            <a:r>
              <a:rPr lang="es-ES" sz="2400" dirty="0">
                <a:solidFill>
                  <a:schemeClr val="bg1"/>
                </a:solidFill>
                <a:latin typeface="Arial" panose="020B0604020202020204" pitchFamily="34" charset="0"/>
                <a:cs typeface="Arial" panose="020B0604020202020204" pitchFamily="34" charset="0"/>
              </a:rPr>
              <a:t>12  Practicas – </a:t>
            </a:r>
            <a:r>
              <a:rPr lang="es-ES" sz="2400" dirty="0" smtClean="0">
                <a:solidFill>
                  <a:schemeClr val="bg1"/>
                </a:solidFill>
                <a:latin typeface="Arial" panose="020B0604020202020204" pitchFamily="34" charset="0"/>
                <a:cs typeface="Arial" panose="020B0604020202020204" pitchFamily="34" charset="0"/>
              </a:rPr>
              <a:t>Input</a:t>
            </a:r>
            <a:endParaRPr lang="es-AR" sz="2400" dirty="0">
              <a:solidFill>
                <a:schemeClr val="bg1"/>
              </a:solidFill>
              <a:latin typeface="Arial" panose="020B0604020202020204" pitchFamily="34" charset="0"/>
              <a:ea typeface="+mn-ea"/>
              <a:cs typeface="Arial" panose="020B0604020202020204" pitchFamily="34" charset="0"/>
            </a:endParaRPr>
          </a:p>
        </p:txBody>
      </p:sp>
      <p:pic>
        <p:nvPicPr>
          <p:cNvPr id="4" name="Marcador de contenido 3"/>
          <p:cNvPicPr>
            <a:picLocks noGrp="1" noChangeAspect="1"/>
          </p:cNvPicPr>
          <p:nvPr>
            <p:ph idx="1"/>
          </p:nvPr>
        </p:nvPicPr>
        <p:blipFill>
          <a:blip r:embed="rId2"/>
          <a:stretch>
            <a:fillRect/>
          </a:stretch>
        </p:blipFill>
        <p:spPr>
          <a:xfrm>
            <a:off x="6302325" y="1437615"/>
            <a:ext cx="5486400" cy="4472439"/>
          </a:xfrm>
          <a:prstGeom prst="rect">
            <a:avLst/>
          </a:prstGeom>
        </p:spPr>
      </p:pic>
      <p:pic>
        <p:nvPicPr>
          <p:cNvPr id="7" name="Imagen 6"/>
          <p:cNvPicPr>
            <a:picLocks noChangeAspect="1"/>
          </p:cNvPicPr>
          <p:nvPr/>
        </p:nvPicPr>
        <p:blipFill>
          <a:blip r:embed="rId3"/>
          <a:stretch>
            <a:fillRect/>
          </a:stretch>
        </p:blipFill>
        <p:spPr>
          <a:xfrm>
            <a:off x="429979" y="1437615"/>
            <a:ext cx="5676900" cy="4472439"/>
          </a:xfrm>
          <a:prstGeom prst="rect">
            <a:avLst/>
          </a:prstGeom>
          <a:ln w="3175">
            <a:solidFill>
              <a:schemeClr val="tx1"/>
            </a:solidFill>
          </a:ln>
        </p:spPr>
      </p:pic>
    </p:spTree>
    <p:extLst>
      <p:ext uri="{BB962C8B-B14F-4D97-AF65-F5344CB8AC3E}">
        <p14:creationId xmlns:p14="http://schemas.microsoft.com/office/powerpoint/2010/main" val="346337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BA8C08D-7388-4224-A0F3-EEFEF7C0AD14}"/>
              </a:ext>
            </a:extLst>
          </p:cNvPr>
          <p:cNvSpPr txBox="1"/>
          <p:nvPr/>
        </p:nvSpPr>
        <p:spPr>
          <a:xfrm>
            <a:off x="1847528" y="2204864"/>
            <a:ext cx="9073008" cy="1938992"/>
          </a:xfrm>
          <a:prstGeom prst="rect">
            <a:avLst/>
          </a:prstGeom>
          <a:noFill/>
        </p:spPr>
        <p:txBody>
          <a:bodyPr wrap="square">
            <a:spAutoFit/>
          </a:bodyPr>
          <a:lstStyle/>
          <a:p>
            <a:pPr marL="285750" lvl="0" indent="-285750" algn="just">
              <a:lnSpc>
                <a:spcPct val="150000"/>
              </a:lnSpc>
              <a:buClr>
                <a:srgbClr val="00B4BE"/>
              </a:buClr>
              <a:buSzPct val="150000"/>
            </a:pPr>
            <a:r>
              <a:rPr lang="es-AR" sz="8000" b="1" dirty="0" smtClean="0">
                <a:solidFill>
                  <a:srgbClr val="00AEC3"/>
                </a:solidFill>
                <a:latin typeface="Arial" panose="020B0604020202020204" pitchFamily="34" charset="0"/>
                <a:cs typeface="Arial" panose="020B0604020202020204" pitchFamily="34" charset="0"/>
              </a:rPr>
              <a:t>Muchas gracias!</a:t>
            </a:r>
            <a:endParaRPr lang="es-AR" sz="80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3240178" cy="369332"/>
          </a:xfrm>
          <a:prstGeom prst="rect">
            <a:avLst/>
          </a:prstGeom>
          <a:noFill/>
        </p:spPr>
        <p:txBody>
          <a:bodyPr wrap="square" rtlCol="0">
            <a:spAutoFit/>
          </a:bodyPr>
          <a:lstStyle/>
          <a:p>
            <a:r>
              <a:rPr lang="es-ES" b="1" dirty="0" smtClean="0">
                <a:solidFill>
                  <a:srgbClr val="007AD6"/>
                </a:solidFill>
                <a:latin typeface="Arial" panose="020B0604020202020204" pitchFamily="34" charset="0"/>
                <a:cs typeface="Arial" panose="020B0604020202020204" pitchFamily="34" charset="0"/>
              </a:rPr>
              <a:t>Tipos de Objeto</a:t>
            </a:r>
          </a:p>
        </p:txBody>
      </p:sp>
      <p:sp>
        <p:nvSpPr>
          <p:cNvPr id="8" name="3 Marcador de contenido"/>
          <p:cNvSpPr txBox="1">
            <a:spLocks/>
          </p:cNvSpPr>
          <p:nvPr/>
        </p:nvSpPr>
        <p:spPr>
          <a:xfrm>
            <a:off x="1981200" y="1981201"/>
            <a:ext cx="8147050" cy="45434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altLang="es-AR" sz="2000" b="1" smtClean="0"/>
              <a:t>Map:</a:t>
            </a:r>
            <a:r>
              <a:rPr lang="es-ES" altLang="es-AR" sz="2000" smtClean="0"/>
              <a:t> se utilizan para definiciones de pantalla e informes. Si es una pantalla son útiles para presentación y manipulación de datos por parte del usuario. Son invocados por programas, subprogramas y subrutinas. También son usados para impresiones de informes. La invocación de los mapas son frecuentes en modo OnLine.</a:t>
            </a:r>
          </a:p>
          <a:p>
            <a:endParaRPr lang="es-ES" altLang="es-AR" sz="2000" smtClean="0"/>
          </a:p>
          <a:p>
            <a:r>
              <a:rPr lang="es-ES" altLang="es-AR" sz="2000" b="1" smtClean="0"/>
              <a:t>Copycode</a:t>
            </a:r>
            <a:r>
              <a:rPr lang="es-ES" altLang="es-AR" sz="2000" smtClean="0"/>
              <a:t>: son líneas de código fuente que se incluyen en tiempo de compilación por distintos módulos. El uso mas común es para interceptar una orden directa e invocar una función seleccionada.</a:t>
            </a:r>
          </a:p>
          <a:p>
            <a:endParaRPr lang="es-ES" altLang="es-AR" sz="2000" dirty="0"/>
          </a:p>
        </p:txBody>
      </p:sp>
    </p:spTree>
    <p:extLst>
      <p:ext uri="{BB962C8B-B14F-4D97-AF65-F5344CB8AC3E}">
        <p14:creationId xmlns:p14="http://schemas.microsoft.com/office/powerpoint/2010/main" val="2370130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4 CuadroTexto"/>
          <p:cNvSpPr txBox="1"/>
          <p:nvPr/>
        </p:nvSpPr>
        <p:spPr>
          <a:xfrm>
            <a:off x="335360" y="260648"/>
            <a:ext cx="8156626" cy="461665"/>
          </a:xfrm>
          <a:prstGeom prst="rect">
            <a:avLst/>
          </a:prstGeom>
          <a:noFill/>
        </p:spPr>
        <p:txBody>
          <a:bodyPr wrap="square" rtlCol="0">
            <a:spAutoFit/>
          </a:bodyPr>
          <a:lstStyle/>
          <a:p>
            <a:r>
              <a:rPr lang="es-ES" sz="2400" b="1" dirty="0" smtClean="0">
                <a:solidFill>
                  <a:schemeClr val="bg1"/>
                </a:solidFill>
                <a:latin typeface="Arial" panose="020B0604020202020204" pitchFamily="34" charset="0"/>
                <a:cs typeface="Arial" panose="020B0604020202020204" pitchFamily="34" charset="0"/>
              </a:rPr>
              <a:t>1. Conceptos Básicos</a:t>
            </a:r>
          </a:p>
        </p:txBody>
      </p:sp>
      <p:sp>
        <p:nvSpPr>
          <p:cNvPr id="6" name="4 CuadroTexto"/>
          <p:cNvSpPr txBox="1"/>
          <p:nvPr/>
        </p:nvSpPr>
        <p:spPr>
          <a:xfrm>
            <a:off x="311914" y="1362617"/>
            <a:ext cx="3240178" cy="369332"/>
          </a:xfrm>
          <a:prstGeom prst="rect">
            <a:avLst/>
          </a:prstGeom>
          <a:noFill/>
        </p:spPr>
        <p:txBody>
          <a:bodyPr wrap="square" rtlCol="0">
            <a:spAutoFit/>
          </a:bodyPr>
          <a:lstStyle/>
          <a:p>
            <a:r>
              <a:rPr lang="es-ES" b="1" dirty="0" smtClean="0">
                <a:solidFill>
                  <a:srgbClr val="007AD6"/>
                </a:solidFill>
                <a:latin typeface="Arial" panose="020B0604020202020204" pitchFamily="34" charset="0"/>
                <a:cs typeface="Arial" panose="020B0604020202020204" pitchFamily="34" charset="0"/>
              </a:rPr>
              <a:t>Tipos de Objeto</a:t>
            </a:r>
          </a:p>
        </p:txBody>
      </p:sp>
      <p:sp>
        <p:nvSpPr>
          <p:cNvPr id="5" name="3 Marcador de contenido"/>
          <p:cNvSpPr>
            <a:spLocks noGrp="1"/>
          </p:cNvSpPr>
          <p:nvPr>
            <p:ph sz="half" idx="1"/>
          </p:nvPr>
        </p:nvSpPr>
        <p:spPr>
          <a:xfrm>
            <a:off x="1981200" y="1981201"/>
            <a:ext cx="8147050" cy="4543425"/>
          </a:xfrm>
        </p:spPr>
        <p:txBody>
          <a:bodyPr/>
          <a:lstStyle/>
          <a:p>
            <a:pPr eaLnBrk="1" hangingPunct="1"/>
            <a:r>
              <a:rPr lang="es-ES" altLang="es-AR" sz="2000" b="1" dirty="0"/>
              <a:t>Text</a:t>
            </a:r>
            <a:r>
              <a:rPr lang="es-ES" altLang="es-AR" sz="2000" dirty="0"/>
              <a:t>: </a:t>
            </a:r>
            <a:r>
              <a:rPr lang="es-AR" altLang="es-AR" sz="2000" dirty="0"/>
              <a:t>Documentos de texto para describir programas, escribir análisis.</a:t>
            </a:r>
          </a:p>
          <a:p>
            <a:pPr eaLnBrk="1" hangingPunct="1">
              <a:buFont typeface="Wingdings 2" panose="05020102010507070707" pitchFamily="18" charset="2"/>
              <a:buNone/>
            </a:pPr>
            <a:endParaRPr lang="es-ES" altLang="es-AR" sz="2000" dirty="0"/>
          </a:p>
          <a:p>
            <a:pPr eaLnBrk="1" hangingPunct="1"/>
            <a:r>
              <a:rPr lang="es-ES" altLang="es-AR" sz="2000" b="1" dirty="0"/>
              <a:t>Clase</a:t>
            </a:r>
            <a:r>
              <a:rPr lang="es-ES" altLang="es-AR" sz="2000" dirty="0"/>
              <a:t>:</a:t>
            </a:r>
            <a:r>
              <a:rPr lang="es-AR" altLang="es-AR" sz="2000" dirty="0"/>
              <a:t> Las clases son unos objetos que se usan en conjunto con </a:t>
            </a:r>
            <a:r>
              <a:rPr lang="es-AR" altLang="es-AR" sz="2000" dirty="0" err="1"/>
              <a:t>NaturalX</a:t>
            </a:r>
            <a:r>
              <a:rPr lang="es-AR" altLang="es-AR" sz="2000" dirty="0"/>
              <a:t> para crear componentes basados en aplicaciones </a:t>
            </a:r>
            <a:r>
              <a:rPr lang="es-AR" altLang="es-AR" sz="2000" dirty="0" smtClean="0"/>
              <a:t>cliente/servidor.</a:t>
            </a:r>
          </a:p>
          <a:p>
            <a:pPr marL="0" indent="0" eaLnBrk="1" hangingPunct="1">
              <a:buNone/>
            </a:pPr>
            <a:endParaRPr lang="es-ES" altLang="es-AR" sz="2000" dirty="0"/>
          </a:p>
          <a:p>
            <a:pPr eaLnBrk="1" hangingPunct="1"/>
            <a:r>
              <a:rPr lang="es-ES" altLang="es-AR" sz="2000" b="1" dirty="0" smtClean="0"/>
              <a:t>Diálogo</a:t>
            </a:r>
            <a:r>
              <a:rPr lang="es-ES" altLang="es-AR" sz="2000" dirty="0"/>
              <a:t>: </a:t>
            </a:r>
            <a:r>
              <a:rPr lang="es-AR" altLang="es-AR" sz="2000" dirty="0"/>
              <a:t>Los diálogos son objetos que se usan en conjunto con programación orientada a eventos para crear aplicaciones en entorno gráfico.</a:t>
            </a:r>
            <a:endParaRPr lang="es-AR" altLang="es-AR" dirty="0" smtClean="0"/>
          </a:p>
          <a:p>
            <a:pPr eaLnBrk="1" hangingPunct="1">
              <a:buFont typeface="Wingdings 2" panose="05020102010507070707" pitchFamily="18" charset="2"/>
              <a:buNone/>
            </a:pPr>
            <a:endParaRPr lang="es-ES" altLang="es-AR" sz="2000" dirty="0"/>
          </a:p>
        </p:txBody>
      </p:sp>
    </p:spTree>
    <p:extLst>
      <p:ext uri="{BB962C8B-B14F-4D97-AF65-F5344CB8AC3E}">
        <p14:creationId xmlns:p14="http://schemas.microsoft.com/office/powerpoint/2010/main" val="3853494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22635</TotalTime>
  <Words>6083</Words>
  <Application>Microsoft Office PowerPoint</Application>
  <PresentationFormat>Panorámica</PresentationFormat>
  <Paragraphs>797</Paragraphs>
  <Slides>73</Slides>
  <Notes>5</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73</vt:i4>
      </vt:variant>
    </vt:vector>
  </HeadingPairs>
  <TitlesOfParts>
    <vt:vector size="81" baseType="lpstr">
      <vt:lpstr>Arial</vt:lpstr>
      <vt:lpstr>Calibri</vt:lpstr>
      <vt:lpstr>Gill Sans MT</vt:lpstr>
      <vt:lpstr>Verdana</vt:lpstr>
      <vt:lpstr>Wingdings</vt:lpstr>
      <vt:lpstr>Wingdings 2</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12  Practicas – Primer Programa</vt:lpstr>
      <vt:lpstr>Presentación de PowerPoint</vt:lpstr>
      <vt:lpstr>Presentación de PowerPoint</vt:lpstr>
      <vt:lpstr>Presentación de PowerPoint</vt:lpstr>
      <vt:lpstr>Presentación de PowerPoint</vt:lpstr>
      <vt:lpstr>Presentación de PowerPoint</vt:lpstr>
      <vt:lpstr>Presentación de PowerPoint</vt:lpstr>
      <vt:lpstr> 12  Practicas – Input</vt:lpstr>
      <vt:lpstr> 12  Practicas – Input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Matias Javier Padulo</cp:lastModifiedBy>
  <cp:revision>813</cp:revision>
  <dcterms:created xsi:type="dcterms:W3CDTF">2017-04-03T19:59:50Z</dcterms:created>
  <dcterms:modified xsi:type="dcterms:W3CDTF">2022-01-25T14:15:18Z</dcterms:modified>
</cp:coreProperties>
</file>