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84" r:id="rId6"/>
    <p:sldId id="260" r:id="rId7"/>
    <p:sldId id="261" r:id="rId8"/>
    <p:sldId id="262" r:id="rId9"/>
    <p:sldId id="263" r:id="rId10"/>
    <p:sldId id="270" r:id="rId11"/>
    <p:sldId id="264" r:id="rId12"/>
    <p:sldId id="269" r:id="rId13"/>
    <p:sldId id="265" r:id="rId14"/>
    <p:sldId id="266" r:id="rId15"/>
    <p:sldId id="267" r:id="rId16"/>
    <p:sldId id="268" r:id="rId17"/>
    <p:sldId id="274" r:id="rId18"/>
    <p:sldId id="271" r:id="rId19"/>
    <p:sldId id="272" r:id="rId20"/>
    <p:sldId id="273" r:id="rId21"/>
    <p:sldId id="275" r:id="rId22"/>
    <p:sldId id="276" r:id="rId23"/>
    <p:sldId id="285" r:id="rId24"/>
    <p:sldId id="277" r:id="rId25"/>
    <p:sldId id="286" r:id="rId26"/>
    <p:sldId id="278" r:id="rId27"/>
    <p:sldId id="279" r:id="rId28"/>
    <p:sldId id="280" r:id="rId29"/>
    <p:sldId id="283" r:id="rId30"/>
    <p:sldId id="281" r:id="rId31"/>
    <p:sldId id="287" r:id="rId32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3F2AC0-A29D-4E24-AFC4-01D1B193A793}" type="datetimeFigureOut">
              <a:rPr lang="el-GR" smtClean="0"/>
              <a:t>22/11/2019</a:t>
            </a:fld>
            <a:endParaRPr lang="el-GR"/>
          </a:p>
        </p:txBody>
      </p:sp>
      <p:sp>
        <p:nvSpPr>
          <p:cNvPr id="4" name="Θέση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Θέση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240723-8700-45BC-8540-3146FC280159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698347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240723-8700-45BC-8540-3146FC280159}" type="slidenum">
              <a:rPr lang="el-GR" smtClean="0"/>
              <a:t>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484547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9EA45A1-2741-46F9-AA93-49D8C32087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88FBB424-0CB9-4FB5-AA84-9674616039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045E67E3-6934-4EE2-BD82-D4A804A60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81E69-0A6D-426D-BDAD-500B6669B4AB}" type="datetime1">
              <a:rPr lang="el-GR" smtClean="0"/>
              <a:t>22/11/2019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EF280C7E-25D7-43AC-B7E5-C9172D603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9BE49EBC-A9B8-46BD-9552-F8B8E0179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4C13-1BCD-4DA1-A8E4-48175BEF3CEB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18208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5415B17-435A-42A1-A3D4-A02D12846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9A37BBA4-5698-4704-AA36-490EE858BD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5D6B2220-DF7E-4B69-B64C-266B25770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48EE4-1082-41DA-B067-4322C3CCF15C}" type="datetime1">
              <a:rPr lang="el-GR" smtClean="0"/>
              <a:t>22/11/2019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6F70E9B9-6130-43D5-B9F2-8DA30BF69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1D0CD5AB-0E58-4027-BF51-BB60C8FA2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4C13-1BCD-4DA1-A8E4-48175BEF3CEB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284805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>
            <a:extLst>
              <a:ext uri="{FF2B5EF4-FFF2-40B4-BE49-F238E27FC236}">
                <a16:creationId xmlns:a16="http://schemas.microsoft.com/office/drawing/2014/main" id="{CAEE1B6E-B789-4410-8854-917B55D34D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6D94F267-1C21-4B6D-9B3F-0600C61A65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C650D037-EF29-4B95-89E5-03024C8CF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0197C-475B-47C3-BF63-B47D0561B3F9}" type="datetime1">
              <a:rPr lang="el-GR" smtClean="0"/>
              <a:t>22/11/2019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481DDBB1-7104-4E05-B6BD-57FC52C4E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1817D990-B6B9-4AFA-A3C8-C71164F7E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4C13-1BCD-4DA1-A8E4-48175BEF3CEB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805959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9890582-56B1-4FCA-BA3B-5F88BFFDF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F700E25A-016C-434B-9E43-6FC2A908D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74E0A6D4-1D4D-46B1-A167-FC2B787F7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66430-1A55-4218-B280-8CA1F4894585}" type="datetime1">
              <a:rPr lang="el-GR" smtClean="0"/>
              <a:t>22/11/2019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D005C235-3066-4C34-81E1-427E78ED3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0CCE3438-A46C-4701-A1B2-28671EF07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4C13-1BCD-4DA1-A8E4-48175BEF3CEB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29498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67688C5C-76B4-438D-A791-756E874E0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784FF2B5-8CE9-4B6D-8FF2-0CE9C35551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64C9BF1A-C9ED-4620-BC0D-4545792CD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BB348-77E8-40BD-B716-D96A6329F797}" type="datetime1">
              <a:rPr lang="el-GR" smtClean="0"/>
              <a:t>22/11/2019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4EC6F66D-4C5F-4181-A1CF-4B7F64D8A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6C8B1B4D-8656-4902-BC97-C9EC87AD6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4C13-1BCD-4DA1-A8E4-48175BEF3CEB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309388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59D1B0B-1561-408B-80A8-7A8410ACF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8B39274B-5827-4360-A465-FCE1260876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FA923753-42CC-4382-8FBE-B80695C432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1E7309AF-3322-468A-890A-537CE641B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2B341-4D4B-4714-A82F-CE86A30DBF3D}" type="datetime1">
              <a:rPr lang="el-GR" smtClean="0"/>
              <a:t>22/11/2019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547CB2F9-F12F-4EF8-B46F-0BD068EF4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DBBD61F1-5666-406D-91A9-7604597D2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4C13-1BCD-4DA1-A8E4-48175BEF3CEB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381683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473B895-0B1F-4489-84BA-3D70E7146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3ED134A9-92F5-4EF3-BEC9-465EB154E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2C477BD8-462A-47B8-825B-BDA426DDF3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id="{B0FF77F3-EA5F-43A2-800F-ACBA85675C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Θέση περιεχομένου 5">
            <a:extLst>
              <a:ext uri="{FF2B5EF4-FFF2-40B4-BE49-F238E27FC236}">
                <a16:creationId xmlns:a16="http://schemas.microsoft.com/office/drawing/2014/main" id="{DB7151D7-354A-4153-9326-F01C8C7EBB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7" name="Θέση ημερομηνίας 6">
            <a:extLst>
              <a:ext uri="{FF2B5EF4-FFF2-40B4-BE49-F238E27FC236}">
                <a16:creationId xmlns:a16="http://schemas.microsoft.com/office/drawing/2014/main" id="{D7EE2975-C7FE-4FBE-B5C5-EB0CA5E7D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6825C-F7C5-442C-8A5A-C5B14E0B0262}" type="datetime1">
              <a:rPr lang="el-GR" smtClean="0"/>
              <a:t>22/11/2019</a:t>
            </a:fld>
            <a:endParaRPr lang="el-GR"/>
          </a:p>
        </p:txBody>
      </p:sp>
      <p:sp>
        <p:nvSpPr>
          <p:cNvPr id="8" name="Θέση υποσέλιδου 7">
            <a:extLst>
              <a:ext uri="{FF2B5EF4-FFF2-40B4-BE49-F238E27FC236}">
                <a16:creationId xmlns:a16="http://schemas.microsoft.com/office/drawing/2014/main" id="{929F2C5D-FEDD-49C5-B12E-8E92914EB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Θέση αριθμού διαφάνειας 8">
            <a:extLst>
              <a:ext uri="{FF2B5EF4-FFF2-40B4-BE49-F238E27FC236}">
                <a16:creationId xmlns:a16="http://schemas.microsoft.com/office/drawing/2014/main" id="{944AAE79-7BAF-4DA8-B94F-B394139D4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4C13-1BCD-4DA1-A8E4-48175BEF3CEB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924438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D9E7BDC-1D55-4A99-9E7B-6B9E829E4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ημερομηνίας 2">
            <a:extLst>
              <a:ext uri="{FF2B5EF4-FFF2-40B4-BE49-F238E27FC236}">
                <a16:creationId xmlns:a16="http://schemas.microsoft.com/office/drawing/2014/main" id="{0E91CA63-CADD-43E6-BE82-04583FDB7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5D482-CA35-42A7-B95C-0381359D6F0D}" type="datetime1">
              <a:rPr lang="el-GR" smtClean="0"/>
              <a:t>22/11/2019</a:t>
            </a:fld>
            <a:endParaRPr lang="el-GR"/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AD8B5F06-E87A-44AC-9F32-80BDE3C78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64B8BAC8-00AF-42EB-8C4B-00B12E4B3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4C13-1BCD-4DA1-A8E4-48175BEF3CEB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371262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>
            <a:extLst>
              <a:ext uri="{FF2B5EF4-FFF2-40B4-BE49-F238E27FC236}">
                <a16:creationId xmlns:a16="http://schemas.microsoft.com/office/drawing/2014/main" id="{372A4A72-ED8F-4FFE-972A-407521427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85490-8DB7-4E22-926A-CADE4084B4AB}" type="datetime1">
              <a:rPr lang="el-GR" smtClean="0"/>
              <a:t>22/11/2019</a:t>
            </a:fld>
            <a:endParaRPr lang="el-GR"/>
          </a:p>
        </p:txBody>
      </p:sp>
      <p:sp>
        <p:nvSpPr>
          <p:cNvPr id="3" name="Θέση υποσέλιδου 2">
            <a:extLst>
              <a:ext uri="{FF2B5EF4-FFF2-40B4-BE49-F238E27FC236}">
                <a16:creationId xmlns:a16="http://schemas.microsoft.com/office/drawing/2014/main" id="{E7583AC5-09F5-40C5-B144-EDEECE3F2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9AD75F35-D404-4161-B8CD-E9496CA39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4C13-1BCD-4DA1-A8E4-48175BEF3CEB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28613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C3F1C9F-486E-4A38-AE54-7E60701C0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10A01A9F-39E7-4ED0-A99F-C0DB10676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121CDC2F-A541-4014-A8FE-8EFDD17AC4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125880F1-FBD4-4AC0-864F-18ABA69AF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BCADA-049A-49E8-838D-E6F9482FBC52}" type="datetime1">
              <a:rPr lang="el-GR" smtClean="0"/>
              <a:t>22/11/2019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6F47C2EF-910C-45B4-AC45-3A3D84C94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BF1E221A-9C87-4F10-84DE-3C28BA052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4C13-1BCD-4DA1-A8E4-48175BEF3CEB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369191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D70D5EC1-0482-40DE-9CC9-02D98D04A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εικόνας 2">
            <a:extLst>
              <a:ext uri="{FF2B5EF4-FFF2-40B4-BE49-F238E27FC236}">
                <a16:creationId xmlns:a16="http://schemas.microsoft.com/office/drawing/2014/main" id="{D5101B9C-1F4C-43D1-8017-2F4D02F1BE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36582437-5B56-4EA2-808F-CC9ADBD816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7A10404D-37B4-4B3A-A9BF-AAB7EE745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CF3D5-7FDA-4839-91C9-5C21205D86B8}" type="datetime1">
              <a:rPr lang="el-GR" smtClean="0"/>
              <a:t>22/11/2019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D73ABC7D-D817-48C2-B191-D09DCEB81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00AFEC4D-3EBF-4AF0-B058-B7B7B36F5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4C13-1BCD-4DA1-A8E4-48175BEF3CEB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70368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τίτλου 1">
            <a:extLst>
              <a:ext uri="{FF2B5EF4-FFF2-40B4-BE49-F238E27FC236}">
                <a16:creationId xmlns:a16="http://schemas.microsoft.com/office/drawing/2014/main" id="{865E7D4F-99C0-4D78-BAED-37E8E6AD2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1D12A9F8-D6DF-4466-91F5-154108002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3D8987EF-89A7-413D-B3F3-A8BB35084E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679C5-3CD9-4EAE-B76E-CC37BC56793F}" type="datetime1">
              <a:rPr lang="el-GR" smtClean="0"/>
              <a:t>22/11/2019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E1020EF5-F6F9-4104-824A-34D8098212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F1D7D634-4E0E-4706-9789-2897A5D344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C4C13-1BCD-4DA1-A8E4-48175BEF3CEB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04272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hgogos/ceteiep_dsa/tree/master/appendix_pointer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637FF47-F8BB-4BF9-BE0B-5F4586FC7F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Pointers in C and C++</a:t>
            </a:r>
            <a:endParaRPr lang="el-GR" dirty="0"/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36741C24-2C94-4102-AC7D-8DB4C6F6EA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l-GR" dirty="0"/>
              <a:t>Βασικές γνώσεις για τους δείκτες στη </a:t>
            </a:r>
            <a:r>
              <a:rPr lang="en-US" dirty="0"/>
              <a:t>C++</a:t>
            </a:r>
            <a:endParaRPr lang="el-GR" dirty="0"/>
          </a:p>
          <a:p>
            <a:r>
              <a:rPr lang="el-GR" dirty="0"/>
              <a:t>Νοέμβριος 2019</a:t>
            </a:r>
          </a:p>
          <a:p>
            <a:r>
              <a:rPr lang="el-GR" dirty="0"/>
              <a:t>Τμήμα Πληροφορικής και Τηλεπικοινωνιών</a:t>
            </a:r>
          </a:p>
          <a:p>
            <a:r>
              <a:rPr lang="el-GR" dirty="0"/>
              <a:t>Πανεπιστήμιο Ιωαννίνων</a:t>
            </a:r>
            <a:endParaRPr lang="en-US" dirty="0"/>
          </a:p>
          <a:p>
            <a:r>
              <a:rPr lang="el-GR" dirty="0"/>
              <a:t>Γκόγκος Χρήστος</a:t>
            </a:r>
            <a:endParaRPr lang="en-US" dirty="0"/>
          </a:p>
          <a:p>
            <a:endParaRPr lang="el-GR" dirty="0"/>
          </a:p>
        </p:txBody>
      </p:sp>
      <p:sp>
        <p:nvSpPr>
          <p:cNvPr id="4" name="Ορθογώνιο 3">
            <a:extLst>
              <a:ext uri="{FF2B5EF4-FFF2-40B4-BE49-F238E27FC236}">
                <a16:creationId xmlns:a16="http://schemas.microsoft.com/office/drawing/2014/main" id="{C2773E60-4DDE-4C2C-B864-D3B2B61514AD}"/>
              </a:ext>
            </a:extLst>
          </p:cNvPr>
          <p:cNvSpPr/>
          <p:nvPr/>
        </p:nvSpPr>
        <p:spPr>
          <a:xfrm>
            <a:off x="2519779" y="5550971"/>
            <a:ext cx="71524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https://github.com/chgogos/ceteiep_dsa/tree/master/appendix_pointers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835498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828D473-5D32-4252-900B-375CCA8C5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Δυναμική δέσμευση μνήμης για </a:t>
            </a:r>
            <a:r>
              <a:rPr lang="en-US" dirty="0"/>
              <a:t>struct (C)</a:t>
            </a:r>
            <a:endParaRPr lang="el-GR" dirty="0"/>
          </a:p>
        </p:txBody>
      </p:sp>
      <p:sp>
        <p:nvSpPr>
          <p:cNvPr id="4" name="Ορθογώνιο 3">
            <a:extLst>
              <a:ext uri="{FF2B5EF4-FFF2-40B4-BE49-F238E27FC236}">
                <a16:creationId xmlns:a16="http://schemas.microsoft.com/office/drawing/2014/main" id="{CC4A1DB1-7812-4F4C-9612-E57C12DD1167}"/>
              </a:ext>
            </a:extLst>
          </p:cNvPr>
          <p:cNvSpPr/>
          <p:nvPr/>
        </p:nvSpPr>
        <p:spPr>
          <a:xfrm>
            <a:off x="838200" y="1546792"/>
            <a:ext cx="609600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 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cstdlib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 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cstdio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std;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point</a:t>
            </a:r>
            <a:r>
              <a:rPr lang="el-G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y;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main()</a:t>
            </a:r>
            <a:r>
              <a:rPr lang="el-G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point *p = (point *)malloc(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(point));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p-&gt;x = </a:t>
            </a:r>
            <a:r>
              <a:rPr lang="en-US" sz="16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p-&gt;y = </a:t>
            </a:r>
            <a:r>
              <a:rPr lang="en-US" sz="16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"%</a:t>
            </a:r>
            <a:r>
              <a:rPr lang="en-US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%</a:t>
            </a:r>
            <a:r>
              <a:rPr lang="en-US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\n"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p-&gt;x, p-&gt;y);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free(p);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Ορθογώνιο 2">
            <a:extLst>
              <a:ext uri="{FF2B5EF4-FFF2-40B4-BE49-F238E27FC236}">
                <a16:creationId xmlns:a16="http://schemas.microsoft.com/office/drawing/2014/main" id="{A38E677A-4195-46FF-9193-FAF692787047}"/>
              </a:ext>
            </a:extLst>
          </p:cNvPr>
          <p:cNvSpPr/>
          <p:nvPr/>
        </p:nvSpPr>
        <p:spPr>
          <a:xfrm>
            <a:off x="0" y="6488668"/>
            <a:ext cx="4088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>
                <a:solidFill>
                  <a:schemeClr val="bg1">
                    <a:lumMod val="50000"/>
                  </a:schemeClr>
                </a:solidFill>
              </a:rPr>
              <a:t>dynamic_memory_allocation_struct1.cpp</a:t>
            </a:r>
          </a:p>
        </p:txBody>
      </p:sp>
      <p:sp>
        <p:nvSpPr>
          <p:cNvPr id="6" name="Ορθογώνιο 5">
            <a:extLst>
              <a:ext uri="{FF2B5EF4-FFF2-40B4-BE49-F238E27FC236}">
                <a16:creationId xmlns:a16="http://schemas.microsoft.com/office/drawing/2014/main" id="{A62D3ED4-0189-48AD-84C4-7A52C7016477}"/>
              </a:ext>
            </a:extLst>
          </p:cNvPr>
          <p:cNvSpPr/>
          <p:nvPr/>
        </p:nvSpPr>
        <p:spPr>
          <a:xfrm>
            <a:off x="7884307" y="3244334"/>
            <a:ext cx="471604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l-GR" dirty="0"/>
              <a:t>1 1</a:t>
            </a:r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AA240314-8BC3-417D-BC8C-4700361DC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4C13-1BCD-4DA1-A8E4-48175BEF3CEB}" type="slidenum">
              <a:rPr lang="el-GR" smtClean="0"/>
              <a:t>10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320988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D2A17CD1-D5F8-409B-88F8-C205EBACB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Δυναμική δέσμευση μνήμης (</a:t>
            </a:r>
            <a:r>
              <a:rPr lang="en-US" dirty="0"/>
              <a:t>C++</a:t>
            </a:r>
            <a:r>
              <a:rPr lang="el-GR" dirty="0"/>
              <a:t>)</a:t>
            </a:r>
          </a:p>
        </p:txBody>
      </p:sp>
      <p:sp>
        <p:nvSpPr>
          <p:cNvPr id="3" name="Ορθογώνιο 2">
            <a:extLst>
              <a:ext uri="{FF2B5EF4-FFF2-40B4-BE49-F238E27FC236}">
                <a16:creationId xmlns:a16="http://schemas.microsoft.com/office/drawing/2014/main" id="{1A243815-607B-4529-84AD-977A75916A6C}"/>
              </a:ext>
            </a:extLst>
          </p:cNvPr>
          <p:cNvSpPr/>
          <p:nvPr/>
        </p:nvSpPr>
        <p:spPr>
          <a:xfrm>
            <a:off x="838200" y="1840421"/>
            <a:ext cx="8993080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 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 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cstdio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main()</a:t>
            </a:r>
            <a:r>
              <a:rPr lang="el-G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*p = 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*p = </a:t>
            </a:r>
            <a:r>
              <a:rPr lang="en-US" sz="16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"p=%x *p=%</a:t>
            </a:r>
            <a:r>
              <a:rPr lang="en-US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\n"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p, *p);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delete p;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p = 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"p=%x *p[0]=%</a:t>
            </a:r>
            <a:r>
              <a:rPr lang="en-US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*p[1]=%</a:t>
            </a:r>
            <a:r>
              <a:rPr lang="en-US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*p[2]=%</a:t>
            </a:r>
            <a:r>
              <a:rPr lang="en-US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\n"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p, p[</a:t>
            </a:r>
            <a:r>
              <a:rPr lang="en-US" sz="16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 p[</a:t>
            </a:r>
            <a:r>
              <a:rPr lang="en-US" sz="16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 p[</a:t>
            </a:r>
            <a:r>
              <a:rPr lang="en-US" sz="16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delete[] p;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p = 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]();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// </a:t>
            </a:r>
            <a:r>
              <a:rPr lang="el-GR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αρχικοποίηση με 0</a:t>
            </a:r>
            <a:endParaRPr lang="el-G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l-G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"p=%x *p[0]=%</a:t>
            </a:r>
            <a:r>
              <a:rPr lang="en-US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*p[1]=%</a:t>
            </a:r>
            <a:r>
              <a:rPr lang="en-US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*p[2]=%</a:t>
            </a:r>
            <a:r>
              <a:rPr lang="en-US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\n"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p, p[</a:t>
            </a:r>
            <a:r>
              <a:rPr lang="en-US" sz="16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 p[</a:t>
            </a:r>
            <a:r>
              <a:rPr lang="en-US" sz="16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 p[</a:t>
            </a:r>
            <a:r>
              <a:rPr lang="en-US" sz="16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delete[] p;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Ορθογώνιο 3">
            <a:extLst>
              <a:ext uri="{FF2B5EF4-FFF2-40B4-BE49-F238E27FC236}">
                <a16:creationId xmlns:a16="http://schemas.microsoft.com/office/drawing/2014/main" id="{26CCDBEB-DF18-426C-B724-F28118A27486}"/>
              </a:ext>
            </a:extLst>
          </p:cNvPr>
          <p:cNvSpPr/>
          <p:nvPr/>
        </p:nvSpPr>
        <p:spPr>
          <a:xfrm>
            <a:off x="6863919" y="2372531"/>
            <a:ext cx="4978894" cy="9233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l-GR" dirty="0"/>
              <a:t>p=6d1690 *p=5</a:t>
            </a:r>
          </a:p>
          <a:p>
            <a:r>
              <a:rPr lang="el-GR" dirty="0"/>
              <a:t>p=6d1690 *p[0]=7154192 *p[1]=0 *p[2]=7143760</a:t>
            </a:r>
          </a:p>
          <a:p>
            <a:r>
              <a:rPr lang="el-GR" dirty="0"/>
              <a:t>p=6d1690 *p[0]=0 *p[1]=0 *p[2]=0</a:t>
            </a:r>
          </a:p>
        </p:txBody>
      </p:sp>
      <p:sp>
        <p:nvSpPr>
          <p:cNvPr id="5" name="Ορθογώνιο 4">
            <a:extLst>
              <a:ext uri="{FF2B5EF4-FFF2-40B4-BE49-F238E27FC236}">
                <a16:creationId xmlns:a16="http://schemas.microsoft.com/office/drawing/2014/main" id="{64353F7D-7FD6-4EA5-BBFF-B814A378B5C1}"/>
              </a:ext>
            </a:extLst>
          </p:cNvPr>
          <p:cNvSpPr/>
          <p:nvPr/>
        </p:nvSpPr>
        <p:spPr>
          <a:xfrm>
            <a:off x="0" y="6488668"/>
            <a:ext cx="21242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dynamic_in_cpp.cpp</a:t>
            </a:r>
            <a:endParaRPr lang="el-G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20477F94-4E1F-4BD1-A3F6-DC135ABE0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4C13-1BCD-4DA1-A8E4-48175BEF3CEB}" type="slidenum">
              <a:rPr lang="el-GR" smtClean="0"/>
              <a:t>11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756278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828D473-5D32-4252-900B-375CCA8C5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Δυναμική δέσμευση μνήμης για </a:t>
            </a:r>
            <a:r>
              <a:rPr lang="en-US" dirty="0"/>
              <a:t>struct (C++)</a:t>
            </a:r>
            <a:endParaRPr lang="el-GR" dirty="0"/>
          </a:p>
        </p:txBody>
      </p:sp>
      <p:sp>
        <p:nvSpPr>
          <p:cNvPr id="3" name="Ορθογώνιο 2">
            <a:extLst>
              <a:ext uri="{FF2B5EF4-FFF2-40B4-BE49-F238E27FC236}">
                <a16:creationId xmlns:a16="http://schemas.microsoft.com/office/drawing/2014/main" id="{CB325511-4ABB-437A-AC33-14886448526D}"/>
              </a:ext>
            </a:extLst>
          </p:cNvPr>
          <p:cNvSpPr/>
          <p:nvPr/>
        </p:nvSpPr>
        <p:spPr>
          <a:xfrm>
            <a:off x="838200" y="1809578"/>
            <a:ext cx="6096000" cy="387798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 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std;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point</a:t>
            </a:r>
            <a:r>
              <a:rPr lang="el-G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y;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main()</a:t>
            </a:r>
            <a:r>
              <a:rPr lang="el-G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point *p = 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point;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p-&gt;x = </a:t>
            </a:r>
            <a:r>
              <a:rPr lang="en-US" sz="16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p-&gt;y = </a:t>
            </a:r>
            <a:r>
              <a:rPr lang="en-US" sz="16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p-&gt;x &lt;&lt; 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 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p-&gt;y &lt;&lt; 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delete p;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Ορθογώνιο 3">
            <a:extLst>
              <a:ext uri="{FF2B5EF4-FFF2-40B4-BE49-F238E27FC236}">
                <a16:creationId xmlns:a16="http://schemas.microsoft.com/office/drawing/2014/main" id="{FAC7B0E8-49B4-4BBB-BE72-4523EFB48E92}"/>
              </a:ext>
            </a:extLst>
          </p:cNvPr>
          <p:cNvSpPr/>
          <p:nvPr/>
        </p:nvSpPr>
        <p:spPr>
          <a:xfrm>
            <a:off x="0" y="6488668"/>
            <a:ext cx="4088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 err="1">
                <a:solidFill>
                  <a:schemeClr val="bg1">
                    <a:lumMod val="50000"/>
                  </a:schemeClr>
                </a:solidFill>
              </a:rPr>
              <a:t>dynamic_memory_allocation_struct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l-GR" dirty="0">
                <a:solidFill>
                  <a:schemeClr val="bg1">
                    <a:lumMod val="50000"/>
                  </a:schemeClr>
                </a:solidFill>
              </a:rPr>
              <a:t>.cpp</a:t>
            </a:r>
          </a:p>
        </p:txBody>
      </p:sp>
      <p:sp>
        <p:nvSpPr>
          <p:cNvPr id="5" name="Ορθογώνιο 4">
            <a:extLst>
              <a:ext uri="{FF2B5EF4-FFF2-40B4-BE49-F238E27FC236}">
                <a16:creationId xmlns:a16="http://schemas.microsoft.com/office/drawing/2014/main" id="{AFBDAE9D-BA6E-432D-AF6A-5E192DFA5269}"/>
              </a:ext>
            </a:extLst>
          </p:cNvPr>
          <p:cNvSpPr/>
          <p:nvPr/>
        </p:nvSpPr>
        <p:spPr>
          <a:xfrm>
            <a:off x="7884307" y="3244334"/>
            <a:ext cx="471604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l-GR" dirty="0"/>
              <a:t>1 1</a:t>
            </a:r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220EA636-D5BE-48DC-83DC-ECA5826E8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4C13-1BCD-4DA1-A8E4-48175BEF3CEB}" type="slidenum">
              <a:rPr lang="el-GR" smtClean="0"/>
              <a:t>12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67249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3AA00A8-7E84-4AF5-99AC-01156558C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Η περίπτωση του </a:t>
            </a:r>
            <a:r>
              <a:rPr lang="en-US" dirty="0"/>
              <a:t>*p++</a:t>
            </a:r>
            <a:endParaRPr lang="el-GR" dirty="0"/>
          </a:p>
        </p:txBody>
      </p:sp>
      <p:sp>
        <p:nvSpPr>
          <p:cNvPr id="3" name="Ορθογώνιο 2">
            <a:extLst>
              <a:ext uri="{FF2B5EF4-FFF2-40B4-BE49-F238E27FC236}">
                <a16:creationId xmlns:a16="http://schemas.microsoft.com/office/drawing/2014/main" id="{077DCA12-75AE-458F-8876-70EC5B5084AB}"/>
              </a:ext>
            </a:extLst>
          </p:cNvPr>
          <p:cNvSpPr/>
          <p:nvPr/>
        </p:nvSpPr>
        <p:spPr>
          <a:xfrm>
            <a:off x="838200" y="1690688"/>
            <a:ext cx="6096000" cy="387798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 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std;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main()</a:t>
            </a:r>
            <a:r>
              <a:rPr lang="el-G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a[] = {</a:t>
            </a:r>
            <a:r>
              <a:rPr lang="en-US" sz="16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*p = a;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sum = </a:t>
            </a:r>
            <a:r>
              <a:rPr lang="en-US" sz="16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US" sz="16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</a:t>
            </a:r>
            <a:r>
              <a:rPr lang="el-G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*p &lt;&lt; 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sum += *p++;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"sum="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sum &lt;&lt; 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Ορθογώνιο 3">
            <a:extLst>
              <a:ext uri="{FF2B5EF4-FFF2-40B4-BE49-F238E27FC236}">
                <a16:creationId xmlns:a16="http://schemas.microsoft.com/office/drawing/2014/main" id="{04E1A0E3-201D-408E-9F98-AC43AD2E6A99}"/>
              </a:ext>
            </a:extLst>
          </p:cNvPr>
          <p:cNvSpPr/>
          <p:nvPr/>
        </p:nvSpPr>
        <p:spPr>
          <a:xfrm>
            <a:off x="8696417" y="2986842"/>
            <a:ext cx="1124505" cy="17543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l-GR" dirty="0"/>
              <a:t>10</a:t>
            </a:r>
          </a:p>
          <a:p>
            <a:r>
              <a:rPr lang="el-GR" dirty="0"/>
              <a:t>20</a:t>
            </a:r>
          </a:p>
          <a:p>
            <a:r>
              <a:rPr lang="el-GR" dirty="0"/>
              <a:t>30</a:t>
            </a:r>
          </a:p>
          <a:p>
            <a:r>
              <a:rPr lang="el-GR" dirty="0"/>
              <a:t>40</a:t>
            </a:r>
          </a:p>
          <a:p>
            <a:r>
              <a:rPr lang="el-GR" dirty="0"/>
              <a:t>50</a:t>
            </a:r>
          </a:p>
          <a:p>
            <a:r>
              <a:rPr lang="el-GR" dirty="0"/>
              <a:t>sum=150</a:t>
            </a:r>
          </a:p>
        </p:txBody>
      </p:sp>
      <p:sp>
        <p:nvSpPr>
          <p:cNvPr id="5" name="Ορθογώνιο 4">
            <a:extLst>
              <a:ext uri="{FF2B5EF4-FFF2-40B4-BE49-F238E27FC236}">
                <a16:creationId xmlns:a16="http://schemas.microsoft.com/office/drawing/2014/main" id="{F348B8DB-E5B2-4ABE-B75E-A34CDD9F0C73}"/>
              </a:ext>
            </a:extLst>
          </p:cNvPr>
          <p:cNvSpPr/>
          <p:nvPr/>
        </p:nvSpPr>
        <p:spPr>
          <a:xfrm>
            <a:off x="0" y="6488668"/>
            <a:ext cx="2273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>
                <a:solidFill>
                  <a:schemeClr val="bg1">
                    <a:lumMod val="50000"/>
                  </a:schemeClr>
                </a:solidFill>
              </a:rPr>
              <a:t>pointer_plus_plus.cpp</a:t>
            </a:r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6925726F-8368-463D-90F4-A712FD6A4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4C13-1BCD-4DA1-A8E4-48175BEF3CEB}" type="slidenum">
              <a:rPr lang="el-GR" smtClean="0"/>
              <a:t>13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108426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4E278A9-FDB2-4181-B519-18F0AF44D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Δείκτης προς δυναμικά δεσμευμένο πίνακα εγγραφών</a:t>
            </a:r>
          </a:p>
        </p:txBody>
      </p:sp>
      <p:sp>
        <p:nvSpPr>
          <p:cNvPr id="3" name="Ορθογώνιο 2">
            <a:extLst>
              <a:ext uri="{FF2B5EF4-FFF2-40B4-BE49-F238E27FC236}">
                <a16:creationId xmlns:a16="http://schemas.microsoft.com/office/drawing/2014/main" id="{B97308CD-E20E-4262-BCCA-CC7C7986FF02}"/>
              </a:ext>
            </a:extLst>
          </p:cNvPr>
          <p:cNvSpPr/>
          <p:nvPr/>
        </p:nvSpPr>
        <p:spPr>
          <a:xfrm>
            <a:off x="838200" y="1921730"/>
            <a:ext cx="898938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 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std;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point</a:t>
            </a:r>
            <a:r>
              <a:rPr lang="el-G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y;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main()</a:t>
            </a:r>
            <a:r>
              <a:rPr lang="el-G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point *p1 = 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point[</a:t>
            </a:r>
            <a:r>
              <a:rPr lang="en-US" sz="16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p1[</a:t>
            </a:r>
            <a:r>
              <a:rPr lang="en-US" sz="16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].x = </a:t>
            </a:r>
            <a:r>
              <a:rPr lang="en-US" sz="16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p1[</a:t>
            </a:r>
            <a:r>
              <a:rPr lang="en-US" sz="16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].y = </a:t>
            </a:r>
            <a:r>
              <a:rPr lang="en-US" sz="16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"POINTER TO DYNAMIC ARRAY: 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p1[</a:t>
            </a:r>
            <a:r>
              <a:rPr lang="en-US" sz="16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].x &lt;&lt; 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 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p1[</a:t>
            </a:r>
            <a:r>
              <a:rPr lang="en-US" sz="16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].y &lt;&lt; 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delete[] p1;</a:t>
            </a: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Ορθογώνιο 3">
            <a:extLst>
              <a:ext uri="{FF2B5EF4-FFF2-40B4-BE49-F238E27FC236}">
                <a16:creationId xmlns:a16="http://schemas.microsoft.com/office/drawing/2014/main" id="{41C37DA5-2B68-42BF-8BC7-6805A4200A1B}"/>
              </a:ext>
            </a:extLst>
          </p:cNvPr>
          <p:cNvSpPr/>
          <p:nvPr/>
        </p:nvSpPr>
        <p:spPr>
          <a:xfrm>
            <a:off x="0" y="6488668"/>
            <a:ext cx="3067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>
                <a:solidFill>
                  <a:schemeClr val="bg1">
                    <a:lumMod val="50000"/>
                  </a:schemeClr>
                </a:solidFill>
              </a:rPr>
              <a:t>pointer_to_dynamic_array.cpp</a:t>
            </a:r>
          </a:p>
        </p:txBody>
      </p:sp>
      <p:sp>
        <p:nvSpPr>
          <p:cNvPr id="5" name="Ορθογώνιο 4">
            <a:extLst>
              <a:ext uri="{FF2B5EF4-FFF2-40B4-BE49-F238E27FC236}">
                <a16:creationId xmlns:a16="http://schemas.microsoft.com/office/drawing/2014/main" id="{5436453E-AF91-441E-810F-97AAF86D7482}"/>
              </a:ext>
            </a:extLst>
          </p:cNvPr>
          <p:cNvSpPr/>
          <p:nvPr/>
        </p:nvSpPr>
        <p:spPr>
          <a:xfrm>
            <a:off x="7677334" y="3244334"/>
            <a:ext cx="3335785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l-GR" dirty="0"/>
              <a:t>POINTER TO DYNAMIC ARRAY: 1 1</a:t>
            </a:r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29F8E404-E471-4FAC-9D1F-5CC4343F5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4C13-1BCD-4DA1-A8E4-48175BEF3CEB}" type="slidenum">
              <a:rPr lang="el-GR" smtClean="0"/>
              <a:t>14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022188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4D4DA34-D068-4218-9966-CB99D4F20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Αυτόματος πίνακας δεικτών προς εγγραφές</a:t>
            </a:r>
          </a:p>
        </p:txBody>
      </p:sp>
      <p:sp>
        <p:nvSpPr>
          <p:cNvPr id="3" name="Ορθογώνιο 2">
            <a:extLst>
              <a:ext uri="{FF2B5EF4-FFF2-40B4-BE49-F238E27FC236}">
                <a16:creationId xmlns:a16="http://schemas.microsoft.com/office/drawing/2014/main" id="{9980E9F8-F31F-4638-8572-456ADD1D690B}"/>
              </a:ext>
            </a:extLst>
          </p:cNvPr>
          <p:cNvSpPr/>
          <p:nvPr/>
        </p:nvSpPr>
        <p:spPr>
          <a:xfrm>
            <a:off x="838200" y="1376609"/>
            <a:ext cx="943326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 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std;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point</a:t>
            </a:r>
            <a:r>
              <a:rPr lang="el-G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y;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main()</a:t>
            </a:r>
            <a:r>
              <a:rPr lang="el-G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point *p2[</a:t>
            </a:r>
            <a:r>
              <a:rPr lang="en-US" sz="16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// 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automatic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array of pointers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US" sz="16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</a:t>
            </a:r>
            <a:r>
              <a:rPr lang="el-G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p2[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point;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p2[</a:t>
            </a:r>
            <a:r>
              <a:rPr lang="en-US" sz="16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]-&gt;x = </a:t>
            </a:r>
            <a:r>
              <a:rPr lang="en-US" sz="16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p2[</a:t>
            </a:r>
            <a:r>
              <a:rPr lang="en-US" sz="16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]-&gt;y = </a:t>
            </a:r>
            <a:r>
              <a:rPr lang="en-US" sz="16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“AUTOMATIC ARRAY OF POINTERS: 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p2[</a:t>
            </a:r>
            <a:r>
              <a:rPr lang="en-US" sz="16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]-&gt;x &lt;&lt; 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 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p2[</a:t>
            </a:r>
            <a:r>
              <a:rPr lang="en-US" sz="16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]-&gt;y &lt;&lt; 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US" sz="16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</a:t>
            </a:r>
            <a:r>
              <a:rPr lang="el-G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delete p2[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Ορθογώνιο 4">
            <a:extLst>
              <a:ext uri="{FF2B5EF4-FFF2-40B4-BE49-F238E27FC236}">
                <a16:creationId xmlns:a16="http://schemas.microsoft.com/office/drawing/2014/main" id="{37848958-654C-4E2C-8E7B-E5AB3B89FDB9}"/>
              </a:ext>
            </a:extLst>
          </p:cNvPr>
          <p:cNvSpPr/>
          <p:nvPr/>
        </p:nvSpPr>
        <p:spPr>
          <a:xfrm>
            <a:off x="0" y="6488668"/>
            <a:ext cx="33205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>
                <a:solidFill>
                  <a:schemeClr val="bg1">
                    <a:lumMod val="50000"/>
                  </a:schemeClr>
                </a:solidFill>
              </a:rPr>
              <a:t>automatic_array_of_pointers.cpp</a:t>
            </a:r>
          </a:p>
        </p:txBody>
      </p:sp>
      <p:sp>
        <p:nvSpPr>
          <p:cNvPr id="6" name="Ορθογώνιο 5">
            <a:extLst>
              <a:ext uri="{FF2B5EF4-FFF2-40B4-BE49-F238E27FC236}">
                <a16:creationId xmlns:a16="http://schemas.microsoft.com/office/drawing/2014/main" id="{80E4FB5C-C40F-40E5-8AA9-A8ED59124F06}"/>
              </a:ext>
            </a:extLst>
          </p:cNvPr>
          <p:cNvSpPr/>
          <p:nvPr/>
        </p:nvSpPr>
        <p:spPr>
          <a:xfrm>
            <a:off x="7404761" y="3215601"/>
            <a:ext cx="3685624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l-GR" dirty="0"/>
              <a:t>AUTOMATIC ARRAY OF POINTERS: 1 1</a:t>
            </a:r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132FDBC7-6006-43DA-8EB8-18556BDA0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4C13-1BCD-4DA1-A8E4-48175BEF3CEB}" type="slidenum">
              <a:rPr lang="el-GR" smtClean="0"/>
              <a:t>15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5996202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1B6A1B0-DEF1-41CC-B0B6-D0C5FB72C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Δυναμικός πίνακας δεικτών προς εγγραφές</a:t>
            </a:r>
          </a:p>
        </p:txBody>
      </p:sp>
      <p:sp>
        <p:nvSpPr>
          <p:cNvPr id="3" name="Ορθογώνιο 2">
            <a:extLst>
              <a:ext uri="{FF2B5EF4-FFF2-40B4-BE49-F238E27FC236}">
                <a16:creationId xmlns:a16="http://schemas.microsoft.com/office/drawing/2014/main" id="{2B1B9FF4-8AC5-4AED-881F-24D03DE00458}"/>
              </a:ext>
            </a:extLst>
          </p:cNvPr>
          <p:cNvSpPr/>
          <p:nvPr/>
        </p:nvSpPr>
        <p:spPr>
          <a:xfrm>
            <a:off x="838200" y="1566400"/>
            <a:ext cx="9921536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 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std;</a:t>
            </a:r>
          </a:p>
          <a:p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point</a:t>
            </a:r>
            <a:r>
              <a:rPr lang="el-G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y;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main()</a:t>
            </a:r>
            <a:r>
              <a:rPr lang="el-G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point **p3 = 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point *[</a:t>
            </a:r>
            <a:r>
              <a:rPr lang="en-US" sz="16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// dynamic array of pointers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US" sz="16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</a:t>
            </a:r>
            <a:r>
              <a:rPr lang="el-G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p3[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point;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p3[</a:t>
            </a:r>
            <a:r>
              <a:rPr lang="en-US" sz="16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]-&gt;x = </a:t>
            </a:r>
            <a:r>
              <a:rPr lang="en-US" sz="16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p3[</a:t>
            </a:r>
            <a:r>
              <a:rPr lang="en-US" sz="16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]-&gt;y = </a:t>
            </a:r>
            <a:r>
              <a:rPr lang="en-US" sz="16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"DYNAMIC ARRAY OF POINTERS: 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p3[</a:t>
            </a:r>
            <a:r>
              <a:rPr lang="en-US" sz="16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]-&gt;x &lt;&lt; 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 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p3[</a:t>
            </a:r>
            <a:r>
              <a:rPr lang="en-US" sz="16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]-&gt;y &lt;&lt; 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US" sz="16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</a:t>
            </a:r>
            <a:r>
              <a:rPr lang="el-G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delete p3[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delete[] p3;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Ορθογώνιο 3">
            <a:extLst>
              <a:ext uri="{FF2B5EF4-FFF2-40B4-BE49-F238E27FC236}">
                <a16:creationId xmlns:a16="http://schemas.microsoft.com/office/drawing/2014/main" id="{30C091E2-B25C-4797-A3AA-42432DAA55D4}"/>
              </a:ext>
            </a:extLst>
          </p:cNvPr>
          <p:cNvSpPr/>
          <p:nvPr/>
        </p:nvSpPr>
        <p:spPr>
          <a:xfrm>
            <a:off x="0" y="6492875"/>
            <a:ext cx="31646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</a:t>
            </a:r>
            <a:r>
              <a:rPr lang="el-GR" dirty="0" err="1">
                <a:solidFill>
                  <a:schemeClr val="bg1">
                    <a:lumMod val="50000"/>
                  </a:schemeClr>
                </a:solidFill>
              </a:rPr>
              <a:t>ynamic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_</a:t>
            </a:r>
            <a:r>
              <a:rPr lang="el-GR" dirty="0">
                <a:solidFill>
                  <a:schemeClr val="bg1">
                    <a:lumMod val="50000"/>
                  </a:schemeClr>
                </a:solidFill>
              </a:rPr>
              <a:t>array_of_pointers.cpp</a:t>
            </a:r>
          </a:p>
        </p:txBody>
      </p:sp>
      <p:sp>
        <p:nvSpPr>
          <p:cNvPr id="5" name="Ορθογώνιο 4">
            <a:extLst>
              <a:ext uri="{FF2B5EF4-FFF2-40B4-BE49-F238E27FC236}">
                <a16:creationId xmlns:a16="http://schemas.microsoft.com/office/drawing/2014/main" id="{317EAED9-DF13-492B-942F-6B0B3D186F31}"/>
              </a:ext>
            </a:extLst>
          </p:cNvPr>
          <p:cNvSpPr/>
          <p:nvPr/>
        </p:nvSpPr>
        <p:spPr>
          <a:xfrm>
            <a:off x="7600694" y="3767002"/>
            <a:ext cx="3456074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l-GR" dirty="0"/>
              <a:t>DYNAMIC ARRAY OF POINTERS: 1 1</a:t>
            </a:r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7E80BBFC-7133-4DEF-99C0-B979F9751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4C13-1BCD-4DA1-A8E4-48175BEF3CEB}" type="slidenum">
              <a:rPr lang="el-GR" smtClean="0"/>
              <a:t>16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826290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053F51E-7153-4DA2-9724-C8C02F62C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Δείκτες σε </a:t>
            </a:r>
            <a:r>
              <a:rPr lang="en-US" dirty="0"/>
              <a:t>void</a:t>
            </a:r>
            <a:endParaRPr lang="el-GR" dirty="0"/>
          </a:p>
        </p:txBody>
      </p:sp>
      <p:sp>
        <p:nvSpPr>
          <p:cNvPr id="3" name="Ορθογώνιο 2">
            <a:extLst>
              <a:ext uri="{FF2B5EF4-FFF2-40B4-BE49-F238E27FC236}">
                <a16:creationId xmlns:a16="http://schemas.microsoft.com/office/drawing/2014/main" id="{29F8C53F-33B9-4F91-9287-8BCFA72D902D}"/>
              </a:ext>
            </a:extLst>
          </p:cNvPr>
          <p:cNvSpPr/>
          <p:nvPr/>
        </p:nvSpPr>
        <p:spPr>
          <a:xfrm>
            <a:off x="865573" y="1394312"/>
            <a:ext cx="812306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cstdio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std;</a:t>
            </a:r>
          </a:p>
          <a:p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fun1(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p)</a:t>
            </a:r>
            <a:r>
              <a:rPr lang="el-G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"fun(int*) &gt;&gt;&gt; &amp;p=%x p=%x *p=%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\n"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&amp;p, p, *p);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fun2(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p)</a:t>
            </a:r>
            <a:r>
              <a:rPr lang="el-G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"fun(double*) &gt;&gt;&gt; &amp;p=%x p=%x *p=%.2f\n"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&amp;p, p, *p);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main()</a:t>
            </a:r>
            <a:r>
              <a:rPr lang="el-G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ip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7.7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vp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"1. 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ip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=%x 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=%x 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vp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=%x *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ip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=%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*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=%.2f\n"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ip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vp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*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ip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*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vp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ip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*(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*)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vp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"2. 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ip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=%x 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=%x 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vp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=%x *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ip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=%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*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=%.2f\n"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ip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vp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*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ip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*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fun1((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*)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vp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vp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*(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*)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vp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1.5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"3. 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ip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=%x 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=%x 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vp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=%x *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ip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=%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*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=%.2f\n"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ip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vp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*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ip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*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fun2((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*)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vp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Ορθογώνιο 3">
            <a:extLst>
              <a:ext uri="{FF2B5EF4-FFF2-40B4-BE49-F238E27FC236}">
                <a16:creationId xmlns:a16="http://schemas.microsoft.com/office/drawing/2014/main" id="{7DBFEC25-F9A9-4CD8-943E-7E8F5E0E83D5}"/>
              </a:ext>
            </a:extLst>
          </p:cNvPr>
          <p:cNvSpPr/>
          <p:nvPr/>
        </p:nvSpPr>
        <p:spPr>
          <a:xfrm>
            <a:off x="7264894" y="2352984"/>
            <a:ext cx="4764349" cy="135421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l-GR" sz="1600" dirty="0"/>
              <a:t>1. </a:t>
            </a:r>
            <a:r>
              <a:rPr lang="el-GR" sz="1600" dirty="0" err="1"/>
              <a:t>ip</a:t>
            </a:r>
            <a:r>
              <a:rPr lang="el-GR" sz="1600" dirty="0"/>
              <a:t>=1b1690 </a:t>
            </a:r>
            <a:r>
              <a:rPr lang="el-GR" sz="1600" dirty="0" err="1"/>
              <a:t>dp</a:t>
            </a:r>
            <a:r>
              <a:rPr lang="el-GR" sz="1600" dirty="0"/>
              <a:t>=1b16b0 </a:t>
            </a:r>
            <a:r>
              <a:rPr lang="el-GR" sz="1600" dirty="0" err="1"/>
              <a:t>vp</a:t>
            </a:r>
            <a:r>
              <a:rPr lang="el-GR" sz="1600" dirty="0"/>
              <a:t>=0 *</a:t>
            </a:r>
            <a:r>
              <a:rPr lang="el-GR" sz="1600" dirty="0" err="1"/>
              <a:t>ip</a:t>
            </a:r>
            <a:r>
              <a:rPr lang="el-GR" sz="1600" dirty="0"/>
              <a:t>=7 *</a:t>
            </a:r>
            <a:r>
              <a:rPr lang="el-GR" sz="1600" dirty="0" err="1"/>
              <a:t>dp</a:t>
            </a:r>
            <a:r>
              <a:rPr lang="el-GR" sz="1600" dirty="0"/>
              <a:t>=7.70</a:t>
            </a:r>
          </a:p>
          <a:p>
            <a:r>
              <a:rPr lang="el-GR" sz="1600" dirty="0"/>
              <a:t>2. </a:t>
            </a:r>
            <a:r>
              <a:rPr lang="el-GR" sz="1600" dirty="0" err="1"/>
              <a:t>ip</a:t>
            </a:r>
            <a:r>
              <a:rPr lang="el-GR" sz="1600" dirty="0"/>
              <a:t>=1b1690 </a:t>
            </a:r>
            <a:r>
              <a:rPr lang="el-GR" sz="1600" dirty="0" err="1"/>
              <a:t>dp</a:t>
            </a:r>
            <a:r>
              <a:rPr lang="el-GR" sz="1600" dirty="0"/>
              <a:t>=1b16b0 </a:t>
            </a:r>
            <a:r>
              <a:rPr lang="el-GR" sz="1600" dirty="0" err="1"/>
              <a:t>vp</a:t>
            </a:r>
            <a:r>
              <a:rPr lang="el-GR" sz="1600" dirty="0"/>
              <a:t>=1b1690 *</a:t>
            </a:r>
            <a:r>
              <a:rPr lang="el-GR" sz="1600" dirty="0" err="1"/>
              <a:t>ip</a:t>
            </a:r>
            <a:r>
              <a:rPr lang="el-GR" sz="1600" dirty="0"/>
              <a:t>=1 *</a:t>
            </a:r>
            <a:r>
              <a:rPr lang="el-GR" sz="1600" dirty="0" err="1"/>
              <a:t>dp</a:t>
            </a:r>
            <a:r>
              <a:rPr lang="el-GR" sz="1600" dirty="0"/>
              <a:t>=7.70</a:t>
            </a:r>
          </a:p>
          <a:p>
            <a:r>
              <a:rPr lang="el-GR" sz="1600" dirty="0" err="1"/>
              <a:t>fun</a:t>
            </a:r>
            <a:r>
              <a:rPr lang="el-GR" sz="1600" dirty="0"/>
              <a:t>(</a:t>
            </a:r>
            <a:r>
              <a:rPr lang="el-GR" sz="1600" dirty="0" err="1"/>
              <a:t>int</a:t>
            </a:r>
            <a:r>
              <a:rPr lang="el-GR" sz="1600" dirty="0"/>
              <a:t>*) &gt;&gt;&gt; &amp;p=61fdd0 p=1b1690 *p=1</a:t>
            </a:r>
          </a:p>
          <a:p>
            <a:r>
              <a:rPr lang="el-GR" sz="1600" dirty="0"/>
              <a:t>3. </a:t>
            </a:r>
            <a:r>
              <a:rPr lang="el-GR" sz="1600" dirty="0" err="1"/>
              <a:t>ip</a:t>
            </a:r>
            <a:r>
              <a:rPr lang="el-GR" sz="1600" dirty="0"/>
              <a:t>=1b1690 </a:t>
            </a:r>
            <a:r>
              <a:rPr lang="el-GR" sz="1600" dirty="0" err="1"/>
              <a:t>dp</a:t>
            </a:r>
            <a:r>
              <a:rPr lang="el-GR" sz="1600" dirty="0"/>
              <a:t>=1b16b0 </a:t>
            </a:r>
            <a:r>
              <a:rPr lang="el-GR" sz="1600" dirty="0" err="1"/>
              <a:t>vp</a:t>
            </a:r>
            <a:r>
              <a:rPr lang="el-GR" sz="1600" dirty="0"/>
              <a:t>=1b16b0 *</a:t>
            </a:r>
            <a:r>
              <a:rPr lang="el-GR" sz="1600" dirty="0" err="1"/>
              <a:t>ip</a:t>
            </a:r>
            <a:r>
              <a:rPr lang="el-GR" sz="1600" dirty="0"/>
              <a:t>=1 *</a:t>
            </a:r>
            <a:r>
              <a:rPr lang="el-GR" sz="1600" dirty="0" err="1"/>
              <a:t>dp</a:t>
            </a:r>
            <a:r>
              <a:rPr lang="el-GR" sz="1600" dirty="0"/>
              <a:t>=1.50</a:t>
            </a:r>
          </a:p>
          <a:p>
            <a:r>
              <a:rPr lang="el-GR" sz="1600" dirty="0" err="1"/>
              <a:t>fun</a:t>
            </a:r>
            <a:r>
              <a:rPr lang="el-GR" sz="1600" dirty="0"/>
              <a:t>(</a:t>
            </a:r>
            <a:r>
              <a:rPr lang="el-GR" sz="1600" dirty="0" err="1"/>
              <a:t>double</a:t>
            </a:r>
            <a:r>
              <a:rPr lang="el-GR" sz="1600" dirty="0"/>
              <a:t>*) &gt;&gt;&gt; &amp;p=61fdd0 p=1b16b0 *p=1.50</a:t>
            </a:r>
          </a:p>
        </p:txBody>
      </p:sp>
      <p:sp>
        <p:nvSpPr>
          <p:cNvPr id="5" name="Ορθογώνιο 4">
            <a:extLst>
              <a:ext uri="{FF2B5EF4-FFF2-40B4-BE49-F238E27FC236}">
                <a16:creationId xmlns:a16="http://schemas.microsoft.com/office/drawing/2014/main" id="{62BBB451-93D1-4FE4-BB91-6F059098AD0D}"/>
              </a:ext>
            </a:extLst>
          </p:cNvPr>
          <p:cNvSpPr/>
          <p:nvPr/>
        </p:nvSpPr>
        <p:spPr>
          <a:xfrm>
            <a:off x="-42266" y="6492875"/>
            <a:ext cx="1760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>
                <a:solidFill>
                  <a:schemeClr val="bg1">
                    <a:lumMod val="50000"/>
                  </a:schemeClr>
                </a:solidFill>
              </a:rPr>
              <a:t>void_pointer.cpp</a:t>
            </a:r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05449280-DA0C-447F-8DA7-88C1CB791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4C13-1BCD-4DA1-A8E4-48175BEF3CEB}" type="slidenum">
              <a:rPr lang="el-GR" smtClean="0"/>
              <a:t>17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2595277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970D73A4-9BAE-41D9-B32A-8B270289B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Δείκτες συναρτήσεων (</a:t>
            </a:r>
            <a:r>
              <a:rPr lang="en-US" dirty="0"/>
              <a:t>function pointers</a:t>
            </a:r>
            <a:r>
              <a:rPr lang="el-GR" dirty="0"/>
              <a:t>)</a:t>
            </a:r>
          </a:p>
        </p:txBody>
      </p:sp>
      <p:sp>
        <p:nvSpPr>
          <p:cNvPr id="3" name="Ορθογώνιο 2">
            <a:extLst>
              <a:ext uri="{FF2B5EF4-FFF2-40B4-BE49-F238E27FC236}">
                <a16:creationId xmlns:a16="http://schemas.microsoft.com/office/drawing/2014/main" id="{7D09FDF5-C0D5-4E33-AFC2-E0E8BF473D14}"/>
              </a:ext>
            </a:extLst>
          </p:cNvPr>
          <p:cNvSpPr/>
          <p:nvPr/>
        </p:nvSpPr>
        <p:spPr>
          <a:xfrm>
            <a:off x="838200" y="1502688"/>
            <a:ext cx="6096000" cy="486287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 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std;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fun1(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a, 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b){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 + b;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fun2(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a, 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b){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a*b;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fun(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(*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 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a, 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b){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a,b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main(){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fun(fun1, </a:t>
            </a:r>
            <a:r>
              <a:rPr lang="en-US" sz="16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&lt;&lt; 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fun(fun2, </a:t>
            </a:r>
            <a:r>
              <a:rPr lang="en-US" sz="16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&lt;&lt; 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Ορθογώνιο 3">
            <a:extLst>
              <a:ext uri="{FF2B5EF4-FFF2-40B4-BE49-F238E27FC236}">
                <a16:creationId xmlns:a16="http://schemas.microsoft.com/office/drawing/2014/main" id="{5E7FFC2F-D50E-4DDF-AEBC-F033AE83673E}"/>
              </a:ext>
            </a:extLst>
          </p:cNvPr>
          <p:cNvSpPr/>
          <p:nvPr/>
        </p:nvSpPr>
        <p:spPr>
          <a:xfrm>
            <a:off x="8807389" y="3105834"/>
            <a:ext cx="452021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l-GR" dirty="0"/>
              <a:t>9</a:t>
            </a:r>
          </a:p>
          <a:p>
            <a:r>
              <a:rPr lang="el-GR" dirty="0"/>
              <a:t>20</a:t>
            </a:r>
          </a:p>
        </p:txBody>
      </p:sp>
      <p:sp>
        <p:nvSpPr>
          <p:cNvPr id="5" name="Ορθογώνιο 4">
            <a:extLst>
              <a:ext uri="{FF2B5EF4-FFF2-40B4-BE49-F238E27FC236}">
                <a16:creationId xmlns:a16="http://schemas.microsoft.com/office/drawing/2014/main" id="{DD399F18-8DAD-47F4-A6CD-E013C84CEE75}"/>
              </a:ext>
            </a:extLst>
          </p:cNvPr>
          <p:cNvSpPr/>
          <p:nvPr/>
        </p:nvSpPr>
        <p:spPr>
          <a:xfrm>
            <a:off x="0" y="6492875"/>
            <a:ext cx="23737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>
                <a:solidFill>
                  <a:schemeClr val="bg1">
                    <a:lumMod val="50000"/>
                  </a:schemeClr>
                </a:solidFill>
              </a:rPr>
              <a:t>function_pointers1.cpp</a:t>
            </a:r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B5BB755F-8BF1-4157-8FA8-3CBA5F6BB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4C13-1BCD-4DA1-A8E4-48175BEF3CEB}" type="slidenum">
              <a:rPr lang="el-GR" smtClean="0"/>
              <a:t>18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4696125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3547690-B52C-4279-8B4F-6B4ECAC44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Δείκτες συναρτήσεων</a:t>
            </a:r>
          </a:p>
        </p:txBody>
      </p:sp>
      <p:sp>
        <p:nvSpPr>
          <p:cNvPr id="3" name="Ορθογώνιο 2">
            <a:extLst>
              <a:ext uri="{FF2B5EF4-FFF2-40B4-BE49-F238E27FC236}">
                <a16:creationId xmlns:a16="http://schemas.microsoft.com/office/drawing/2014/main" id="{6C557DCA-71B3-4E20-B083-2580EB4E5193}"/>
              </a:ext>
            </a:extLst>
          </p:cNvPr>
          <p:cNvSpPr/>
          <p:nvPr/>
        </p:nvSpPr>
        <p:spPr>
          <a:xfrm>
            <a:off x="838200" y="1458147"/>
            <a:ext cx="8208146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 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 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 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cmath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std;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calc(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(*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 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from, 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to, 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points)</a:t>
            </a:r>
            <a:r>
              <a:rPr lang="el-G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step = (to - from) / points;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&lt;= points; 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</a:t>
            </a:r>
            <a:r>
              <a:rPr lang="el-G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 = from + 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 step;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y = 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"f("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x &lt;&lt; 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")="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y &lt;&lt; 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main()</a:t>
            </a:r>
            <a:r>
              <a:rPr lang="el-G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PI = </a:t>
            </a:r>
            <a:r>
              <a:rPr lang="en-US" sz="16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3.1415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calc(sin, -PI, PI, </a:t>
            </a:r>
            <a:r>
              <a:rPr lang="en-US" sz="16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calc(cos, -PI, PI, </a:t>
            </a:r>
            <a:r>
              <a:rPr lang="en-US" sz="16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calc(sqrt, </a:t>
            </a:r>
            <a:r>
              <a:rPr lang="en-US" sz="16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Ορθογώνιο 3">
            <a:extLst>
              <a:ext uri="{FF2B5EF4-FFF2-40B4-BE49-F238E27FC236}">
                <a16:creationId xmlns:a16="http://schemas.microsoft.com/office/drawing/2014/main" id="{08D092D4-5D22-4E3F-9005-A336EE65EFEA}"/>
              </a:ext>
            </a:extLst>
          </p:cNvPr>
          <p:cNvSpPr/>
          <p:nvPr/>
        </p:nvSpPr>
        <p:spPr>
          <a:xfrm>
            <a:off x="9395164" y="365125"/>
            <a:ext cx="2145437" cy="618630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l-GR" sz="1200" dirty="0"/>
              <a:t>f(-3.1415)=-9.26536e-05</a:t>
            </a:r>
          </a:p>
          <a:p>
            <a:r>
              <a:rPr lang="el-GR" sz="1200" dirty="0"/>
              <a:t>f(-2.5132)=-0.587845</a:t>
            </a:r>
          </a:p>
          <a:p>
            <a:r>
              <a:rPr lang="el-GR" sz="1200" dirty="0"/>
              <a:t>f(-1.8849)=-0.951074</a:t>
            </a:r>
          </a:p>
          <a:p>
            <a:r>
              <a:rPr lang="el-GR" sz="1200" dirty="0"/>
              <a:t>f(-1.2566)=-0.951045</a:t>
            </a:r>
          </a:p>
          <a:p>
            <a:r>
              <a:rPr lang="el-GR" sz="1200" dirty="0"/>
              <a:t>f(-0.6283)=-0.58777</a:t>
            </a:r>
          </a:p>
          <a:p>
            <a:r>
              <a:rPr lang="el-GR" sz="1200" dirty="0"/>
              <a:t>f(4.44089e-16)=4.44089e-16</a:t>
            </a:r>
          </a:p>
          <a:p>
            <a:r>
              <a:rPr lang="el-GR" sz="1200" dirty="0"/>
              <a:t>f(0.6283)=0.58777</a:t>
            </a:r>
          </a:p>
          <a:p>
            <a:r>
              <a:rPr lang="el-GR" sz="1200" dirty="0"/>
              <a:t>f(1.2566)=0.951045</a:t>
            </a:r>
          </a:p>
          <a:p>
            <a:r>
              <a:rPr lang="el-GR" sz="1200" dirty="0"/>
              <a:t>f(1.8849)=0.951074</a:t>
            </a:r>
          </a:p>
          <a:p>
            <a:r>
              <a:rPr lang="el-GR" sz="1200" dirty="0"/>
              <a:t>f(2.5132)=0.587845</a:t>
            </a:r>
          </a:p>
          <a:p>
            <a:r>
              <a:rPr lang="el-GR" sz="1200" dirty="0"/>
              <a:t>f(3.1415)=9.26536e-05</a:t>
            </a:r>
          </a:p>
          <a:p>
            <a:r>
              <a:rPr lang="el-GR" sz="1200" dirty="0"/>
              <a:t>f(-3.1415)=-1</a:t>
            </a:r>
          </a:p>
          <a:p>
            <a:r>
              <a:rPr lang="el-GR" sz="1200" dirty="0"/>
              <a:t>f(-2.5132)=-0.808973</a:t>
            </a:r>
          </a:p>
          <a:p>
            <a:r>
              <a:rPr lang="el-GR" sz="1200" dirty="0"/>
              <a:t>f(-1.8849)=-0.308964</a:t>
            </a:r>
          </a:p>
          <a:p>
            <a:r>
              <a:rPr lang="el-GR" sz="1200" dirty="0"/>
              <a:t>f(-1.2566)=0.309052</a:t>
            </a:r>
          </a:p>
          <a:p>
            <a:r>
              <a:rPr lang="el-GR" sz="1200" dirty="0"/>
              <a:t>f(-0.6283)=0.809028</a:t>
            </a:r>
          </a:p>
          <a:p>
            <a:r>
              <a:rPr lang="el-GR" sz="1200" dirty="0"/>
              <a:t>f(4.44089e-16)=1</a:t>
            </a:r>
          </a:p>
          <a:p>
            <a:r>
              <a:rPr lang="el-GR" sz="1200" dirty="0"/>
              <a:t>f(0.6283)=0.809028</a:t>
            </a:r>
          </a:p>
          <a:p>
            <a:r>
              <a:rPr lang="el-GR" sz="1200" dirty="0"/>
              <a:t>f(1.2566)=0.309052</a:t>
            </a:r>
          </a:p>
          <a:p>
            <a:r>
              <a:rPr lang="el-GR" sz="1200" dirty="0"/>
              <a:t>f(1.8849)=-0.308964</a:t>
            </a:r>
          </a:p>
          <a:p>
            <a:r>
              <a:rPr lang="el-GR" sz="1200" dirty="0"/>
              <a:t>f(2.5132)=-0.808973</a:t>
            </a:r>
          </a:p>
          <a:p>
            <a:r>
              <a:rPr lang="el-GR" sz="1200" dirty="0"/>
              <a:t>f(3.1415)=-1</a:t>
            </a:r>
          </a:p>
          <a:p>
            <a:r>
              <a:rPr lang="el-GR" sz="1200" dirty="0"/>
              <a:t>f(0)=0</a:t>
            </a:r>
          </a:p>
          <a:p>
            <a:r>
              <a:rPr lang="el-GR" sz="1200" dirty="0"/>
              <a:t>f(10)=3.16228</a:t>
            </a:r>
          </a:p>
          <a:p>
            <a:r>
              <a:rPr lang="el-GR" sz="1200" dirty="0"/>
              <a:t>f(20)=4.47214</a:t>
            </a:r>
          </a:p>
          <a:p>
            <a:r>
              <a:rPr lang="el-GR" sz="1200" dirty="0"/>
              <a:t>f(30)=5.47723</a:t>
            </a:r>
          </a:p>
          <a:p>
            <a:r>
              <a:rPr lang="el-GR" sz="1200" dirty="0"/>
              <a:t>f(40)=6.32456</a:t>
            </a:r>
          </a:p>
          <a:p>
            <a:r>
              <a:rPr lang="el-GR" sz="1200" dirty="0"/>
              <a:t>f(50)=7.07107</a:t>
            </a:r>
          </a:p>
          <a:p>
            <a:r>
              <a:rPr lang="el-GR" sz="1200" dirty="0"/>
              <a:t>f(60)=7.74597</a:t>
            </a:r>
          </a:p>
          <a:p>
            <a:r>
              <a:rPr lang="el-GR" sz="1200" dirty="0"/>
              <a:t>f(70)=8.3666</a:t>
            </a:r>
          </a:p>
          <a:p>
            <a:r>
              <a:rPr lang="el-GR" sz="1200" dirty="0"/>
              <a:t>f(80)=8.94427</a:t>
            </a:r>
          </a:p>
          <a:p>
            <a:r>
              <a:rPr lang="el-GR" sz="1200" dirty="0"/>
              <a:t>f(90)=9.48683</a:t>
            </a:r>
          </a:p>
          <a:p>
            <a:r>
              <a:rPr lang="el-GR" sz="1200" dirty="0"/>
              <a:t>f(100)=10</a:t>
            </a:r>
          </a:p>
        </p:txBody>
      </p:sp>
      <p:sp>
        <p:nvSpPr>
          <p:cNvPr id="5" name="Ορθογώνιο 4">
            <a:extLst>
              <a:ext uri="{FF2B5EF4-FFF2-40B4-BE49-F238E27FC236}">
                <a16:creationId xmlns:a16="http://schemas.microsoft.com/office/drawing/2014/main" id="{426D09FB-2515-42F6-80DD-E620C853AB33}"/>
              </a:ext>
            </a:extLst>
          </p:cNvPr>
          <p:cNvSpPr/>
          <p:nvPr/>
        </p:nvSpPr>
        <p:spPr>
          <a:xfrm>
            <a:off x="0" y="6488668"/>
            <a:ext cx="23737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 err="1">
                <a:solidFill>
                  <a:schemeClr val="bg1">
                    <a:lumMod val="50000"/>
                  </a:schemeClr>
                </a:solidFill>
              </a:rPr>
              <a:t>function_pointers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l-GR" dirty="0">
                <a:solidFill>
                  <a:schemeClr val="bg1">
                    <a:lumMod val="50000"/>
                  </a:schemeClr>
                </a:solidFill>
              </a:rPr>
              <a:t>.cpp</a:t>
            </a:r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5914262F-FC1C-458A-A9EE-625F6D2D8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4C13-1BCD-4DA1-A8E4-48175BEF3CEB}" type="slidenum">
              <a:rPr lang="el-GR" smtClean="0"/>
              <a:t>19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123479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Τίτλος 3">
            <a:extLst>
              <a:ext uri="{FF2B5EF4-FFF2-40B4-BE49-F238E27FC236}">
                <a16:creationId xmlns:a16="http://schemas.microsoft.com/office/drawing/2014/main" id="{6A9C9C7A-4FC5-4BE3-A4B5-61EC71C81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Απλό παράδειγμα με δείκτη (τελεστές &amp;, *)</a:t>
            </a:r>
          </a:p>
        </p:txBody>
      </p:sp>
      <p:sp>
        <p:nvSpPr>
          <p:cNvPr id="12" name="Ορθογώνιο 11">
            <a:extLst>
              <a:ext uri="{FF2B5EF4-FFF2-40B4-BE49-F238E27FC236}">
                <a16:creationId xmlns:a16="http://schemas.microsoft.com/office/drawing/2014/main" id="{99113615-882D-4D45-849D-834B96750BEF}"/>
              </a:ext>
            </a:extLst>
          </p:cNvPr>
          <p:cNvSpPr/>
          <p:nvPr/>
        </p:nvSpPr>
        <p:spPr>
          <a:xfrm>
            <a:off x="8268070" y="3357926"/>
            <a:ext cx="3352800" cy="646331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l-GR" dirty="0"/>
              <a:t>x=7 &amp;x=61fe1c</a:t>
            </a:r>
          </a:p>
          <a:p>
            <a:r>
              <a:rPr lang="el-GR" dirty="0" err="1"/>
              <a:t>px</a:t>
            </a:r>
            <a:r>
              <a:rPr lang="el-GR" dirty="0"/>
              <a:t>=61fe1c *</a:t>
            </a:r>
            <a:r>
              <a:rPr lang="el-GR" dirty="0" err="1"/>
              <a:t>px</a:t>
            </a:r>
            <a:r>
              <a:rPr lang="el-GR" dirty="0"/>
              <a:t>=7, &amp;</a:t>
            </a:r>
            <a:r>
              <a:rPr lang="el-GR" dirty="0" err="1"/>
              <a:t>px</a:t>
            </a:r>
            <a:r>
              <a:rPr lang="el-GR" dirty="0"/>
              <a:t>=61fe10</a:t>
            </a:r>
          </a:p>
        </p:txBody>
      </p:sp>
      <p:sp>
        <p:nvSpPr>
          <p:cNvPr id="13" name="Ορθογώνιο 12">
            <a:extLst>
              <a:ext uri="{FF2B5EF4-FFF2-40B4-BE49-F238E27FC236}">
                <a16:creationId xmlns:a16="http://schemas.microsoft.com/office/drawing/2014/main" id="{EA13836F-E1B4-453A-9413-DE6F9DA07C7C}"/>
              </a:ext>
            </a:extLst>
          </p:cNvPr>
          <p:cNvSpPr/>
          <p:nvPr/>
        </p:nvSpPr>
        <p:spPr>
          <a:xfrm>
            <a:off x="908481" y="2063486"/>
            <a:ext cx="6921623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 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cstdio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std;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main()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 = </a:t>
            </a:r>
            <a:r>
              <a:rPr lang="en-US" sz="16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*px;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// </a:t>
            </a:r>
            <a:r>
              <a:rPr lang="el-GR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δήλωση </a:t>
            </a:r>
            <a:r>
              <a:rPr lang="el-GR" sz="1600" dirty="0">
                <a:solidFill>
                  <a:srgbClr val="008000"/>
                </a:solidFill>
                <a:latin typeface="Consolas" panose="020B0609020204030204" pitchFamily="49" charset="0"/>
              </a:rPr>
              <a:t>χωρίς</a:t>
            </a:r>
            <a:r>
              <a:rPr lang="el-GR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αρχικοποίηση δείκτη</a:t>
            </a:r>
            <a:endParaRPr lang="el-G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l-G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px = &amp;x;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// </a:t>
            </a:r>
            <a:r>
              <a:rPr lang="el-GR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αρχικοποίηση δείκτη</a:t>
            </a:r>
            <a:endParaRPr lang="el-G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l-G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*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px = </a:t>
            </a:r>
            <a:r>
              <a:rPr lang="en-US" sz="16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// </a:t>
            </a:r>
            <a:r>
              <a:rPr lang="el-GR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αποαναφορά</a:t>
            </a:r>
            <a:r>
              <a:rPr lang="el-GR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dereference) </a:t>
            </a:r>
            <a:r>
              <a:rPr lang="el-GR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δείκτη</a:t>
            </a:r>
            <a:endParaRPr lang="el-G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l-G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"x=%</a:t>
            </a:r>
            <a:r>
              <a:rPr lang="en-US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&amp;x=%x\n"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x, &amp;x);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"px=%x *px=%</a:t>
            </a:r>
            <a:r>
              <a:rPr lang="en-US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, &amp;px=%x\n"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px, *px, &amp;px);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F859F4-0693-4CC0-9B94-79E92932EF11}"/>
              </a:ext>
            </a:extLst>
          </p:cNvPr>
          <p:cNvSpPr txBox="1"/>
          <p:nvPr/>
        </p:nvSpPr>
        <p:spPr>
          <a:xfrm>
            <a:off x="0" y="6488668"/>
            <a:ext cx="2920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simple_pointer_example.cpp</a:t>
            </a:r>
            <a:endParaRPr lang="el-G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Θέση αριθμού διαφάνειας 1">
            <a:extLst>
              <a:ext uri="{FF2B5EF4-FFF2-40B4-BE49-F238E27FC236}">
                <a16:creationId xmlns:a16="http://schemas.microsoft.com/office/drawing/2014/main" id="{6765BB54-DABB-4A4F-A5AF-E2764979C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4C13-1BCD-4DA1-A8E4-48175BEF3CEB}" type="slidenum">
              <a:rPr lang="el-GR" smtClean="0"/>
              <a:t>2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2221479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Τίτλος 1">
            <a:extLst>
              <a:ext uri="{FF2B5EF4-FFF2-40B4-BE49-F238E27FC236}">
                <a16:creationId xmlns:a16="http://schemas.microsoft.com/office/drawing/2014/main" id="{4F1E461B-AA33-44EA-8E87-02EED505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l-GR" dirty="0"/>
              <a:t>Δείκτες συναρτήσεων</a:t>
            </a:r>
          </a:p>
        </p:txBody>
      </p:sp>
      <p:sp>
        <p:nvSpPr>
          <p:cNvPr id="4" name="Ορθογώνιο 3">
            <a:extLst>
              <a:ext uri="{FF2B5EF4-FFF2-40B4-BE49-F238E27FC236}">
                <a16:creationId xmlns:a16="http://schemas.microsoft.com/office/drawing/2014/main" id="{6993648E-F84A-4419-9618-083BA494E354}"/>
              </a:ext>
            </a:extLst>
          </p:cNvPr>
          <p:cNvSpPr/>
          <p:nvPr/>
        </p:nvSpPr>
        <p:spPr>
          <a:xfrm>
            <a:off x="838200" y="1312700"/>
            <a:ext cx="6525087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&lt;vector&gt;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&lt;algorithm&gt;</a:t>
            </a:r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std;</a:t>
            </a: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compare_string_by_length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(string s1, string s2)</a:t>
            </a:r>
            <a:r>
              <a:rPr lang="el-G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s1.length() - s2.length();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main()</a:t>
            </a:r>
            <a:r>
              <a:rPr lang="el-G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vector&lt;string&gt; v = {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chris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maria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nikos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aristea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sort(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v.begin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v.end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(string s : v)</a:t>
            </a:r>
            <a:r>
              <a:rPr lang="el-G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s &lt;&lt;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 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// </a:t>
            </a:r>
            <a:r>
              <a:rPr lang="el-GR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ταξινόμηση με βάση το μήκος λεκτικών (αύξουσα)</a:t>
            </a:r>
            <a:endParaRPr lang="el-G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l-G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(*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cfs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)(string, string) =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compare_string_by_length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l-G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sort(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v.begin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v.end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cfs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(string s : v)</a:t>
            </a:r>
            <a:r>
              <a:rPr lang="el-G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s &lt;&lt;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 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Ορθογώνιο 4">
            <a:extLst>
              <a:ext uri="{FF2B5EF4-FFF2-40B4-BE49-F238E27FC236}">
                <a16:creationId xmlns:a16="http://schemas.microsoft.com/office/drawing/2014/main" id="{EC198C9B-DDED-4476-BE07-7C92DB10B365}"/>
              </a:ext>
            </a:extLst>
          </p:cNvPr>
          <p:cNvSpPr/>
          <p:nvPr/>
        </p:nvSpPr>
        <p:spPr>
          <a:xfrm>
            <a:off x="7886328" y="1520300"/>
            <a:ext cx="2846773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l-GR" dirty="0" err="1"/>
              <a:t>aristea</a:t>
            </a:r>
            <a:r>
              <a:rPr lang="el-GR" dirty="0"/>
              <a:t> </a:t>
            </a:r>
            <a:r>
              <a:rPr lang="el-GR" dirty="0" err="1"/>
              <a:t>chris</a:t>
            </a:r>
            <a:r>
              <a:rPr lang="el-GR" dirty="0"/>
              <a:t> </a:t>
            </a:r>
            <a:r>
              <a:rPr lang="el-GR" dirty="0" err="1"/>
              <a:t>maria</a:t>
            </a:r>
            <a:r>
              <a:rPr lang="el-GR" dirty="0"/>
              <a:t> </a:t>
            </a:r>
            <a:r>
              <a:rPr lang="el-GR" dirty="0" err="1"/>
              <a:t>nikos</a:t>
            </a:r>
            <a:r>
              <a:rPr lang="el-GR" dirty="0"/>
              <a:t> </a:t>
            </a:r>
          </a:p>
          <a:p>
            <a:r>
              <a:rPr lang="el-GR" dirty="0" err="1"/>
              <a:t>chris</a:t>
            </a:r>
            <a:r>
              <a:rPr lang="el-GR" dirty="0"/>
              <a:t> </a:t>
            </a:r>
            <a:r>
              <a:rPr lang="el-GR" dirty="0" err="1"/>
              <a:t>maria</a:t>
            </a:r>
            <a:r>
              <a:rPr lang="el-GR" dirty="0"/>
              <a:t> </a:t>
            </a:r>
            <a:r>
              <a:rPr lang="el-GR" dirty="0" err="1"/>
              <a:t>nikos</a:t>
            </a:r>
            <a:r>
              <a:rPr lang="el-GR" dirty="0"/>
              <a:t> </a:t>
            </a:r>
            <a:r>
              <a:rPr lang="el-GR" dirty="0" err="1"/>
              <a:t>aristea</a:t>
            </a:r>
            <a:r>
              <a:rPr lang="el-GR" dirty="0"/>
              <a:t> </a:t>
            </a:r>
          </a:p>
        </p:txBody>
      </p:sp>
      <p:sp>
        <p:nvSpPr>
          <p:cNvPr id="6" name="Ορθογώνιο 5">
            <a:extLst>
              <a:ext uri="{FF2B5EF4-FFF2-40B4-BE49-F238E27FC236}">
                <a16:creationId xmlns:a16="http://schemas.microsoft.com/office/drawing/2014/main" id="{324C1371-89BF-4413-B486-CD29C1D69F28}"/>
              </a:ext>
            </a:extLst>
          </p:cNvPr>
          <p:cNvSpPr/>
          <p:nvPr/>
        </p:nvSpPr>
        <p:spPr>
          <a:xfrm>
            <a:off x="7265633" y="2845863"/>
            <a:ext cx="4748814" cy="2123658"/>
          </a:xfrm>
          <a:prstGeom prst="rect">
            <a:avLst/>
          </a:prstGeom>
          <a:ln>
            <a:solidFill>
              <a:schemeClr val="tx1"/>
            </a:solidFill>
            <a:prstDash val="sysDot"/>
          </a:ln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sort(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v.begin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 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v.end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 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compare_string_by_length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endParaRPr lang="el-G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l-GR" sz="1200" dirty="0">
                <a:solidFill>
                  <a:srgbClr val="000000"/>
                </a:solidFill>
                <a:latin typeface="Consolas" panose="020B0609020204030204" pitchFamily="49" charset="0"/>
              </a:rPr>
              <a:t>ή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(*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cfs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)(string, string) = 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compare_string_by_length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sort(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v.begin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 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v.end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 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cfs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l-GR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l-GR" sz="1200" dirty="0">
                <a:solidFill>
                  <a:srgbClr val="000000"/>
                </a:solidFill>
                <a:latin typeface="Consolas" panose="020B0609020204030204" pitchFamily="49" charset="0"/>
              </a:rPr>
              <a:t>ή 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cfs2 = 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compare_string_by_length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sort(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v.begin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 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v.end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 cfs2);</a:t>
            </a:r>
          </a:p>
        </p:txBody>
      </p:sp>
      <p:sp>
        <p:nvSpPr>
          <p:cNvPr id="2" name="Ορθογώνιο 1">
            <a:extLst>
              <a:ext uri="{FF2B5EF4-FFF2-40B4-BE49-F238E27FC236}">
                <a16:creationId xmlns:a16="http://schemas.microsoft.com/office/drawing/2014/main" id="{4B7190A9-3140-4C8D-852C-A940B016DD7E}"/>
              </a:ext>
            </a:extLst>
          </p:cNvPr>
          <p:cNvSpPr/>
          <p:nvPr/>
        </p:nvSpPr>
        <p:spPr>
          <a:xfrm>
            <a:off x="0" y="6488668"/>
            <a:ext cx="23737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 err="1">
                <a:solidFill>
                  <a:schemeClr val="bg1">
                    <a:lumMod val="50000"/>
                  </a:schemeClr>
                </a:solidFill>
              </a:rPr>
              <a:t>function_pointers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lang="el-GR" dirty="0">
                <a:solidFill>
                  <a:schemeClr val="bg1">
                    <a:lumMod val="50000"/>
                  </a:schemeClr>
                </a:solidFill>
              </a:rPr>
              <a:t>.cpp</a:t>
            </a:r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EC43A5D8-C254-446A-9AAF-EDFCEFBC7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4C13-1BCD-4DA1-A8E4-48175BEF3CEB}" type="slidenum">
              <a:rPr lang="el-GR" smtClean="0"/>
              <a:t>20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262282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96CD9B33-DE69-4861-AA65-01E5276CA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Δείκτης σε δείκτη: **</a:t>
            </a:r>
          </a:p>
        </p:txBody>
      </p:sp>
      <p:sp>
        <p:nvSpPr>
          <p:cNvPr id="3" name="Ορθογώνιο 2">
            <a:extLst>
              <a:ext uri="{FF2B5EF4-FFF2-40B4-BE49-F238E27FC236}">
                <a16:creationId xmlns:a16="http://schemas.microsoft.com/office/drawing/2014/main" id="{8D125454-616B-4778-9521-0E8BFA2F9A74}"/>
              </a:ext>
            </a:extLst>
          </p:cNvPr>
          <p:cNvSpPr/>
          <p:nvPr/>
        </p:nvSpPr>
        <p:spPr>
          <a:xfrm>
            <a:off x="838200" y="1345306"/>
            <a:ext cx="6938639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include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std;</a:t>
            </a:r>
          </a:p>
          <a:p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node</a:t>
            </a:r>
            <a:r>
              <a:rPr lang="el-G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value;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node *next;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push_front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(node 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head, 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x)</a:t>
            </a:r>
            <a:r>
              <a:rPr lang="el-G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node *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new_node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node;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new_node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-&gt;value = x;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new_node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-&gt;next = *head;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*head =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new_node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print_list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(node 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head)</a:t>
            </a:r>
            <a:r>
              <a:rPr lang="el-G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node *cur = head;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(cur != 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l-G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cur-&gt;value &lt;&lt;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 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cur = cur-&gt;next;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main()</a:t>
            </a:r>
            <a:r>
              <a:rPr lang="el-G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node **head = 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node*;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push_front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(head, </a:t>
            </a:r>
            <a:r>
              <a:rPr lang="en-US" sz="14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l-G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push_front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(head, </a:t>
            </a:r>
            <a:r>
              <a:rPr lang="en-US" sz="14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l-G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push_front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(head, </a:t>
            </a:r>
            <a:r>
              <a:rPr lang="en-US" sz="14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print_list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(*head);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Ορθογώνιο 3">
            <a:extLst>
              <a:ext uri="{FF2B5EF4-FFF2-40B4-BE49-F238E27FC236}">
                <a16:creationId xmlns:a16="http://schemas.microsoft.com/office/drawing/2014/main" id="{3722AC35-BDB3-49D8-9AD4-2CCF62766C90}"/>
              </a:ext>
            </a:extLst>
          </p:cNvPr>
          <p:cNvSpPr/>
          <p:nvPr/>
        </p:nvSpPr>
        <p:spPr>
          <a:xfrm>
            <a:off x="0" y="6492875"/>
            <a:ext cx="1647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linked_list1</a:t>
            </a:r>
            <a:r>
              <a:rPr lang="el-GR" dirty="0">
                <a:solidFill>
                  <a:schemeClr val="bg1">
                    <a:lumMod val="50000"/>
                  </a:schemeClr>
                </a:solidFill>
              </a:rPr>
              <a:t>.cpp</a:t>
            </a:r>
          </a:p>
        </p:txBody>
      </p:sp>
      <p:sp>
        <p:nvSpPr>
          <p:cNvPr id="5" name="Ορθογώνιο 4">
            <a:extLst>
              <a:ext uri="{FF2B5EF4-FFF2-40B4-BE49-F238E27FC236}">
                <a16:creationId xmlns:a16="http://schemas.microsoft.com/office/drawing/2014/main" id="{E4B98444-FD1B-4295-8563-B26E2A1A2775}"/>
              </a:ext>
            </a:extLst>
          </p:cNvPr>
          <p:cNvSpPr/>
          <p:nvPr/>
        </p:nvSpPr>
        <p:spPr>
          <a:xfrm>
            <a:off x="8598521" y="3059668"/>
            <a:ext cx="694421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l-GR" dirty="0"/>
              <a:t>9 7 5 </a:t>
            </a:r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C2211C09-8231-42AE-B751-41380E0F3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4C13-1BCD-4DA1-A8E4-48175BEF3CEB}" type="slidenum">
              <a:rPr lang="el-GR" smtClean="0"/>
              <a:t>21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246740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9388653D-5E23-4EF4-967D-CB75132A4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Αναφορά σε δείκτη: *&amp;</a:t>
            </a:r>
          </a:p>
        </p:txBody>
      </p:sp>
      <p:sp>
        <p:nvSpPr>
          <p:cNvPr id="3" name="Ορθογώνιο 2">
            <a:extLst>
              <a:ext uri="{FF2B5EF4-FFF2-40B4-BE49-F238E27FC236}">
                <a16:creationId xmlns:a16="http://schemas.microsoft.com/office/drawing/2014/main" id="{71BFCBAD-B890-4750-82EA-8C084524FD2E}"/>
              </a:ext>
            </a:extLst>
          </p:cNvPr>
          <p:cNvSpPr/>
          <p:nvPr/>
        </p:nvSpPr>
        <p:spPr>
          <a:xfrm>
            <a:off x="838200" y="1308948"/>
            <a:ext cx="7080681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include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std;</a:t>
            </a:r>
          </a:p>
          <a:p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node</a:t>
            </a:r>
            <a:r>
              <a:rPr lang="el-G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value;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node *next;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push_front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(node 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*&amp;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head, 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x)</a:t>
            </a:r>
            <a:r>
              <a:rPr lang="el-G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node *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new_node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node;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new_node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-&gt;value = x;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new_node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-&gt;next = head;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head =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new_node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print_list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(node 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head)</a:t>
            </a:r>
            <a:r>
              <a:rPr lang="el-G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node *cur = head;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(cur != 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l-G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cur-&gt;value &lt;&lt;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 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cur = cur-&gt;next;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main()</a:t>
            </a:r>
            <a:r>
              <a:rPr lang="el-G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node *head = 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push_front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(head, </a:t>
            </a:r>
            <a:r>
              <a:rPr lang="en-US" sz="14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l-G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push_front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(head, </a:t>
            </a:r>
            <a:r>
              <a:rPr lang="en-US" sz="14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l-G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push_front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(head, </a:t>
            </a:r>
            <a:r>
              <a:rPr lang="en-US" sz="14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print_list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(head);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Ορθογώνιο 4">
            <a:extLst>
              <a:ext uri="{FF2B5EF4-FFF2-40B4-BE49-F238E27FC236}">
                <a16:creationId xmlns:a16="http://schemas.microsoft.com/office/drawing/2014/main" id="{BBD43922-E201-4B00-89D0-372F611542F3}"/>
              </a:ext>
            </a:extLst>
          </p:cNvPr>
          <p:cNvSpPr/>
          <p:nvPr/>
        </p:nvSpPr>
        <p:spPr>
          <a:xfrm>
            <a:off x="0" y="6492875"/>
            <a:ext cx="1647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linked_list2</a:t>
            </a:r>
            <a:r>
              <a:rPr lang="el-GR" dirty="0">
                <a:solidFill>
                  <a:schemeClr val="bg1">
                    <a:lumMod val="50000"/>
                  </a:schemeClr>
                </a:solidFill>
              </a:rPr>
              <a:t>.cpp</a:t>
            </a:r>
          </a:p>
        </p:txBody>
      </p:sp>
      <p:sp>
        <p:nvSpPr>
          <p:cNvPr id="6" name="Ορθογώνιο 5">
            <a:extLst>
              <a:ext uri="{FF2B5EF4-FFF2-40B4-BE49-F238E27FC236}">
                <a16:creationId xmlns:a16="http://schemas.microsoft.com/office/drawing/2014/main" id="{BDD1C716-1818-4C30-8FD0-66B1EFF3AF5B}"/>
              </a:ext>
            </a:extLst>
          </p:cNvPr>
          <p:cNvSpPr/>
          <p:nvPr/>
        </p:nvSpPr>
        <p:spPr>
          <a:xfrm>
            <a:off x="8598521" y="3059668"/>
            <a:ext cx="694421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l-GR" dirty="0"/>
              <a:t>9 7 5 </a:t>
            </a:r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F4B08569-4ECF-4461-AB2B-5B8F1FD1E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4C13-1BCD-4DA1-A8E4-48175BEF3CEB}" type="slidenum">
              <a:rPr lang="el-GR" smtClean="0"/>
              <a:t>22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072482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EA6951B-4909-4C8F-B180-79D22F5DA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Συνάρτηση που επιστρέφει δείκτη</a:t>
            </a:r>
          </a:p>
        </p:txBody>
      </p:sp>
      <p:sp>
        <p:nvSpPr>
          <p:cNvPr id="3" name="Ορθογώνιο 2">
            <a:extLst>
              <a:ext uri="{FF2B5EF4-FFF2-40B4-BE49-F238E27FC236}">
                <a16:creationId xmlns:a16="http://schemas.microsoft.com/office/drawing/2014/main" id="{72B12FDA-EB62-4FB2-BF9D-0F129040B89B}"/>
              </a:ext>
            </a:extLst>
          </p:cNvPr>
          <p:cNvSpPr/>
          <p:nvPr/>
        </p:nvSpPr>
        <p:spPr>
          <a:xfrm>
            <a:off x="838200" y="1384891"/>
            <a:ext cx="9379998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#include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std;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node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value;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node *next;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node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*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push_front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(node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*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head,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x)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node *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new_node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node;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new_node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-&gt;value = x;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new_node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-&gt;next = head;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new_node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print_list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(node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*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head)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node *cur = head;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(cur !=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cur-&gt;value &lt;&lt;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 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cur = cur-&gt;next;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main()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node *head =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head =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push_front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(head, 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 head =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push_front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(head, 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7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 head =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push_front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(head, 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9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    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print_list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(head);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Ορθογώνιο 3">
            <a:extLst>
              <a:ext uri="{FF2B5EF4-FFF2-40B4-BE49-F238E27FC236}">
                <a16:creationId xmlns:a16="http://schemas.microsoft.com/office/drawing/2014/main" id="{C7F1235E-9361-47DD-888A-1C68EA0F644F}"/>
              </a:ext>
            </a:extLst>
          </p:cNvPr>
          <p:cNvSpPr/>
          <p:nvPr/>
        </p:nvSpPr>
        <p:spPr>
          <a:xfrm>
            <a:off x="0" y="6492875"/>
            <a:ext cx="1647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linked_list3</a:t>
            </a:r>
            <a:r>
              <a:rPr lang="el-GR" dirty="0">
                <a:solidFill>
                  <a:schemeClr val="bg1">
                    <a:lumMod val="50000"/>
                  </a:schemeClr>
                </a:solidFill>
              </a:rPr>
              <a:t>.cpp</a:t>
            </a:r>
          </a:p>
        </p:txBody>
      </p:sp>
      <p:sp>
        <p:nvSpPr>
          <p:cNvPr id="5" name="Ορθογώνιο 4">
            <a:extLst>
              <a:ext uri="{FF2B5EF4-FFF2-40B4-BE49-F238E27FC236}">
                <a16:creationId xmlns:a16="http://schemas.microsoft.com/office/drawing/2014/main" id="{2F2BAF3C-91B9-40E0-B276-8CC061ABBA80}"/>
              </a:ext>
            </a:extLst>
          </p:cNvPr>
          <p:cNvSpPr/>
          <p:nvPr/>
        </p:nvSpPr>
        <p:spPr>
          <a:xfrm>
            <a:off x="8598521" y="3059668"/>
            <a:ext cx="694421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l-GR" dirty="0"/>
              <a:t>9 7 5 </a:t>
            </a:r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5814E298-2706-438A-B81E-B79679364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4C13-1BCD-4DA1-A8E4-48175BEF3CEB}" type="slidenum">
              <a:rPr lang="el-GR" smtClean="0"/>
              <a:t>23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2233036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9E6F2C8-2F97-4AA6-9040-6D84D055B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Οι </a:t>
            </a:r>
            <a:r>
              <a:rPr lang="en-US" dirty="0"/>
              <a:t>iterators </a:t>
            </a:r>
            <a:r>
              <a:rPr lang="el-GR" dirty="0"/>
              <a:t>των </a:t>
            </a:r>
            <a:r>
              <a:rPr lang="en-US" dirty="0"/>
              <a:t>vectors </a:t>
            </a:r>
            <a:r>
              <a:rPr lang="el-GR" dirty="0"/>
              <a:t>είναι δείκτες</a:t>
            </a:r>
          </a:p>
        </p:txBody>
      </p:sp>
      <p:sp>
        <p:nvSpPr>
          <p:cNvPr id="3" name="Ορθογώνιο 2">
            <a:extLst>
              <a:ext uri="{FF2B5EF4-FFF2-40B4-BE49-F238E27FC236}">
                <a16:creationId xmlns:a16="http://schemas.microsoft.com/office/drawing/2014/main" id="{616A6691-2CD1-4553-A048-6D9E14C29DCF}"/>
              </a:ext>
            </a:extLst>
          </p:cNvPr>
          <p:cNvSpPr/>
          <p:nvPr/>
        </p:nvSpPr>
        <p:spPr>
          <a:xfrm>
            <a:off x="767179" y="1690688"/>
            <a:ext cx="6096000" cy="461664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&lt;vector&gt;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std;</a:t>
            </a: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main()</a:t>
            </a:r>
            <a:r>
              <a:rPr lang="el-G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vector&lt;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v = {</a:t>
            </a:r>
            <a:r>
              <a:rPr lang="en-US" sz="14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vector&lt;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&gt;::iterator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v.begin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!=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v.end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  <a:r>
              <a:rPr lang="el-G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*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 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(*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)++;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it =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v.begin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 it !=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v.end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 it++)</a:t>
            </a:r>
            <a:r>
              <a:rPr lang="el-G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*it &lt;&lt;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 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Ορθογώνιο 3">
            <a:extLst>
              <a:ext uri="{FF2B5EF4-FFF2-40B4-BE49-F238E27FC236}">
                <a16:creationId xmlns:a16="http://schemas.microsoft.com/office/drawing/2014/main" id="{406E5087-9697-4FB7-836E-882EB9A17157}"/>
              </a:ext>
            </a:extLst>
          </p:cNvPr>
          <p:cNvSpPr/>
          <p:nvPr/>
        </p:nvSpPr>
        <p:spPr>
          <a:xfrm>
            <a:off x="-1" y="6488668"/>
            <a:ext cx="32669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vector_</a:t>
            </a:r>
            <a:r>
              <a:rPr lang="el-GR" dirty="0" err="1">
                <a:solidFill>
                  <a:schemeClr val="bg1">
                    <a:lumMod val="50000"/>
                  </a:schemeClr>
                </a:solidFill>
              </a:rPr>
              <a:t>iterator_is_a_pointer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cpp</a:t>
            </a:r>
            <a:endParaRPr lang="el-G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Ορθογώνιο 4">
            <a:extLst>
              <a:ext uri="{FF2B5EF4-FFF2-40B4-BE49-F238E27FC236}">
                <a16:creationId xmlns:a16="http://schemas.microsoft.com/office/drawing/2014/main" id="{A7DC33F7-4F4D-4EC0-A778-BF9B5FDF91F0}"/>
              </a:ext>
            </a:extLst>
          </p:cNvPr>
          <p:cNvSpPr/>
          <p:nvPr/>
        </p:nvSpPr>
        <p:spPr>
          <a:xfrm>
            <a:off x="8250315" y="3256756"/>
            <a:ext cx="1009095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l-GR" dirty="0"/>
              <a:t>1 2 3 4 5</a:t>
            </a:r>
          </a:p>
          <a:p>
            <a:r>
              <a:rPr lang="el-GR" dirty="0"/>
              <a:t>2 3 4 5 6</a:t>
            </a:r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BD966EBB-B89C-4C12-A6C3-F1102C7B5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4C13-1BCD-4DA1-A8E4-48175BEF3CEB}" type="slidenum">
              <a:rPr lang="el-GR" smtClean="0"/>
              <a:t>24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807595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1CE1233-4338-4532-977A-3DABAA6B2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Οι </a:t>
            </a:r>
            <a:r>
              <a:rPr lang="en-US" dirty="0"/>
              <a:t>iterators </a:t>
            </a:r>
            <a:r>
              <a:rPr lang="el-GR" dirty="0"/>
              <a:t>των </a:t>
            </a:r>
            <a:r>
              <a:rPr lang="en-US" dirty="0"/>
              <a:t>maps </a:t>
            </a:r>
            <a:r>
              <a:rPr lang="el-GR" dirty="0"/>
              <a:t>είναι δείκτες</a:t>
            </a:r>
          </a:p>
        </p:txBody>
      </p:sp>
      <p:sp>
        <p:nvSpPr>
          <p:cNvPr id="3" name="Ορθογώνιο 2">
            <a:extLst>
              <a:ext uri="{FF2B5EF4-FFF2-40B4-BE49-F238E27FC236}">
                <a16:creationId xmlns:a16="http://schemas.microsoft.com/office/drawing/2014/main" id="{51CC2160-4626-4C05-AE91-A511F35E8891}"/>
              </a:ext>
            </a:extLst>
          </p:cNvPr>
          <p:cNvSpPr/>
          <p:nvPr/>
        </p:nvSpPr>
        <p:spPr>
          <a:xfrm>
            <a:off x="838200" y="1425969"/>
            <a:ext cx="7675485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#include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#include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&lt;map&gt;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std;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main()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std::map&lt;std::string,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 months = 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{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"Jan"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31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}, {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"Feb"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28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}, {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"Mar"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31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}, {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"Apr"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30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};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map&lt;string,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&gt;::iterator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months.begin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!=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months.end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-&gt;second == 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31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months.erase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++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months.cbegin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!=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months.cend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 ++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-&gt;first &lt;&lt;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 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-&gt;second &lt;&lt;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Ορθογώνιο 3">
            <a:extLst>
              <a:ext uri="{FF2B5EF4-FFF2-40B4-BE49-F238E27FC236}">
                <a16:creationId xmlns:a16="http://schemas.microsoft.com/office/drawing/2014/main" id="{75B138ED-D5A2-43C3-B0E9-F947549F288C}"/>
              </a:ext>
            </a:extLst>
          </p:cNvPr>
          <p:cNvSpPr/>
          <p:nvPr/>
        </p:nvSpPr>
        <p:spPr>
          <a:xfrm>
            <a:off x="8827363" y="3105834"/>
            <a:ext cx="849297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l-GR" dirty="0" err="1"/>
              <a:t>Apr</a:t>
            </a:r>
            <a:r>
              <a:rPr lang="el-GR" dirty="0"/>
              <a:t> 30</a:t>
            </a:r>
          </a:p>
          <a:p>
            <a:r>
              <a:rPr lang="el-GR" dirty="0" err="1"/>
              <a:t>Feb</a:t>
            </a:r>
            <a:r>
              <a:rPr lang="el-GR" dirty="0"/>
              <a:t> 28</a:t>
            </a:r>
          </a:p>
        </p:txBody>
      </p:sp>
      <p:sp>
        <p:nvSpPr>
          <p:cNvPr id="5" name="Ορθογώνιο 4">
            <a:extLst>
              <a:ext uri="{FF2B5EF4-FFF2-40B4-BE49-F238E27FC236}">
                <a16:creationId xmlns:a16="http://schemas.microsoft.com/office/drawing/2014/main" id="{6E9EFA4F-BA43-42BA-9A09-FE84E2AEADBC}"/>
              </a:ext>
            </a:extLst>
          </p:cNvPr>
          <p:cNvSpPr/>
          <p:nvPr/>
        </p:nvSpPr>
        <p:spPr>
          <a:xfrm>
            <a:off x="0" y="6488668"/>
            <a:ext cx="3081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 err="1">
                <a:solidFill>
                  <a:schemeClr val="bg1">
                    <a:lumMod val="50000"/>
                  </a:schemeClr>
                </a:solidFill>
              </a:rPr>
              <a:t>map_iterator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_is_a_pointer.cpp</a:t>
            </a:r>
            <a:endParaRPr lang="el-G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4FD60D25-A888-4EE3-A4F2-34AA0FDB4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4C13-1BCD-4DA1-A8E4-48175BEF3CEB}" type="slidenum">
              <a:rPr lang="el-GR" smtClean="0"/>
              <a:t>25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5468590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3CF5DB6-DEB1-4BA8-8982-56C4E665E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Απλός δείκτης</a:t>
            </a:r>
            <a:r>
              <a:rPr lang="en-US" dirty="0"/>
              <a:t> </a:t>
            </a:r>
            <a:r>
              <a:rPr lang="el-GR" dirty="0"/>
              <a:t>σε </a:t>
            </a:r>
            <a:r>
              <a:rPr lang="en-US" dirty="0"/>
              <a:t>int (</a:t>
            </a:r>
            <a:r>
              <a:rPr lang="el-GR" dirty="0"/>
              <a:t>ο ρόλος του </a:t>
            </a:r>
            <a:r>
              <a:rPr lang="en-US" dirty="0"/>
              <a:t>const)</a:t>
            </a:r>
            <a:endParaRPr lang="el-GR" dirty="0"/>
          </a:p>
        </p:txBody>
      </p:sp>
      <p:sp>
        <p:nvSpPr>
          <p:cNvPr id="3" name="Ορθογώνιο 2">
            <a:extLst>
              <a:ext uri="{FF2B5EF4-FFF2-40B4-BE49-F238E27FC236}">
                <a16:creationId xmlns:a16="http://schemas.microsoft.com/office/drawing/2014/main" id="{67815167-6A05-4A78-BBA7-26B11395BA14}"/>
              </a:ext>
            </a:extLst>
          </p:cNvPr>
          <p:cNvSpPr/>
          <p:nvPr/>
        </p:nvSpPr>
        <p:spPr>
          <a:xfrm>
            <a:off x="838200" y="1948140"/>
            <a:ext cx="9877148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#include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cstdio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std;</a:t>
            </a: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main()</a:t>
            </a:r>
            <a:r>
              <a:rPr lang="el-G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a = 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b = 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c = 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20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*p1;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 // pointer to int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p1 = &amp;a;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(*p1)++;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p1 = &amp;b;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(*p1)++;</a:t>
            </a:r>
          </a:p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    // p1 = &amp;c; // error: assigning to 'int *' from incompatible type 'const int *'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"pointer to int: a=%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 b=%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 c=%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 *p1=%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\n"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a, b, c, *p1);</a:t>
            </a: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Ορθογώνιο 3">
            <a:extLst>
              <a:ext uri="{FF2B5EF4-FFF2-40B4-BE49-F238E27FC236}">
                <a16:creationId xmlns:a16="http://schemas.microsoft.com/office/drawing/2014/main" id="{091B71F0-DF87-4876-95C0-D81184BD91D1}"/>
              </a:ext>
            </a:extLst>
          </p:cNvPr>
          <p:cNvSpPr/>
          <p:nvPr/>
        </p:nvSpPr>
        <p:spPr>
          <a:xfrm>
            <a:off x="7691579" y="3244334"/>
            <a:ext cx="3662221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l-GR" dirty="0" err="1"/>
              <a:t>pointer</a:t>
            </a:r>
            <a:r>
              <a:rPr lang="el-GR" dirty="0"/>
              <a:t> </a:t>
            </a:r>
            <a:r>
              <a:rPr lang="el-GR" dirty="0" err="1"/>
              <a:t>to</a:t>
            </a:r>
            <a:r>
              <a:rPr lang="el-GR" dirty="0"/>
              <a:t> </a:t>
            </a:r>
            <a:r>
              <a:rPr lang="el-GR" dirty="0" err="1"/>
              <a:t>int</a:t>
            </a:r>
            <a:r>
              <a:rPr lang="el-GR" dirty="0"/>
              <a:t>: a=6 b=11 c=20 *p1=11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2C0684-1089-4230-81B3-46448CB209BB}"/>
              </a:ext>
            </a:extLst>
          </p:cNvPr>
          <p:cNvSpPr txBox="1"/>
          <p:nvPr/>
        </p:nvSpPr>
        <p:spPr>
          <a:xfrm>
            <a:off x="0" y="6488668"/>
            <a:ext cx="2459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const_and_pointers.cpp</a:t>
            </a:r>
            <a:endParaRPr lang="el-G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5D1B148A-560B-4F0A-8DBE-E0F4DF07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4C13-1BCD-4DA1-A8E4-48175BEF3CEB}" type="slidenum">
              <a:rPr lang="el-GR" smtClean="0"/>
              <a:t>26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91544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EBF3E82-ACD3-4FEC-8230-FE9777116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Δείκτης σε </a:t>
            </a:r>
            <a:r>
              <a:rPr lang="en-US" dirty="0"/>
              <a:t>const int</a:t>
            </a:r>
            <a:endParaRPr lang="el-GR" dirty="0"/>
          </a:p>
        </p:txBody>
      </p:sp>
      <p:sp>
        <p:nvSpPr>
          <p:cNvPr id="3" name="Ορθογώνιο 2">
            <a:extLst>
              <a:ext uri="{FF2B5EF4-FFF2-40B4-BE49-F238E27FC236}">
                <a16:creationId xmlns:a16="http://schemas.microsoft.com/office/drawing/2014/main" id="{AC2483D3-0E0B-49B9-A16A-A9F11795DDB3}"/>
              </a:ext>
            </a:extLst>
          </p:cNvPr>
          <p:cNvSpPr/>
          <p:nvPr/>
        </p:nvSpPr>
        <p:spPr>
          <a:xfrm>
            <a:off x="838200" y="1586636"/>
            <a:ext cx="8989381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#include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cstdio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std;</a:t>
            </a: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main()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a = 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b = 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c = 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20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*p2;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 // pointer to const int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p2 = &amp;a;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p2 = &amp;b;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p2 = &amp;c;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"pointer to const int: a=%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 b=%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 c=%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 *p2=%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\n"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a, b, c, *p2);</a:t>
            </a:r>
          </a:p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    // p2 = &amp;a;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    // (*p2)++; // error: read-only variable is not assignable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Ορθογώνιο 4">
            <a:extLst>
              <a:ext uri="{FF2B5EF4-FFF2-40B4-BE49-F238E27FC236}">
                <a16:creationId xmlns:a16="http://schemas.microsoft.com/office/drawing/2014/main" id="{32CAB30E-A667-4826-8B46-A9358C47C454}"/>
              </a:ext>
            </a:extLst>
          </p:cNvPr>
          <p:cNvSpPr/>
          <p:nvPr/>
        </p:nvSpPr>
        <p:spPr>
          <a:xfrm>
            <a:off x="7466654" y="3202463"/>
            <a:ext cx="4218784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l-GR" dirty="0" err="1"/>
              <a:t>pointer</a:t>
            </a:r>
            <a:r>
              <a:rPr lang="el-GR" dirty="0"/>
              <a:t> </a:t>
            </a:r>
            <a:r>
              <a:rPr lang="el-GR" dirty="0" err="1"/>
              <a:t>to</a:t>
            </a:r>
            <a:r>
              <a:rPr lang="el-GR" dirty="0"/>
              <a:t> </a:t>
            </a:r>
            <a:r>
              <a:rPr lang="el-GR" dirty="0" err="1"/>
              <a:t>const</a:t>
            </a:r>
            <a:r>
              <a:rPr lang="el-GR" dirty="0"/>
              <a:t> </a:t>
            </a:r>
            <a:r>
              <a:rPr lang="el-GR" dirty="0" err="1"/>
              <a:t>int</a:t>
            </a:r>
            <a:r>
              <a:rPr lang="el-GR" dirty="0"/>
              <a:t>: a=5 b=10 c=20 *p2=20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48527E-6186-4072-B866-3A5B0C5C78EB}"/>
              </a:ext>
            </a:extLst>
          </p:cNvPr>
          <p:cNvSpPr txBox="1"/>
          <p:nvPr/>
        </p:nvSpPr>
        <p:spPr>
          <a:xfrm>
            <a:off x="0" y="6488668"/>
            <a:ext cx="2494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const_and_pointers.cpp</a:t>
            </a:r>
            <a:endParaRPr lang="el-G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63E926A1-255F-4806-9E48-DD720A6A3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4C13-1BCD-4DA1-A8E4-48175BEF3CEB}" type="slidenum">
              <a:rPr lang="el-GR" smtClean="0"/>
              <a:t>27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4362601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01CB1D5-B308-4853-93EF-E224B21AB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 </a:t>
            </a:r>
            <a:r>
              <a:rPr lang="el-GR" dirty="0"/>
              <a:t>δείκτης σε </a:t>
            </a:r>
            <a:r>
              <a:rPr lang="en-US" dirty="0"/>
              <a:t>int</a:t>
            </a:r>
            <a:endParaRPr lang="el-GR" dirty="0"/>
          </a:p>
        </p:txBody>
      </p:sp>
      <p:sp>
        <p:nvSpPr>
          <p:cNvPr id="3" name="Ορθογώνιο 2">
            <a:extLst>
              <a:ext uri="{FF2B5EF4-FFF2-40B4-BE49-F238E27FC236}">
                <a16:creationId xmlns:a16="http://schemas.microsoft.com/office/drawing/2014/main" id="{1EFC15EE-DEF6-40E2-8467-E26B00F7B9B6}"/>
              </a:ext>
            </a:extLst>
          </p:cNvPr>
          <p:cNvSpPr/>
          <p:nvPr/>
        </p:nvSpPr>
        <p:spPr>
          <a:xfrm>
            <a:off x="838200" y="1521598"/>
            <a:ext cx="10818181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#include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cstdio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std;</a:t>
            </a: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main()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a = 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b = 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c = 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20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*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p3 = &amp;a;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 // const pointer to int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(*p3)++;</a:t>
            </a:r>
          </a:p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    // p3 = &amp;b; // error: cannot assign to variable 'p3' with const-qualified type 'int *const'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"const pointer to int: a=%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 b=%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 c=%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 *p3=%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\n"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a, b, c, *p3);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Ορθογώνιο 3">
            <a:extLst>
              <a:ext uri="{FF2B5EF4-FFF2-40B4-BE49-F238E27FC236}">
                <a16:creationId xmlns:a16="http://schemas.microsoft.com/office/drawing/2014/main" id="{82A351A3-58BC-4C54-AA99-8C1765850351}"/>
              </a:ext>
            </a:extLst>
          </p:cNvPr>
          <p:cNvSpPr/>
          <p:nvPr/>
        </p:nvSpPr>
        <p:spPr>
          <a:xfrm>
            <a:off x="7436388" y="2983536"/>
            <a:ext cx="4101764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l-GR" dirty="0" err="1"/>
              <a:t>const</a:t>
            </a:r>
            <a:r>
              <a:rPr lang="el-GR" dirty="0"/>
              <a:t> </a:t>
            </a:r>
            <a:r>
              <a:rPr lang="el-GR" dirty="0" err="1"/>
              <a:t>pointer</a:t>
            </a:r>
            <a:r>
              <a:rPr lang="el-GR" dirty="0"/>
              <a:t> </a:t>
            </a:r>
            <a:r>
              <a:rPr lang="el-GR" dirty="0" err="1"/>
              <a:t>to</a:t>
            </a:r>
            <a:r>
              <a:rPr lang="el-GR" dirty="0"/>
              <a:t> </a:t>
            </a:r>
            <a:r>
              <a:rPr lang="el-GR" dirty="0" err="1"/>
              <a:t>int</a:t>
            </a:r>
            <a:r>
              <a:rPr lang="el-GR" dirty="0"/>
              <a:t>: a=6 b=10 c=20 *p3=6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0633BA-D71F-45A4-984F-A68BB7FA6DFD}"/>
              </a:ext>
            </a:extLst>
          </p:cNvPr>
          <p:cNvSpPr txBox="1"/>
          <p:nvPr/>
        </p:nvSpPr>
        <p:spPr>
          <a:xfrm>
            <a:off x="0" y="6488668"/>
            <a:ext cx="2574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const_and_pointers.cpp</a:t>
            </a:r>
            <a:endParaRPr lang="el-G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A9355B84-50BB-4014-A180-12B8AF78F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4C13-1BCD-4DA1-A8E4-48175BEF3CEB}" type="slidenum">
              <a:rPr lang="el-GR" smtClean="0"/>
              <a:t>28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9721889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01CB1D5-B308-4853-93EF-E224B21AB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 </a:t>
            </a:r>
            <a:r>
              <a:rPr lang="el-GR" dirty="0"/>
              <a:t>δείκτης σε </a:t>
            </a:r>
            <a:r>
              <a:rPr lang="en-US" dirty="0"/>
              <a:t>const int</a:t>
            </a:r>
            <a:endParaRPr lang="el-G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9A5959-7080-4DC4-A94B-5A3F2F7657A9}"/>
              </a:ext>
            </a:extLst>
          </p:cNvPr>
          <p:cNvSpPr txBox="1"/>
          <p:nvPr/>
        </p:nvSpPr>
        <p:spPr>
          <a:xfrm>
            <a:off x="0" y="6488668"/>
            <a:ext cx="2574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const_and_pointers.cpp</a:t>
            </a:r>
            <a:endParaRPr lang="el-G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Ορθογώνιο 5">
            <a:extLst>
              <a:ext uri="{FF2B5EF4-FFF2-40B4-BE49-F238E27FC236}">
                <a16:creationId xmlns:a16="http://schemas.microsoft.com/office/drawing/2014/main" id="{8D183E34-5A41-4921-918F-CFBA1EF479F0}"/>
              </a:ext>
            </a:extLst>
          </p:cNvPr>
          <p:cNvSpPr/>
          <p:nvPr/>
        </p:nvSpPr>
        <p:spPr>
          <a:xfrm>
            <a:off x="838199" y="2270265"/>
            <a:ext cx="11226553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#include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cstdio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std;</a:t>
            </a:r>
          </a:p>
          <a:p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main()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a = 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b = 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c = 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20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*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p4 = &amp;a;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 // const pointer to const int</a:t>
            </a:r>
          </a:p>
          <a:p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    // (*p4)++; // error: read-only variable is not assignable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    // p4 = &amp;b; // error: cannot assign to variable 'p4' with const-qualified type 'const int *const'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    // p4 = &amp;c; // error: cannot assign to variable 'p4' with const-qualified type 'const int *const'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"const pointer to const int: a=%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 b=%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 c=%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 *p4=%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a, b, c, *p4);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Ορθογώνιο 6">
            <a:extLst>
              <a:ext uri="{FF2B5EF4-FFF2-40B4-BE49-F238E27FC236}">
                <a16:creationId xmlns:a16="http://schemas.microsoft.com/office/drawing/2014/main" id="{6A1CD5CD-AA56-42E1-917E-6EF2924875E9}"/>
              </a:ext>
            </a:extLst>
          </p:cNvPr>
          <p:cNvSpPr/>
          <p:nvPr/>
        </p:nvSpPr>
        <p:spPr>
          <a:xfrm>
            <a:off x="6980551" y="3244334"/>
            <a:ext cx="4658327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l-GR" dirty="0" err="1"/>
              <a:t>const</a:t>
            </a:r>
            <a:r>
              <a:rPr lang="el-GR" dirty="0"/>
              <a:t> </a:t>
            </a:r>
            <a:r>
              <a:rPr lang="el-GR" dirty="0" err="1"/>
              <a:t>pointer</a:t>
            </a:r>
            <a:r>
              <a:rPr lang="el-GR" dirty="0"/>
              <a:t> </a:t>
            </a:r>
            <a:r>
              <a:rPr lang="el-GR" dirty="0" err="1"/>
              <a:t>to</a:t>
            </a:r>
            <a:r>
              <a:rPr lang="el-GR" dirty="0"/>
              <a:t> </a:t>
            </a:r>
            <a:r>
              <a:rPr lang="el-GR" dirty="0" err="1"/>
              <a:t>const</a:t>
            </a:r>
            <a:r>
              <a:rPr lang="el-GR" dirty="0"/>
              <a:t> </a:t>
            </a:r>
            <a:r>
              <a:rPr lang="el-GR" dirty="0" err="1"/>
              <a:t>int</a:t>
            </a:r>
            <a:r>
              <a:rPr lang="el-GR" dirty="0"/>
              <a:t>: a=5 b=10 c=20 *p4=5</a:t>
            </a:r>
          </a:p>
        </p:txBody>
      </p:sp>
      <p:sp>
        <p:nvSpPr>
          <p:cNvPr id="3" name="Θέση αριθμού διαφάνειας 2">
            <a:extLst>
              <a:ext uri="{FF2B5EF4-FFF2-40B4-BE49-F238E27FC236}">
                <a16:creationId xmlns:a16="http://schemas.microsoft.com/office/drawing/2014/main" id="{B80F172A-2AA8-443E-A175-DFAC2DF2C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4C13-1BCD-4DA1-A8E4-48175BEF3CEB}" type="slidenum">
              <a:rPr lang="el-GR" smtClean="0"/>
              <a:t>29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41678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EEC06A7-4625-47E9-A09F-A72293DE5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Συνηθισμένο λάθος</a:t>
            </a:r>
            <a:r>
              <a:rPr lang="en-US" dirty="0"/>
              <a:t> </a:t>
            </a:r>
            <a:r>
              <a:rPr lang="el-GR" dirty="0"/>
              <a:t>με δείκτη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C8F8CE-CC6E-4DF9-BFBF-E11A2B24C003}"/>
              </a:ext>
            </a:extLst>
          </p:cNvPr>
          <p:cNvSpPr txBox="1"/>
          <p:nvPr/>
        </p:nvSpPr>
        <p:spPr>
          <a:xfrm>
            <a:off x="0" y="6488668"/>
            <a:ext cx="2512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uninitialized_pointer.cpp</a:t>
            </a:r>
            <a:endParaRPr lang="el-G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Ορθογώνιο 2">
            <a:extLst>
              <a:ext uri="{FF2B5EF4-FFF2-40B4-BE49-F238E27FC236}">
                <a16:creationId xmlns:a16="http://schemas.microsoft.com/office/drawing/2014/main" id="{D3C8DD75-D289-42AD-9ABD-AE5FE1B6FD00}"/>
              </a:ext>
            </a:extLst>
          </p:cNvPr>
          <p:cNvSpPr/>
          <p:nvPr/>
        </p:nvSpPr>
        <p:spPr>
          <a:xfrm>
            <a:off x="7537881" y="3428998"/>
            <a:ext cx="1819729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l-GR" dirty="0"/>
              <a:t>p1=6, p2=0, p3=0</a:t>
            </a:r>
            <a:endParaRPr lang="en-US" dirty="0"/>
          </a:p>
        </p:txBody>
      </p:sp>
      <p:sp>
        <p:nvSpPr>
          <p:cNvPr id="6" name="Ορθογώνιο 5">
            <a:extLst>
              <a:ext uri="{FF2B5EF4-FFF2-40B4-BE49-F238E27FC236}">
                <a16:creationId xmlns:a16="http://schemas.microsoft.com/office/drawing/2014/main" id="{C7B3D86C-F4C8-47FB-9366-047E6887F859}"/>
              </a:ext>
            </a:extLst>
          </p:cNvPr>
          <p:cNvSpPr/>
          <p:nvPr/>
        </p:nvSpPr>
        <p:spPr>
          <a:xfrm>
            <a:off x="838200" y="1597728"/>
            <a:ext cx="6096000" cy="329320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#include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cstdio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std;</a:t>
            </a: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main()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*p1;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*p2 =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*p3 = 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 // C++ guidelines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"p1=%x, p2=%x, p3=%x\n"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p1, p2, p3);</a:t>
            </a: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*p1 = 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7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 // </a:t>
            </a:r>
            <a:r>
              <a:rPr lang="el-GR" sz="1600" dirty="0">
                <a:solidFill>
                  <a:srgbClr val="008000"/>
                </a:solidFill>
                <a:latin typeface="Consolas" panose="020B0609020204030204" pitchFamily="49" charset="0"/>
              </a:rPr>
              <a:t>μη προβλέψιμη συμπεριφορά</a:t>
            </a:r>
            <a:endParaRPr lang="el-G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l-GR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"bye"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7B501427-8F05-4BE8-B676-5571F85E8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4C13-1BCD-4DA1-A8E4-48175BEF3CEB}" type="slidenum">
              <a:rPr lang="el-GR" smtClean="0"/>
              <a:t>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771324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8091B3D-666F-451E-A504-152CB86E3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Ο δείκτης </a:t>
            </a:r>
            <a:r>
              <a:rPr lang="en-US" dirty="0"/>
              <a:t>this</a:t>
            </a:r>
            <a:endParaRPr lang="el-GR" dirty="0"/>
          </a:p>
        </p:txBody>
      </p:sp>
      <p:sp>
        <p:nvSpPr>
          <p:cNvPr id="3" name="Ορθογώνιο 2">
            <a:extLst>
              <a:ext uri="{FF2B5EF4-FFF2-40B4-BE49-F238E27FC236}">
                <a16:creationId xmlns:a16="http://schemas.microsoft.com/office/drawing/2014/main" id="{EFA7D024-66A2-4D7E-A9EB-FE6BAEFD13E1}"/>
              </a:ext>
            </a:extLst>
          </p:cNvPr>
          <p:cNvSpPr/>
          <p:nvPr/>
        </p:nvSpPr>
        <p:spPr>
          <a:xfrm>
            <a:off x="838200" y="1404643"/>
            <a:ext cx="895461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#include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std;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point {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x, y;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public: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point() {}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set_xy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x,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y)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-&gt;x = x;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-&gt;y = y;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display()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"(x="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x &lt;&lt;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", y="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y &lt;&lt;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")"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main()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point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a_point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a_point.set_xy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a_point.display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Ορθογώνιο 3">
            <a:extLst>
              <a:ext uri="{FF2B5EF4-FFF2-40B4-BE49-F238E27FC236}">
                <a16:creationId xmlns:a16="http://schemas.microsoft.com/office/drawing/2014/main" id="{80D0257E-34DE-49A3-B8A8-1B32BD4430C4}"/>
              </a:ext>
            </a:extLst>
          </p:cNvPr>
          <p:cNvSpPr/>
          <p:nvPr/>
        </p:nvSpPr>
        <p:spPr>
          <a:xfrm>
            <a:off x="8808085" y="3343635"/>
            <a:ext cx="196945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l-GR" dirty="0"/>
              <a:t>0x62fe18(x=1, y=2)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E4ED44-8BFB-448E-9BCF-3F2471F15206}"/>
              </a:ext>
            </a:extLst>
          </p:cNvPr>
          <p:cNvSpPr txBox="1"/>
          <p:nvPr/>
        </p:nvSpPr>
        <p:spPr>
          <a:xfrm>
            <a:off x="0" y="6488668"/>
            <a:ext cx="1695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this_pointer.cpp</a:t>
            </a:r>
            <a:endParaRPr lang="el-G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8D339416-DC93-48D7-9349-24FE1E9E1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4C13-1BCD-4DA1-A8E4-48175BEF3CEB}" type="slidenum">
              <a:rPr lang="el-GR" smtClean="0"/>
              <a:t>30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986867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2B58BDF-4BDA-4EE4-B5D0-B92A4C9E6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Δυναμικός δισδιάστατος πίνακας (δείκτης σε δείκτη)</a:t>
            </a:r>
          </a:p>
        </p:txBody>
      </p:sp>
      <p:sp>
        <p:nvSpPr>
          <p:cNvPr id="3" name="Ορθογώνιο 2">
            <a:extLst>
              <a:ext uri="{FF2B5EF4-FFF2-40B4-BE49-F238E27FC236}">
                <a16:creationId xmlns:a16="http://schemas.microsoft.com/office/drawing/2014/main" id="{9ED7EE29-9A04-436F-9C27-CC3FE688B417}"/>
              </a:ext>
            </a:extLst>
          </p:cNvPr>
          <p:cNvSpPr/>
          <p:nvPr/>
        </p:nvSpPr>
        <p:spPr>
          <a:xfrm>
            <a:off x="8472256" y="3295809"/>
            <a:ext cx="485313" cy="9233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l-GR" dirty="0"/>
              <a:t>1 2 </a:t>
            </a:r>
          </a:p>
          <a:p>
            <a:r>
              <a:rPr lang="el-GR" dirty="0"/>
              <a:t>3 4</a:t>
            </a:r>
          </a:p>
          <a:p>
            <a:r>
              <a:rPr lang="el-GR" dirty="0"/>
              <a:t>5 6</a:t>
            </a:r>
          </a:p>
        </p:txBody>
      </p:sp>
      <p:sp>
        <p:nvSpPr>
          <p:cNvPr id="4" name="Ορθογώνιο 3">
            <a:extLst>
              <a:ext uri="{FF2B5EF4-FFF2-40B4-BE49-F238E27FC236}">
                <a16:creationId xmlns:a16="http://schemas.microsoft.com/office/drawing/2014/main" id="{C0C68158-4A3D-4A8D-A88A-9D971C8D641A}"/>
              </a:ext>
            </a:extLst>
          </p:cNvPr>
          <p:cNvSpPr/>
          <p:nvPr/>
        </p:nvSpPr>
        <p:spPr>
          <a:xfrm>
            <a:off x="838200" y="1660783"/>
            <a:ext cx="8833282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#include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std;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print(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**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a,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m,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n)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 m;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j = 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 j &lt; n;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a[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][j] &lt;&lt;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 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main()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m = 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n = 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c = 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**mat =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*[m];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 m;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mat[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 =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[n];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j = 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 j &lt; n;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mat[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][j] = ++c;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print(mat, m, n);</a:t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 m;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delete[] mat[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delete[] mat;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Ορθογώνιο 4">
            <a:extLst>
              <a:ext uri="{FF2B5EF4-FFF2-40B4-BE49-F238E27FC236}">
                <a16:creationId xmlns:a16="http://schemas.microsoft.com/office/drawing/2014/main" id="{319EF000-A675-45D1-8943-6EC0E658D4B5}"/>
              </a:ext>
            </a:extLst>
          </p:cNvPr>
          <p:cNvSpPr/>
          <p:nvPr/>
        </p:nvSpPr>
        <p:spPr>
          <a:xfrm>
            <a:off x="0" y="6488668"/>
            <a:ext cx="13995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>
                <a:solidFill>
                  <a:schemeClr val="bg1">
                    <a:lumMod val="50000"/>
                  </a:schemeClr>
                </a:solidFill>
              </a:rPr>
              <a:t>2d_array.cpp</a:t>
            </a:r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BF327010-8844-4350-BADF-CA48CD41F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4C13-1BCD-4DA1-A8E4-48175BEF3CEB}" type="slidenum">
              <a:rPr lang="el-GR" smtClean="0"/>
              <a:t>31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56120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979EA39-A451-4908-972D-A77164707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Δείκτης σε </a:t>
            </a:r>
            <a:r>
              <a:rPr lang="en-US" dirty="0"/>
              <a:t>struct</a:t>
            </a:r>
            <a:endParaRPr lang="el-GR" dirty="0"/>
          </a:p>
        </p:txBody>
      </p:sp>
      <p:sp>
        <p:nvSpPr>
          <p:cNvPr id="3" name="Ορθογώνιο 2">
            <a:extLst>
              <a:ext uri="{FF2B5EF4-FFF2-40B4-BE49-F238E27FC236}">
                <a16:creationId xmlns:a16="http://schemas.microsoft.com/office/drawing/2014/main" id="{E863E0AD-11A8-4107-9AAD-CD8DCDB3C425}"/>
              </a:ext>
            </a:extLst>
          </p:cNvPr>
          <p:cNvSpPr/>
          <p:nvPr/>
        </p:nvSpPr>
        <p:spPr>
          <a:xfrm>
            <a:off x="838200" y="1690688"/>
            <a:ext cx="458087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 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std;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point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y;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main()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point a = {</a:t>
            </a:r>
            <a:r>
              <a:rPr lang="en-US" sz="16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point *p = &amp;a;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p-&gt;x = </a:t>
            </a:r>
            <a:r>
              <a:rPr lang="en-US" sz="16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l-G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l-GR" sz="1600" dirty="0">
                <a:solidFill>
                  <a:srgbClr val="008000"/>
                </a:solidFill>
                <a:latin typeface="Consolas" panose="020B0609020204030204" pitchFamily="49" charset="0"/>
              </a:rPr>
              <a:t>// ή (*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p).x = 4;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p-&gt;y = </a:t>
            </a:r>
            <a:r>
              <a:rPr lang="en-US" sz="16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l-GR" sz="1600" dirty="0">
                <a:solidFill>
                  <a:srgbClr val="008000"/>
                </a:solidFill>
                <a:latin typeface="Consolas" panose="020B0609020204030204" pitchFamily="49" charset="0"/>
              </a:rPr>
              <a:t>// ή (*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p).y = 5;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09830F-14E2-44C8-8B3D-48AD7F7383F2}"/>
              </a:ext>
            </a:extLst>
          </p:cNvPr>
          <p:cNvSpPr txBox="1"/>
          <p:nvPr/>
        </p:nvSpPr>
        <p:spPr>
          <a:xfrm>
            <a:off x="1" y="6488668"/>
            <a:ext cx="2317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pointer_to_struct.cpp</a:t>
            </a:r>
            <a:endParaRPr lang="el-G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1CE2EB65-892E-47D1-B9FA-FD2841F15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4C13-1BCD-4DA1-A8E4-48175BEF3CEB}" type="slidenum">
              <a:rPr lang="el-GR" smtClean="0"/>
              <a:t>4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59682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BF8102E-862F-466C-8959-510FAFBF3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Δείκτης σε </a:t>
            </a:r>
            <a:r>
              <a:rPr lang="en-US" dirty="0"/>
              <a:t>union</a:t>
            </a:r>
            <a:endParaRPr lang="el-GR" dirty="0"/>
          </a:p>
        </p:txBody>
      </p:sp>
      <p:sp>
        <p:nvSpPr>
          <p:cNvPr id="3" name="Ορθογώνιο 2">
            <a:extLst>
              <a:ext uri="{FF2B5EF4-FFF2-40B4-BE49-F238E27FC236}">
                <a16:creationId xmlns:a16="http://schemas.microsoft.com/office/drawing/2014/main" id="{52B022A5-BE11-444A-B4F2-D76C8B16418F}"/>
              </a:ext>
            </a:extLst>
          </p:cNvPr>
          <p:cNvSpPr/>
          <p:nvPr/>
        </p:nvSpPr>
        <p:spPr>
          <a:xfrm>
            <a:off x="7717654" y="2701005"/>
            <a:ext cx="2527177" cy="9233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l-GR" dirty="0"/>
              <a:t>1 0.00 </a:t>
            </a:r>
          </a:p>
          <a:p>
            <a:r>
              <a:rPr lang="el-GR" dirty="0"/>
              <a:t>1374389535 3.14 </a:t>
            </a:r>
          </a:p>
          <a:p>
            <a:r>
              <a:rPr lang="el-GR" dirty="0"/>
              <a:t>1374389601 3.14 a</a:t>
            </a:r>
          </a:p>
        </p:txBody>
      </p:sp>
      <p:sp>
        <p:nvSpPr>
          <p:cNvPr id="4" name="Ορθογώνιο 3">
            <a:extLst>
              <a:ext uri="{FF2B5EF4-FFF2-40B4-BE49-F238E27FC236}">
                <a16:creationId xmlns:a16="http://schemas.microsoft.com/office/drawing/2014/main" id="{96FC0CE6-D84F-4D7C-A18B-F747480B0673}"/>
              </a:ext>
            </a:extLst>
          </p:cNvPr>
          <p:cNvSpPr/>
          <p:nvPr/>
        </p:nvSpPr>
        <p:spPr>
          <a:xfrm>
            <a:off x="838200" y="1420674"/>
            <a:ext cx="6096000" cy="48320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#include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cstdio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std;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union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my_union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d;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c;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main()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my_union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mu;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my_union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*p = &amp;mu;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sizeof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 union is %d\n"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(mu));</a:t>
            </a:r>
          </a:p>
          <a:p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p-&gt;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"%d %.2f %c\n"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p-&gt;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p-&gt;d, p-&gt;c);</a:t>
            </a:r>
          </a:p>
          <a:p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p-&gt;d = 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3.14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"%d %.2f %c\n"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p-&gt;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p-&gt;d, p-&gt;c);</a:t>
            </a:r>
          </a:p>
          <a:p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p-&gt;c =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'a'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"%d %.2f %c\n"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p-&gt;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p-&gt;d, p-&gt;c);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9A4CFE-F587-4856-BA55-1BF7C9253083}"/>
              </a:ext>
            </a:extLst>
          </p:cNvPr>
          <p:cNvSpPr txBox="1"/>
          <p:nvPr/>
        </p:nvSpPr>
        <p:spPr>
          <a:xfrm>
            <a:off x="1" y="6488668"/>
            <a:ext cx="2317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pointer_to_union.cpp</a:t>
            </a:r>
            <a:endParaRPr lang="el-G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CC85D469-9B05-4D04-9426-A533455CF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4C13-1BCD-4DA1-A8E4-48175BEF3CEB}" type="slidenum">
              <a:rPr lang="el-GR" smtClean="0"/>
              <a:t>5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662367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9B713E4-A675-4EB9-947B-AB490EED0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Κλήση με αναφορά (</a:t>
            </a:r>
            <a:r>
              <a:rPr lang="en-US" dirty="0"/>
              <a:t>call by reference</a:t>
            </a:r>
            <a:r>
              <a:rPr lang="el-GR" dirty="0"/>
              <a:t>)</a:t>
            </a:r>
          </a:p>
        </p:txBody>
      </p:sp>
      <p:sp>
        <p:nvSpPr>
          <p:cNvPr id="3" name="Ορθογώνιο 2">
            <a:extLst>
              <a:ext uri="{FF2B5EF4-FFF2-40B4-BE49-F238E27FC236}">
                <a16:creationId xmlns:a16="http://schemas.microsoft.com/office/drawing/2014/main" id="{0EC63D5E-03C9-4231-A2F7-08B9A1C5D4E3}"/>
              </a:ext>
            </a:extLst>
          </p:cNvPr>
          <p:cNvSpPr/>
          <p:nvPr/>
        </p:nvSpPr>
        <p:spPr>
          <a:xfrm>
            <a:off x="838200" y="1463094"/>
            <a:ext cx="5634362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std;</a:t>
            </a: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el-GR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κλήση με αναφορά </a:t>
            </a:r>
            <a:r>
              <a:rPr lang="el-GR" sz="1400" dirty="0">
                <a:solidFill>
                  <a:srgbClr val="008000"/>
                </a:solidFill>
                <a:latin typeface="Consolas" panose="020B0609020204030204" pitchFamily="49" charset="0"/>
              </a:rPr>
              <a:t>για την παράμετρο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y</a:t>
            </a:r>
            <a:r>
              <a:rPr lang="el-GR" sz="14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l-GR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(σε 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 </a:t>
            </a:r>
            <a:r>
              <a:rPr lang="el-GR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και 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C++)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fun1(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x, 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y)</a:t>
            </a:r>
            <a:r>
              <a:rPr lang="el-G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x++;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(*y)++;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el-GR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κλήση με αναφορά </a:t>
            </a:r>
            <a:r>
              <a:rPr lang="el-GR" sz="1400" dirty="0">
                <a:solidFill>
                  <a:srgbClr val="008000"/>
                </a:solidFill>
                <a:latin typeface="Consolas" panose="020B0609020204030204" pitchFamily="49" charset="0"/>
              </a:rPr>
              <a:t>για την παράμετρο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y</a:t>
            </a:r>
            <a:r>
              <a:rPr lang="el-GR" sz="14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l-GR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C++)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fun2(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x, 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y)</a:t>
            </a:r>
            <a:r>
              <a:rPr lang="el-G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x++;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y++;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main()</a:t>
            </a:r>
            <a:r>
              <a:rPr lang="el-G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a=</a:t>
            </a:r>
            <a:r>
              <a:rPr lang="en-US" sz="14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,b=</a:t>
            </a:r>
            <a:r>
              <a:rPr lang="en-US" sz="14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fun1(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a,&amp;b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a &lt;&lt;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 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b &lt;&lt;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fun2(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a,b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a &lt;&lt;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 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b &lt;&lt;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DA3FC6-0C83-4597-8293-E5F3AB2F7449}"/>
              </a:ext>
            </a:extLst>
          </p:cNvPr>
          <p:cNvSpPr txBox="1"/>
          <p:nvPr/>
        </p:nvSpPr>
        <p:spPr>
          <a:xfrm>
            <a:off x="1" y="6488668"/>
            <a:ext cx="2320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call_by_reference.cpp</a:t>
            </a:r>
            <a:endParaRPr lang="el-G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Ορθογώνιο 4">
            <a:extLst>
              <a:ext uri="{FF2B5EF4-FFF2-40B4-BE49-F238E27FC236}">
                <a16:creationId xmlns:a16="http://schemas.microsoft.com/office/drawing/2014/main" id="{BEAF0EE6-7BF4-4C72-8A7C-AE93666E07AF}"/>
              </a:ext>
            </a:extLst>
          </p:cNvPr>
          <p:cNvSpPr/>
          <p:nvPr/>
        </p:nvSpPr>
        <p:spPr>
          <a:xfrm>
            <a:off x="8436746" y="3105834"/>
            <a:ext cx="565212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l-GR" dirty="0"/>
              <a:t>5 6</a:t>
            </a:r>
          </a:p>
          <a:p>
            <a:r>
              <a:rPr lang="el-GR" dirty="0"/>
              <a:t>5 7</a:t>
            </a:r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C811170C-22ED-40B7-A692-D62B0C199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4C13-1BCD-4DA1-A8E4-48175BEF3CEB}" type="slidenum">
              <a:rPr lang="el-GR" smtClean="0"/>
              <a:t>6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166528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2D94D3E-B086-45D0-8BA7-BA36B9493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Δείκτες και πίνακες</a:t>
            </a:r>
            <a:r>
              <a:rPr lang="en-US" dirty="0"/>
              <a:t> (</a:t>
            </a:r>
            <a:r>
              <a:rPr lang="el-GR" dirty="0"/>
              <a:t>αριθμητική δεικτών</a:t>
            </a:r>
            <a:r>
              <a:rPr lang="en-US" dirty="0"/>
              <a:t>)</a:t>
            </a:r>
            <a:endParaRPr lang="el-GR" dirty="0"/>
          </a:p>
        </p:txBody>
      </p:sp>
      <p:sp>
        <p:nvSpPr>
          <p:cNvPr id="3" name="Ορθογώνιο 2">
            <a:extLst>
              <a:ext uri="{FF2B5EF4-FFF2-40B4-BE49-F238E27FC236}">
                <a16:creationId xmlns:a16="http://schemas.microsoft.com/office/drawing/2014/main" id="{4A6D0F6A-BFD4-4274-892D-A504F52644F4}"/>
              </a:ext>
            </a:extLst>
          </p:cNvPr>
          <p:cNvSpPr/>
          <p:nvPr/>
        </p:nvSpPr>
        <p:spPr>
          <a:xfrm>
            <a:off x="838200" y="1486502"/>
            <a:ext cx="571426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 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std;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main()</a:t>
            </a:r>
            <a:r>
              <a:rPr lang="el-G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a[] = {</a:t>
            </a:r>
            <a:r>
              <a:rPr lang="en-US" sz="16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*p;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p = a;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// </a:t>
            </a:r>
            <a:r>
              <a:rPr lang="el-GR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ή 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p=&amp;a[0];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*p = </a:t>
            </a:r>
            <a:r>
              <a:rPr lang="en-US" sz="16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// {7, 2, 3, 4, 5};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p++;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*p = </a:t>
            </a:r>
            <a:r>
              <a:rPr lang="en-US" sz="16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// {7, 7, 3, 4, 5};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p += </a:t>
            </a:r>
            <a:r>
              <a:rPr lang="en-US" sz="16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*p = </a:t>
            </a:r>
            <a:r>
              <a:rPr lang="en-US" sz="16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// {7, 7, 3, 7, 5};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*p1 = &amp;a[</a:t>
            </a:r>
            <a:r>
              <a:rPr lang="en-US" sz="16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*p2 = &amp;a[</a:t>
            </a:r>
            <a:r>
              <a:rPr lang="en-US" sz="16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p2 - p1 &lt;&lt; 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// </a:t>
            </a:r>
            <a:r>
              <a:rPr lang="el-GR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εμφανίζει 4</a:t>
            </a:r>
            <a:endParaRPr lang="el-G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l-G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Ορθογώνιο 3">
            <a:extLst>
              <a:ext uri="{FF2B5EF4-FFF2-40B4-BE49-F238E27FC236}">
                <a16:creationId xmlns:a16="http://schemas.microsoft.com/office/drawing/2014/main" id="{D00412F4-67DA-48BA-AFEA-CF3F787B3F4D}"/>
              </a:ext>
            </a:extLst>
          </p:cNvPr>
          <p:cNvSpPr/>
          <p:nvPr/>
        </p:nvSpPr>
        <p:spPr>
          <a:xfrm>
            <a:off x="0" y="6492875"/>
            <a:ext cx="23541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>
                <a:solidFill>
                  <a:schemeClr val="bg1">
                    <a:lumMod val="50000"/>
                  </a:schemeClr>
                </a:solidFill>
              </a:rPr>
              <a:t>pointer_arithmetic.cpp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E9F4F0-7F77-400D-9AB0-BEAAFE3A265C}"/>
              </a:ext>
            </a:extLst>
          </p:cNvPr>
          <p:cNvSpPr txBox="1"/>
          <p:nvPr/>
        </p:nvSpPr>
        <p:spPr>
          <a:xfrm>
            <a:off x="7901126" y="3275860"/>
            <a:ext cx="301686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l-GR" dirty="0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CE52FD1B-E643-4690-B528-7D96BF7A3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4C13-1BCD-4DA1-A8E4-48175BEF3CEB}" type="slidenum">
              <a:rPr lang="el-GR" smtClean="0"/>
              <a:t>7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161937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A2686FF-C5E7-4DDB-AA7D-9E7E1D612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Διαφορά πίνακα και δείκτη</a:t>
            </a:r>
          </a:p>
        </p:txBody>
      </p:sp>
      <p:sp>
        <p:nvSpPr>
          <p:cNvPr id="3" name="Ορθογώνιο 2">
            <a:extLst>
              <a:ext uri="{FF2B5EF4-FFF2-40B4-BE49-F238E27FC236}">
                <a16:creationId xmlns:a16="http://schemas.microsoft.com/office/drawing/2014/main" id="{61ED0E14-693E-465B-ADCB-E34FEF66D2C0}"/>
              </a:ext>
            </a:extLst>
          </p:cNvPr>
          <p:cNvSpPr/>
          <p:nvPr/>
        </p:nvSpPr>
        <p:spPr>
          <a:xfrm>
            <a:off x="9625614" y="2413337"/>
            <a:ext cx="1515862" cy="20313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l-GR" dirty="0"/>
              <a:t>1-1-1</a:t>
            </a:r>
          </a:p>
          <a:p>
            <a:r>
              <a:rPr lang="el-GR" dirty="0"/>
              <a:t>2-2-2</a:t>
            </a:r>
          </a:p>
          <a:p>
            <a:r>
              <a:rPr lang="el-GR" dirty="0"/>
              <a:t>3-3-3</a:t>
            </a:r>
          </a:p>
          <a:p>
            <a:r>
              <a:rPr lang="el-GR" dirty="0"/>
              <a:t>4-4-4</a:t>
            </a:r>
          </a:p>
          <a:p>
            <a:r>
              <a:rPr lang="el-GR" dirty="0"/>
              <a:t>5-5-5</a:t>
            </a:r>
          </a:p>
          <a:p>
            <a:r>
              <a:rPr lang="el-GR" dirty="0" err="1"/>
              <a:t>size</a:t>
            </a:r>
            <a:r>
              <a:rPr lang="el-GR" dirty="0"/>
              <a:t> of</a:t>
            </a:r>
            <a:r>
              <a:rPr lang="en-US" dirty="0"/>
              <a:t> a</a:t>
            </a:r>
            <a:r>
              <a:rPr lang="el-GR" dirty="0"/>
              <a:t>: 20</a:t>
            </a:r>
          </a:p>
          <a:p>
            <a:r>
              <a:rPr lang="el-GR" dirty="0" err="1"/>
              <a:t>size</a:t>
            </a:r>
            <a:r>
              <a:rPr lang="el-GR" dirty="0"/>
              <a:t> of</a:t>
            </a:r>
            <a:r>
              <a:rPr lang="en-US" dirty="0"/>
              <a:t> p</a:t>
            </a:r>
            <a:r>
              <a:rPr lang="el-GR" dirty="0"/>
              <a:t>: 8</a:t>
            </a:r>
          </a:p>
        </p:txBody>
      </p:sp>
      <p:sp>
        <p:nvSpPr>
          <p:cNvPr id="5" name="Ορθογώνιο 4">
            <a:extLst>
              <a:ext uri="{FF2B5EF4-FFF2-40B4-BE49-F238E27FC236}">
                <a16:creationId xmlns:a16="http://schemas.microsoft.com/office/drawing/2014/main" id="{0F517583-7FC2-4CE4-89D9-2631D29586EA}"/>
              </a:ext>
            </a:extLst>
          </p:cNvPr>
          <p:cNvSpPr/>
          <p:nvPr/>
        </p:nvSpPr>
        <p:spPr>
          <a:xfrm>
            <a:off x="943991" y="1609870"/>
            <a:ext cx="8386439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#include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std;</a:t>
            </a: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main()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a[] = {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n = 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(a) / 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(a[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*p = a;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;i&lt;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n;i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a[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 &lt;&lt;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"-"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p[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 &lt;&lt;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"-"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*(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p+i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 &lt;&lt;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"size of a: 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(a) &lt;&lt;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"size of p: 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(p) &lt;&lt;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p++;</a:t>
            </a:r>
          </a:p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    // a++; // error: 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lvalue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 required as increment operand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Ορθογώνιο 5">
            <a:extLst>
              <a:ext uri="{FF2B5EF4-FFF2-40B4-BE49-F238E27FC236}">
                <a16:creationId xmlns:a16="http://schemas.microsoft.com/office/drawing/2014/main" id="{EA469343-0751-43CC-8B24-5895BD5A4672}"/>
              </a:ext>
            </a:extLst>
          </p:cNvPr>
          <p:cNvSpPr/>
          <p:nvPr/>
        </p:nvSpPr>
        <p:spPr>
          <a:xfrm>
            <a:off x="0" y="6488668"/>
            <a:ext cx="2155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 err="1">
                <a:solidFill>
                  <a:schemeClr val="bg1">
                    <a:lumMod val="50000"/>
                  </a:schemeClr>
                </a:solidFill>
              </a:rPr>
              <a:t>pointer_vs_array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cpp</a:t>
            </a:r>
            <a:endParaRPr lang="el-G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9ADBD071-53BC-40F3-8D9E-4685C8667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4C13-1BCD-4DA1-A8E4-48175BEF3CEB}" type="slidenum">
              <a:rPr lang="el-GR" smtClean="0"/>
              <a:t>8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23785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23BE688-50FC-48D7-83BE-989599F44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Δυναμική δέσμευση μνήμης (</a:t>
            </a:r>
            <a:r>
              <a:rPr lang="en-US" dirty="0"/>
              <a:t>C</a:t>
            </a:r>
            <a:r>
              <a:rPr lang="el-GR" dirty="0"/>
              <a:t>)</a:t>
            </a:r>
          </a:p>
        </p:txBody>
      </p:sp>
      <p:sp>
        <p:nvSpPr>
          <p:cNvPr id="3" name="Ορθογώνιο 2">
            <a:extLst>
              <a:ext uri="{FF2B5EF4-FFF2-40B4-BE49-F238E27FC236}">
                <a16:creationId xmlns:a16="http://schemas.microsoft.com/office/drawing/2014/main" id="{327A25C5-9A50-4A8D-AF24-8CDE67E348E2}"/>
              </a:ext>
            </a:extLst>
          </p:cNvPr>
          <p:cNvSpPr/>
          <p:nvPr/>
        </p:nvSpPr>
        <p:spPr>
          <a:xfrm>
            <a:off x="7717654" y="2944245"/>
            <a:ext cx="3272901" cy="12003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l-GR" dirty="0"/>
              <a:t>p=cd1360 *p=5</a:t>
            </a:r>
          </a:p>
          <a:p>
            <a:r>
              <a:rPr lang="el-GR" dirty="0"/>
              <a:t>p=cd1360 *p=0</a:t>
            </a:r>
          </a:p>
          <a:p>
            <a:r>
              <a:rPr lang="el-GR" dirty="0"/>
              <a:t>p=cd1360 p[0]=1 p[1]=2</a:t>
            </a:r>
          </a:p>
          <a:p>
            <a:r>
              <a:rPr lang="el-GR" dirty="0"/>
              <a:t>p=cd1360 p[0]=1 p[1]=2, p[2]=3</a:t>
            </a:r>
          </a:p>
        </p:txBody>
      </p:sp>
      <p:sp>
        <p:nvSpPr>
          <p:cNvPr id="4" name="Ορθογώνιο 3">
            <a:extLst>
              <a:ext uri="{FF2B5EF4-FFF2-40B4-BE49-F238E27FC236}">
                <a16:creationId xmlns:a16="http://schemas.microsoft.com/office/drawing/2014/main" id="{1BDA795B-4420-4F08-A290-CD73921C1350}"/>
              </a:ext>
            </a:extLst>
          </p:cNvPr>
          <p:cNvSpPr/>
          <p:nvPr/>
        </p:nvSpPr>
        <p:spPr>
          <a:xfrm>
            <a:off x="500108" y="1385162"/>
            <a:ext cx="7028156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cstdio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cstdlib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main()</a:t>
            </a:r>
            <a:r>
              <a:rPr lang="el-G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*p = (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*)malloc(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*p = </a:t>
            </a:r>
            <a:r>
              <a:rPr lang="en-US" sz="14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"p=%x *p=%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\n"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p, *p);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free(p);</a:t>
            </a: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p = (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*)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calloc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 </a:t>
            </a:r>
            <a:r>
              <a:rPr lang="en-US" sz="14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"p=%x *p=%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\n"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p, *p);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free(p);</a:t>
            </a: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p = (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*)malloc(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)*</a:t>
            </a:r>
            <a:r>
              <a:rPr lang="en-US" sz="14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p[</a:t>
            </a:r>
            <a:r>
              <a:rPr lang="en-US" sz="14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]=</a:t>
            </a:r>
            <a:r>
              <a:rPr lang="en-US" sz="14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p[</a:t>
            </a:r>
            <a:r>
              <a:rPr lang="en-US" sz="14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]=</a:t>
            </a:r>
            <a:r>
              <a:rPr lang="en-US" sz="14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"p=%x p[0]=%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p[1]=%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\n"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p, p[</a:t>
            </a:r>
            <a:r>
              <a:rPr lang="en-US" sz="14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 p[</a:t>
            </a:r>
            <a:r>
              <a:rPr lang="en-US" sz="14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 = (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*)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realloc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(p,</a:t>
            </a:r>
            <a:r>
              <a:rPr lang="en-US" sz="14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p[</a:t>
            </a:r>
            <a:r>
              <a:rPr lang="en-US" sz="14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]=</a:t>
            </a:r>
            <a:r>
              <a:rPr lang="en-US" sz="14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"p=%x p[0]=%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p[1]=%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, p[2]=%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\n"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p, p[</a:t>
            </a:r>
            <a:r>
              <a:rPr lang="en-US" sz="14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 p[</a:t>
            </a:r>
            <a:r>
              <a:rPr lang="en-US" sz="14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 p[</a:t>
            </a:r>
            <a:r>
              <a:rPr lang="en-US" sz="14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free (p);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Ορθογώνιο 4">
            <a:extLst>
              <a:ext uri="{FF2B5EF4-FFF2-40B4-BE49-F238E27FC236}">
                <a16:creationId xmlns:a16="http://schemas.microsoft.com/office/drawing/2014/main" id="{E0FE4580-B166-4315-AD08-AFEA2D25ABC7}"/>
              </a:ext>
            </a:extLst>
          </p:cNvPr>
          <p:cNvSpPr/>
          <p:nvPr/>
        </p:nvSpPr>
        <p:spPr>
          <a:xfrm>
            <a:off x="0" y="6488668"/>
            <a:ext cx="18806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dynamic_in_c.cpp</a:t>
            </a:r>
            <a:endParaRPr lang="el-G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A1DED1B5-574C-4CB6-97DC-2193F195F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4C13-1BCD-4DA1-A8E4-48175BEF3CEB}" type="slidenum">
              <a:rPr lang="el-GR" smtClean="0"/>
              <a:t>9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39764257"/>
      </p:ext>
    </p:extLst>
  </p:cSld>
  <p:clrMapOvr>
    <a:masterClrMapping/>
  </p:clrMapOvr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</TotalTime>
  <Words>6142</Words>
  <Application>Microsoft Office PowerPoint</Application>
  <PresentationFormat>Ευρεία οθόνη</PresentationFormat>
  <Paragraphs>686</Paragraphs>
  <Slides>31</Slides>
  <Notes>1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4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Consolas</vt:lpstr>
      <vt:lpstr>Θέμα του Office</vt:lpstr>
      <vt:lpstr>Pointers in C and C++</vt:lpstr>
      <vt:lpstr>Απλό παράδειγμα με δείκτη (τελεστές &amp;, *)</vt:lpstr>
      <vt:lpstr>Συνηθισμένο λάθος με δείκτη</vt:lpstr>
      <vt:lpstr>Δείκτης σε struct</vt:lpstr>
      <vt:lpstr>Δείκτης σε union</vt:lpstr>
      <vt:lpstr>Κλήση με αναφορά (call by reference)</vt:lpstr>
      <vt:lpstr>Δείκτες και πίνακες (αριθμητική δεικτών)</vt:lpstr>
      <vt:lpstr>Διαφορά πίνακα και δείκτη</vt:lpstr>
      <vt:lpstr>Δυναμική δέσμευση μνήμης (C)</vt:lpstr>
      <vt:lpstr>Δυναμική δέσμευση μνήμης για struct (C)</vt:lpstr>
      <vt:lpstr>Δυναμική δέσμευση μνήμης (C++)</vt:lpstr>
      <vt:lpstr>Δυναμική δέσμευση μνήμης για struct (C++)</vt:lpstr>
      <vt:lpstr>Η περίπτωση του *p++</vt:lpstr>
      <vt:lpstr>Δείκτης προς δυναμικά δεσμευμένο πίνακα εγγραφών</vt:lpstr>
      <vt:lpstr>Αυτόματος πίνακας δεικτών προς εγγραφές</vt:lpstr>
      <vt:lpstr>Δυναμικός πίνακας δεικτών προς εγγραφές</vt:lpstr>
      <vt:lpstr>Δείκτες σε void</vt:lpstr>
      <vt:lpstr>Δείκτες συναρτήσεων (function pointers)</vt:lpstr>
      <vt:lpstr>Δείκτες συναρτήσεων</vt:lpstr>
      <vt:lpstr>Δείκτες συναρτήσεων</vt:lpstr>
      <vt:lpstr>Δείκτης σε δείκτη: **</vt:lpstr>
      <vt:lpstr>Αναφορά σε δείκτη: *&amp;</vt:lpstr>
      <vt:lpstr>Συνάρτηση που επιστρέφει δείκτη</vt:lpstr>
      <vt:lpstr>Οι iterators των vectors είναι δείκτες</vt:lpstr>
      <vt:lpstr>Οι iterators των maps είναι δείκτες</vt:lpstr>
      <vt:lpstr>Απλός δείκτης σε int (ο ρόλος του const)</vt:lpstr>
      <vt:lpstr>Δείκτης σε const int</vt:lpstr>
      <vt:lpstr>const δείκτης σε int</vt:lpstr>
      <vt:lpstr>const δείκτης σε const int</vt:lpstr>
      <vt:lpstr>Ο δείκτης this</vt:lpstr>
      <vt:lpstr>Δυναμικός δισδιάστατος πίνακας (δείκτης σε δείκτη)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Pointers</dc:title>
  <dc:creator>Christos Gogos</dc:creator>
  <cp:lastModifiedBy>Christos Gogos</cp:lastModifiedBy>
  <cp:revision>64</cp:revision>
  <dcterms:created xsi:type="dcterms:W3CDTF">2019-11-16T07:48:52Z</dcterms:created>
  <dcterms:modified xsi:type="dcterms:W3CDTF">2019-11-21T22:49:38Z</dcterms:modified>
</cp:coreProperties>
</file>