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BCD56-D1E1-498A-8E08-1039952A419E}" type="datetimeFigureOut">
              <a:rPr lang="el-GR" smtClean="0"/>
              <a:t>28/11/2019</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4CDB5-9983-47FC-A9EB-9470383FF936}" type="slidenum">
              <a:rPr lang="el-GR" smtClean="0"/>
              <a:t>‹#›</a:t>
            </a:fld>
            <a:endParaRPr lang="el-GR"/>
          </a:p>
        </p:txBody>
      </p:sp>
    </p:spTree>
    <p:extLst>
      <p:ext uri="{BB962C8B-B14F-4D97-AF65-F5344CB8AC3E}">
        <p14:creationId xmlns:p14="http://schemas.microsoft.com/office/powerpoint/2010/main" val="275382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1094A17-4686-41B5-8BDE-2FD9A780143C}"/>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406C42FB-84A7-4EBB-ADC1-214F5D824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4589BF1F-8798-4B14-B858-14442D916EEB}"/>
              </a:ext>
            </a:extLst>
          </p:cNvPr>
          <p:cNvSpPr>
            <a:spLocks noGrp="1"/>
          </p:cNvSpPr>
          <p:nvPr>
            <p:ph type="dt" sz="half" idx="10"/>
          </p:nvPr>
        </p:nvSpPr>
        <p:spPr/>
        <p:txBody>
          <a:bodyPr/>
          <a:lstStyle/>
          <a:p>
            <a:fld id="{44467F83-437B-4DDF-A300-34DB6F25CF22}" type="datetime1">
              <a:rPr lang="el-GR" smtClean="0"/>
              <a:t>28/11/2019</a:t>
            </a:fld>
            <a:endParaRPr lang="el-GR"/>
          </a:p>
        </p:txBody>
      </p:sp>
      <p:sp>
        <p:nvSpPr>
          <p:cNvPr id="5" name="Θέση υποσέλιδου 4">
            <a:extLst>
              <a:ext uri="{FF2B5EF4-FFF2-40B4-BE49-F238E27FC236}">
                <a16:creationId xmlns:a16="http://schemas.microsoft.com/office/drawing/2014/main" id="{9D82F46C-BB82-4689-A76A-9A1C1DA0641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4377AE0-5EB7-45F0-BF11-2BF1DA39A28C}"/>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425485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8C6A506-9DAB-4F3C-99AF-65A49E19EC32}"/>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DEF12E8-D2FC-470F-9E1C-C92398043687}"/>
              </a:ext>
            </a:extLst>
          </p:cNvPr>
          <p:cNvSpPr>
            <a:spLocks noGrp="1"/>
          </p:cNvSpPr>
          <p:nvPr>
            <p:ph type="body" orient="vert" idx="1"/>
          </p:nvPr>
        </p:nvSpPr>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a:extLst>
              <a:ext uri="{FF2B5EF4-FFF2-40B4-BE49-F238E27FC236}">
                <a16:creationId xmlns:a16="http://schemas.microsoft.com/office/drawing/2014/main" id="{F55E2682-C26A-4717-9B13-C0D15F636A61}"/>
              </a:ext>
            </a:extLst>
          </p:cNvPr>
          <p:cNvSpPr>
            <a:spLocks noGrp="1"/>
          </p:cNvSpPr>
          <p:nvPr>
            <p:ph type="dt" sz="half" idx="10"/>
          </p:nvPr>
        </p:nvSpPr>
        <p:spPr/>
        <p:txBody>
          <a:bodyPr/>
          <a:lstStyle/>
          <a:p>
            <a:fld id="{435B46D5-3B20-4902-BA2B-ACB780350336}" type="datetime1">
              <a:rPr lang="el-GR" smtClean="0"/>
              <a:t>28/11/2019</a:t>
            </a:fld>
            <a:endParaRPr lang="el-GR"/>
          </a:p>
        </p:txBody>
      </p:sp>
      <p:sp>
        <p:nvSpPr>
          <p:cNvPr id="5" name="Θέση υποσέλιδου 4">
            <a:extLst>
              <a:ext uri="{FF2B5EF4-FFF2-40B4-BE49-F238E27FC236}">
                <a16:creationId xmlns:a16="http://schemas.microsoft.com/office/drawing/2014/main" id="{7F8ED0DB-8CF5-4E74-889D-2D299195E28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589C7E2-0E6B-499A-B06F-AFECD08EF7A5}"/>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18335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BEC3EAC4-42E7-4716-92A4-2B188D440D3F}"/>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C8AAF8DA-55B3-46BF-B8F5-3D9D6CF66446}"/>
              </a:ext>
            </a:extLst>
          </p:cNvPr>
          <p:cNvSpPr>
            <a:spLocks noGrp="1"/>
          </p:cNvSpPr>
          <p:nvPr>
            <p:ph type="body" orient="vert" idx="1"/>
          </p:nvPr>
        </p:nvSpPr>
        <p:spPr>
          <a:xfrm>
            <a:off x="838200" y="365125"/>
            <a:ext cx="7734300" cy="5811838"/>
          </a:xfrm>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a:extLst>
              <a:ext uri="{FF2B5EF4-FFF2-40B4-BE49-F238E27FC236}">
                <a16:creationId xmlns:a16="http://schemas.microsoft.com/office/drawing/2014/main" id="{DB573CCB-5492-4036-A2DA-3DA4767557C4}"/>
              </a:ext>
            </a:extLst>
          </p:cNvPr>
          <p:cNvSpPr>
            <a:spLocks noGrp="1"/>
          </p:cNvSpPr>
          <p:nvPr>
            <p:ph type="dt" sz="half" idx="10"/>
          </p:nvPr>
        </p:nvSpPr>
        <p:spPr/>
        <p:txBody>
          <a:bodyPr/>
          <a:lstStyle/>
          <a:p>
            <a:fld id="{CA566F0D-F1BB-4B30-B34D-3DFD0BF6E27C}" type="datetime1">
              <a:rPr lang="el-GR" smtClean="0"/>
              <a:t>28/11/2019</a:t>
            </a:fld>
            <a:endParaRPr lang="el-GR"/>
          </a:p>
        </p:txBody>
      </p:sp>
      <p:sp>
        <p:nvSpPr>
          <p:cNvPr id="5" name="Θέση υποσέλιδου 4">
            <a:extLst>
              <a:ext uri="{FF2B5EF4-FFF2-40B4-BE49-F238E27FC236}">
                <a16:creationId xmlns:a16="http://schemas.microsoft.com/office/drawing/2014/main" id="{C645B549-F4A7-47F7-9DE4-CF6AA0E7483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80FB018-A485-4ACB-9333-ADDCC0497AD7}"/>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380883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7757BF3-1B57-41E5-A72F-841A421ECF56}"/>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4B533E8-1588-4DC6-B8B6-26AFC3698C4A}"/>
              </a:ext>
            </a:extLst>
          </p:cNvPr>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a:extLst>
              <a:ext uri="{FF2B5EF4-FFF2-40B4-BE49-F238E27FC236}">
                <a16:creationId xmlns:a16="http://schemas.microsoft.com/office/drawing/2014/main" id="{5B2047B9-C30E-4B17-B755-4F34D6F7ABF5}"/>
              </a:ext>
            </a:extLst>
          </p:cNvPr>
          <p:cNvSpPr>
            <a:spLocks noGrp="1"/>
          </p:cNvSpPr>
          <p:nvPr>
            <p:ph type="dt" sz="half" idx="10"/>
          </p:nvPr>
        </p:nvSpPr>
        <p:spPr/>
        <p:txBody>
          <a:bodyPr/>
          <a:lstStyle/>
          <a:p>
            <a:fld id="{F0DBC52A-C500-4111-9BE0-5D10053FAE41}" type="datetime1">
              <a:rPr lang="el-GR" smtClean="0"/>
              <a:t>28/11/2019</a:t>
            </a:fld>
            <a:endParaRPr lang="el-GR"/>
          </a:p>
        </p:txBody>
      </p:sp>
      <p:sp>
        <p:nvSpPr>
          <p:cNvPr id="5" name="Θέση υποσέλιδου 4">
            <a:extLst>
              <a:ext uri="{FF2B5EF4-FFF2-40B4-BE49-F238E27FC236}">
                <a16:creationId xmlns:a16="http://schemas.microsoft.com/office/drawing/2014/main" id="{895C8745-DA8E-4DD8-B23F-6B177AF4E60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6E80E96C-70C7-41D4-A947-6BC89D1403FC}"/>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34468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A8607C2-BD31-435C-A10B-BEBE2BC4FE88}"/>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A59C6492-98FD-43D4-BA1D-DA3CC8BE8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Επεξεργασία στυλ υποδείγματος κειμένου</a:t>
            </a:r>
          </a:p>
        </p:txBody>
      </p:sp>
      <p:sp>
        <p:nvSpPr>
          <p:cNvPr id="4" name="Θέση ημερομηνίας 3">
            <a:extLst>
              <a:ext uri="{FF2B5EF4-FFF2-40B4-BE49-F238E27FC236}">
                <a16:creationId xmlns:a16="http://schemas.microsoft.com/office/drawing/2014/main" id="{3C8BC175-75DF-4566-8C1B-DA3DA79815EB}"/>
              </a:ext>
            </a:extLst>
          </p:cNvPr>
          <p:cNvSpPr>
            <a:spLocks noGrp="1"/>
          </p:cNvSpPr>
          <p:nvPr>
            <p:ph type="dt" sz="half" idx="10"/>
          </p:nvPr>
        </p:nvSpPr>
        <p:spPr/>
        <p:txBody>
          <a:bodyPr/>
          <a:lstStyle/>
          <a:p>
            <a:fld id="{6D09D252-02FA-4DBE-902A-09ED83D81DEF}" type="datetime1">
              <a:rPr lang="el-GR" smtClean="0"/>
              <a:t>28/11/2019</a:t>
            </a:fld>
            <a:endParaRPr lang="el-GR"/>
          </a:p>
        </p:txBody>
      </p:sp>
      <p:sp>
        <p:nvSpPr>
          <p:cNvPr id="5" name="Θέση υποσέλιδου 4">
            <a:extLst>
              <a:ext uri="{FF2B5EF4-FFF2-40B4-BE49-F238E27FC236}">
                <a16:creationId xmlns:a16="http://schemas.microsoft.com/office/drawing/2014/main" id="{9DF6ABC4-B7E8-48EE-ADBF-C66E503C7D79}"/>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C35A8A8-4136-4565-B293-DEE676831A4D}"/>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311250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B74CB2-D7F7-4FEE-88AE-B8F89306A574}"/>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0FC598B6-9532-4350-8079-ED2D981EC4D9}"/>
              </a:ext>
            </a:extLst>
          </p:cNvPr>
          <p:cNvSpPr>
            <a:spLocks noGrp="1"/>
          </p:cNvSpPr>
          <p:nvPr>
            <p:ph sz="half" idx="1"/>
          </p:nvPr>
        </p:nvSpPr>
        <p:spPr>
          <a:xfrm>
            <a:off x="838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a:extLst>
              <a:ext uri="{FF2B5EF4-FFF2-40B4-BE49-F238E27FC236}">
                <a16:creationId xmlns:a16="http://schemas.microsoft.com/office/drawing/2014/main" id="{98458BC3-AC75-48FF-BA07-7BF8B0FE1636}"/>
              </a:ext>
            </a:extLst>
          </p:cNvPr>
          <p:cNvSpPr>
            <a:spLocks noGrp="1"/>
          </p:cNvSpPr>
          <p:nvPr>
            <p:ph sz="half" idx="2"/>
          </p:nvPr>
        </p:nvSpPr>
        <p:spPr>
          <a:xfrm>
            <a:off x="6172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a:extLst>
              <a:ext uri="{FF2B5EF4-FFF2-40B4-BE49-F238E27FC236}">
                <a16:creationId xmlns:a16="http://schemas.microsoft.com/office/drawing/2014/main" id="{2D7DD3D3-A429-4D66-BE09-ACDD26252162}"/>
              </a:ext>
            </a:extLst>
          </p:cNvPr>
          <p:cNvSpPr>
            <a:spLocks noGrp="1"/>
          </p:cNvSpPr>
          <p:nvPr>
            <p:ph type="dt" sz="half" idx="10"/>
          </p:nvPr>
        </p:nvSpPr>
        <p:spPr/>
        <p:txBody>
          <a:bodyPr/>
          <a:lstStyle/>
          <a:p>
            <a:fld id="{99407C75-256E-4780-99CF-ECF8F4EF941B}" type="datetime1">
              <a:rPr lang="el-GR" smtClean="0"/>
              <a:t>28/11/2019</a:t>
            </a:fld>
            <a:endParaRPr lang="el-GR"/>
          </a:p>
        </p:txBody>
      </p:sp>
      <p:sp>
        <p:nvSpPr>
          <p:cNvPr id="6" name="Θέση υποσέλιδου 5">
            <a:extLst>
              <a:ext uri="{FF2B5EF4-FFF2-40B4-BE49-F238E27FC236}">
                <a16:creationId xmlns:a16="http://schemas.microsoft.com/office/drawing/2014/main" id="{3AEE1E54-4A33-4114-8D85-F5AACF7459B6}"/>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8D6CEFD-441D-42B1-8BB6-F79D98C28E4C}"/>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212891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F9225C-845E-4A64-9AAF-B1BB36E91CE9}"/>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F805A864-393B-4D06-B063-8933F47B8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4" name="Θέση περιεχομένου 3">
            <a:extLst>
              <a:ext uri="{FF2B5EF4-FFF2-40B4-BE49-F238E27FC236}">
                <a16:creationId xmlns:a16="http://schemas.microsoft.com/office/drawing/2014/main" id="{235AA6AF-9522-462C-BD48-4C73F5F27B3D}"/>
              </a:ext>
            </a:extLst>
          </p:cNvPr>
          <p:cNvSpPr>
            <a:spLocks noGrp="1"/>
          </p:cNvSpPr>
          <p:nvPr>
            <p:ph sz="half" idx="2"/>
          </p:nvPr>
        </p:nvSpPr>
        <p:spPr>
          <a:xfrm>
            <a:off x="839788" y="2505075"/>
            <a:ext cx="5157787"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a:extLst>
              <a:ext uri="{FF2B5EF4-FFF2-40B4-BE49-F238E27FC236}">
                <a16:creationId xmlns:a16="http://schemas.microsoft.com/office/drawing/2014/main" id="{20489828-1CDD-4006-9094-F54994136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6" name="Θέση περιεχομένου 5">
            <a:extLst>
              <a:ext uri="{FF2B5EF4-FFF2-40B4-BE49-F238E27FC236}">
                <a16:creationId xmlns:a16="http://schemas.microsoft.com/office/drawing/2014/main" id="{DE38DBC3-A1ED-481D-8B46-E4B38BE450FC}"/>
              </a:ext>
            </a:extLst>
          </p:cNvPr>
          <p:cNvSpPr>
            <a:spLocks noGrp="1"/>
          </p:cNvSpPr>
          <p:nvPr>
            <p:ph sz="quarter" idx="4"/>
          </p:nvPr>
        </p:nvSpPr>
        <p:spPr>
          <a:xfrm>
            <a:off x="6172200" y="2505075"/>
            <a:ext cx="5183188"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a:extLst>
              <a:ext uri="{FF2B5EF4-FFF2-40B4-BE49-F238E27FC236}">
                <a16:creationId xmlns:a16="http://schemas.microsoft.com/office/drawing/2014/main" id="{691CCB67-E94D-4EE4-958A-74E68EEBF9A1}"/>
              </a:ext>
            </a:extLst>
          </p:cNvPr>
          <p:cNvSpPr>
            <a:spLocks noGrp="1"/>
          </p:cNvSpPr>
          <p:nvPr>
            <p:ph type="dt" sz="half" idx="10"/>
          </p:nvPr>
        </p:nvSpPr>
        <p:spPr/>
        <p:txBody>
          <a:bodyPr/>
          <a:lstStyle/>
          <a:p>
            <a:fld id="{200207DE-2E9F-4683-A5D3-5AA95CE2EE29}" type="datetime1">
              <a:rPr lang="el-GR" smtClean="0"/>
              <a:t>28/11/2019</a:t>
            </a:fld>
            <a:endParaRPr lang="el-GR"/>
          </a:p>
        </p:txBody>
      </p:sp>
      <p:sp>
        <p:nvSpPr>
          <p:cNvPr id="8" name="Θέση υποσέλιδου 7">
            <a:extLst>
              <a:ext uri="{FF2B5EF4-FFF2-40B4-BE49-F238E27FC236}">
                <a16:creationId xmlns:a16="http://schemas.microsoft.com/office/drawing/2014/main" id="{3CC65F69-27D4-443C-8DCA-BE46FE5065D5}"/>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601C340F-C3EC-43B8-A569-8000EE69DA67}"/>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53979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644886-478B-40AB-A5E0-2086C1E9ED74}"/>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5A85B7B-BC30-4C90-AC18-0D167BCFBC4A}"/>
              </a:ext>
            </a:extLst>
          </p:cNvPr>
          <p:cNvSpPr>
            <a:spLocks noGrp="1"/>
          </p:cNvSpPr>
          <p:nvPr>
            <p:ph type="dt" sz="half" idx="10"/>
          </p:nvPr>
        </p:nvSpPr>
        <p:spPr/>
        <p:txBody>
          <a:bodyPr/>
          <a:lstStyle/>
          <a:p>
            <a:fld id="{031C74ED-5626-4448-8169-90260FE440E3}" type="datetime1">
              <a:rPr lang="el-GR" smtClean="0"/>
              <a:t>28/11/2019</a:t>
            </a:fld>
            <a:endParaRPr lang="el-GR"/>
          </a:p>
        </p:txBody>
      </p:sp>
      <p:sp>
        <p:nvSpPr>
          <p:cNvPr id="4" name="Θέση υποσέλιδου 3">
            <a:extLst>
              <a:ext uri="{FF2B5EF4-FFF2-40B4-BE49-F238E27FC236}">
                <a16:creationId xmlns:a16="http://schemas.microsoft.com/office/drawing/2014/main" id="{0F6A424B-4548-4493-80FC-95D96D0E9DEB}"/>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30D376B2-1E5A-48F0-92D0-BF4F653AEA79}"/>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428151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A94F7FD2-20AF-4E1E-853C-ED233FCBAC41}"/>
              </a:ext>
            </a:extLst>
          </p:cNvPr>
          <p:cNvSpPr>
            <a:spLocks noGrp="1"/>
          </p:cNvSpPr>
          <p:nvPr>
            <p:ph type="dt" sz="half" idx="10"/>
          </p:nvPr>
        </p:nvSpPr>
        <p:spPr/>
        <p:txBody>
          <a:bodyPr/>
          <a:lstStyle/>
          <a:p>
            <a:fld id="{60F84C40-3DBC-486A-864F-7ED9C17B011F}" type="datetime1">
              <a:rPr lang="el-GR" smtClean="0"/>
              <a:t>28/11/2019</a:t>
            </a:fld>
            <a:endParaRPr lang="el-GR"/>
          </a:p>
        </p:txBody>
      </p:sp>
      <p:sp>
        <p:nvSpPr>
          <p:cNvPr id="3" name="Θέση υποσέλιδου 2">
            <a:extLst>
              <a:ext uri="{FF2B5EF4-FFF2-40B4-BE49-F238E27FC236}">
                <a16:creationId xmlns:a16="http://schemas.microsoft.com/office/drawing/2014/main" id="{565C8E38-6AAB-475D-AAA7-0AD27468A054}"/>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03678FA5-F008-46E3-B175-13FBE357709F}"/>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273103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B2C81A-7FCE-4B17-9DFD-00A9C037CFF6}"/>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1C43028-4A4A-462D-A16E-7C0D838094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a:extLst>
              <a:ext uri="{FF2B5EF4-FFF2-40B4-BE49-F238E27FC236}">
                <a16:creationId xmlns:a16="http://schemas.microsoft.com/office/drawing/2014/main" id="{F38321E1-5967-455B-8866-90BC20A8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Θέση ημερομηνίας 4">
            <a:extLst>
              <a:ext uri="{FF2B5EF4-FFF2-40B4-BE49-F238E27FC236}">
                <a16:creationId xmlns:a16="http://schemas.microsoft.com/office/drawing/2014/main" id="{F497AC39-9632-44D2-82AA-05D28D2883FD}"/>
              </a:ext>
            </a:extLst>
          </p:cNvPr>
          <p:cNvSpPr>
            <a:spLocks noGrp="1"/>
          </p:cNvSpPr>
          <p:nvPr>
            <p:ph type="dt" sz="half" idx="10"/>
          </p:nvPr>
        </p:nvSpPr>
        <p:spPr/>
        <p:txBody>
          <a:bodyPr/>
          <a:lstStyle/>
          <a:p>
            <a:fld id="{724F24B5-6140-468B-9F00-38C47B5EF57B}" type="datetime1">
              <a:rPr lang="el-GR" smtClean="0"/>
              <a:t>28/11/2019</a:t>
            </a:fld>
            <a:endParaRPr lang="el-GR"/>
          </a:p>
        </p:txBody>
      </p:sp>
      <p:sp>
        <p:nvSpPr>
          <p:cNvPr id="6" name="Θέση υποσέλιδου 5">
            <a:extLst>
              <a:ext uri="{FF2B5EF4-FFF2-40B4-BE49-F238E27FC236}">
                <a16:creationId xmlns:a16="http://schemas.microsoft.com/office/drawing/2014/main" id="{26E024B9-CD32-42B1-B411-9F4394031C4B}"/>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2DDDA9A-8382-41AB-A0D7-E3D9C5A8374B}"/>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28928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B68065D-7DCB-4E65-90C4-0F4A20A165C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D1B2EDF8-172C-472B-A160-75A7627A7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D70ABE02-5D9D-4D43-AA5F-0C55CA428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Θέση ημερομηνίας 4">
            <a:extLst>
              <a:ext uri="{FF2B5EF4-FFF2-40B4-BE49-F238E27FC236}">
                <a16:creationId xmlns:a16="http://schemas.microsoft.com/office/drawing/2014/main" id="{CE5F6AC5-8110-4B4C-B7D0-8A21562E623E}"/>
              </a:ext>
            </a:extLst>
          </p:cNvPr>
          <p:cNvSpPr>
            <a:spLocks noGrp="1"/>
          </p:cNvSpPr>
          <p:nvPr>
            <p:ph type="dt" sz="half" idx="10"/>
          </p:nvPr>
        </p:nvSpPr>
        <p:spPr/>
        <p:txBody>
          <a:bodyPr/>
          <a:lstStyle/>
          <a:p>
            <a:fld id="{5C5BB096-DC07-46ED-BB7C-4E959A4E0678}" type="datetime1">
              <a:rPr lang="el-GR" smtClean="0"/>
              <a:t>28/11/2019</a:t>
            </a:fld>
            <a:endParaRPr lang="el-GR"/>
          </a:p>
        </p:txBody>
      </p:sp>
      <p:sp>
        <p:nvSpPr>
          <p:cNvPr id="6" name="Θέση υποσέλιδου 5">
            <a:extLst>
              <a:ext uri="{FF2B5EF4-FFF2-40B4-BE49-F238E27FC236}">
                <a16:creationId xmlns:a16="http://schemas.microsoft.com/office/drawing/2014/main" id="{066AAB97-B892-43CD-8BED-19D8120FB735}"/>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923A612-E0BB-4AEA-B57A-03DC11C30EB2}"/>
              </a:ext>
            </a:extLst>
          </p:cNvPr>
          <p:cNvSpPr>
            <a:spLocks noGrp="1"/>
          </p:cNvSpPr>
          <p:nvPr>
            <p:ph type="sldNum" sz="quarter" idx="12"/>
          </p:nvPr>
        </p:nvSpPr>
        <p:spPr/>
        <p:txBody>
          <a:bodyPr/>
          <a:lstStyle/>
          <a:p>
            <a:fld id="{EF24C3F7-D052-4F9F-A275-8C274FF5F03D}" type="slidenum">
              <a:rPr lang="el-GR" smtClean="0"/>
              <a:t>‹#›</a:t>
            </a:fld>
            <a:endParaRPr lang="el-GR"/>
          </a:p>
        </p:txBody>
      </p:sp>
    </p:spTree>
    <p:extLst>
      <p:ext uri="{BB962C8B-B14F-4D97-AF65-F5344CB8AC3E}">
        <p14:creationId xmlns:p14="http://schemas.microsoft.com/office/powerpoint/2010/main" val="42930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9A649B23-00E4-4C40-B61F-A095EF185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A235E2D4-4546-4AED-B4BA-A104AD1FE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a:extLst>
              <a:ext uri="{FF2B5EF4-FFF2-40B4-BE49-F238E27FC236}">
                <a16:creationId xmlns:a16="http://schemas.microsoft.com/office/drawing/2014/main" id="{D1DDD002-C958-4DB4-BE78-CB77FB897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6DEC5-C0B2-435A-AF26-B5C7E798B456}" type="datetime1">
              <a:rPr lang="el-GR" smtClean="0"/>
              <a:t>28/11/2019</a:t>
            </a:fld>
            <a:endParaRPr lang="el-GR"/>
          </a:p>
        </p:txBody>
      </p:sp>
      <p:sp>
        <p:nvSpPr>
          <p:cNvPr id="5" name="Θέση υποσέλιδου 4">
            <a:extLst>
              <a:ext uri="{FF2B5EF4-FFF2-40B4-BE49-F238E27FC236}">
                <a16:creationId xmlns:a16="http://schemas.microsoft.com/office/drawing/2014/main" id="{3C0722CB-CFE8-4352-B1AB-1FBC2B7E5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28A85C82-8114-4469-AC90-3EB8DA079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4C3F7-D052-4F9F-A275-8C274FF5F03D}" type="slidenum">
              <a:rPr lang="el-GR" smtClean="0"/>
              <a:t>‹#›</a:t>
            </a:fld>
            <a:endParaRPr lang="el-GR"/>
          </a:p>
        </p:txBody>
      </p:sp>
    </p:spTree>
    <p:extLst>
      <p:ext uri="{BB962C8B-B14F-4D97-AF65-F5344CB8AC3E}">
        <p14:creationId xmlns:p14="http://schemas.microsoft.com/office/powerpoint/2010/main" val="346787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4934CB-316A-4EAA-A8D5-36B15741149F}"/>
              </a:ext>
            </a:extLst>
          </p:cNvPr>
          <p:cNvSpPr>
            <a:spLocks noGrp="1"/>
          </p:cNvSpPr>
          <p:nvPr>
            <p:ph type="ctrTitle"/>
          </p:nvPr>
        </p:nvSpPr>
        <p:spPr/>
        <p:txBody>
          <a:bodyPr/>
          <a:lstStyle/>
          <a:p>
            <a:r>
              <a:rPr lang="en-US" dirty="0"/>
              <a:t>Dynamic Programming</a:t>
            </a:r>
            <a:endParaRPr lang="el-GR" dirty="0"/>
          </a:p>
        </p:txBody>
      </p:sp>
      <p:sp>
        <p:nvSpPr>
          <p:cNvPr id="3" name="Υπότιτλος 2">
            <a:extLst>
              <a:ext uri="{FF2B5EF4-FFF2-40B4-BE49-F238E27FC236}">
                <a16:creationId xmlns:a16="http://schemas.microsoft.com/office/drawing/2014/main" id="{3FE64398-FA0A-40D3-A1B3-9F76ACD92012}"/>
              </a:ext>
            </a:extLst>
          </p:cNvPr>
          <p:cNvSpPr>
            <a:spLocks noGrp="1"/>
          </p:cNvSpPr>
          <p:nvPr>
            <p:ph type="subTitle" idx="1"/>
          </p:nvPr>
        </p:nvSpPr>
        <p:spPr/>
        <p:txBody>
          <a:bodyPr>
            <a:normAutofit fontScale="92500" lnSpcReduction="10000"/>
          </a:bodyPr>
          <a:lstStyle/>
          <a:p>
            <a:r>
              <a:rPr lang="en-US" dirty="0"/>
              <a:t>Gogos Christos</a:t>
            </a:r>
          </a:p>
          <a:p>
            <a:r>
              <a:rPr lang="en-US" dirty="0"/>
              <a:t>November</a:t>
            </a:r>
            <a:r>
              <a:rPr lang="el-GR" dirty="0"/>
              <a:t> 2019</a:t>
            </a:r>
          </a:p>
          <a:p>
            <a:r>
              <a:rPr lang="en-US" dirty="0"/>
              <a:t>Department of Informatics and Telecommunications</a:t>
            </a:r>
            <a:endParaRPr lang="el-GR" dirty="0"/>
          </a:p>
          <a:p>
            <a:r>
              <a:rPr lang="en-US" dirty="0"/>
              <a:t>University of Ioannina</a:t>
            </a:r>
          </a:p>
          <a:p>
            <a:endParaRPr lang="en-US" dirty="0"/>
          </a:p>
          <a:p>
            <a:endParaRPr lang="en-US" dirty="0"/>
          </a:p>
        </p:txBody>
      </p:sp>
    </p:spTree>
    <p:extLst>
      <p:ext uri="{BB962C8B-B14F-4D97-AF65-F5344CB8AC3E}">
        <p14:creationId xmlns:p14="http://schemas.microsoft.com/office/powerpoint/2010/main" val="217962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F1A5FDE-6F53-4B95-A68D-ED640F556527}"/>
              </a:ext>
            </a:extLst>
          </p:cNvPr>
          <p:cNvSpPr>
            <a:spLocks noGrp="1"/>
          </p:cNvSpPr>
          <p:nvPr>
            <p:ph type="title"/>
          </p:nvPr>
        </p:nvSpPr>
        <p:spPr/>
        <p:txBody>
          <a:bodyPr/>
          <a:lstStyle/>
          <a:p>
            <a:r>
              <a:rPr lang="en-US" dirty="0"/>
              <a:t>Subproblem definition + DP algorithm</a:t>
            </a:r>
            <a:endParaRPr lang="el-GR" dirty="0"/>
          </a:p>
        </p:txBody>
      </p:sp>
      <p:sp>
        <p:nvSpPr>
          <p:cNvPr id="3" name="Θέση περιεχομένου 2">
            <a:extLst>
              <a:ext uri="{FF2B5EF4-FFF2-40B4-BE49-F238E27FC236}">
                <a16:creationId xmlns:a16="http://schemas.microsoft.com/office/drawing/2014/main" id="{A55DB485-FE03-4992-85A4-09B8E9245660}"/>
              </a:ext>
            </a:extLst>
          </p:cNvPr>
          <p:cNvSpPr>
            <a:spLocks noGrp="1"/>
          </p:cNvSpPr>
          <p:nvPr>
            <p:ph sz="half" idx="1"/>
          </p:nvPr>
        </p:nvSpPr>
        <p:spPr>
          <a:xfrm>
            <a:off x="838200" y="1825625"/>
            <a:ext cx="4891481" cy="4351338"/>
          </a:xfrm>
        </p:spPr>
        <p:txBody>
          <a:bodyPr/>
          <a:lstStyle/>
          <a:p>
            <a:r>
              <a:rPr lang="en-US" dirty="0"/>
              <a:t>K(</a:t>
            </a:r>
            <a:r>
              <a:rPr lang="en-US" dirty="0" err="1"/>
              <a:t>w,j</a:t>
            </a:r>
            <a:r>
              <a:rPr lang="en-US" dirty="0"/>
              <a:t>): maximum value achievable using a knapsack of capacity w and items 1,…,j</a:t>
            </a:r>
          </a:p>
          <a:p>
            <a:r>
              <a:rPr lang="en-US" dirty="0"/>
              <a:t>The answer we seek is K(</a:t>
            </a:r>
            <a:r>
              <a:rPr lang="en-US" dirty="0" err="1"/>
              <a:t>W,n</a:t>
            </a:r>
            <a:r>
              <a:rPr lang="en-US" dirty="0"/>
              <a:t>)</a:t>
            </a:r>
          </a:p>
          <a:p>
            <a:r>
              <a:rPr lang="en-US" dirty="0"/>
              <a:t>We can express K(</a:t>
            </a:r>
            <a:r>
              <a:rPr lang="en-US" dirty="0" err="1"/>
              <a:t>w,j</a:t>
            </a:r>
            <a:r>
              <a:rPr lang="en-US" dirty="0"/>
              <a:t>) in terms of problems K(.,j-1) </a:t>
            </a:r>
            <a:endParaRPr lang="el-GR" dirty="0"/>
          </a:p>
        </p:txBody>
      </p:sp>
      <p:pic>
        <p:nvPicPr>
          <p:cNvPr id="5" name="Θέση περιεχομένου 4">
            <a:extLst>
              <a:ext uri="{FF2B5EF4-FFF2-40B4-BE49-F238E27FC236}">
                <a16:creationId xmlns:a16="http://schemas.microsoft.com/office/drawing/2014/main" id="{FE6FD1F6-B295-4478-B051-EFFCC3866273}"/>
              </a:ext>
            </a:extLst>
          </p:cNvPr>
          <p:cNvPicPr>
            <a:picLocks noGrp="1" noChangeAspect="1"/>
          </p:cNvPicPr>
          <p:nvPr>
            <p:ph sz="half" idx="2"/>
          </p:nvPr>
        </p:nvPicPr>
        <p:blipFill>
          <a:blip r:embed="rId2"/>
          <a:stretch>
            <a:fillRect/>
          </a:stretch>
        </p:blipFill>
        <p:spPr>
          <a:xfrm>
            <a:off x="3593813" y="5140419"/>
            <a:ext cx="5827894" cy="544946"/>
          </a:xfrm>
          <a:prstGeom prst="rect">
            <a:avLst/>
          </a:prstGeom>
        </p:spPr>
      </p:pic>
      <p:sp>
        <p:nvSpPr>
          <p:cNvPr id="6" name="TextBox 5">
            <a:extLst>
              <a:ext uri="{FF2B5EF4-FFF2-40B4-BE49-F238E27FC236}">
                <a16:creationId xmlns:a16="http://schemas.microsoft.com/office/drawing/2014/main" id="{BA3CA35D-C81F-4322-B8A4-39B3C66E9FD4}"/>
              </a:ext>
            </a:extLst>
          </p:cNvPr>
          <p:cNvSpPr txBox="1"/>
          <p:nvPr/>
        </p:nvSpPr>
        <p:spPr>
          <a:xfrm>
            <a:off x="3593813" y="5666413"/>
            <a:ext cx="5751694" cy="307777"/>
          </a:xfrm>
          <a:prstGeom prst="rect">
            <a:avLst/>
          </a:prstGeom>
          <a:noFill/>
        </p:spPr>
        <p:txBody>
          <a:bodyPr wrap="square" rtlCol="0">
            <a:spAutoFit/>
          </a:bodyPr>
          <a:lstStyle/>
          <a:p>
            <a:pPr algn="ctr"/>
            <a:r>
              <a:rPr lang="en-US" sz="1400" b="1" dirty="0"/>
              <a:t>either item j is needed to achieve the optimal value, or it isn’t needed </a:t>
            </a:r>
            <a:endParaRPr lang="el-GR" sz="1400" b="1" dirty="0"/>
          </a:p>
        </p:txBody>
      </p:sp>
      <p:pic>
        <p:nvPicPr>
          <p:cNvPr id="8" name="Εικόνα 7">
            <a:extLst>
              <a:ext uri="{FF2B5EF4-FFF2-40B4-BE49-F238E27FC236}">
                <a16:creationId xmlns:a16="http://schemas.microsoft.com/office/drawing/2014/main" id="{13DF8087-1EF4-48AD-BCFC-0A148333C5B5}"/>
              </a:ext>
            </a:extLst>
          </p:cNvPr>
          <p:cNvPicPr>
            <a:picLocks noChangeAspect="1"/>
          </p:cNvPicPr>
          <p:nvPr/>
        </p:nvPicPr>
        <p:blipFill>
          <a:blip r:embed="rId3"/>
          <a:stretch>
            <a:fillRect/>
          </a:stretch>
        </p:blipFill>
        <p:spPr>
          <a:xfrm>
            <a:off x="6131113" y="2565091"/>
            <a:ext cx="5834720" cy="1579070"/>
          </a:xfrm>
          <a:prstGeom prst="rect">
            <a:avLst/>
          </a:prstGeom>
        </p:spPr>
      </p:pic>
      <p:sp>
        <p:nvSpPr>
          <p:cNvPr id="9" name="Θέση αριθμού διαφάνειας 8">
            <a:extLst>
              <a:ext uri="{FF2B5EF4-FFF2-40B4-BE49-F238E27FC236}">
                <a16:creationId xmlns:a16="http://schemas.microsoft.com/office/drawing/2014/main" id="{3DC35216-6247-488A-AEE1-E48A58B8C432}"/>
              </a:ext>
            </a:extLst>
          </p:cNvPr>
          <p:cNvSpPr>
            <a:spLocks noGrp="1"/>
          </p:cNvSpPr>
          <p:nvPr>
            <p:ph type="sldNum" sz="quarter" idx="12"/>
          </p:nvPr>
        </p:nvSpPr>
        <p:spPr/>
        <p:txBody>
          <a:bodyPr/>
          <a:lstStyle/>
          <a:p>
            <a:fld id="{EF24C3F7-D052-4F9F-A275-8C274FF5F03D}" type="slidenum">
              <a:rPr lang="el-GR" smtClean="0"/>
              <a:t>10</a:t>
            </a:fld>
            <a:endParaRPr lang="el-GR"/>
          </a:p>
        </p:txBody>
      </p:sp>
    </p:spTree>
    <p:extLst>
      <p:ext uri="{BB962C8B-B14F-4D97-AF65-F5344CB8AC3E}">
        <p14:creationId xmlns:p14="http://schemas.microsoft.com/office/powerpoint/2010/main" val="63094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D49E1B9-AA74-4666-AE71-F65AFE1FB95A}"/>
              </a:ext>
            </a:extLst>
          </p:cNvPr>
          <p:cNvSpPr>
            <a:spLocks noGrp="1"/>
          </p:cNvSpPr>
          <p:nvPr>
            <p:ph type="title"/>
          </p:nvPr>
        </p:nvSpPr>
        <p:spPr/>
        <p:txBody>
          <a:bodyPr/>
          <a:lstStyle/>
          <a:p>
            <a:r>
              <a:rPr lang="en-US" dirty="0"/>
              <a:t>Shortest reliable paths</a:t>
            </a:r>
            <a:endParaRPr lang="el-GR" dirty="0"/>
          </a:p>
        </p:txBody>
      </p:sp>
      <p:sp>
        <p:nvSpPr>
          <p:cNvPr id="3" name="Θέση περιεχομένου 2">
            <a:extLst>
              <a:ext uri="{FF2B5EF4-FFF2-40B4-BE49-F238E27FC236}">
                <a16:creationId xmlns:a16="http://schemas.microsoft.com/office/drawing/2014/main" id="{2635D5A1-6B22-4829-9DDD-0CC8F75A8070}"/>
              </a:ext>
            </a:extLst>
          </p:cNvPr>
          <p:cNvSpPr>
            <a:spLocks noGrp="1"/>
          </p:cNvSpPr>
          <p:nvPr>
            <p:ph sz="half" idx="1"/>
          </p:nvPr>
        </p:nvSpPr>
        <p:spPr/>
        <p:txBody>
          <a:bodyPr>
            <a:normAutofit/>
          </a:bodyPr>
          <a:lstStyle/>
          <a:p>
            <a:r>
              <a:rPr lang="en-US" sz="2400" dirty="0"/>
              <a:t>Find the shortest path from </a:t>
            </a:r>
            <a:r>
              <a:rPr lang="en-US" sz="2400" b="1" i="1" dirty="0"/>
              <a:t>s</a:t>
            </a:r>
            <a:r>
              <a:rPr lang="en-US" sz="2400" dirty="0"/>
              <a:t> to </a:t>
            </a:r>
            <a:r>
              <a:rPr lang="en-US" sz="2400" b="1" i="1" dirty="0"/>
              <a:t>t</a:t>
            </a:r>
            <a:r>
              <a:rPr lang="en-US" sz="2400" dirty="0"/>
              <a:t> that uses at most </a:t>
            </a:r>
            <a:r>
              <a:rPr lang="en-US" sz="2400" b="1" i="1" dirty="0"/>
              <a:t>k</a:t>
            </a:r>
            <a:r>
              <a:rPr lang="en-US" sz="2400" dirty="0"/>
              <a:t> edges</a:t>
            </a:r>
          </a:p>
          <a:p>
            <a:r>
              <a:rPr lang="en-US" sz="2400" dirty="0"/>
              <a:t>In dynamic programming, the trick is to choose subproblems so that all vital information is remembered and carried forward</a:t>
            </a:r>
          </a:p>
        </p:txBody>
      </p:sp>
      <p:sp>
        <p:nvSpPr>
          <p:cNvPr id="6" name="Θέση περιεχομένου 5">
            <a:extLst>
              <a:ext uri="{FF2B5EF4-FFF2-40B4-BE49-F238E27FC236}">
                <a16:creationId xmlns:a16="http://schemas.microsoft.com/office/drawing/2014/main" id="{65C4496E-797A-4CDF-92B7-0AB6259A1D3D}"/>
              </a:ext>
            </a:extLst>
          </p:cNvPr>
          <p:cNvSpPr>
            <a:spLocks noGrp="1"/>
          </p:cNvSpPr>
          <p:nvPr>
            <p:ph sz="half" idx="2"/>
          </p:nvPr>
        </p:nvSpPr>
        <p:spPr>
          <a:xfrm>
            <a:off x="6172199" y="1825625"/>
            <a:ext cx="5696527" cy="4351338"/>
          </a:xfrm>
        </p:spPr>
        <p:txBody>
          <a:bodyPr>
            <a:normAutofit/>
          </a:bodyPr>
          <a:lstStyle/>
          <a:p>
            <a:r>
              <a:rPr lang="en-US" sz="2400" dirty="0"/>
              <a:t>Define for each vertex </a:t>
            </a:r>
            <a:r>
              <a:rPr lang="en-US" sz="2400" b="1" i="1" dirty="0"/>
              <a:t>v</a:t>
            </a:r>
            <a:r>
              <a:rPr lang="en-US" sz="2400" dirty="0"/>
              <a:t> and each integer </a:t>
            </a:r>
            <a:r>
              <a:rPr lang="en-US" sz="2400" b="1" i="1" dirty="0" err="1"/>
              <a:t>i≤k</a:t>
            </a:r>
            <a:r>
              <a:rPr lang="en-US" sz="2400" dirty="0"/>
              <a:t>, </a:t>
            </a:r>
            <a:r>
              <a:rPr lang="en-US" sz="2400" b="1" i="1" dirty="0" err="1"/>
              <a:t>dist</a:t>
            </a:r>
            <a:r>
              <a:rPr lang="en-US" sz="2400" b="1" i="1" dirty="0"/>
              <a:t>(</a:t>
            </a:r>
            <a:r>
              <a:rPr lang="en-US" sz="2400" b="1" i="1" dirty="0" err="1"/>
              <a:t>v,i</a:t>
            </a:r>
            <a:r>
              <a:rPr lang="en-US" sz="2400" b="1" i="1" dirty="0"/>
              <a:t>)</a:t>
            </a:r>
            <a:r>
              <a:rPr lang="en-US" sz="2400" dirty="0"/>
              <a:t> to be the length of the shortest path from </a:t>
            </a:r>
            <a:r>
              <a:rPr lang="en-US" sz="2400" b="1" i="1" dirty="0"/>
              <a:t>s</a:t>
            </a:r>
            <a:r>
              <a:rPr lang="en-US" sz="2400" dirty="0"/>
              <a:t> to </a:t>
            </a:r>
            <a:r>
              <a:rPr lang="en-US" sz="2400" b="1" i="1" dirty="0"/>
              <a:t>v</a:t>
            </a:r>
            <a:r>
              <a:rPr lang="en-US" sz="2400" dirty="0"/>
              <a:t> that uses </a:t>
            </a:r>
            <a:r>
              <a:rPr lang="en-US" sz="2400" b="1" i="1" dirty="0" err="1"/>
              <a:t>i</a:t>
            </a:r>
            <a:r>
              <a:rPr lang="en-US" sz="2400" dirty="0"/>
              <a:t> edges</a:t>
            </a:r>
            <a:endParaRPr lang="el-GR" sz="2400" dirty="0"/>
          </a:p>
          <a:p>
            <a:r>
              <a:rPr lang="en-US" sz="2400" dirty="0"/>
              <a:t>The starting values </a:t>
            </a:r>
            <a:r>
              <a:rPr lang="en-US" sz="2400" b="1" i="1" dirty="0" err="1"/>
              <a:t>dist</a:t>
            </a:r>
            <a:r>
              <a:rPr lang="en-US" sz="2400" b="1" i="1" dirty="0"/>
              <a:t>(v,0)</a:t>
            </a:r>
            <a:r>
              <a:rPr lang="en-US" sz="2400" dirty="0"/>
              <a:t> are </a:t>
            </a:r>
            <a:r>
              <a:rPr lang="en-US" sz="2400" b="1" i="1" dirty="0"/>
              <a:t>∞</a:t>
            </a:r>
            <a:r>
              <a:rPr lang="en-US" sz="2400" dirty="0"/>
              <a:t> for all vertices except </a:t>
            </a:r>
            <a:r>
              <a:rPr lang="en-US" sz="2400" b="1" i="1" dirty="0"/>
              <a:t>s</a:t>
            </a:r>
            <a:r>
              <a:rPr lang="en-US" sz="2400" dirty="0"/>
              <a:t>, for which it is 0 </a:t>
            </a:r>
            <a:endParaRPr lang="el-GR" sz="2400" dirty="0"/>
          </a:p>
        </p:txBody>
      </p:sp>
      <p:pic>
        <p:nvPicPr>
          <p:cNvPr id="7" name="Θέση περιεχομένου 4">
            <a:extLst>
              <a:ext uri="{FF2B5EF4-FFF2-40B4-BE49-F238E27FC236}">
                <a16:creationId xmlns:a16="http://schemas.microsoft.com/office/drawing/2014/main" id="{6B0A2910-7918-4089-9700-37DC4BE5446C}"/>
              </a:ext>
            </a:extLst>
          </p:cNvPr>
          <p:cNvPicPr>
            <a:picLocks noChangeAspect="1"/>
          </p:cNvPicPr>
          <p:nvPr/>
        </p:nvPicPr>
        <p:blipFill>
          <a:blip r:embed="rId2"/>
          <a:stretch>
            <a:fillRect/>
          </a:stretch>
        </p:blipFill>
        <p:spPr>
          <a:xfrm>
            <a:off x="1253269" y="4001294"/>
            <a:ext cx="4351461" cy="2255918"/>
          </a:xfrm>
          <a:prstGeom prst="rect">
            <a:avLst/>
          </a:prstGeom>
        </p:spPr>
      </p:pic>
      <p:pic>
        <p:nvPicPr>
          <p:cNvPr id="8" name="Εικόνα 7">
            <a:extLst>
              <a:ext uri="{FF2B5EF4-FFF2-40B4-BE49-F238E27FC236}">
                <a16:creationId xmlns:a16="http://schemas.microsoft.com/office/drawing/2014/main" id="{91B68E01-3531-4C96-9CB4-8CF002AE03DF}"/>
              </a:ext>
            </a:extLst>
          </p:cNvPr>
          <p:cNvPicPr>
            <a:picLocks noChangeAspect="1"/>
          </p:cNvPicPr>
          <p:nvPr/>
        </p:nvPicPr>
        <p:blipFill rotWithShape="1">
          <a:blip r:embed="rId3"/>
          <a:srcRect r="4031"/>
          <a:stretch/>
        </p:blipFill>
        <p:spPr>
          <a:xfrm>
            <a:off x="6069516" y="4569596"/>
            <a:ext cx="5799210" cy="751201"/>
          </a:xfrm>
          <a:prstGeom prst="rect">
            <a:avLst/>
          </a:prstGeom>
        </p:spPr>
      </p:pic>
      <p:sp>
        <p:nvSpPr>
          <p:cNvPr id="9" name="Θέση αριθμού διαφάνειας 8">
            <a:extLst>
              <a:ext uri="{FF2B5EF4-FFF2-40B4-BE49-F238E27FC236}">
                <a16:creationId xmlns:a16="http://schemas.microsoft.com/office/drawing/2014/main" id="{597E82F4-751E-4FF1-BCED-B73DE1E309C7}"/>
              </a:ext>
            </a:extLst>
          </p:cNvPr>
          <p:cNvSpPr>
            <a:spLocks noGrp="1"/>
          </p:cNvSpPr>
          <p:nvPr>
            <p:ph type="sldNum" sz="quarter" idx="12"/>
          </p:nvPr>
        </p:nvSpPr>
        <p:spPr/>
        <p:txBody>
          <a:bodyPr/>
          <a:lstStyle/>
          <a:p>
            <a:fld id="{EF24C3F7-D052-4F9F-A275-8C274FF5F03D}" type="slidenum">
              <a:rPr lang="el-GR" smtClean="0"/>
              <a:t>11</a:t>
            </a:fld>
            <a:endParaRPr lang="el-GR"/>
          </a:p>
        </p:txBody>
      </p:sp>
    </p:spTree>
    <p:extLst>
      <p:ext uri="{BB962C8B-B14F-4D97-AF65-F5344CB8AC3E}">
        <p14:creationId xmlns:p14="http://schemas.microsoft.com/office/powerpoint/2010/main" val="109217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19C2671-7411-4C54-B5CB-5166AC9A3F12}"/>
              </a:ext>
            </a:extLst>
          </p:cNvPr>
          <p:cNvSpPr>
            <a:spLocks noGrp="1"/>
          </p:cNvSpPr>
          <p:nvPr>
            <p:ph type="title"/>
          </p:nvPr>
        </p:nvSpPr>
        <p:spPr/>
        <p:txBody>
          <a:bodyPr/>
          <a:lstStyle/>
          <a:p>
            <a:r>
              <a:rPr lang="en-US" dirty="0"/>
              <a:t>All-pairs shortest paths</a:t>
            </a:r>
            <a:endParaRPr lang="el-GR" dirty="0"/>
          </a:p>
        </p:txBody>
      </p:sp>
      <p:sp>
        <p:nvSpPr>
          <p:cNvPr id="3" name="Θέση περιεχομένου 2">
            <a:extLst>
              <a:ext uri="{FF2B5EF4-FFF2-40B4-BE49-F238E27FC236}">
                <a16:creationId xmlns:a16="http://schemas.microsoft.com/office/drawing/2014/main" id="{A708C355-6EC7-45BE-8BA4-74EDA46E54A0}"/>
              </a:ext>
            </a:extLst>
          </p:cNvPr>
          <p:cNvSpPr>
            <a:spLocks noGrp="1"/>
          </p:cNvSpPr>
          <p:nvPr>
            <p:ph sz="half" idx="1"/>
          </p:nvPr>
        </p:nvSpPr>
        <p:spPr/>
        <p:txBody>
          <a:bodyPr>
            <a:normAutofit fontScale="92500" lnSpcReduction="20000"/>
          </a:bodyPr>
          <a:lstStyle/>
          <a:p>
            <a:r>
              <a:rPr lang="en-US" dirty="0"/>
              <a:t>We want to find the shortest path between all pairs of vertices</a:t>
            </a:r>
          </a:p>
          <a:p>
            <a:r>
              <a:rPr lang="en-US" b="1" dirty="0"/>
              <a:t>Approach 1</a:t>
            </a:r>
            <a:r>
              <a:rPr lang="en-US" dirty="0"/>
              <a:t>: execute |V| times the shortest path algorithm, once for each starting node, </a:t>
            </a:r>
            <a:r>
              <a:rPr lang="en-US" dirty="0">
                <a:sym typeface="Wingdings" panose="05000000000000000000" pitchFamily="2" charset="2"/>
              </a:rPr>
              <a:t>O(|V|</a:t>
            </a:r>
            <a:r>
              <a:rPr lang="en-US" baseline="30000" dirty="0">
                <a:sym typeface="Wingdings" panose="05000000000000000000" pitchFamily="2" charset="2"/>
              </a:rPr>
              <a:t>2</a:t>
            </a:r>
            <a:r>
              <a:rPr lang="en-US" dirty="0">
                <a:sym typeface="Wingdings" panose="05000000000000000000" pitchFamily="2" charset="2"/>
              </a:rPr>
              <a:t>E)</a:t>
            </a:r>
          </a:p>
          <a:p>
            <a:r>
              <a:rPr lang="en-US" b="1" dirty="0"/>
              <a:t>Approach 2</a:t>
            </a:r>
            <a:r>
              <a:rPr lang="en-US" dirty="0"/>
              <a:t>: Dynamic Programming, Floyd-</a:t>
            </a:r>
            <a:r>
              <a:rPr lang="en-US" dirty="0" err="1"/>
              <a:t>Warshall</a:t>
            </a:r>
            <a:r>
              <a:rPr lang="en-US" dirty="0"/>
              <a:t> algorithm, O(|V|</a:t>
            </a:r>
            <a:r>
              <a:rPr lang="en-US" baseline="30000" dirty="0"/>
              <a:t>3</a:t>
            </a:r>
            <a:r>
              <a:rPr lang="en-US" dirty="0"/>
              <a:t>)</a:t>
            </a:r>
            <a:endParaRPr lang="el-GR" dirty="0"/>
          </a:p>
        </p:txBody>
      </p:sp>
      <p:sp>
        <p:nvSpPr>
          <p:cNvPr id="4" name="Θέση περιεχομένου 3">
            <a:extLst>
              <a:ext uri="{FF2B5EF4-FFF2-40B4-BE49-F238E27FC236}">
                <a16:creationId xmlns:a16="http://schemas.microsoft.com/office/drawing/2014/main" id="{A9C94918-E5CD-43CB-A383-090AAD7EB969}"/>
              </a:ext>
            </a:extLst>
          </p:cNvPr>
          <p:cNvSpPr>
            <a:spLocks noGrp="1"/>
          </p:cNvSpPr>
          <p:nvPr>
            <p:ph sz="half" idx="2"/>
          </p:nvPr>
        </p:nvSpPr>
        <p:spPr/>
        <p:txBody>
          <a:bodyPr>
            <a:normAutofit fontScale="92500" lnSpcReduction="20000"/>
          </a:bodyPr>
          <a:lstStyle/>
          <a:p>
            <a:r>
              <a:rPr lang="en-US" dirty="0"/>
              <a:t>When no intermediate nodes are allowed, the shortest path from u to v is simply the direct edge (</a:t>
            </a:r>
            <a:r>
              <a:rPr lang="en-US" dirty="0" err="1"/>
              <a:t>u,v</a:t>
            </a:r>
            <a:r>
              <a:rPr lang="en-US" dirty="0"/>
              <a:t>), if it exists</a:t>
            </a:r>
          </a:p>
          <a:p>
            <a:r>
              <a:rPr lang="en-US" dirty="0"/>
              <a:t>We expand the set of permissible intermediate nodes (one node at a time), updating the shortest path lengths at each step</a:t>
            </a:r>
          </a:p>
          <a:p>
            <a:r>
              <a:rPr lang="en-US" dirty="0"/>
              <a:t>Eventually this set grows to all of V, at which point all vertices are allowed to be on all paths, and we have found the true shortest paths between vertices of the graph</a:t>
            </a:r>
            <a:endParaRPr lang="el-GR" dirty="0"/>
          </a:p>
        </p:txBody>
      </p:sp>
      <p:sp>
        <p:nvSpPr>
          <p:cNvPr id="5" name="Θέση αριθμού διαφάνειας 4">
            <a:extLst>
              <a:ext uri="{FF2B5EF4-FFF2-40B4-BE49-F238E27FC236}">
                <a16:creationId xmlns:a16="http://schemas.microsoft.com/office/drawing/2014/main" id="{2DFCE7C1-8A80-41E0-8915-AED91C54D492}"/>
              </a:ext>
            </a:extLst>
          </p:cNvPr>
          <p:cNvSpPr>
            <a:spLocks noGrp="1"/>
          </p:cNvSpPr>
          <p:nvPr>
            <p:ph type="sldNum" sz="quarter" idx="12"/>
          </p:nvPr>
        </p:nvSpPr>
        <p:spPr/>
        <p:txBody>
          <a:bodyPr/>
          <a:lstStyle/>
          <a:p>
            <a:fld id="{EF24C3F7-D052-4F9F-A275-8C274FF5F03D}" type="slidenum">
              <a:rPr lang="el-GR" smtClean="0"/>
              <a:t>12</a:t>
            </a:fld>
            <a:endParaRPr lang="el-GR"/>
          </a:p>
        </p:txBody>
      </p:sp>
    </p:spTree>
    <p:extLst>
      <p:ext uri="{BB962C8B-B14F-4D97-AF65-F5344CB8AC3E}">
        <p14:creationId xmlns:p14="http://schemas.microsoft.com/office/powerpoint/2010/main" val="147211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9C7A080-D5FE-4B4E-936A-16C18234C00A}"/>
              </a:ext>
            </a:extLst>
          </p:cNvPr>
          <p:cNvSpPr>
            <a:spLocks noGrp="1"/>
          </p:cNvSpPr>
          <p:nvPr>
            <p:ph type="title"/>
          </p:nvPr>
        </p:nvSpPr>
        <p:spPr/>
        <p:txBody>
          <a:bodyPr/>
          <a:lstStyle/>
          <a:p>
            <a:r>
              <a:rPr lang="en-US" dirty="0"/>
              <a:t>All-pairs shortest paths subproblems</a:t>
            </a:r>
            <a:endParaRPr lang="el-GR" dirty="0"/>
          </a:p>
        </p:txBody>
      </p:sp>
      <p:sp>
        <p:nvSpPr>
          <p:cNvPr id="3" name="Θέση περιεχομένου 2">
            <a:extLst>
              <a:ext uri="{FF2B5EF4-FFF2-40B4-BE49-F238E27FC236}">
                <a16:creationId xmlns:a16="http://schemas.microsoft.com/office/drawing/2014/main" id="{8FDF6672-F54C-4596-A3D2-A501A7DC7CB4}"/>
              </a:ext>
            </a:extLst>
          </p:cNvPr>
          <p:cNvSpPr>
            <a:spLocks noGrp="1"/>
          </p:cNvSpPr>
          <p:nvPr>
            <p:ph sz="half" idx="1"/>
          </p:nvPr>
        </p:nvSpPr>
        <p:spPr/>
        <p:txBody>
          <a:bodyPr>
            <a:normAutofit/>
          </a:bodyPr>
          <a:lstStyle/>
          <a:p>
            <a:r>
              <a:rPr lang="en-US" dirty="0"/>
              <a:t>Number the vertices in V as {1,2,…,n}</a:t>
            </a:r>
          </a:p>
          <a:p>
            <a:r>
              <a:rPr lang="en-US" dirty="0" err="1"/>
              <a:t>dist</a:t>
            </a:r>
            <a:r>
              <a:rPr lang="en-US" dirty="0"/>
              <a:t>(</a:t>
            </a:r>
            <a:r>
              <a:rPr lang="en-US" dirty="0" err="1"/>
              <a:t>i,j,k</a:t>
            </a:r>
            <a:r>
              <a:rPr lang="en-US" dirty="0"/>
              <a:t>): length of the shortest path from node </a:t>
            </a:r>
            <a:r>
              <a:rPr lang="en-US" dirty="0" err="1"/>
              <a:t>i</a:t>
            </a:r>
            <a:r>
              <a:rPr lang="en-US" dirty="0"/>
              <a:t> to node j in which only nodes {1,2,…,k} can be used as intermediates</a:t>
            </a:r>
          </a:p>
          <a:p>
            <a:r>
              <a:rPr lang="en-US" dirty="0" err="1"/>
              <a:t>dist</a:t>
            </a:r>
            <a:r>
              <a:rPr lang="en-US" dirty="0"/>
              <a:t>(i,j,0)=length of the edge between </a:t>
            </a:r>
            <a:r>
              <a:rPr lang="en-US" dirty="0" err="1"/>
              <a:t>i</a:t>
            </a:r>
            <a:r>
              <a:rPr lang="en-US" dirty="0"/>
              <a:t> and j if it exists, ∞ otherwise</a:t>
            </a:r>
            <a:endParaRPr lang="el-GR" dirty="0"/>
          </a:p>
        </p:txBody>
      </p:sp>
      <p:sp>
        <p:nvSpPr>
          <p:cNvPr id="4" name="Θέση περιεχομένου 3">
            <a:extLst>
              <a:ext uri="{FF2B5EF4-FFF2-40B4-BE49-F238E27FC236}">
                <a16:creationId xmlns:a16="http://schemas.microsoft.com/office/drawing/2014/main" id="{DAFEDC1E-307D-4E01-8691-77A2C006157A}"/>
              </a:ext>
            </a:extLst>
          </p:cNvPr>
          <p:cNvSpPr>
            <a:spLocks noGrp="1"/>
          </p:cNvSpPr>
          <p:nvPr>
            <p:ph sz="half" idx="2"/>
          </p:nvPr>
        </p:nvSpPr>
        <p:spPr/>
        <p:txBody>
          <a:bodyPr>
            <a:normAutofit/>
          </a:bodyPr>
          <a:lstStyle/>
          <a:p>
            <a:r>
              <a:rPr lang="en-US" dirty="0"/>
              <a:t>Expand the intermediate set to include an extra node:</a:t>
            </a:r>
          </a:p>
          <a:p>
            <a:pPr lvl="1"/>
            <a:r>
              <a:rPr lang="en-US" sz="2000" dirty="0"/>
              <a:t>reexamine all pairs </a:t>
            </a:r>
            <a:r>
              <a:rPr lang="en-US" sz="2000" dirty="0" err="1"/>
              <a:t>i,j</a:t>
            </a:r>
            <a:r>
              <a:rPr lang="en-US" sz="2000" dirty="0"/>
              <a:t> and check whether using k as an intermediate point gives us a shorter path from </a:t>
            </a:r>
            <a:r>
              <a:rPr lang="en-US" sz="2000" dirty="0" err="1"/>
              <a:t>i</a:t>
            </a:r>
            <a:r>
              <a:rPr lang="en-US" sz="2000" dirty="0"/>
              <a:t> to j</a:t>
            </a:r>
            <a:endParaRPr lang="el-GR" sz="2000" dirty="0"/>
          </a:p>
        </p:txBody>
      </p:sp>
      <p:pic>
        <p:nvPicPr>
          <p:cNvPr id="6" name="Εικόνα 5">
            <a:extLst>
              <a:ext uri="{FF2B5EF4-FFF2-40B4-BE49-F238E27FC236}">
                <a16:creationId xmlns:a16="http://schemas.microsoft.com/office/drawing/2014/main" id="{67A3A365-5BEE-4CED-936E-85734B56A6CA}"/>
              </a:ext>
            </a:extLst>
          </p:cNvPr>
          <p:cNvPicPr>
            <a:picLocks noChangeAspect="1"/>
          </p:cNvPicPr>
          <p:nvPr/>
        </p:nvPicPr>
        <p:blipFill>
          <a:blip r:embed="rId2"/>
          <a:stretch>
            <a:fillRect/>
          </a:stretch>
        </p:blipFill>
        <p:spPr>
          <a:xfrm>
            <a:off x="6443451" y="3799572"/>
            <a:ext cx="5062749" cy="1510659"/>
          </a:xfrm>
          <a:prstGeom prst="rect">
            <a:avLst/>
          </a:prstGeom>
        </p:spPr>
      </p:pic>
      <p:pic>
        <p:nvPicPr>
          <p:cNvPr id="7" name="Εικόνα 6">
            <a:extLst>
              <a:ext uri="{FF2B5EF4-FFF2-40B4-BE49-F238E27FC236}">
                <a16:creationId xmlns:a16="http://schemas.microsoft.com/office/drawing/2014/main" id="{BEC04239-8895-43B1-B050-A16B5EA823B4}"/>
              </a:ext>
            </a:extLst>
          </p:cNvPr>
          <p:cNvPicPr>
            <a:picLocks noChangeAspect="1"/>
          </p:cNvPicPr>
          <p:nvPr/>
        </p:nvPicPr>
        <p:blipFill>
          <a:blip r:embed="rId3"/>
          <a:stretch>
            <a:fillRect/>
          </a:stretch>
        </p:blipFill>
        <p:spPr>
          <a:xfrm>
            <a:off x="5786437" y="5688457"/>
            <a:ext cx="5953125" cy="361950"/>
          </a:xfrm>
          <a:prstGeom prst="rect">
            <a:avLst/>
          </a:prstGeom>
        </p:spPr>
      </p:pic>
      <p:sp>
        <p:nvSpPr>
          <p:cNvPr id="8" name="Θέση αριθμού διαφάνειας 7">
            <a:extLst>
              <a:ext uri="{FF2B5EF4-FFF2-40B4-BE49-F238E27FC236}">
                <a16:creationId xmlns:a16="http://schemas.microsoft.com/office/drawing/2014/main" id="{2F724A08-AA27-4978-B096-9F8E5B1BA8CF}"/>
              </a:ext>
            </a:extLst>
          </p:cNvPr>
          <p:cNvSpPr>
            <a:spLocks noGrp="1"/>
          </p:cNvSpPr>
          <p:nvPr>
            <p:ph type="sldNum" sz="quarter" idx="12"/>
          </p:nvPr>
        </p:nvSpPr>
        <p:spPr/>
        <p:txBody>
          <a:bodyPr/>
          <a:lstStyle/>
          <a:p>
            <a:fld id="{EF24C3F7-D052-4F9F-A275-8C274FF5F03D}" type="slidenum">
              <a:rPr lang="el-GR" smtClean="0"/>
              <a:t>13</a:t>
            </a:fld>
            <a:endParaRPr lang="el-GR"/>
          </a:p>
        </p:txBody>
      </p:sp>
    </p:spTree>
    <p:extLst>
      <p:ext uri="{BB962C8B-B14F-4D97-AF65-F5344CB8AC3E}">
        <p14:creationId xmlns:p14="http://schemas.microsoft.com/office/powerpoint/2010/main" val="303321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21ECCDB-7B82-4F7C-A690-241A8308573B}"/>
              </a:ext>
            </a:extLst>
          </p:cNvPr>
          <p:cNvSpPr>
            <a:spLocks noGrp="1"/>
          </p:cNvSpPr>
          <p:nvPr>
            <p:ph type="title"/>
          </p:nvPr>
        </p:nvSpPr>
        <p:spPr/>
        <p:txBody>
          <a:bodyPr/>
          <a:lstStyle/>
          <a:p>
            <a:r>
              <a:rPr lang="en-US" dirty="0"/>
              <a:t>Floyd-</a:t>
            </a:r>
            <a:r>
              <a:rPr lang="en-US" dirty="0" err="1"/>
              <a:t>Warshall</a:t>
            </a:r>
            <a:r>
              <a:rPr lang="en-US" dirty="0"/>
              <a:t> algorithm</a:t>
            </a:r>
            <a:endParaRPr lang="el-GR" dirty="0"/>
          </a:p>
        </p:txBody>
      </p:sp>
      <p:pic>
        <p:nvPicPr>
          <p:cNvPr id="6" name="Εικόνα 5">
            <a:extLst>
              <a:ext uri="{FF2B5EF4-FFF2-40B4-BE49-F238E27FC236}">
                <a16:creationId xmlns:a16="http://schemas.microsoft.com/office/drawing/2014/main" id="{9B3BBD61-265A-4E0B-9528-30C7275034AC}"/>
              </a:ext>
            </a:extLst>
          </p:cNvPr>
          <p:cNvPicPr>
            <a:picLocks noChangeAspect="1"/>
          </p:cNvPicPr>
          <p:nvPr/>
        </p:nvPicPr>
        <p:blipFill>
          <a:blip r:embed="rId2"/>
          <a:stretch>
            <a:fillRect/>
          </a:stretch>
        </p:blipFill>
        <p:spPr>
          <a:xfrm>
            <a:off x="1180666" y="2107766"/>
            <a:ext cx="2847975" cy="942975"/>
          </a:xfrm>
          <a:prstGeom prst="rect">
            <a:avLst/>
          </a:prstGeom>
        </p:spPr>
      </p:pic>
      <p:pic>
        <p:nvPicPr>
          <p:cNvPr id="7" name="Εικόνα 6">
            <a:extLst>
              <a:ext uri="{FF2B5EF4-FFF2-40B4-BE49-F238E27FC236}">
                <a16:creationId xmlns:a16="http://schemas.microsoft.com/office/drawing/2014/main" id="{E194EA32-BB2B-4F20-8477-A21AFDE38DA5}"/>
              </a:ext>
            </a:extLst>
          </p:cNvPr>
          <p:cNvPicPr>
            <a:picLocks noChangeAspect="1"/>
          </p:cNvPicPr>
          <p:nvPr/>
        </p:nvPicPr>
        <p:blipFill>
          <a:blip r:embed="rId3"/>
          <a:stretch>
            <a:fillRect/>
          </a:stretch>
        </p:blipFill>
        <p:spPr>
          <a:xfrm>
            <a:off x="1180666" y="3050741"/>
            <a:ext cx="9363075" cy="2038350"/>
          </a:xfrm>
          <a:prstGeom prst="rect">
            <a:avLst/>
          </a:prstGeom>
        </p:spPr>
      </p:pic>
      <p:sp>
        <p:nvSpPr>
          <p:cNvPr id="8" name="Θέση αριθμού διαφάνειας 7">
            <a:extLst>
              <a:ext uri="{FF2B5EF4-FFF2-40B4-BE49-F238E27FC236}">
                <a16:creationId xmlns:a16="http://schemas.microsoft.com/office/drawing/2014/main" id="{0BA6464B-F22D-4FAF-8D70-65779B6280B6}"/>
              </a:ext>
            </a:extLst>
          </p:cNvPr>
          <p:cNvSpPr>
            <a:spLocks noGrp="1"/>
          </p:cNvSpPr>
          <p:nvPr>
            <p:ph type="sldNum" sz="quarter" idx="12"/>
          </p:nvPr>
        </p:nvSpPr>
        <p:spPr/>
        <p:txBody>
          <a:bodyPr/>
          <a:lstStyle/>
          <a:p>
            <a:fld id="{EF24C3F7-D052-4F9F-A275-8C274FF5F03D}" type="slidenum">
              <a:rPr lang="el-GR" smtClean="0"/>
              <a:t>14</a:t>
            </a:fld>
            <a:endParaRPr lang="el-GR"/>
          </a:p>
        </p:txBody>
      </p:sp>
    </p:spTree>
    <p:extLst>
      <p:ext uri="{BB962C8B-B14F-4D97-AF65-F5344CB8AC3E}">
        <p14:creationId xmlns:p14="http://schemas.microsoft.com/office/powerpoint/2010/main" val="218166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2EB468-873C-4EC4-B1CD-82D6C24E74C0}"/>
              </a:ext>
            </a:extLst>
          </p:cNvPr>
          <p:cNvSpPr>
            <a:spLocks noGrp="1"/>
          </p:cNvSpPr>
          <p:nvPr>
            <p:ph type="title"/>
          </p:nvPr>
        </p:nvSpPr>
        <p:spPr/>
        <p:txBody>
          <a:bodyPr/>
          <a:lstStyle/>
          <a:p>
            <a:r>
              <a:rPr lang="en-US" dirty="0"/>
              <a:t>Sources</a:t>
            </a:r>
            <a:endParaRPr lang="el-GR" dirty="0"/>
          </a:p>
        </p:txBody>
      </p:sp>
      <p:sp>
        <p:nvSpPr>
          <p:cNvPr id="3" name="Θέση περιεχομένου 2">
            <a:extLst>
              <a:ext uri="{FF2B5EF4-FFF2-40B4-BE49-F238E27FC236}">
                <a16:creationId xmlns:a16="http://schemas.microsoft.com/office/drawing/2014/main" id="{2E7A526F-F2A1-4732-AC68-11A6CBBE30A3}"/>
              </a:ext>
            </a:extLst>
          </p:cNvPr>
          <p:cNvSpPr>
            <a:spLocks noGrp="1"/>
          </p:cNvSpPr>
          <p:nvPr>
            <p:ph idx="1"/>
          </p:nvPr>
        </p:nvSpPr>
        <p:spPr/>
        <p:txBody>
          <a:bodyPr/>
          <a:lstStyle/>
          <a:p>
            <a:r>
              <a:rPr lang="en-US" dirty="0"/>
              <a:t>Algorithms. </a:t>
            </a:r>
            <a:r>
              <a:rPr lang="pt-BR" dirty="0"/>
              <a:t>S. Dasgupta, C. H. Papadimitriou, and U. V. Vazirani, 2006</a:t>
            </a:r>
            <a:endParaRPr lang="el-GR" dirty="0"/>
          </a:p>
        </p:txBody>
      </p:sp>
      <p:sp>
        <p:nvSpPr>
          <p:cNvPr id="4" name="Θέση αριθμού διαφάνειας 3">
            <a:extLst>
              <a:ext uri="{FF2B5EF4-FFF2-40B4-BE49-F238E27FC236}">
                <a16:creationId xmlns:a16="http://schemas.microsoft.com/office/drawing/2014/main" id="{F0AB95F5-BAA3-4960-9CA6-7C95B8B689F8}"/>
              </a:ext>
            </a:extLst>
          </p:cNvPr>
          <p:cNvSpPr>
            <a:spLocks noGrp="1"/>
          </p:cNvSpPr>
          <p:nvPr>
            <p:ph type="sldNum" sz="quarter" idx="12"/>
          </p:nvPr>
        </p:nvSpPr>
        <p:spPr/>
        <p:txBody>
          <a:bodyPr/>
          <a:lstStyle/>
          <a:p>
            <a:fld id="{EF24C3F7-D052-4F9F-A275-8C274FF5F03D}" type="slidenum">
              <a:rPr lang="el-GR" smtClean="0"/>
              <a:t>15</a:t>
            </a:fld>
            <a:endParaRPr lang="el-GR"/>
          </a:p>
        </p:txBody>
      </p:sp>
    </p:spTree>
    <p:extLst>
      <p:ext uri="{BB962C8B-B14F-4D97-AF65-F5344CB8AC3E}">
        <p14:creationId xmlns:p14="http://schemas.microsoft.com/office/powerpoint/2010/main" val="75217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B8B3E62E-8172-42C5-AFFA-D53C87F3B13D}"/>
              </a:ext>
            </a:extLst>
          </p:cNvPr>
          <p:cNvSpPr>
            <a:spLocks noGrp="1"/>
          </p:cNvSpPr>
          <p:nvPr>
            <p:ph type="title"/>
          </p:nvPr>
        </p:nvSpPr>
        <p:spPr/>
        <p:txBody>
          <a:bodyPr/>
          <a:lstStyle/>
          <a:p>
            <a:r>
              <a:rPr lang="en-US" dirty="0"/>
              <a:t>Shortest path in a DAG</a:t>
            </a:r>
            <a:endParaRPr lang="el-GR" dirty="0"/>
          </a:p>
        </p:txBody>
      </p:sp>
      <p:pic>
        <p:nvPicPr>
          <p:cNvPr id="7" name="Θέση περιεχομένου 6">
            <a:extLst>
              <a:ext uri="{FF2B5EF4-FFF2-40B4-BE49-F238E27FC236}">
                <a16:creationId xmlns:a16="http://schemas.microsoft.com/office/drawing/2014/main" id="{C250345F-6105-468B-96C9-9D0E6A2D0716}"/>
              </a:ext>
            </a:extLst>
          </p:cNvPr>
          <p:cNvPicPr>
            <a:picLocks noGrp="1" noChangeAspect="1"/>
          </p:cNvPicPr>
          <p:nvPr>
            <p:ph sz="half" idx="1"/>
          </p:nvPr>
        </p:nvPicPr>
        <p:blipFill>
          <a:blip r:embed="rId2"/>
          <a:stretch>
            <a:fillRect/>
          </a:stretch>
        </p:blipFill>
        <p:spPr>
          <a:xfrm>
            <a:off x="1440873" y="1826772"/>
            <a:ext cx="3362036" cy="1900281"/>
          </a:xfrm>
          <a:prstGeom prst="rect">
            <a:avLst/>
          </a:prstGeom>
        </p:spPr>
      </p:pic>
      <p:pic>
        <p:nvPicPr>
          <p:cNvPr id="10" name="Θέση περιεχομένου 9">
            <a:extLst>
              <a:ext uri="{FF2B5EF4-FFF2-40B4-BE49-F238E27FC236}">
                <a16:creationId xmlns:a16="http://schemas.microsoft.com/office/drawing/2014/main" id="{2674284F-BBCA-4D55-8C58-E705BD2FB398}"/>
              </a:ext>
            </a:extLst>
          </p:cNvPr>
          <p:cNvPicPr>
            <a:picLocks noGrp="1" noChangeAspect="1"/>
          </p:cNvPicPr>
          <p:nvPr>
            <p:ph sz="half" idx="2"/>
          </p:nvPr>
        </p:nvPicPr>
        <p:blipFill rotWithShape="1">
          <a:blip r:embed="rId3"/>
          <a:srcRect l="2848" r="1855" b="11201"/>
          <a:stretch/>
        </p:blipFill>
        <p:spPr>
          <a:xfrm>
            <a:off x="5386504" y="2960915"/>
            <a:ext cx="6529248" cy="1532275"/>
          </a:xfrm>
          <a:prstGeom prst="rect">
            <a:avLst/>
          </a:prstGeom>
        </p:spPr>
      </p:pic>
      <p:pic>
        <p:nvPicPr>
          <p:cNvPr id="8" name="Εικόνα 7">
            <a:extLst>
              <a:ext uri="{FF2B5EF4-FFF2-40B4-BE49-F238E27FC236}">
                <a16:creationId xmlns:a16="http://schemas.microsoft.com/office/drawing/2014/main" id="{9411B2C8-CDEC-4C30-9AE4-83EC4AAFB9C9}"/>
              </a:ext>
            </a:extLst>
          </p:cNvPr>
          <p:cNvPicPr>
            <a:picLocks noChangeAspect="1"/>
          </p:cNvPicPr>
          <p:nvPr/>
        </p:nvPicPr>
        <p:blipFill rotWithShape="1">
          <a:blip r:embed="rId4"/>
          <a:srcRect t="6506" b="16507"/>
          <a:stretch/>
        </p:blipFill>
        <p:spPr>
          <a:xfrm>
            <a:off x="685080" y="4386311"/>
            <a:ext cx="4701424" cy="1362075"/>
          </a:xfrm>
          <a:prstGeom prst="rect">
            <a:avLst/>
          </a:prstGeom>
        </p:spPr>
      </p:pic>
      <p:pic>
        <p:nvPicPr>
          <p:cNvPr id="9" name="Εικόνα 8">
            <a:extLst>
              <a:ext uri="{FF2B5EF4-FFF2-40B4-BE49-F238E27FC236}">
                <a16:creationId xmlns:a16="http://schemas.microsoft.com/office/drawing/2014/main" id="{8668B0F1-33BE-4032-8995-AAA36E4C373E}"/>
              </a:ext>
            </a:extLst>
          </p:cNvPr>
          <p:cNvPicPr>
            <a:picLocks noChangeAspect="1"/>
          </p:cNvPicPr>
          <p:nvPr/>
        </p:nvPicPr>
        <p:blipFill>
          <a:blip r:embed="rId5"/>
          <a:stretch>
            <a:fillRect/>
          </a:stretch>
        </p:blipFill>
        <p:spPr>
          <a:xfrm>
            <a:off x="1528759" y="5837064"/>
            <a:ext cx="3190875" cy="266700"/>
          </a:xfrm>
          <a:prstGeom prst="rect">
            <a:avLst/>
          </a:prstGeom>
        </p:spPr>
      </p:pic>
      <p:sp>
        <p:nvSpPr>
          <p:cNvPr id="2" name="TextBox 1">
            <a:extLst>
              <a:ext uri="{FF2B5EF4-FFF2-40B4-BE49-F238E27FC236}">
                <a16:creationId xmlns:a16="http://schemas.microsoft.com/office/drawing/2014/main" id="{3FDF950B-CE74-4711-BDB6-4929D5575C43}"/>
              </a:ext>
            </a:extLst>
          </p:cNvPr>
          <p:cNvSpPr txBox="1"/>
          <p:nvPr/>
        </p:nvSpPr>
        <p:spPr>
          <a:xfrm>
            <a:off x="2001457" y="3678471"/>
            <a:ext cx="2263953" cy="369332"/>
          </a:xfrm>
          <a:prstGeom prst="rect">
            <a:avLst/>
          </a:prstGeom>
          <a:noFill/>
        </p:spPr>
        <p:txBody>
          <a:bodyPr wrap="none" rtlCol="0">
            <a:spAutoFit/>
          </a:bodyPr>
          <a:lstStyle/>
          <a:p>
            <a:r>
              <a:rPr lang="en-US" dirty="0"/>
              <a:t>Linearization of a DAG</a:t>
            </a:r>
            <a:endParaRPr lang="el-GR" dirty="0"/>
          </a:p>
        </p:txBody>
      </p:sp>
      <p:sp>
        <p:nvSpPr>
          <p:cNvPr id="3" name="Θέση αριθμού διαφάνειας 2">
            <a:extLst>
              <a:ext uri="{FF2B5EF4-FFF2-40B4-BE49-F238E27FC236}">
                <a16:creationId xmlns:a16="http://schemas.microsoft.com/office/drawing/2014/main" id="{3A4F059E-D4B2-4BD9-88C4-981D9CECD833}"/>
              </a:ext>
            </a:extLst>
          </p:cNvPr>
          <p:cNvSpPr>
            <a:spLocks noGrp="1"/>
          </p:cNvSpPr>
          <p:nvPr>
            <p:ph type="sldNum" sz="quarter" idx="12"/>
          </p:nvPr>
        </p:nvSpPr>
        <p:spPr/>
        <p:txBody>
          <a:bodyPr/>
          <a:lstStyle/>
          <a:p>
            <a:fld id="{EF24C3F7-D052-4F9F-A275-8C274FF5F03D}" type="slidenum">
              <a:rPr lang="el-GR" smtClean="0"/>
              <a:t>2</a:t>
            </a:fld>
            <a:endParaRPr lang="el-GR"/>
          </a:p>
        </p:txBody>
      </p:sp>
    </p:spTree>
    <p:extLst>
      <p:ext uri="{BB962C8B-B14F-4D97-AF65-F5344CB8AC3E}">
        <p14:creationId xmlns:p14="http://schemas.microsoft.com/office/powerpoint/2010/main" val="114038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95EBEC4-F136-49C6-9171-6A6B83F4F0B1}"/>
              </a:ext>
            </a:extLst>
          </p:cNvPr>
          <p:cNvSpPr>
            <a:spLocks noGrp="1"/>
          </p:cNvSpPr>
          <p:nvPr>
            <p:ph type="title"/>
          </p:nvPr>
        </p:nvSpPr>
        <p:spPr/>
        <p:txBody>
          <a:bodyPr/>
          <a:lstStyle/>
          <a:p>
            <a:r>
              <a:rPr lang="en-US" dirty="0"/>
              <a:t>Longest increasing subsequence problem</a:t>
            </a:r>
            <a:endParaRPr lang="el-GR" dirty="0"/>
          </a:p>
        </p:txBody>
      </p:sp>
      <p:pic>
        <p:nvPicPr>
          <p:cNvPr id="6" name="Θέση περιεχομένου 5">
            <a:extLst>
              <a:ext uri="{FF2B5EF4-FFF2-40B4-BE49-F238E27FC236}">
                <a16:creationId xmlns:a16="http://schemas.microsoft.com/office/drawing/2014/main" id="{B2BDB774-5AC9-4621-80ED-DD05A9B94AB0}"/>
              </a:ext>
            </a:extLst>
          </p:cNvPr>
          <p:cNvPicPr>
            <a:picLocks noGrp="1" noChangeAspect="1"/>
          </p:cNvPicPr>
          <p:nvPr>
            <p:ph sz="half" idx="2"/>
          </p:nvPr>
        </p:nvPicPr>
        <p:blipFill>
          <a:blip r:embed="rId2"/>
          <a:stretch>
            <a:fillRect/>
          </a:stretch>
        </p:blipFill>
        <p:spPr>
          <a:xfrm>
            <a:off x="838200" y="4664941"/>
            <a:ext cx="5038725" cy="1743075"/>
          </a:xfrm>
          <a:prstGeom prst="rect">
            <a:avLst/>
          </a:prstGeom>
        </p:spPr>
      </p:pic>
      <p:pic>
        <p:nvPicPr>
          <p:cNvPr id="5" name="Εικόνα 4">
            <a:extLst>
              <a:ext uri="{FF2B5EF4-FFF2-40B4-BE49-F238E27FC236}">
                <a16:creationId xmlns:a16="http://schemas.microsoft.com/office/drawing/2014/main" id="{13DEB576-E878-4E21-8504-65A9FDEF8EF8}"/>
              </a:ext>
            </a:extLst>
          </p:cNvPr>
          <p:cNvPicPr>
            <a:picLocks noChangeAspect="1"/>
          </p:cNvPicPr>
          <p:nvPr/>
        </p:nvPicPr>
        <p:blipFill>
          <a:blip r:embed="rId3"/>
          <a:stretch>
            <a:fillRect/>
          </a:stretch>
        </p:blipFill>
        <p:spPr>
          <a:xfrm>
            <a:off x="1288940" y="3155557"/>
            <a:ext cx="3917686" cy="683623"/>
          </a:xfrm>
          <a:prstGeom prst="rect">
            <a:avLst/>
          </a:prstGeom>
        </p:spPr>
      </p:pic>
      <p:sp>
        <p:nvSpPr>
          <p:cNvPr id="7" name="TextBox 6">
            <a:extLst>
              <a:ext uri="{FF2B5EF4-FFF2-40B4-BE49-F238E27FC236}">
                <a16:creationId xmlns:a16="http://schemas.microsoft.com/office/drawing/2014/main" id="{78E8FC00-4D25-4329-8FBF-0ECFB1856260}"/>
              </a:ext>
            </a:extLst>
          </p:cNvPr>
          <p:cNvSpPr txBox="1"/>
          <p:nvPr/>
        </p:nvSpPr>
        <p:spPr>
          <a:xfrm>
            <a:off x="2681864" y="4236886"/>
            <a:ext cx="1351396" cy="369332"/>
          </a:xfrm>
          <a:prstGeom prst="rect">
            <a:avLst/>
          </a:prstGeom>
          <a:noFill/>
        </p:spPr>
        <p:txBody>
          <a:bodyPr wrap="none" rtlCol="0">
            <a:spAutoFit/>
          </a:bodyPr>
          <a:lstStyle/>
          <a:p>
            <a:r>
              <a:rPr lang="en-US" dirty="0"/>
              <a:t>Implicit DAG</a:t>
            </a:r>
            <a:endParaRPr lang="el-GR" dirty="0"/>
          </a:p>
        </p:txBody>
      </p:sp>
      <p:pic>
        <p:nvPicPr>
          <p:cNvPr id="9" name="Εικόνα 8">
            <a:extLst>
              <a:ext uri="{FF2B5EF4-FFF2-40B4-BE49-F238E27FC236}">
                <a16:creationId xmlns:a16="http://schemas.microsoft.com/office/drawing/2014/main" id="{BE6C29DE-22AB-4364-BFC7-9A1B7973520E}"/>
              </a:ext>
            </a:extLst>
          </p:cNvPr>
          <p:cNvPicPr>
            <a:picLocks noChangeAspect="1"/>
          </p:cNvPicPr>
          <p:nvPr/>
        </p:nvPicPr>
        <p:blipFill rotWithShape="1">
          <a:blip r:embed="rId3"/>
          <a:srcRect b="59341"/>
          <a:stretch/>
        </p:blipFill>
        <p:spPr>
          <a:xfrm>
            <a:off x="1288940" y="1987075"/>
            <a:ext cx="3917686" cy="277953"/>
          </a:xfrm>
          <a:prstGeom prst="rect">
            <a:avLst/>
          </a:prstGeom>
        </p:spPr>
      </p:pic>
      <p:pic>
        <p:nvPicPr>
          <p:cNvPr id="10" name="Εικόνα 9">
            <a:extLst>
              <a:ext uri="{FF2B5EF4-FFF2-40B4-BE49-F238E27FC236}">
                <a16:creationId xmlns:a16="http://schemas.microsoft.com/office/drawing/2014/main" id="{5AA89961-8570-440A-8956-07C31015D419}"/>
              </a:ext>
            </a:extLst>
          </p:cNvPr>
          <p:cNvPicPr>
            <a:picLocks noChangeAspect="1"/>
          </p:cNvPicPr>
          <p:nvPr/>
        </p:nvPicPr>
        <p:blipFill>
          <a:blip r:embed="rId4"/>
          <a:stretch>
            <a:fillRect/>
          </a:stretch>
        </p:blipFill>
        <p:spPr>
          <a:xfrm>
            <a:off x="6985376" y="3155557"/>
            <a:ext cx="3687094" cy="966273"/>
          </a:xfrm>
          <a:prstGeom prst="rect">
            <a:avLst/>
          </a:prstGeom>
        </p:spPr>
      </p:pic>
      <p:sp>
        <p:nvSpPr>
          <p:cNvPr id="11" name="Θέση αριθμού διαφάνειας 10">
            <a:extLst>
              <a:ext uri="{FF2B5EF4-FFF2-40B4-BE49-F238E27FC236}">
                <a16:creationId xmlns:a16="http://schemas.microsoft.com/office/drawing/2014/main" id="{6E346F63-E1AC-436E-93FB-531EA922534A}"/>
              </a:ext>
            </a:extLst>
          </p:cNvPr>
          <p:cNvSpPr>
            <a:spLocks noGrp="1"/>
          </p:cNvSpPr>
          <p:nvPr>
            <p:ph type="sldNum" sz="quarter" idx="12"/>
          </p:nvPr>
        </p:nvSpPr>
        <p:spPr/>
        <p:txBody>
          <a:bodyPr/>
          <a:lstStyle/>
          <a:p>
            <a:fld id="{EF24C3F7-D052-4F9F-A275-8C274FF5F03D}" type="slidenum">
              <a:rPr lang="el-GR" smtClean="0"/>
              <a:t>3</a:t>
            </a:fld>
            <a:endParaRPr lang="el-GR"/>
          </a:p>
        </p:txBody>
      </p:sp>
    </p:spTree>
    <p:extLst>
      <p:ext uri="{BB962C8B-B14F-4D97-AF65-F5344CB8AC3E}">
        <p14:creationId xmlns:p14="http://schemas.microsoft.com/office/powerpoint/2010/main" val="273123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6ABC40-CAAB-4FB1-8E65-C24A5544D469}"/>
              </a:ext>
            </a:extLst>
          </p:cNvPr>
          <p:cNvSpPr>
            <a:spLocks noGrp="1"/>
          </p:cNvSpPr>
          <p:nvPr>
            <p:ph type="title"/>
          </p:nvPr>
        </p:nvSpPr>
        <p:spPr/>
        <p:txBody>
          <a:bodyPr/>
          <a:lstStyle/>
          <a:p>
            <a:r>
              <a:rPr lang="en-US" dirty="0"/>
              <a:t>Edit distance problem</a:t>
            </a:r>
            <a:endParaRPr lang="el-GR" dirty="0"/>
          </a:p>
        </p:txBody>
      </p:sp>
      <p:sp>
        <p:nvSpPr>
          <p:cNvPr id="3" name="Θέση περιεχομένου 2">
            <a:extLst>
              <a:ext uri="{FF2B5EF4-FFF2-40B4-BE49-F238E27FC236}">
                <a16:creationId xmlns:a16="http://schemas.microsoft.com/office/drawing/2014/main" id="{64C13DDA-5296-4FD6-A443-3B79E93E0E5D}"/>
              </a:ext>
            </a:extLst>
          </p:cNvPr>
          <p:cNvSpPr>
            <a:spLocks noGrp="1"/>
          </p:cNvSpPr>
          <p:nvPr>
            <p:ph sz="half" idx="1"/>
          </p:nvPr>
        </p:nvSpPr>
        <p:spPr>
          <a:xfrm>
            <a:off x="838200" y="1825625"/>
            <a:ext cx="5181600" cy="4351338"/>
          </a:xfrm>
        </p:spPr>
        <p:txBody>
          <a:bodyPr/>
          <a:lstStyle/>
          <a:p>
            <a:r>
              <a:rPr lang="en-US" dirty="0"/>
              <a:t>A natural measure of the distance between two strings is the extent to which they can be </a:t>
            </a:r>
            <a:r>
              <a:rPr lang="en-US" i="1" dirty="0"/>
              <a:t>aligned</a:t>
            </a:r>
            <a:r>
              <a:rPr lang="en-US" dirty="0"/>
              <a:t>, or matched up.</a:t>
            </a:r>
          </a:p>
          <a:p>
            <a:r>
              <a:rPr lang="en-US" dirty="0"/>
              <a:t>Example: SNOWY vs SUNNY</a:t>
            </a:r>
            <a:endParaRPr lang="el-GR" dirty="0"/>
          </a:p>
        </p:txBody>
      </p:sp>
      <p:sp>
        <p:nvSpPr>
          <p:cNvPr id="4" name="Θέση περιεχομένου 3">
            <a:extLst>
              <a:ext uri="{FF2B5EF4-FFF2-40B4-BE49-F238E27FC236}">
                <a16:creationId xmlns:a16="http://schemas.microsoft.com/office/drawing/2014/main" id="{6E5A6844-A3EE-4C25-82D3-E3ECC0103A5A}"/>
              </a:ext>
            </a:extLst>
          </p:cNvPr>
          <p:cNvSpPr>
            <a:spLocks noGrp="1"/>
          </p:cNvSpPr>
          <p:nvPr>
            <p:ph sz="half" idx="2"/>
          </p:nvPr>
        </p:nvSpPr>
        <p:spPr/>
        <p:txBody>
          <a:bodyPr/>
          <a:lstStyle/>
          <a:p>
            <a:r>
              <a:rPr lang="en-US" dirty="0"/>
              <a:t>A dynamic programming solution</a:t>
            </a:r>
          </a:p>
          <a:p>
            <a:pPr lvl="1"/>
            <a:r>
              <a:rPr lang="en-US" dirty="0"/>
              <a:t>x[1..m] is the first substring</a:t>
            </a:r>
          </a:p>
          <a:p>
            <a:pPr lvl="1"/>
            <a:r>
              <a:rPr lang="en-US" dirty="0"/>
              <a:t>y[1..n] is the second substring</a:t>
            </a:r>
          </a:p>
          <a:p>
            <a:r>
              <a:rPr lang="en-US" dirty="0"/>
              <a:t>Subproblem E(</a:t>
            </a:r>
            <a:r>
              <a:rPr lang="en-US" dirty="0" err="1"/>
              <a:t>i,j</a:t>
            </a:r>
            <a:r>
              <a:rPr lang="en-US" dirty="0"/>
              <a:t>): find the edit distance between a prefix of the first substring x[1..i] and a prefix of the second substring y[1..j]</a:t>
            </a:r>
          </a:p>
        </p:txBody>
      </p:sp>
      <p:pic>
        <p:nvPicPr>
          <p:cNvPr id="5" name="Εικόνα 4">
            <a:extLst>
              <a:ext uri="{FF2B5EF4-FFF2-40B4-BE49-F238E27FC236}">
                <a16:creationId xmlns:a16="http://schemas.microsoft.com/office/drawing/2014/main" id="{7196A17D-558A-455B-AE76-B7F6D27828AB}"/>
              </a:ext>
            </a:extLst>
          </p:cNvPr>
          <p:cNvPicPr>
            <a:picLocks noChangeAspect="1"/>
          </p:cNvPicPr>
          <p:nvPr/>
        </p:nvPicPr>
        <p:blipFill>
          <a:blip r:embed="rId2"/>
          <a:stretch>
            <a:fillRect/>
          </a:stretch>
        </p:blipFill>
        <p:spPr>
          <a:xfrm>
            <a:off x="1318950" y="4186412"/>
            <a:ext cx="4352925" cy="733425"/>
          </a:xfrm>
          <a:prstGeom prst="rect">
            <a:avLst/>
          </a:prstGeom>
        </p:spPr>
      </p:pic>
      <p:pic>
        <p:nvPicPr>
          <p:cNvPr id="6" name="Εικόνα 5">
            <a:extLst>
              <a:ext uri="{FF2B5EF4-FFF2-40B4-BE49-F238E27FC236}">
                <a16:creationId xmlns:a16="http://schemas.microsoft.com/office/drawing/2014/main" id="{5B0AF056-078F-489D-B74C-F685EEB9A9F8}"/>
              </a:ext>
            </a:extLst>
          </p:cNvPr>
          <p:cNvPicPr>
            <a:picLocks noChangeAspect="1"/>
          </p:cNvPicPr>
          <p:nvPr/>
        </p:nvPicPr>
        <p:blipFill>
          <a:blip r:embed="rId3"/>
          <a:stretch>
            <a:fillRect/>
          </a:stretch>
        </p:blipFill>
        <p:spPr>
          <a:xfrm>
            <a:off x="7305675" y="5407025"/>
            <a:ext cx="3067050" cy="904875"/>
          </a:xfrm>
          <a:prstGeom prst="rect">
            <a:avLst/>
          </a:prstGeom>
        </p:spPr>
      </p:pic>
      <p:sp>
        <p:nvSpPr>
          <p:cNvPr id="7" name="Βέλος: Δεξιό 6">
            <a:extLst>
              <a:ext uri="{FF2B5EF4-FFF2-40B4-BE49-F238E27FC236}">
                <a16:creationId xmlns:a16="http://schemas.microsoft.com/office/drawing/2014/main" id="{0E59EBC1-4BA4-49CB-8124-803E96206DFA}"/>
              </a:ext>
            </a:extLst>
          </p:cNvPr>
          <p:cNvSpPr/>
          <p:nvPr/>
        </p:nvSpPr>
        <p:spPr>
          <a:xfrm>
            <a:off x="6019800" y="5438323"/>
            <a:ext cx="1306148" cy="8422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E(7,5)</a:t>
            </a:r>
            <a:endParaRPr lang="el-GR" dirty="0"/>
          </a:p>
        </p:txBody>
      </p:sp>
      <p:sp>
        <p:nvSpPr>
          <p:cNvPr id="8" name="Θέση αριθμού διαφάνειας 7">
            <a:extLst>
              <a:ext uri="{FF2B5EF4-FFF2-40B4-BE49-F238E27FC236}">
                <a16:creationId xmlns:a16="http://schemas.microsoft.com/office/drawing/2014/main" id="{2FB1D11E-C9EC-45FB-8555-921B76289CD1}"/>
              </a:ext>
            </a:extLst>
          </p:cNvPr>
          <p:cNvSpPr>
            <a:spLocks noGrp="1"/>
          </p:cNvSpPr>
          <p:nvPr>
            <p:ph type="sldNum" sz="quarter" idx="12"/>
          </p:nvPr>
        </p:nvSpPr>
        <p:spPr/>
        <p:txBody>
          <a:bodyPr/>
          <a:lstStyle/>
          <a:p>
            <a:fld id="{EF24C3F7-D052-4F9F-A275-8C274FF5F03D}" type="slidenum">
              <a:rPr lang="el-GR" smtClean="0"/>
              <a:t>4</a:t>
            </a:fld>
            <a:endParaRPr lang="el-GR"/>
          </a:p>
        </p:txBody>
      </p:sp>
    </p:spTree>
    <p:extLst>
      <p:ext uri="{BB962C8B-B14F-4D97-AF65-F5344CB8AC3E}">
        <p14:creationId xmlns:p14="http://schemas.microsoft.com/office/powerpoint/2010/main" val="364113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A53873-00C9-4E95-8C18-888E0CCFF9A2}"/>
              </a:ext>
            </a:extLst>
          </p:cNvPr>
          <p:cNvSpPr>
            <a:spLocks noGrp="1"/>
          </p:cNvSpPr>
          <p:nvPr>
            <p:ph type="title"/>
          </p:nvPr>
        </p:nvSpPr>
        <p:spPr/>
        <p:txBody>
          <a:bodyPr/>
          <a:lstStyle/>
          <a:p>
            <a:r>
              <a:rPr lang="en-US" dirty="0"/>
              <a:t>Express subproblem in terms of smaller subproblems</a:t>
            </a:r>
            <a:endParaRPr lang="el-GR" dirty="0"/>
          </a:p>
        </p:txBody>
      </p:sp>
      <p:sp>
        <p:nvSpPr>
          <p:cNvPr id="4" name="Θέση περιεχομένου 3">
            <a:extLst>
              <a:ext uri="{FF2B5EF4-FFF2-40B4-BE49-F238E27FC236}">
                <a16:creationId xmlns:a16="http://schemas.microsoft.com/office/drawing/2014/main" id="{2632A300-5E71-4F95-8913-A766CE2A4233}"/>
              </a:ext>
            </a:extLst>
          </p:cNvPr>
          <p:cNvSpPr>
            <a:spLocks noGrp="1"/>
          </p:cNvSpPr>
          <p:nvPr>
            <p:ph sz="half" idx="2"/>
          </p:nvPr>
        </p:nvSpPr>
        <p:spPr/>
        <p:txBody>
          <a:bodyPr/>
          <a:lstStyle/>
          <a:p>
            <a:pPr marL="457200" lvl="1" indent="0">
              <a:buNone/>
            </a:pPr>
            <a:endParaRPr lang="en-US" dirty="0"/>
          </a:p>
          <a:p>
            <a:pPr marL="457200" lvl="1" indent="0">
              <a:buNone/>
            </a:pPr>
            <a:endParaRPr lang="el-GR" dirty="0"/>
          </a:p>
        </p:txBody>
      </p:sp>
      <p:sp>
        <p:nvSpPr>
          <p:cNvPr id="8" name="Θέση περιεχομένου 7">
            <a:extLst>
              <a:ext uri="{FF2B5EF4-FFF2-40B4-BE49-F238E27FC236}">
                <a16:creationId xmlns:a16="http://schemas.microsoft.com/office/drawing/2014/main" id="{28014046-E91A-4707-88DC-F6FF70F54DE9}"/>
              </a:ext>
            </a:extLst>
          </p:cNvPr>
          <p:cNvSpPr>
            <a:spLocks noGrp="1"/>
          </p:cNvSpPr>
          <p:nvPr>
            <p:ph sz="half" idx="1"/>
          </p:nvPr>
        </p:nvSpPr>
        <p:spPr/>
        <p:txBody>
          <a:bodyPr/>
          <a:lstStyle/>
          <a:p>
            <a:r>
              <a:rPr lang="en-US" dirty="0"/>
              <a:t>Problem E(</a:t>
            </a:r>
            <a:r>
              <a:rPr lang="en-US" dirty="0" err="1"/>
              <a:t>i,j</a:t>
            </a:r>
            <a:r>
              <a:rPr lang="en-US" dirty="0"/>
              <a:t>)</a:t>
            </a:r>
          </a:p>
          <a:p>
            <a:pPr lvl="1"/>
            <a:r>
              <a:rPr lang="en-US" dirty="0"/>
              <a:t>Find the best alignment between x[1..i] and y[1..j]</a:t>
            </a:r>
          </a:p>
          <a:p>
            <a:r>
              <a:rPr lang="en-US" dirty="0"/>
              <a:t>The rightmost column can only be one of three things:</a:t>
            </a:r>
          </a:p>
          <a:p>
            <a:endParaRPr lang="el-GR" dirty="0"/>
          </a:p>
        </p:txBody>
      </p:sp>
      <p:pic>
        <p:nvPicPr>
          <p:cNvPr id="9" name="Εικόνα 8">
            <a:extLst>
              <a:ext uri="{FF2B5EF4-FFF2-40B4-BE49-F238E27FC236}">
                <a16:creationId xmlns:a16="http://schemas.microsoft.com/office/drawing/2014/main" id="{AEE0E938-472D-463A-BCAA-BEE0576FC9D5}"/>
              </a:ext>
            </a:extLst>
          </p:cNvPr>
          <p:cNvPicPr>
            <a:picLocks noChangeAspect="1"/>
          </p:cNvPicPr>
          <p:nvPr/>
        </p:nvPicPr>
        <p:blipFill>
          <a:blip r:embed="rId2"/>
          <a:stretch>
            <a:fillRect/>
          </a:stretch>
        </p:blipFill>
        <p:spPr>
          <a:xfrm>
            <a:off x="1829211" y="4001294"/>
            <a:ext cx="3519222" cy="866270"/>
          </a:xfrm>
          <a:prstGeom prst="rect">
            <a:avLst/>
          </a:prstGeom>
        </p:spPr>
      </p:pic>
      <p:sp>
        <p:nvSpPr>
          <p:cNvPr id="10" name="TextBox 9">
            <a:extLst>
              <a:ext uri="{FF2B5EF4-FFF2-40B4-BE49-F238E27FC236}">
                <a16:creationId xmlns:a16="http://schemas.microsoft.com/office/drawing/2014/main" id="{A0320CAF-AA71-49F4-AFE7-779767B6215C}"/>
              </a:ext>
            </a:extLst>
          </p:cNvPr>
          <p:cNvSpPr txBox="1"/>
          <p:nvPr/>
        </p:nvSpPr>
        <p:spPr>
          <a:xfrm>
            <a:off x="381988" y="5388570"/>
            <a:ext cx="190863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+1 cost</a:t>
            </a:r>
          </a:p>
          <a:p>
            <a:r>
              <a:rPr lang="en-US" dirty="0"/>
              <a:t>remains to align x</a:t>
            </a:r>
            <a:r>
              <a:rPr lang="el-GR" dirty="0"/>
              <a:t>[</a:t>
            </a:r>
            <a:r>
              <a:rPr lang="en-US" dirty="0"/>
              <a:t>1..i-1</a:t>
            </a:r>
            <a:r>
              <a:rPr lang="el-GR" dirty="0"/>
              <a:t>]</a:t>
            </a:r>
            <a:r>
              <a:rPr lang="en-US" dirty="0"/>
              <a:t> and y[1..j]</a:t>
            </a:r>
            <a:endParaRPr lang="el-GR" dirty="0"/>
          </a:p>
        </p:txBody>
      </p:sp>
      <p:sp>
        <p:nvSpPr>
          <p:cNvPr id="12" name="TextBox 11">
            <a:extLst>
              <a:ext uri="{FF2B5EF4-FFF2-40B4-BE49-F238E27FC236}">
                <a16:creationId xmlns:a16="http://schemas.microsoft.com/office/drawing/2014/main" id="{F9C88007-1A01-4900-BFE7-FB54912B6D5C}"/>
              </a:ext>
            </a:extLst>
          </p:cNvPr>
          <p:cNvSpPr txBox="1"/>
          <p:nvPr/>
        </p:nvSpPr>
        <p:spPr>
          <a:xfrm>
            <a:off x="2474685" y="5388570"/>
            <a:ext cx="190863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+1 cost</a:t>
            </a:r>
          </a:p>
          <a:p>
            <a:r>
              <a:rPr lang="en-US" dirty="0"/>
              <a:t>remains to align x</a:t>
            </a:r>
            <a:r>
              <a:rPr lang="el-GR" dirty="0"/>
              <a:t>[</a:t>
            </a:r>
            <a:r>
              <a:rPr lang="en-US" dirty="0"/>
              <a:t>1..i</a:t>
            </a:r>
            <a:r>
              <a:rPr lang="el-GR" dirty="0"/>
              <a:t>]</a:t>
            </a:r>
            <a:r>
              <a:rPr lang="en-US" dirty="0"/>
              <a:t> and y[1..j-1]</a:t>
            </a:r>
            <a:endParaRPr lang="el-GR" dirty="0"/>
          </a:p>
        </p:txBody>
      </p:sp>
      <p:sp>
        <p:nvSpPr>
          <p:cNvPr id="13" name="TextBox 12">
            <a:extLst>
              <a:ext uri="{FF2B5EF4-FFF2-40B4-BE49-F238E27FC236}">
                <a16:creationId xmlns:a16="http://schemas.microsoft.com/office/drawing/2014/main" id="{DA311C5D-3D3B-4E9D-B207-9BF35A99428D}"/>
              </a:ext>
            </a:extLst>
          </p:cNvPr>
          <p:cNvSpPr txBox="1"/>
          <p:nvPr/>
        </p:nvSpPr>
        <p:spPr>
          <a:xfrm>
            <a:off x="4586515" y="5388570"/>
            <a:ext cx="2477016"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+1 cost if x[</a:t>
            </a:r>
            <a:r>
              <a:rPr lang="en-US" dirty="0" err="1"/>
              <a:t>i</a:t>
            </a:r>
            <a:r>
              <a:rPr lang="en-US" dirty="0"/>
              <a:t>]≠y[j]</a:t>
            </a:r>
          </a:p>
          <a:p>
            <a:r>
              <a:rPr lang="en-US" dirty="0"/>
              <a:t>remains to align x</a:t>
            </a:r>
            <a:r>
              <a:rPr lang="el-GR" dirty="0"/>
              <a:t>[</a:t>
            </a:r>
            <a:r>
              <a:rPr lang="en-US" dirty="0"/>
              <a:t>1..i-1</a:t>
            </a:r>
            <a:r>
              <a:rPr lang="el-GR" dirty="0"/>
              <a:t>]</a:t>
            </a:r>
            <a:r>
              <a:rPr lang="en-US" dirty="0"/>
              <a:t> and y[1..j-1]</a:t>
            </a:r>
            <a:endParaRPr lang="el-GR" dirty="0"/>
          </a:p>
        </p:txBody>
      </p:sp>
      <p:cxnSp>
        <p:nvCxnSpPr>
          <p:cNvPr id="15" name="Ευθύγραμμο βέλος σύνδεσης 14">
            <a:extLst>
              <a:ext uri="{FF2B5EF4-FFF2-40B4-BE49-F238E27FC236}">
                <a16:creationId xmlns:a16="http://schemas.microsoft.com/office/drawing/2014/main" id="{24167CB3-5640-42DF-9BDE-E3F0C9725E03}"/>
              </a:ext>
            </a:extLst>
          </p:cNvPr>
          <p:cNvCxnSpPr>
            <a:cxnSpLocks/>
            <a:stCxn id="23" idx="4"/>
            <a:endCxn id="10" idx="0"/>
          </p:cNvCxnSpPr>
          <p:nvPr/>
        </p:nvCxnSpPr>
        <p:spPr>
          <a:xfrm flipH="1">
            <a:off x="1336303" y="4818118"/>
            <a:ext cx="786112" cy="570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167A8334-8873-44CB-98E3-F24BE66AE3A8}"/>
              </a:ext>
            </a:extLst>
          </p:cNvPr>
          <p:cNvCxnSpPr>
            <a:cxnSpLocks/>
            <a:stCxn id="26" idx="4"/>
            <a:endCxn id="12" idx="0"/>
          </p:cNvCxnSpPr>
          <p:nvPr/>
        </p:nvCxnSpPr>
        <p:spPr>
          <a:xfrm flipH="1">
            <a:off x="3429000" y="4818117"/>
            <a:ext cx="146042" cy="5704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6CC2B080-681C-42E8-A11C-DF2FBF2B582B}"/>
              </a:ext>
            </a:extLst>
          </p:cNvPr>
          <p:cNvCxnSpPr>
            <a:cxnSpLocks/>
            <a:endCxn id="13" idx="0"/>
          </p:cNvCxnSpPr>
          <p:nvPr/>
        </p:nvCxnSpPr>
        <p:spPr>
          <a:xfrm>
            <a:off x="5119810" y="4812061"/>
            <a:ext cx="705213" cy="576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Οβάλ 22">
            <a:extLst>
              <a:ext uri="{FF2B5EF4-FFF2-40B4-BE49-F238E27FC236}">
                <a16:creationId xmlns:a16="http://schemas.microsoft.com/office/drawing/2014/main" id="{C35F41DF-98F8-4CFC-B192-8C7C060C82FC}"/>
              </a:ext>
            </a:extLst>
          </p:cNvPr>
          <p:cNvSpPr/>
          <p:nvPr/>
        </p:nvSpPr>
        <p:spPr>
          <a:xfrm>
            <a:off x="1677798" y="4001293"/>
            <a:ext cx="889233" cy="816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Οβάλ 25">
            <a:extLst>
              <a:ext uri="{FF2B5EF4-FFF2-40B4-BE49-F238E27FC236}">
                <a16:creationId xmlns:a16="http://schemas.microsoft.com/office/drawing/2014/main" id="{D0678A3D-CFE9-49B1-B4BA-F0CCFAB3E0B5}"/>
              </a:ext>
            </a:extLst>
          </p:cNvPr>
          <p:cNvSpPr/>
          <p:nvPr/>
        </p:nvSpPr>
        <p:spPr>
          <a:xfrm>
            <a:off x="3130425" y="4001292"/>
            <a:ext cx="889233" cy="816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Οβάλ 26">
            <a:extLst>
              <a:ext uri="{FF2B5EF4-FFF2-40B4-BE49-F238E27FC236}">
                <a16:creationId xmlns:a16="http://schemas.microsoft.com/office/drawing/2014/main" id="{5D25AD0F-90DF-4AE3-9A31-AC651E986BAF}"/>
              </a:ext>
            </a:extLst>
          </p:cNvPr>
          <p:cNvSpPr/>
          <p:nvPr/>
        </p:nvSpPr>
        <p:spPr>
          <a:xfrm>
            <a:off x="4593184" y="4001291"/>
            <a:ext cx="889233" cy="816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1" name="Εικόνα 30">
            <a:extLst>
              <a:ext uri="{FF2B5EF4-FFF2-40B4-BE49-F238E27FC236}">
                <a16:creationId xmlns:a16="http://schemas.microsoft.com/office/drawing/2014/main" id="{CE8C416D-3691-4F85-9A59-F562C33D25DC}"/>
              </a:ext>
            </a:extLst>
          </p:cNvPr>
          <p:cNvPicPr>
            <a:picLocks noChangeAspect="1"/>
          </p:cNvPicPr>
          <p:nvPr/>
        </p:nvPicPr>
        <p:blipFill>
          <a:blip r:embed="rId3"/>
          <a:stretch>
            <a:fillRect/>
          </a:stretch>
        </p:blipFill>
        <p:spPr>
          <a:xfrm>
            <a:off x="6358854" y="1838809"/>
            <a:ext cx="5559085" cy="422333"/>
          </a:xfrm>
          <a:prstGeom prst="rect">
            <a:avLst/>
          </a:prstGeom>
        </p:spPr>
      </p:pic>
      <p:sp>
        <p:nvSpPr>
          <p:cNvPr id="32" name="TextBox 31">
            <a:extLst>
              <a:ext uri="{FF2B5EF4-FFF2-40B4-BE49-F238E27FC236}">
                <a16:creationId xmlns:a16="http://schemas.microsoft.com/office/drawing/2014/main" id="{7CDD38AA-9ABD-445C-B27F-B4BFF3164544}"/>
              </a:ext>
            </a:extLst>
          </p:cNvPr>
          <p:cNvSpPr txBox="1"/>
          <p:nvPr/>
        </p:nvSpPr>
        <p:spPr>
          <a:xfrm>
            <a:off x="7733106" y="2679102"/>
            <a:ext cx="3206004" cy="646331"/>
          </a:xfrm>
          <a:prstGeom prst="rect">
            <a:avLst/>
          </a:prstGeom>
          <a:noFill/>
        </p:spPr>
        <p:txBody>
          <a:bodyPr wrap="square" rtlCol="0">
            <a:spAutoFit/>
          </a:bodyPr>
          <a:lstStyle/>
          <a:p>
            <a:pPr algn="ctr"/>
            <a:r>
              <a:rPr lang="en-US" dirty="0"/>
              <a:t>EXPONENTIAL vs POLYNOMIAL</a:t>
            </a:r>
          </a:p>
          <a:p>
            <a:pPr algn="ctr"/>
            <a:r>
              <a:rPr lang="en-US" dirty="0"/>
              <a:t>E(4,3) refers to EXPO vs POL</a:t>
            </a:r>
            <a:endParaRPr lang="el-GR" dirty="0"/>
          </a:p>
        </p:txBody>
      </p:sp>
      <p:pic>
        <p:nvPicPr>
          <p:cNvPr id="33" name="Εικόνα 32">
            <a:extLst>
              <a:ext uri="{FF2B5EF4-FFF2-40B4-BE49-F238E27FC236}">
                <a16:creationId xmlns:a16="http://schemas.microsoft.com/office/drawing/2014/main" id="{CC133362-5FFE-4422-B844-3A6941ED7279}"/>
              </a:ext>
            </a:extLst>
          </p:cNvPr>
          <p:cNvPicPr>
            <a:picLocks noChangeAspect="1"/>
          </p:cNvPicPr>
          <p:nvPr/>
        </p:nvPicPr>
        <p:blipFill>
          <a:blip r:embed="rId4"/>
          <a:stretch>
            <a:fillRect/>
          </a:stretch>
        </p:blipFill>
        <p:spPr>
          <a:xfrm>
            <a:off x="7640658" y="3532568"/>
            <a:ext cx="3390900" cy="571500"/>
          </a:xfrm>
          <a:prstGeom prst="rect">
            <a:avLst/>
          </a:prstGeom>
        </p:spPr>
      </p:pic>
      <p:pic>
        <p:nvPicPr>
          <p:cNvPr id="34" name="Εικόνα 33">
            <a:extLst>
              <a:ext uri="{FF2B5EF4-FFF2-40B4-BE49-F238E27FC236}">
                <a16:creationId xmlns:a16="http://schemas.microsoft.com/office/drawing/2014/main" id="{80A7830C-D500-4FBC-AA89-084CBBE319B4}"/>
              </a:ext>
            </a:extLst>
          </p:cNvPr>
          <p:cNvPicPr>
            <a:picLocks noChangeAspect="1"/>
          </p:cNvPicPr>
          <p:nvPr/>
        </p:nvPicPr>
        <p:blipFill>
          <a:blip r:embed="rId5"/>
          <a:stretch>
            <a:fillRect/>
          </a:stretch>
        </p:blipFill>
        <p:spPr>
          <a:xfrm>
            <a:off x="7736283" y="4635848"/>
            <a:ext cx="3600450" cy="352425"/>
          </a:xfrm>
          <a:prstGeom prst="rect">
            <a:avLst/>
          </a:prstGeom>
        </p:spPr>
      </p:pic>
      <p:sp>
        <p:nvSpPr>
          <p:cNvPr id="35" name="Θέση αριθμού διαφάνειας 34">
            <a:extLst>
              <a:ext uri="{FF2B5EF4-FFF2-40B4-BE49-F238E27FC236}">
                <a16:creationId xmlns:a16="http://schemas.microsoft.com/office/drawing/2014/main" id="{FC5DCF6A-5E6C-44B3-BDFA-361062994648}"/>
              </a:ext>
            </a:extLst>
          </p:cNvPr>
          <p:cNvSpPr>
            <a:spLocks noGrp="1"/>
          </p:cNvSpPr>
          <p:nvPr>
            <p:ph type="sldNum" sz="quarter" idx="12"/>
          </p:nvPr>
        </p:nvSpPr>
        <p:spPr/>
        <p:txBody>
          <a:bodyPr/>
          <a:lstStyle/>
          <a:p>
            <a:fld id="{EF24C3F7-D052-4F9F-A275-8C274FF5F03D}" type="slidenum">
              <a:rPr lang="el-GR" smtClean="0"/>
              <a:t>5</a:t>
            </a:fld>
            <a:endParaRPr lang="el-GR"/>
          </a:p>
        </p:txBody>
      </p:sp>
    </p:spTree>
    <p:extLst>
      <p:ext uri="{BB962C8B-B14F-4D97-AF65-F5344CB8AC3E}">
        <p14:creationId xmlns:p14="http://schemas.microsoft.com/office/powerpoint/2010/main" val="266490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FC93D2-5DB7-4674-983F-B99BE56A3244}"/>
              </a:ext>
            </a:extLst>
          </p:cNvPr>
          <p:cNvSpPr>
            <a:spLocks noGrp="1"/>
          </p:cNvSpPr>
          <p:nvPr>
            <p:ph type="title"/>
          </p:nvPr>
        </p:nvSpPr>
        <p:spPr/>
        <p:txBody>
          <a:bodyPr/>
          <a:lstStyle/>
          <a:p>
            <a:r>
              <a:rPr lang="en-US" dirty="0"/>
              <a:t>Table of subproblems</a:t>
            </a:r>
            <a:endParaRPr lang="el-GR" dirty="0"/>
          </a:p>
        </p:txBody>
      </p:sp>
      <p:pic>
        <p:nvPicPr>
          <p:cNvPr id="5" name="Θέση περιεχομένου 4">
            <a:extLst>
              <a:ext uri="{FF2B5EF4-FFF2-40B4-BE49-F238E27FC236}">
                <a16:creationId xmlns:a16="http://schemas.microsoft.com/office/drawing/2014/main" id="{A2C75A1D-5921-4A80-BEA8-13967040293E}"/>
              </a:ext>
            </a:extLst>
          </p:cNvPr>
          <p:cNvPicPr>
            <a:picLocks noGrp="1" noChangeAspect="1"/>
          </p:cNvPicPr>
          <p:nvPr>
            <p:ph sz="half" idx="1"/>
          </p:nvPr>
        </p:nvPicPr>
        <p:blipFill>
          <a:blip r:embed="rId2"/>
          <a:stretch>
            <a:fillRect/>
          </a:stretch>
        </p:blipFill>
        <p:spPr>
          <a:xfrm>
            <a:off x="1204488" y="1998405"/>
            <a:ext cx="3756738" cy="3185612"/>
          </a:xfrm>
          <a:prstGeom prst="rect">
            <a:avLst/>
          </a:prstGeom>
        </p:spPr>
      </p:pic>
      <p:pic>
        <p:nvPicPr>
          <p:cNvPr id="6" name="Θέση περιεχομένου 5">
            <a:extLst>
              <a:ext uri="{FF2B5EF4-FFF2-40B4-BE49-F238E27FC236}">
                <a16:creationId xmlns:a16="http://schemas.microsoft.com/office/drawing/2014/main" id="{1E80ABAA-8C44-4B5A-8B6A-1A76EEE65D36}"/>
              </a:ext>
            </a:extLst>
          </p:cNvPr>
          <p:cNvPicPr>
            <a:picLocks noGrp="1" noChangeAspect="1"/>
          </p:cNvPicPr>
          <p:nvPr>
            <p:ph sz="half" idx="2"/>
          </p:nvPr>
        </p:nvPicPr>
        <p:blipFill>
          <a:blip r:embed="rId3"/>
          <a:stretch>
            <a:fillRect/>
          </a:stretch>
        </p:blipFill>
        <p:spPr>
          <a:xfrm>
            <a:off x="6157520" y="1829672"/>
            <a:ext cx="5099478" cy="3390822"/>
          </a:xfrm>
          <a:prstGeom prst="rect">
            <a:avLst/>
          </a:prstGeom>
        </p:spPr>
      </p:pic>
      <p:sp>
        <p:nvSpPr>
          <p:cNvPr id="7" name="Ορθογώνιο 6">
            <a:extLst>
              <a:ext uri="{FF2B5EF4-FFF2-40B4-BE49-F238E27FC236}">
                <a16:creationId xmlns:a16="http://schemas.microsoft.com/office/drawing/2014/main" id="{84EA8A4B-AF7A-42E2-B096-F13E6DEE0A94}"/>
              </a:ext>
            </a:extLst>
          </p:cNvPr>
          <p:cNvSpPr/>
          <p:nvPr/>
        </p:nvSpPr>
        <p:spPr>
          <a:xfrm>
            <a:off x="5970343" y="5220494"/>
            <a:ext cx="5585312" cy="369332"/>
          </a:xfrm>
          <a:prstGeom prst="rect">
            <a:avLst/>
          </a:prstGeom>
        </p:spPr>
        <p:txBody>
          <a:bodyPr wrap="none">
            <a:spAutoFit/>
          </a:bodyPr>
          <a:lstStyle/>
          <a:p>
            <a:pPr algn="ctr"/>
            <a:r>
              <a:rPr lang="en-US" dirty="0">
                <a:latin typeface="NewCenturySchlbk-Roman"/>
              </a:rPr>
              <a:t>The final table of values found by dynamic programming</a:t>
            </a:r>
            <a:endParaRPr lang="el-GR" dirty="0"/>
          </a:p>
        </p:txBody>
      </p:sp>
      <p:sp>
        <p:nvSpPr>
          <p:cNvPr id="8" name="Ορθογώνιο 7">
            <a:extLst>
              <a:ext uri="{FF2B5EF4-FFF2-40B4-BE49-F238E27FC236}">
                <a16:creationId xmlns:a16="http://schemas.microsoft.com/office/drawing/2014/main" id="{1850BE78-3CA8-4CB1-B91D-09A9372D6B17}"/>
              </a:ext>
            </a:extLst>
          </p:cNvPr>
          <p:cNvSpPr/>
          <p:nvPr/>
        </p:nvSpPr>
        <p:spPr>
          <a:xfrm>
            <a:off x="2078599" y="5184017"/>
            <a:ext cx="2577822" cy="369332"/>
          </a:xfrm>
          <a:prstGeom prst="rect">
            <a:avLst/>
          </a:prstGeom>
        </p:spPr>
        <p:txBody>
          <a:bodyPr wrap="none">
            <a:spAutoFit/>
          </a:bodyPr>
          <a:lstStyle/>
          <a:p>
            <a:pPr algn="ctr"/>
            <a:r>
              <a:rPr lang="en-US" dirty="0">
                <a:latin typeface="NewCenturySchlbk-Roman"/>
              </a:rPr>
              <a:t>The table of subproblems</a:t>
            </a:r>
            <a:endParaRPr lang="el-GR" dirty="0"/>
          </a:p>
        </p:txBody>
      </p:sp>
      <p:sp>
        <p:nvSpPr>
          <p:cNvPr id="9" name="Θέση αριθμού διαφάνειας 8">
            <a:extLst>
              <a:ext uri="{FF2B5EF4-FFF2-40B4-BE49-F238E27FC236}">
                <a16:creationId xmlns:a16="http://schemas.microsoft.com/office/drawing/2014/main" id="{B1B52292-6C4A-4EB5-9F99-F28E3B0259DF}"/>
              </a:ext>
            </a:extLst>
          </p:cNvPr>
          <p:cNvSpPr>
            <a:spLocks noGrp="1"/>
          </p:cNvSpPr>
          <p:nvPr>
            <p:ph type="sldNum" sz="quarter" idx="12"/>
          </p:nvPr>
        </p:nvSpPr>
        <p:spPr/>
        <p:txBody>
          <a:bodyPr/>
          <a:lstStyle/>
          <a:p>
            <a:fld id="{EF24C3F7-D052-4F9F-A275-8C274FF5F03D}" type="slidenum">
              <a:rPr lang="el-GR" smtClean="0"/>
              <a:t>6</a:t>
            </a:fld>
            <a:endParaRPr lang="el-GR"/>
          </a:p>
        </p:txBody>
      </p:sp>
    </p:spTree>
    <p:extLst>
      <p:ext uri="{BB962C8B-B14F-4D97-AF65-F5344CB8AC3E}">
        <p14:creationId xmlns:p14="http://schemas.microsoft.com/office/powerpoint/2010/main" val="80108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3F8CCC-1C86-45F9-BF51-CE89BEDADB72}"/>
              </a:ext>
            </a:extLst>
          </p:cNvPr>
          <p:cNvSpPr>
            <a:spLocks noGrp="1"/>
          </p:cNvSpPr>
          <p:nvPr>
            <p:ph type="title"/>
          </p:nvPr>
        </p:nvSpPr>
        <p:spPr/>
        <p:txBody>
          <a:bodyPr/>
          <a:lstStyle/>
          <a:p>
            <a:r>
              <a:rPr lang="en-US" dirty="0"/>
              <a:t>Algorithm and the base cases</a:t>
            </a:r>
            <a:endParaRPr lang="el-GR" dirty="0"/>
          </a:p>
        </p:txBody>
      </p:sp>
      <p:pic>
        <p:nvPicPr>
          <p:cNvPr id="5" name="Θέση περιεχομένου 4">
            <a:extLst>
              <a:ext uri="{FF2B5EF4-FFF2-40B4-BE49-F238E27FC236}">
                <a16:creationId xmlns:a16="http://schemas.microsoft.com/office/drawing/2014/main" id="{1F76F212-8639-44AB-A878-0B966934A049}"/>
              </a:ext>
            </a:extLst>
          </p:cNvPr>
          <p:cNvPicPr>
            <a:picLocks noGrp="1" noChangeAspect="1"/>
          </p:cNvPicPr>
          <p:nvPr>
            <p:ph sz="half" idx="1"/>
          </p:nvPr>
        </p:nvPicPr>
        <p:blipFill>
          <a:blip r:embed="rId2"/>
          <a:stretch>
            <a:fillRect/>
          </a:stretch>
        </p:blipFill>
        <p:spPr>
          <a:xfrm>
            <a:off x="838201" y="2292704"/>
            <a:ext cx="5181600" cy="1514490"/>
          </a:xfrm>
          <a:prstGeom prst="rect">
            <a:avLst/>
          </a:prstGeom>
        </p:spPr>
      </p:pic>
      <p:sp>
        <p:nvSpPr>
          <p:cNvPr id="4" name="Θέση περιεχομένου 3">
            <a:extLst>
              <a:ext uri="{FF2B5EF4-FFF2-40B4-BE49-F238E27FC236}">
                <a16:creationId xmlns:a16="http://schemas.microsoft.com/office/drawing/2014/main" id="{89F36AAA-3D82-4F1A-A6A2-9C3B3CCD3785}"/>
              </a:ext>
            </a:extLst>
          </p:cNvPr>
          <p:cNvSpPr>
            <a:spLocks noGrp="1"/>
          </p:cNvSpPr>
          <p:nvPr>
            <p:ph sz="half" idx="2"/>
          </p:nvPr>
        </p:nvSpPr>
        <p:spPr/>
        <p:txBody>
          <a:bodyPr>
            <a:normAutofit fontScale="92500"/>
          </a:bodyPr>
          <a:lstStyle/>
          <a:p>
            <a:r>
              <a:rPr lang="en-US" dirty="0"/>
              <a:t>Base cases:</a:t>
            </a:r>
          </a:p>
          <a:p>
            <a:pPr lvl="1"/>
            <a:r>
              <a:rPr lang="en-US" dirty="0"/>
              <a:t>E(i,0) is the edit distance between the 0-length prefix of y (the empty string) and the first letters of </a:t>
            </a:r>
            <a:r>
              <a:rPr lang="en-US" dirty="0" err="1"/>
              <a:t>i</a:t>
            </a:r>
            <a:r>
              <a:rPr lang="en-US" dirty="0"/>
              <a:t> </a:t>
            </a:r>
            <a:r>
              <a:rPr lang="en-US" dirty="0">
                <a:sym typeface="Wingdings" panose="05000000000000000000" pitchFamily="2" charset="2"/>
              </a:rPr>
              <a:t> </a:t>
            </a:r>
            <a:r>
              <a:rPr lang="en-US" dirty="0"/>
              <a:t>E(i,0)=</a:t>
            </a:r>
            <a:r>
              <a:rPr lang="en-US" dirty="0" err="1"/>
              <a:t>i</a:t>
            </a:r>
            <a:endParaRPr lang="en-US" dirty="0"/>
          </a:p>
          <a:p>
            <a:pPr lvl="1"/>
            <a:r>
              <a:rPr lang="en-US" dirty="0"/>
              <a:t>Similarly E(0,j)=j</a:t>
            </a:r>
          </a:p>
          <a:p>
            <a:r>
              <a:rPr lang="en-US" dirty="0"/>
              <a:t>The procedure fills in the table row by row, and left to right within each row</a:t>
            </a:r>
          </a:p>
          <a:p>
            <a:r>
              <a:rPr lang="en-US" dirty="0"/>
              <a:t>Each entry takes constant time to fill in, so the overall running time is just the size of the table, O(</a:t>
            </a:r>
            <a:r>
              <a:rPr lang="en-US" dirty="0" err="1"/>
              <a:t>mn</a:t>
            </a:r>
            <a:r>
              <a:rPr lang="en-US" dirty="0"/>
              <a:t>)</a:t>
            </a:r>
            <a:endParaRPr lang="el-GR" dirty="0"/>
          </a:p>
          <a:p>
            <a:endParaRPr lang="en-US" dirty="0"/>
          </a:p>
        </p:txBody>
      </p:sp>
      <p:pic>
        <p:nvPicPr>
          <p:cNvPr id="8" name="Εικόνα 7">
            <a:extLst>
              <a:ext uri="{FF2B5EF4-FFF2-40B4-BE49-F238E27FC236}">
                <a16:creationId xmlns:a16="http://schemas.microsoft.com/office/drawing/2014/main" id="{ACF63361-D282-47EA-9950-41843149D10B}"/>
              </a:ext>
            </a:extLst>
          </p:cNvPr>
          <p:cNvPicPr>
            <a:picLocks noChangeAspect="1"/>
          </p:cNvPicPr>
          <p:nvPr/>
        </p:nvPicPr>
        <p:blipFill>
          <a:blip r:embed="rId3"/>
          <a:stretch>
            <a:fillRect/>
          </a:stretch>
        </p:blipFill>
        <p:spPr>
          <a:xfrm>
            <a:off x="1183698" y="4967194"/>
            <a:ext cx="3409950" cy="561975"/>
          </a:xfrm>
          <a:prstGeom prst="rect">
            <a:avLst/>
          </a:prstGeom>
        </p:spPr>
      </p:pic>
      <p:sp>
        <p:nvSpPr>
          <p:cNvPr id="9" name="TextBox 8">
            <a:extLst>
              <a:ext uri="{FF2B5EF4-FFF2-40B4-BE49-F238E27FC236}">
                <a16:creationId xmlns:a16="http://schemas.microsoft.com/office/drawing/2014/main" id="{56759B2F-17E1-4CA9-85CB-82B26F3E5FBC}"/>
              </a:ext>
            </a:extLst>
          </p:cNvPr>
          <p:cNvSpPr txBox="1"/>
          <p:nvPr/>
        </p:nvSpPr>
        <p:spPr>
          <a:xfrm>
            <a:off x="2253674" y="5640691"/>
            <a:ext cx="1717971" cy="369332"/>
          </a:xfrm>
          <a:prstGeom prst="rect">
            <a:avLst/>
          </a:prstGeom>
          <a:noFill/>
        </p:spPr>
        <p:txBody>
          <a:bodyPr wrap="none" rtlCol="0">
            <a:spAutoFit/>
          </a:bodyPr>
          <a:lstStyle/>
          <a:p>
            <a:r>
              <a:rPr lang="en-US" dirty="0"/>
              <a:t>Edit distance = 6</a:t>
            </a:r>
            <a:endParaRPr lang="el-GR" dirty="0"/>
          </a:p>
        </p:txBody>
      </p:sp>
      <p:sp>
        <p:nvSpPr>
          <p:cNvPr id="10" name="Θέση αριθμού διαφάνειας 9">
            <a:extLst>
              <a:ext uri="{FF2B5EF4-FFF2-40B4-BE49-F238E27FC236}">
                <a16:creationId xmlns:a16="http://schemas.microsoft.com/office/drawing/2014/main" id="{BEB41D36-1EE6-4EA1-9C69-8E81D4CF63BA}"/>
              </a:ext>
            </a:extLst>
          </p:cNvPr>
          <p:cNvSpPr>
            <a:spLocks noGrp="1"/>
          </p:cNvSpPr>
          <p:nvPr>
            <p:ph type="sldNum" sz="quarter" idx="12"/>
          </p:nvPr>
        </p:nvSpPr>
        <p:spPr/>
        <p:txBody>
          <a:bodyPr/>
          <a:lstStyle/>
          <a:p>
            <a:fld id="{EF24C3F7-D052-4F9F-A275-8C274FF5F03D}" type="slidenum">
              <a:rPr lang="el-GR" smtClean="0"/>
              <a:t>7</a:t>
            </a:fld>
            <a:endParaRPr lang="el-GR"/>
          </a:p>
        </p:txBody>
      </p:sp>
    </p:spTree>
    <p:extLst>
      <p:ext uri="{BB962C8B-B14F-4D97-AF65-F5344CB8AC3E}">
        <p14:creationId xmlns:p14="http://schemas.microsoft.com/office/powerpoint/2010/main" val="380252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A99A9A-3A08-45F0-A497-E352CE0227BA}"/>
              </a:ext>
            </a:extLst>
          </p:cNvPr>
          <p:cNvSpPr>
            <a:spLocks noGrp="1"/>
          </p:cNvSpPr>
          <p:nvPr>
            <p:ph type="title"/>
          </p:nvPr>
        </p:nvSpPr>
        <p:spPr/>
        <p:txBody>
          <a:bodyPr/>
          <a:lstStyle/>
          <a:p>
            <a:r>
              <a:rPr lang="en-US" dirty="0"/>
              <a:t>The underlying DAG</a:t>
            </a:r>
            <a:endParaRPr lang="el-GR" dirty="0"/>
          </a:p>
        </p:txBody>
      </p:sp>
      <p:sp>
        <p:nvSpPr>
          <p:cNvPr id="4" name="Θέση περιεχομένου 3">
            <a:extLst>
              <a:ext uri="{FF2B5EF4-FFF2-40B4-BE49-F238E27FC236}">
                <a16:creationId xmlns:a16="http://schemas.microsoft.com/office/drawing/2014/main" id="{2652DDBD-3D08-45B9-A359-18AE7540F160}"/>
              </a:ext>
            </a:extLst>
          </p:cNvPr>
          <p:cNvSpPr>
            <a:spLocks noGrp="1"/>
          </p:cNvSpPr>
          <p:nvPr>
            <p:ph sz="half" idx="2"/>
          </p:nvPr>
        </p:nvSpPr>
        <p:spPr/>
        <p:txBody>
          <a:bodyPr>
            <a:normAutofit fontScale="92500" lnSpcReduction="10000"/>
          </a:bodyPr>
          <a:lstStyle/>
          <a:p>
            <a:r>
              <a:rPr lang="en-US" dirty="0"/>
              <a:t>Edges: </a:t>
            </a:r>
          </a:p>
          <a:p>
            <a:pPr lvl="1"/>
            <a:r>
              <a:rPr lang="en-US" dirty="0"/>
              <a:t>(i-1,j)</a:t>
            </a:r>
            <a:r>
              <a:rPr lang="en-US" dirty="0">
                <a:sym typeface="Wingdings" panose="05000000000000000000" pitchFamily="2" charset="2"/>
              </a:rPr>
              <a:t>(</a:t>
            </a:r>
            <a:r>
              <a:rPr lang="en-US" dirty="0" err="1">
                <a:sym typeface="Wingdings" panose="05000000000000000000" pitchFamily="2" charset="2"/>
              </a:rPr>
              <a:t>i,j</a:t>
            </a:r>
            <a:r>
              <a:rPr lang="en-US" dirty="0">
                <a:sym typeface="Wingdings" panose="05000000000000000000" pitchFamily="2" charset="2"/>
              </a:rPr>
              <a:t>)</a:t>
            </a:r>
          </a:p>
          <a:p>
            <a:pPr lvl="1"/>
            <a:r>
              <a:rPr lang="en-US" dirty="0"/>
              <a:t>(i,j-1)</a:t>
            </a:r>
            <a:r>
              <a:rPr lang="en-US" dirty="0">
                <a:sym typeface="Wingdings" panose="05000000000000000000" pitchFamily="2" charset="2"/>
              </a:rPr>
              <a:t>(</a:t>
            </a:r>
            <a:r>
              <a:rPr lang="en-US" dirty="0" err="1">
                <a:sym typeface="Wingdings" panose="05000000000000000000" pitchFamily="2" charset="2"/>
              </a:rPr>
              <a:t>i,j</a:t>
            </a:r>
            <a:r>
              <a:rPr lang="en-US" dirty="0">
                <a:sym typeface="Wingdings" panose="05000000000000000000" pitchFamily="2" charset="2"/>
              </a:rPr>
              <a:t>)</a:t>
            </a:r>
          </a:p>
          <a:p>
            <a:pPr lvl="1"/>
            <a:r>
              <a:rPr lang="en-US" dirty="0"/>
              <a:t>(i-1,j-1)</a:t>
            </a:r>
            <a:r>
              <a:rPr lang="en-US" dirty="0">
                <a:sym typeface="Wingdings" panose="05000000000000000000" pitchFamily="2" charset="2"/>
              </a:rPr>
              <a:t>(</a:t>
            </a:r>
            <a:r>
              <a:rPr lang="en-US" dirty="0" err="1">
                <a:sym typeface="Wingdings" panose="05000000000000000000" pitchFamily="2" charset="2"/>
              </a:rPr>
              <a:t>i,j</a:t>
            </a:r>
            <a:r>
              <a:rPr lang="en-US" dirty="0">
                <a:sym typeface="Wingdings" panose="05000000000000000000" pitchFamily="2" charset="2"/>
              </a:rPr>
              <a:t>)</a:t>
            </a:r>
          </a:p>
          <a:p>
            <a:r>
              <a:rPr lang="en-US" dirty="0"/>
              <a:t>Set all edge lengths to 1, except for: </a:t>
            </a:r>
          </a:p>
          <a:p>
            <a:pPr marL="457200" lvl="1" indent="0">
              <a:buNone/>
            </a:pPr>
            <a:r>
              <a:rPr lang="en-US" dirty="0"/>
              <a:t>{(i-1,j-1)</a:t>
            </a:r>
            <a:r>
              <a:rPr lang="en-US" dirty="0">
                <a:sym typeface="Wingdings" panose="05000000000000000000" pitchFamily="2" charset="2"/>
              </a:rPr>
              <a:t>(</a:t>
            </a:r>
            <a:r>
              <a:rPr lang="en-US" dirty="0" err="1">
                <a:sym typeface="Wingdings" panose="05000000000000000000" pitchFamily="2" charset="2"/>
              </a:rPr>
              <a:t>i,j</a:t>
            </a:r>
            <a:r>
              <a:rPr lang="en-US" dirty="0">
                <a:sym typeface="Wingdings" panose="05000000000000000000" pitchFamily="2" charset="2"/>
              </a:rPr>
              <a:t>): x[</a:t>
            </a:r>
            <a:r>
              <a:rPr lang="en-US" dirty="0" err="1">
                <a:sym typeface="Wingdings" panose="05000000000000000000" pitchFamily="2" charset="2"/>
              </a:rPr>
              <a:t>i</a:t>
            </a:r>
            <a:r>
              <a:rPr lang="en-US" dirty="0">
                <a:sym typeface="Wingdings" panose="05000000000000000000" pitchFamily="2" charset="2"/>
              </a:rPr>
              <a:t>]=y[j]</a:t>
            </a:r>
            <a:r>
              <a:rPr lang="en-US" dirty="0"/>
              <a:t>}</a:t>
            </a:r>
          </a:p>
          <a:p>
            <a:pPr marL="457200" lvl="1" indent="0">
              <a:buNone/>
            </a:pPr>
            <a:r>
              <a:rPr lang="en-US" dirty="0"/>
              <a:t>shown dotted in the figure</a:t>
            </a:r>
          </a:p>
          <a:p>
            <a:r>
              <a:rPr lang="en-US" dirty="0"/>
              <a:t>Each move: </a:t>
            </a:r>
          </a:p>
          <a:p>
            <a:pPr lvl="1"/>
            <a:r>
              <a:rPr lang="en-US" dirty="0"/>
              <a:t>down </a:t>
            </a:r>
            <a:r>
              <a:rPr lang="en-US" dirty="0">
                <a:sym typeface="Wingdings" panose="05000000000000000000" pitchFamily="2" charset="2"/>
              </a:rPr>
              <a:t></a:t>
            </a:r>
            <a:r>
              <a:rPr lang="en-US" dirty="0"/>
              <a:t> deletion</a:t>
            </a:r>
          </a:p>
          <a:p>
            <a:pPr lvl="1"/>
            <a:r>
              <a:rPr lang="en-US" dirty="0"/>
              <a:t>right </a:t>
            </a:r>
            <a:r>
              <a:rPr lang="en-US" dirty="0">
                <a:sym typeface="Wingdings" panose="05000000000000000000" pitchFamily="2" charset="2"/>
              </a:rPr>
              <a:t> insertion</a:t>
            </a:r>
          </a:p>
          <a:p>
            <a:pPr lvl="1"/>
            <a:r>
              <a:rPr lang="en-US" dirty="0">
                <a:sym typeface="Wingdings" panose="05000000000000000000" pitchFamily="2" charset="2"/>
              </a:rPr>
              <a:t>diagonal  match or substitution</a:t>
            </a:r>
            <a:endParaRPr lang="en-US" dirty="0"/>
          </a:p>
        </p:txBody>
      </p:sp>
      <p:pic>
        <p:nvPicPr>
          <p:cNvPr id="12" name="Θέση περιεχομένου 11">
            <a:extLst>
              <a:ext uri="{FF2B5EF4-FFF2-40B4-BE49-F238E27FC236}">
                <a16:creationId xmlns:a16="http://schemas.microsoft.com/office/drawing/2014/main" id="{DFFC9A4B-17B6-42C1-AD5E-F05C12D713B6}"/>
              </a:ext>
            </a:extLst>
          </p:cNvPr>
          <p:cNvPicPr>
            <a:picLocks noGrp="1" noChangeAspect="1"/>
          </p:cNvPicPr>
          <p:nvPr>
            <p:ph sz="half" idx="1"/>
          </p:nvPr>
        </p:nvPicPr>
        <p:blipFill>
          <a:blip r:embed="rId2"/>
          <a:stretch>
            <a:fillRect/>
          </a:stretch>
        </p:blipFill>
        <p:spPr>
          <a:xfrm>
            <a:off x="738910" y="1557180"/>
            <a:ext cx="4891513" cy="4935695"/>
          </a:xfrm>
          <a:prstGeom prst="rect">
            <a:avLst/>
          </a:prstGeom>
        </p:spPr>
      </p:pic>
      <p:pic>
        <p:nvPicPr>
          <p:cNvPr id="14" name="Εικόνα 13">
            <a:extLst>
              <a:ext uri="{FF2B5EF4-FFF2-40B4-BE49-F238E27FC236}">
                <a16:creationId xmlns:a16="http://schemas.microsoft.com/office/drawing/2014/main" id="{50771853-47D2-4A43-B870-066C6B376D56}"/>
              </a:ext>
            </a:extLst>
          </p:cNvPr>
          <p:cNvPicPr>
            <a:picLocks noChangeAspect="1"/>
          </p:cNvPicPr>
          <p:nvPr/>
        </p:nvPicPr>
        <p:blipFill>
          <a:blip r:embed="rId3"/>
          <a:stretch>
            <a:fillRect/>
          </a:stretch>
        </p:blipFill>
        <p:spPr>
          <a:xfrm>
            <a:off x="8374792" y="1409700"/>
            <a:ext cx="3409950" cy="561975"/>
          </a:xfrm>
          <a:prstGeom prst="rect">
            <a:avLst/>
          </a:prstGeom>
        </p:spPr>
      </p:pic>
      <p:sp>
        <p:nvSpPr>
          <p:cNvPr id="15" name="Θέση αριθμού διαφάνειας 14">
            <a:extLst>
              <a:ext uri="{FF2B5EF4-FFF2-40B4-BE49-F238E27FC236}">
                <a16:creationId xmlns:a16="http://schemas.microsoft.com/office/drawing/2014/main" id="{034C81BE-8FE8-4412-AAB2-CE0CAB543579}"/>
              </a:ext>
            </a:extLst>
          </p:cNvPr>
          <p:cNvSpPr>
            <a:spLocks noGrp="1"/>
          </p:cNvSpPr>
          <p:nvPr>
            <p:ph type="sldNum" sz="quarter" idx="12"/>
          </p:nvPr>
        </p:nvSpPr>
        <p:spPr/>
        <p:txBody>
          <a:bodyPr/>
          <a:lstStyle/>
          <a:p>
            <a:fld id="{EF24C3F7-D052-4F9F-A275-8C274FF5F03D}" type="slidenum">
              <a:rPr lang="el-GR" smtClean="0"/>
              <a:t>8</a:t>
            </a:fld>
            <a:endParaRPr lang="el-GR"/>
          </a:p>
        </p:txBody>
      </p:sp>
    </p:spTree>
    <p:extLst>
      <p:ext uri="{BB962C8B-B14F-4D97-AF65-F5344CB8AC3E}">
        <p14:creationId xmlns:p14="http://schemas.microsoft.com/office/powerpoint/2010/main" val="57392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4CD281-5083-43DF-AF46-5CB4BF4E25C3}"/>
              </a:ext>
            </a:extLst>
          </p:cNvPr>
          <p:cNvSpPr>
            <a:spLocks noGrp="1"/>
          </p:cNvSpPr>
          <p:nvPr>
            <p:ph type="title"/>
          </p:nvPr>
        </p:nvSpPr>
        <p:spPr/>
        <p:txBody>
          <a:bodyPr/>
          <a:lstStyle/>
          <a:p>
            <a:r>
              <a:rPr lang="en-US" dirty="0"/>
              <a:t>Knapsack problem</a:t>
            </a:r>
            <a:endParaRPr lang="el-GR" dirty="0"/>
          </a:p>
        </p:txBody>
      </p:sp>
      <p:sp>
        <p:nvSpPr>
          <p:cNvPr id="3" name="Θέση περιεχομένου 2">
            <a:extLst>
              <a:ext uri="{FF2B5EF4-FFF2-40B4-BE49-F238E27FC236}">
                <a16:creationId xmlns:a16="http://schemas.microsoft.com/office/drawing/2014/main" id="{F0446972-56A8-46FD-8BE5-A5866A59F125}"/>
              </a:ext>
            </a:extLst>
          </p:cNvPr>
          <p:cNvSpPr>
            <a:spLocks noGrp="1"/>
          </p:cNvSpPr>
          <p:nvPr>
            <p:ph sz="half" idx="1"/>
          </p:nvPr>
        </p:nvSpPr>
        <p:spPr/>
        <p:txBody>
          <a:bodyPr>
            <a:normAutofit fontScale="92500" lnSpcReduction="10000"/>
          </a:bodyPr>
          <a:lstStyle/>
          <a:p>
            <a:r>
              <a:rPr lang="en-US" dirty="0"/>
              <a:t>During a robbery, a burglar finds much more loot than he had expected and has to decide what to take</a:t>
            </a:r>
          </a:p>
          <a:p>
            <a:r>
              <a:rPr lang="en-US" dirty="0"/>
              <a:t>His bag (or “knapsack”) will hold a total weight of at most W</a:t>
            </a:r>
          </a:p>
          <a:p>
            <a:r>
              <a:rPr lang="en-US" dirty="0"/>
              <a:t>There are n items to pick from, of weight w</a:t>
            </a:r>
            <a:r>
              <a:rPr lang="en-US" baseline="-25000" dirty="0"/>
              <a:t>1</a:t>
            </a:r>
            <a:r>
              <a:rPr lang="en-US" dirty="0"/>
              <a:t>,…,</a:t>
            </a:r>
            <a:r>
              <a:rPr lang="en-US" dirty="0" err="1"/>
              <a:t>w</a:t>
            </a:r>
            <a:r>
              <a:rPr lang="en-US" baseline="-25000" dirty="0" err="1"/>
              <a:t>n</a:t>
            </a:r>
            <a:r>
              <a:rPr lang="en-US" dirty="0"/>
              <a:t> and dollar value v</a:t>
            </a:r>
            <a:r>
              <a:rPr lang="en-US" baseline="-25000" dirty="0"/>
              <a:t>1</a:t>
            </a:r>
            <a:r>
              <a:rPr lang="en-US" dirty="0"/>
              <a:t>,…, </a:t>
            </a:r>
            <a:r>
              <a:rPr lang="en-US" dirty="0" err="1"/>
              <a:t>v</a:t>
            </a:r>
            <a:r>
              <a:rPr lang="en-US" baseline="-25000" dirty="0" err="1"/>
              <a:t>n</a:t>
            </a:r>
            <a:endParaRPr lang="en-US" baseline="-25000" dirty="0"/>
          </a:p>
          <a:p>
            <a:r>
              <a:rPr lang="en-US" dirty="0"/>
              <a:t>What's the most valuable combination of items he can fit into his bag?</a:t>
            </a:r>
            <a:endParaRPr lang="el-GR" dirty="0"/>
          </a:p>
        </p:txBody>
      </p:sp>
      <p:pic>
        <p:nvPicPr>
          <p:cNvPr id="9" name="Θέση περιεχομένου 8">
            <a:extLst>
              <a:ext uri="{FF2B5EF4-FFF2-40B4-BE49-F238E27FC236}">
                <a16:creationId xmlns:a16="http://schemas.microsoft.com/office/drawing/2014/main" id="{D525A531-CE99-4948-A47B-4D28FDC4EA3E}"/>
              </a:ext>
            </a:extLst>
          </p:cNvPr>
          <p:cNvPicPr>
            <a:picLocks noGrp="1" noChangeAspect="1"/>
          </p:cNvPicPr>
          <p:nvPr>
            <p:ph sz="half" idx="2"/>
          </p:nvPr>
        </p:nvPicPr>
        <p:blipFill>
          <a:blip r:embed="rId2"/>
          <a:stretch>
            <a:fillRect/>
          </a:stretch>
        </p:blipFill>
        <p:spPr>
          <a:xfrm>
            <a:off x="7279315" y="2589753"/>
            <a:ext cx="3151282" cy="1809967"/>
          </a:xfrm>
          <a:prstGeom prst="rect">
            <a:avLst/>
          </a:prstGeom>
        </p:spPr>
      </p:pic>
      <p:pic>
        <p:nvPicPr>
          <p:cNvPr id="10" name="Εικόνα 9">
            <a:extLst>
              <a:ext uri="{FF2B5EF4-FFF2-40B4-BE49-F238E27FC236}">
                <a16:creationId xmlns:a16="http://schemas.microsoft.com/office/drawing/2014/main" id="{0B527517-EB07-416D-83DB-CE5340C7A4F3}"/>
              </a:ext>
            </a:extLst>
          </p:cNvPr>
          <p:cNvPicPr>
            <a:picLocks noChangeAspect="1"/>
          </p:cNvPicPr>
          <p:nvPr/>
        </p:nvPicPr>
        <p:blipFill>
          <a:blip r:embed="rId3"/>
          <a:stretch>
            <a:fillRect/>
          </a:stretch>
        </p:blipFill>
        <p:spPr>
          <a:xfrm>
            <a:off x="8405769" y="2055303"/>
            <a:ext cx="1022904" cy="385685"/>
          </a:xfrm>
          <a:prstGeom prst="rect">
            <a:avLst/>
          </a:prstGeom>
        </p:spPr>
      </p:pic>
      <p:pic>
        <p:nvPicPr>
          <p:cNvPr id="11" name="Εικόνα 10">
            <a:extLst>
              <a:ext uri="{FF2B5EF4-FFF2-40B4-BE49-F238E27FC236}">
                <a16:creationId xmlns:a16="http://schemas.microsoft.com/office/drawing/2014/main" id="{D298A8AE-C50A-4DA2-8BD3-CD256F34FDB0}"/>
              </a:ext>
            </a:extLst>
          </p:cNvPr>
          <p:cNvPicPr>
            <a:picLocks noChangeAspect="1"/>
          </p:cNvPicPr>
          <p:nvPr/>
        </p:nvPicPr>
        <p:blipFill>
          <a:blip r:embed="rId4"/>
          <a:stretch>
            <a:fillRect/>
          </a:stretch>
        </p:blipFill>
        <p:spPr>
          <a:xfrm>
            <a:off x="7621316" y="5370513"/>
            <a:ext cx="2654784" cy="346796"/>
          </a:xfrm>
          <a:prstGeom prst="rect">
            <a:avLst/>
          </a:prstGeom>
        </p:spPr>
      </p:pic>
      <p:sp>
        <p:nvSpPr>
          <p:cNvPr id="12" name="Βέλος: Δεξιό 11">
            <a:extLst>
              <a:ext uri="{FF2B5EF4-FFF2-40B4-BE49-F238E27FC236}">
                <a16:creationId xmlns:a16="http://schemas.microsoft.com/office/drawing/2014/main" id="{8C229EEB-9974-450E-9C6E-B0103C19ACC0}"/>
              </a:ext>
            </a:extLst>
          </p:cNvPr>
          <p:cNvSpPr/>
          <p:nvPr/>
        </p:nvSpPr>
        <p:spPr>
          <a:xfrm>
            <a:off x="5551055" y="5181600"/>
            <a:ext cx="1874981" cy="711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Θέση αριθμού διαφάνειας 12">
            <a:extLst>
              <a:ext uri="{FF2B5EF4-FFF2-40B4-BE49-F238E27FC236}">
                <a16:creationId xmlns:a16="http://schemas.microsoft.com/office/drawing/2014/main" id="{68A6EB6C-3D31-43AE-850C-2026EE00E26F}"/>
              </a:ext>
            </a:extLst>
          </p:cNvPr>
          <p:cNvSpPr>
            <a:spLocks noGrp="1"/>
          </p:cNvSpPr>
          <p:nvPr>
            <p:ph type="sldNum" sz="quarter" idx="12"/>
          </p:nvPr>
        </p:nvSpPr>
        <p:spPr/>
        <p:txBody>
          <a:bodyPr/>
          <a:lstStyle/>
          <a:p>
            <a:fld id="{EF24C3F7-D052-4F9F-A275-8C274FF5F03D}" type="slidenum">
              <a:rPr lang="el-GR" smtClean="0"/>
              <a:t>9</a:t>
            </a:fld>
            <a:endParaRPr lang="el-GR"/>
          </a:p>
        </p:txBody>
      </p:sp>
    </p:spTree>
    <p:extLst>
      <p:ext uri="{BB962C8B-B14F-4D97-AF65-F5344CB8AC3E}">
        <p14:creationId xmlns:p14="http://schemas.microsoft.com/office/powerpoint/2010/main" val="268893748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TM03457496[[fn=Παράλλαξη]]</Template>
  <TotalTime>348</TotalTime>
  <Words>961</Words>
  <Application>Microsoft Office PowerPoint</Application>
  <PresentationFormat>Ευρεία οθόνη</PresentationFormat>
  <Paragraphs>96</Paragraphs>
  <Slides>15</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15</vt:i4>
      </vt:variant>
    </vt:vector>
  </HeadingPairs>
  <TitlesOfParts>
    <vt:vector size="20" baseType="lpstr">
      <vt:lpstr>Arial</vt:lpstr>
      <vt:lpstr>Calibri</vt:lpstr>
      <vt:lpstr>Calibri Light</vt:lpstr>
      <vt:lpstr>NewCenturySchlbk-Roman</vt:lpstr>
      <vt:lpstr>Θέμα του Office</vt:lpstr>
      <vt:lpstr>Dynamic Programming</vt:lpstr>
      <vt:lpstr>Shortest path in a DAG</vt:lpstr>
      <vt:lpstr>Longest increasing subsequence problem</vt:lpstr>
      <vt:lpstr>Edit distance problem</vt:lpstr>
      <vt:lpstr>Express subproblem in terms of smaller subproblems</vt:lpstr>
      <vt:lpstr>Table of subproblems</vt:lpstr>
      <vt:lpstr>Algorithm and the base cases</vt:lpstr>
      <vt:lpstr>The underlying DAG</vt:lpstr>
      <vt:lpstr>Knapsack problem</vt:lpstr>
      <vt:lpstr>Subproblem definition + DP algorithm</vt:lpstr>
      <vt:lpstr>Shortest reliable paths</vt:lpstr>
      <vt:lpstr>All-pairs shortest paths</vt:lpstr>
      <vt:lpstr>All-pairs shortest paths subproblems</vt:lpstr>
      <vt:lpstr>Floyd-Warshall algorithm</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Christos Gogos</dc:creator>
  <cp:lastModifiedBy>Christos Gogos</cp:lastModifiedBy>
  <cp:revision>24</cp:revision>
  <dcterms:created xsi:type="dcterms:W3CDTF">2019-01-17T20:14:56Z</dcterms:created>
  <dcterms:modified xsi:type="dcterms:W3CDTF">2019-11-28T00:39:59Z</dcterms:modified>
</cp:coreProperties>
</file>