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59" r:id="rId4"/>
    <p:sldId id="257" r:id="rId5"/>
    <p:sldId id="260" r:id="rId6"/>
    <p:sldId id="264" r:id="rId7"/>
    <p:sldId id="258" r:id="rId8"/>
    <p:sldId id="261" r:id="rId9"/>
    <p:sldId id="262" r:id="rId10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1172D-8E0E-47DC-9AD3-A961BC319F4C}" type="datetimeFigureOut">
              <a:rPr lang="el-GR" smtClean="0"/>
              <a:t>28/11/2019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89A26F-EFBB-4A32-B540-00EE2F33B43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79915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B8BAF24-8DDC-427F-97F5-8EC6BE7B80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6089F234-B4D1-40C4-B82D-405B9D6227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5EF49D5F-6A30-4C68-B68D-27D579A4F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8DFCB-313A-4FEE-B895-97E7049234BD}" type="datetime1">
              <a:rPr lang="el-GR" smtClean="0"/>
              <a:t>28/11/2019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2D12A8BA-EDB0-4277-B3FD-9EAEBD4C8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ECE8958D-00B5-4DFC-B3D6-E979ECBF7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248E-0170-4D95-9132-CF66DACDEDD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55606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A2A15B4-C6E3-45BA-BD36-45DDD5450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DB57EFF5-48B8-4F6C-929A-E7A7511F7A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02A48028-1E32-44DA-82F7-CAAA7487B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38628-52E5-4388-A486-B32DE1471611}" type="datetime1">
              <a:rPr lang="el-GR" smtClean="0"/>
              <a:t>28/11/2019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F2B9816A-8468-49F9-BF22-880CB4E81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D6105E0B-7F9F-4E10-AD26-49B968C0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248E-0170-4D95-9132-CF66DACDEDD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7738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914F5C8B-14DF-49E0-B046-ECB96B7AAE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54818F66-952D-4659-B40B-AB70C9EEF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9026F38A-ECBE-46F2-97A2-18FFD95F6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B85AD-D110-4C6E-BE46-D411F8A1C484}" type="datetime1">
              <a:rPr lang="el-GR" smtClean="0"/>
              <a:t>28/11/2019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2AFBF750-8DA5-4237-BFF9-0F936E238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5396084F-838F-445B-83CC-EA92B691E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248E-0170-4D95-9132-CF66DACDEDD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85162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65E8E7E-29B3-41D3-B894-69C2FBA47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C36D028-7FB0-48D0-B1CB-A91896BC0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9A535554-7D2A-4057-96F8-BED43D4B8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2E9EB-7283-4C36-B61C-A101C395EEE8}" type="datetime1">
              <a:rPr lang="el-GR" smtClean="0"/>
              <a:t>28/11/2019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A40B5C22-D2B7-4958-AA0A-8927E35FF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F87F9160-3AE1-4B34-9972-7DF7C3C91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248E-0170-4D95-9132-CF66DACDEDD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20819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E122451-060A-41DD-B50E-F2AC8BB1E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00358DB6-3D93-4742-8186-727870469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75DE11E9-4536-46A7-9B84-0F9E58F84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A062-7741-48AF-AC5A-F2820CF36751}" type="datetime1">
              <a:rPr lang="el-GR" smtClean="0"/>
              <a:t>28/11/2019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54C4E2F8-9356-4DE4-949F-658D83A6C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F00B9668-1A3D-445D-B4B7-30ADBB606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248E-0170-4D95-9132-CF66DACDEDD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81097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DDC5A56-DABC-42F7-A92E-95F400E60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4431128-8225-4F34-BB16-4CB761B48A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424AD609-4DEB-4459-9AAB-5D841EE8C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A2130731-8C0A-460D-A90D-54AB3ECFA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9BE8-52FF-46C2-B99C-711079ED5B2F}" type="datetime1">
              <a:rPr lang="el-GR" smtClean="0"/>
              <a:t>28/11/2019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7A98BCFB-74EA-405F-AE2F-77D9D8B98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D5672B75-4915-4E4A-BD50-4C30D5007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248E-0170-4D95-9132-CF66DACDEDD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61614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59CCF51-559C-41EA-BFE8-EB0D9E58C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8CCB8043-59B3-4079-B3C8-57C918CE8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F0B6EC5E-E155-4EA2-85F8-E7157CE93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189FCD27-2DBF-49EF-9F35-789972036E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FAFE3272-F6A3-412C-95B4-59ADF4331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ED910E92-526D-47F9-8B27-2FFBFAAAA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D072-C0CE-4FA0-AEFC-0DC896D121CE}" type="datetime1">
              <a:rPr lang="el-GR" smtClean="0"/>
              <a:t>28/11/2019</a:t>
            </a:fld>
            <a:endParaRPr lang="el-GR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A1D6AFB4-3793-494B-8C23-5ECEC4BC6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0CE048CC-AF80-430D-BF9F-CA22140E8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248E-0170-4D95-9132-CF66DACDEDD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32434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6B22132-452E-485F-947C-D8757FAAD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999575E1-E5B5-43CD-BA84-6E105E885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0F90-20C4-41CF-8679-7115A7C26C5E}" type="datetime1">
              <a:rPr lang="el-GR" smtClean="0"/>
              <a:t>28/11/2019</a:t>
            </a:fld>
            <a:endParaRPr lang="el-GR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9FE09950-39EA-46B4-AED5-4575B99C3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A621D54E-4506-4C20-A4A7-A8E4BE31F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248E-0170-4D95-9132-CF66DACDEDD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38125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02EE6E33-5F65-4F3E-BBE7-41E7AC145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F32D9-4C81-4CC7-8909-938F2864D0C6}" type="datetime1">
              <a:rPr lang="el-GR" smtClean="0"/>
              <a:t>28/11/2019</a:t>
            </a:fld>
            <a:endParaRPr lang="el-GR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8482E33C-1396-4F0B-B906-A88CF1390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CB310A89-4FD2-4F7A-9249-F12FFC84C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248E-0170-4D95-9132-CF66DACDEDD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27183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F7E4E71-0384-41AF-AB22-1FDD99694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A5AECDD-0141-4549-86B9-E3901900C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D41C7182-4328-487C-8013-AF8AA0F18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6D191ADD-39EE-40A9-846F-991E54419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90874-053E-4EB3-9BA5-68220A4125DC}" type="datetime1">
              <a:rPr lang="el-GR" smtClean="0"/>
              <a:t>28/11/2019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50DF37AA-04D1-4895-BFE8-CBDABFF74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4ADA0C04-CEC6-49DA-B8F4-AFDCA2984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248E-0170-4D95-9132-CF66DACDEDD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09685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A103770-9551-452E-BB7D-46779A154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B5402ED9-B97B-4FE9-8EA7-FCB5A63C1F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086BC7D1-92DF-4842-A28D-A74B5458F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3E9BBC19-2C52-4DEB-8F8B-FDEE5D7EB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796CB-6903-47A6-9573-E7BC3A14BAFA}" type="datetime1">
              <a:rPr lang="el-GR" smtClean="0"/>
              <a:t>28/11/2019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86603C24-245E-4E77-9081-EAAA9E8FF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9821EDB9-FC80-4AD1-AAF0-2DFE5F221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248E-0170-4D95-9132-CF66DACDEDD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50550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DC7BFF26-E2EE-4F9B-A2AC-7BAA04FD8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9742DB29-EDF1-420F-A767-697124090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FE189C55-5B2C-40C8-A090-52217C7DA4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4AE4C-1D57-4D26-967B-7CB6D7A737CE}" type="datetime1">
              <a:rPr lang="el-GR" smtClean="0"/>
              <a:t>28/11/2019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A9898740-7B71-455E-95AF-B7317DACB1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ED150C3B-B6DB-4E01-9764-464DDA228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2248E-0170-4D95-9132-CF66DACDEDD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1489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2D9EDF4-DC58-4D7C-95FA-BBD82D39FF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Powersets</a:t>
            </a:r>
            <a:endParaRPr lang="el-GR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8493A593-255E-4D42-8A18-525B833B24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l-GR" dirty="0" err="1"/>
              <a:t>Δυναμοσύνολα</a:t>
            </a:r>
            <a:endParaRPr lang="el-GR" dirty="0"/>
          </a:p>
          <a:p>
            <a:r>
              <a:rPr lang="el-GR" dirty="0"/>
              <a:t>Νοέμβριος 2019</a:t>
            </a:r>
          </a:p>
          <a:p>
            <a:r>
              <a:rPr lang="el-GR" dirty="0"/>
              <a:t>Τμήμα Πληροφορικής και Τηλεπικοινωνιών</a:t>
            </a:r>
          </a:p>
          <a:p>
            <a:r>
              <a:rPr lang="el-GR" dirty="0"/>
              <a:t>Πανεπιστήμιο Ιωαννίνων</a:t>
            </a:r>
            <a:endParaRPr lang="en-US" dirty="0"/>
          </a:p>
          <a:p>
            <a:r>
              <a:rPr lang="el-GR" dirty="0"/>
              <a:t>Γκόγκος Χρήστος</a:t>
            </a:r>
            <a:endParaRPr lang="en-US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928781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630A9EE-5B44-4875-9E66-4C019690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Powerset – </a:t>
            </a:r>
            <a:r>
              <a:rPr lang="el-GR" dirty="0" err="1"/>
              <a:t>δυναμοσύνολο</a:t>
            </a:r>
            <a:r>
              <a:rPr lang="el-GR" dirty="0"/>
              <a:t> συνόλου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997F4B4A-10A2-4956-B000-DDD4393A5E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powerset </a:t>
                </a:r>
                <a:r>
                  <a:rPr lang="el-GR" dirty="0"/>
                  <a:t>ενός συνόλου </a:t>
                </a:r>
                <a:r>
                  <a:rPr lang="en-US" dirty="0"/>
                  <a:t>S</a:t>
                </a:r>
                <a:r>
                  <a:rPr lang="el-GR" dirty="0"/>
                  <a:t> είναι το σύνολο από όλα τα υποσύνολα του </a:t>
                </a:r>
                <a:r>
                  <a:rPr lang="en-US" dirty="0"/>
                  <a:t>S</a:t>
                </a:r>
              </a:p>
              <a:p>
                <a:r>
                  <a:rPr lang="el-GR" dirty="0"/>
                  <a:t>Αν </a:t>
                </a:r>
                <a:r>
                  <a:rPr lang="en-US" dirty="0"/>
                  <a:t>S = {A,B,C} </a:t>
                </a:r>
                <a:r>
                  <a:rPr lang="el-GR" dirty="0"/>
                  <a:t>τότε το </a:t>
                </a:r>
                <a:r>
                  <a:rPr lang="en-US" dirty="0"/>
                  <a:t>powerset </a:t>
                </a:r>
                <a:r>
                  <a:rPr lang="el-GR" dirty="0"/>
                  <a:t>του </a:t>
                </a:r>
                <a:r>
                  <a:rPr lang="en-US" dirty="0"/>
                  <a:t>S </a:t>
                </a:r>
                <a:r>
                  <a:rPr lang="el-GR" dirty="0"/>
                  <a:t>είναι το:</a:t>
                </a:r>
                <a:r>
                  <a:rPr lang="en-US" dirty="0"/>
                  <a:t> </a:t>
                </a:r>
                <a:br>
                  <a:rPr lang="el-GR" dirty="0"/>
                </a:br>
                <a:r>
                  <a:rPr lang="en-US" b="1" dirty="0"/>
                  <a:t>{ {}, {A}, {B}, {C}, {A,B}, {A,C}, {B,C}, {A,B,C} }</a:t>
                </a:r>
                <a:endParaRPr lang="el-GR" b="1" dirty="0"/>
              </a:p>
              <a:p>
                <a:r>
                  <a:rPr lang="el-GR" dirty="0"/>
                  <a:t>Το πλήθος των στοιχείων του </a:t>
                </a:r>
                <a:r>
                  <a:rPr lang="en-US" dirty="0"/>
                  <a:t>powerset </a:t>
                </a:r>
                <a:r>
                  <a:rPr lang="el-GR" dirty="0"/>
                  <a:t>είναι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l-GR" dirty="0"/>
                  <a:t>όπου |</a:t>
                </a:r>
                <a:r>
                  <a:rPr lang="en-US" dirty="0"/>
                  <a:t>S</a:t>
                </a:r>
                <a:r>
                  <a:rPr lang="el-GR" dirty="0"/>
                  <a:t>|</a:t>
                </a:r>
                <a:r>
                  <a:rPr lang="en-US" dirty="0"/>
                  <a:t> </a:t>
                </a:r>
                <a:r>
                  <a:rPr lang="el-GR" dirty="0"/>
                  <a:t>είναι το πλήθος των στοιχείων του </a:t>
                </a:r>
                <a:r>
                  <a:rPr lang="en-US" dirty="0"/>
                  <a:t>S</a:t>
                </a:r>
                <a:endParaRPr lang="el-GR" dirty="0"/>
              </a:p>
            </p:txBody>
          </p:sp>
        </mc:Choice>
        <mc:Fallback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997F4B4A-10A2-4956-B000-DDD4393A5E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4905602F-F600-411C-B258-F5FD64584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248E-0170-4D95-9132-CF66DACDEDDA}" type="slidenum">
              <a:rPr lang="el-GR" smtClean="0"/>
              <a:t>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92947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0E241E1-2D70-4736-AC90-6C4AD47C8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Δημιουργία </a:t>
            </a:r>
            <a:r>
              <a:rPr lang="en-US" dirty="0"/>
              <a:t>powerset </a:t>
            </a:r>
            <a:r>
              <a:rPr lang="el-GR" dirty="0"/>
              <a:t>(α’ τρόπος</a:t>
            </a:r>
            <a:r>
              <a:rPr lang="en-US" dirty="0"/>
              <a:t> - </a:t>
            </a:r>
            <a:r>
              <a:rPr lang="el-GR" dirty="0"/>
              <a:t>μέσω δυαδικών αριθμών)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3DA958E7-F548-47A0-B3B4-975E05E2A0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Απαρίθμηση δυαδικών  αριθμών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E141C66E-B4DF-49ED-A6EF-AF0D7890DDF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l-GR" dirty="0"/>
                  <a:t>Χρησιμοποιείται η δυαδική αναπαράσταση κάθε αριθμού στο διάστημα 0 έως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l-GR" dirty="0"/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H </a:t>
                </a:r>
                <a:r>
                  <a:rPr lang="el-GR" dirty="0"/>
                  <a:t>παρουσία/απουσία σε ένα σύνολο του πρώτου στοιχείου του </a:t>
                </a:r>
                <a:r>
                  <a:rPr lang="en-US" dirty="0"/>
                  <a:t>S </a:t>
                </a:r>
                <a:r>
                  <a:rPr lang="el-GR" dirty="0"/>
                  <a:t>σηματοδοτείται από το «λιγότερο σημαντικό ψηφίο» του δυαδικού αριθμού</a:t>
                </a:r>
              </a:p>
            </p:txBody>
          </p:sp>
        </mc:Choice>
        <mc:Fallback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E141C66E-B4DF-49ED-A6EF-AF0D7890DD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891" t="-1325" r="-70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Θέση κειμένου 5">
            <a:extLst>
              <a:ext uri="{FF2B5EF4-FFF2-40B4-BE49-F238E27FC236}">
                <a16:creationId xmlns:a16="http://schemas.microsoft.com/office/drawing/2014/main" id="{F87B9F19-0E86-43A5-8781-B3E7A32895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l-GR" dirty="0"/>
              <a:t>Παράδειγμα με </a:t>
            </a:r>
            <a:r>
              <a:rPr lang="en-US" dirty="0"/>
              <a:t>S = </a:t>
            </a:r>
            <a:r>
              <a:rPr lang="el-GR" dirty="0"/>
              <a:t>{</a:t>
            </a:r>
            <a:r>
              <a:rPr lang="en-US" dirty="0"/>
              <a:t>A,B,C,D</a:t>
            </a:r>
            <a:r>
              <a:rPr lang="el-GR" dirty="0"/>
              <a:t>}:</a:t>
            </a:r>
            <a:endParaRPr lang="en-US" dirty="0"/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3C4DF6DD-5D1B-48F1-8F53-45236E2ABF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496886" cy="3684588"/>
          </a:xfrm>
        </p:spPr>
        <p:txBody>
          <a:bodyPr numCol="2">
            <a:normAutofit fontScale="92500" lnSpcReduction="20000"/>
          </a:bodyPr>
          <a:lstStyle/>
          <a:p>
            <a:r>
              <a:rPr lang="en-US" dirty="0"/>
              <a:t>0000 </a:t>
            </a:r>
            <a:r>
              <a:rPr lang="en-US" dirty="0">
                <a:sym typeface="Wingdings" panose="05000000000000000000" pitchFamily="2" charset="2"/>
              </a:rPr>
              <a:t> {}</a:t>
            </a:r>
            <a:endParaRPr lang="en-US" dirty="0"/>
          </a:p>
          <a:p>
            <a:r>
              <a:rPr lang="en-US" dirty="0"/>
              <a:t>000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{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A</a:t>
            </a:r>
            <a:r>
              <a:rPr lang="en-US" dirty="0">
                <a:sym typeface="Wingdings" panose="05000000000000000000" pitchFamily="2" charset="2"/>
              </a:rPr>
              <a:t>}</a:t>
            </a:r>
            <a:endParaRPr lang="en-US" dirty="0"/>
          </a:p>
          <a:p>
            <a:r>
              <a:rPr lang="en-US" dirty="0"/>
              <a:t>0010 </a:t>
            </a:r>
            <a:r>
              <a:rPr lang="en-US" dirty="0">
                <a:sym typeface="Wingdings" panose="05000000000000000000" pitchFamily="2" charset="2"/>
              </a:rPr>
              <a:t> {B}</a:t>
            </a:r>
            <a:endParaRPr lang="en-US" dirty="0"/>
          </a:p>
          <a:p>
            <a:r>
              <a:rPr lang="en-US" dirty="0"/>
              <a:t>001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{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A</a:t>
            </a:r>
            <a:r>
              <a:rPr lang="en-US" dirty="0">
                <a:sym typeface="Wingdings" panose="05000000000000000000" pitchFamily="2" charset="2"/>
              </a:rPr>
              <a:t>,B}</a:t>
            </a:r>
            <a:endParaRPr lang="en-US" dirty="0"/>
          </a:p>
          <a:p>
            <a:r>
              <a:rPr lang="en-US" dirty="0"/>
              <a:t>0100 </a:t>
            </a:r>
            <a:r>
              <a:rPr lang="en-US" dirty="0">
                <a:sym typeface="Wingdings" panose="05000000000000000000" pitchFamily="2" charset="2"/>
              </a:rPr>
              <a:t> {C}</a:t>
            </a:r>
            <a:endParaRPr lang="en-US" dirty="0"/>
          </a:p>
          <a:p>
            <a:r>
              <a:rPr lang="en-US" dirty="0"/>
              <a:t>010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{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A</a:t>
            </a:r>
            <a:r>
              <a:rPr lang="en-US" dirty="0">
                <a:sym typeface="Wingdings" panose="05000000000000000000" pitchFamily="2" charset="2"/>
              </a:rPr>
              <a:t>,C}</a:t>
            </a:r>
            <a:endParaRPr lang="en-US" dirty="0"/>
          </a:p>
          <a:p>
            <a:r>
              <a:rPr lang="en-US" dirty="0"/>
              <a:t>0110 </a:t>
            </a:r>
            <a:r>
              <a:rPr lang="en-US" dirty="0">
                <a:sym typeface="Wingdings" panose="05000000000000000000" pitchFamily="2" charset="2"/>
              </a:rPr>
              <a:t> {B,C}</a:t>
            </a:r>
            <a:endParaRPr lang="en-US" dirty="0"/>
          </a:p>
          <a:p>
            <a:r>
              <a:rPr lang="en-US" dirty="0"/>
              <a:t>011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{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A</a:t>
            </a:r>
            <a:r>
              <a:rPr lang="en-US" dirty="0">
                <a:sym typeface="Wingdings" panose="05000000000000000000" pitchFamily="2" charset="2"/>
              </a:rPr>
              <a:t>,B,C}</a:t>
            </a:r>
            <a:endParaRPr lang="en-US" dirty="0"/>
          </a:p>
          <a:p>
            <a:r>
              <a:rPr lang="en-US" dirty="0"/>
              <a:t>1000 </a:t>
            </a:r>
            <a:r>
              <a:rPr lang="en-US" dirty="0">
                <a:sym typeface="Wingdings" panose="05000000000000000000" pitchFamily="2" charset="2"/>
              </a:rPr>
              <a:t> {D}</a:t>
            </a:r>
            <a:endParaRPr lang="en-US" dirty="0"/>
          </a:p>
          <a:p>
            <a:r>
              <a:rPr lang="en-US" dirty="0"/>
              <a:t>100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{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A</a:t>
            </a:r>
            <a:r>
              <a:rPr lang="en-US" dirty="0">
                <a:sym typeface="Wingdings" panose="05000000000000000000" pitchFamily="2" charset="2"/>
              </a:rPr>
              <a:t>,D}</a:t>
            </a:r>
            <a:endParaRPr lang="en-US" dirty="0"/>
          </a:p>
          <a:p>
            <a:r>
              <a:rPr lang="en-US" dirty="0"/>
              <a:t>1010 </a:t>
            </a:r>
            <a:r>
              <a:rPr lang="en-US" dirty="0">
                <a:sym typeface="Wingdings" panose="05000000000000000000" pitchFamily="2" charset="2"/>
              </a:rPr>
              <a:t> {B,D}</a:t>
            </a:r>
            <a:endParaRPr lang="en-US" dirty="0"/>
          </a:p>
          <a:p>
            <a:r>
              <a:rPr lang="en-US" dirty="0"/>
              <a:t>101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{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A</a:t>
            </a:r>
            <a:r>
              <a:rPr lang="en-US" dirty="0">
                <a:sym typeface="Wingdings" panose="05000000000000000000" pitchFamily="2" charset="2"/>
              </a:rPr>
              <a:t>,B,D}</a:t>
            </a:r>
            <a:endParaRPr lang="en-US" dirty="0"/>
          </a:p>
          <a:p>
            <a:r>
              <a:rPr lang="en-US" dirty="0"/>
              <a:t>1100 </a:t>
            </a:r>
            <a:r>
              <a:rPr lang="en-US" dirty="0">
                <a:sym typeface="Wingdings" panose="05000000000000000000" pitchFamily="2" charset="2"/>
              </a:rPr>
              <a:t> {C,D}</a:t>
            </a:r>
            <a:endParaRPr lang="en-US" dirty="0"/>
          </a:p>
          <a:p>
            <a:r>
              <a:rPr lang="en-US" dirty="0"/>
              <a:t>1101 </a:t>
            </a:r>
            <a:r>
              <a:rPr lang="en-US" dirty="0">
                <a:sym typeface="Wingdings" panose="05000000000000000000" pitchFamily="2" charset="2"/>
              </a:rPr>
              <a:t> {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A</a:t>
            </a:r>
            <a:r>
              <a:rPr lang="en-US" dirty="0">
                <a:sym typeface="Wingdings" panose="05000000000000000000" pitchFamily="2" charset="2"/>
              </a:rPr>
              <a:t>,C,D}</a:t>
            </a:r>
            <a:endParaRPr lang="en-US" dirty="0"/>
          </a:p>
          <a:p>
            <a:r>
              <a:rPr lang="en-US" dirty="0"/>
              <a:t>1111 </a:t>
            </a:r>
            <a:r>
              <a:rPr lang="en-US" dirty="0">
                <a:sym typeface="Wingdings" panose="05000000000000000000" pitchFamily="2" charset="2"/>
              </a:rPr>
              <a:t> {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A</a:t>
            </a:r>
            <a:r>
              <a:rPr lang="en-US" dirty="0">
                <a:sym typeface="Wingdings" panose="05000000000000000000" pitchFamily="2" charset="2"/>
              </a:rPr>
              <a:t>,B,C,D}</a:t>
            </a:r>
            <a:endParaRPr lang="en-US" dirty="0"/>
          </a:p>
          <a:p>
            <a:pPr lvl="1"/>
            <a:endParaRPr lang="en-US" dirty="0"/>
          </a:p>
          <a:p>
            <a:endParaRPr lang="el-GR" dirty="0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4A7E0A52-4CFF-4BB0-B2DA-D4A6018C1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248E-0170-4D95-9132-CF66DACDEDDA}" type="slidenum">
              <a:rPr lang="el-GR" smtClean="0"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49517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552C8FF-ABF6-4351-809A-B119D35E2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Δημιουργία </a:t>
            </a:r>
            <a:r>
              <a:rPr lang="en-US" dirty="0"/>
              <a:t>powerset </a:t>
            </a:r>
            <a:r>
              <a:rPr lang="el-GR" dirty="0"/>
              <a:t>συνόλου</a:t>
            </a:r>
            <a:r>
              <a:rPr lang="en-US" dirty="0"/>
              <a:t> (</a:t>
            </a:r>
            <a:r>
              <a:rPr lang="el-GR" dirty="0"/>
              <a:t>α’ τρόπος</a:t>
            </a:r>
            <a:r>
              <a:rPr lang="en-US" dirty="0"/>
              <a:t>)</a:t>
            </a:r>
            <a:endParaRPr lang="el-GR" dirty="0"/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EC6AF0BD-7728-45C2-A2FB-D5DAE9723E11}"/>
              </a:ext>
            </a:extLst>
          </p:cNvPr>
          <p:cNvSpPr/>
          <p:nvPr/>
        </p:nvSpPr>
        <p:spPr>
          <a:xfrm>
            <a:off x="7056673" y="1609038"/>
            <a:ext cx="979979" cy="45243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{}  </a:t>
            </a:r>
          </a:p>
          <a:p>
            <a:r>
              <a:rPr lang="en-US" dirty="0"/>
              <a:t>{A} </a:t>
            </a:r>
          </a:p>
          <a:p>
            <a:r>
              <a:rPr lang="en-US" dirty="0"/>
              <a:t>{B} </a:t>
            </a:r>
          </a:p>
          <a:p>
            <a:r>
              <a:rPr lang="en-US" dirty="0"/>
              <a:t>{AB}</a:t>
            </a:r>
          </a:p>
          <a:p>
            <a:r>
              <a:rPr lang="en-US" dirty="0"/>
              <a:t>{C} </a:t>
            </a:r>
          </a:p>
          <a:p>
            <a:r>
              <a:rPr lang="en-US" dirty="0"/>
              <a:t>{AC}</a:t>
            </a:r>
          </a:p>
          <a:p>
            <a:r>
              <a:rPr lang="en-US" dirty="0"/>
              <a:t>{BC}</a:t>
            </a:r>
          </a:p>
          <a:p>
            <a:r>
              <a:rPr lang="en-US" dirty="0"/>
              <a:t>{ABC}</a:t>
            </a:r>
          </a:p>
          <a:p>
            <a:r>
              <a:rPr lang="en-US" dirty="0"/>
              <a:t>{D}</a:t>
            </a:r>
          </a:p>
          <a:p>
            <a:r>
              <a:rPr lang="en-US" dirty="0"/>
              <a:t>{AD}</a:t>
            </a:r>
          </a:p>
          <a:p>
            <a:r>
              <a:rPr lang="en-US" dirty="0"/>
              <a:t>{BD}</a:t>
            </a:r>
          </a:p>
          <a:p>
            <a:r>
              <a:rPr lang="en-US" dirty="0"/>
              <a:t>{ABD}</a:t>
            </a:r>
          </a:p>
          <a:p>
            <a:r>
              <a:rPr lang="en-US" dirty="0"/>
              <a:t>{CD}</a:t>
            </a:r>
          </a:p>
          <a:p>
            <a:r>
              <a:rPr lang="en-US" dirty="0"/>
              <a:t>{ACD}</a:t>
            </a:r>
          </a:p>
          <a:p>
            <a:r>
              <a:rPr lang="en-US" dirty="0"/>
              <a:t>{BCD}</a:t>
            </a:r>
          </a:p>
          <a:p>
            <a:r>
              <a:rPr lang="en-US" dirty="0"/>
              <a:t>{ABCD}</a:t>
            </a:r>
            <a:endParaRPr lang="el-GR" dirty="0"/>
          </a:p>
        </p:txBody>
      </p:sp>
      <p:sp>
        <p:nvSpPr>
          <p:cNvPr id="6" name="Ορθογώνιο 5">
            <a:extLst>
              <a:ext uri="{FF2B5EF4-FFF2-40B4-BE49-F238E27FC236}">
                <a16:creationId xmlns:a16="http://schemas.microsoft.com/office/drawing/2014/main" id="{FCC95AAB-5B69-4B14-A0EE-D44B71AFDAAA}"/>
              </a:ext>
            </a:extLst>
          </p:cNvPr>
          <p:cNvSpPr/>
          <p:nvPr/>
        </p:nvSpPr>
        <p:spPr>
          <a:xfrm>
            <a:off x="838200" y="1552412"/>
            <a:ext cx="604916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std;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main()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string items[] = {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 =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items /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items[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total = 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n;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total;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"{"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j &lt; n;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j++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j) &amp; 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items[j];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"}"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459A5B-B3F6-4C4F-B3A7-73E5F102BD37}"/>
              </a:ext>
            </a:extLst>
          </p:cNvPr>
          <p:cNvSpPr txBox="1"/>
          <p:nvPr/>
        </p:nvSpPr>
        <p:spPr>
          <a:xfrm>
            <a:off x="0" y="6492875"/>
            <a:ext cx="1579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powerset1.cpp</a:t>
            </a:r>
            <a:endParaRPr lang="el-G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Θέση αριθμού διαφάνειας 2">
            <a:extLst>
              <a:ext uri="{FF2B5EF4-FFF2-40B4-BE49-F238E27FC236}">
                <a16:creationId xmlns:a16="http://schemas.microsoft.com/office/drawing/2014/main" id="{E894D317-8E4F-4F2A-9230-C8FEEDD0E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248E-0170-4D95-9132-CF66DACDEDDA}" type="slidenum">
              <a:rPr lang="el-GR" smtClean="0"/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72087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Τίτλος 4">
            <a:extLst>
              <a:ext uri="{FF2B5EF4-FFF2-40B4-BE49-F238E27FC236}">
                <a16:creationId xmlns:a16="http://schemas.microsoft.com/office/drawing/2014/main" id="{6B43D517-00FF-4999-8800-0CC6297A6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Δημιουργία </a:t>
            </a:r>
            <a:r>
              <a:rPr lang="en-US" dirty="0"/>
              <a:t>powerset </a:t>
            </a:r>
            <a:r>
              <a:rPr lang="el-GR" dirty="0"/>
              <a:t>συνόλου</a:t>
            </a:r>
            <a:r>
              <a:rPr lang="en-US" dirty="0"/>
              <a:t> (</a:t>
            </a:r>
            <a:r>
              <a:rPr lang="el-GR" dirty="0"/>
              <a:t>α’ τρόπος – εναλλακτική υλοποίηση με </a:t>
            </a:r>
            <a:r>
              <a:rPr lang="en-US" dirty="0"/>
              <a:t>std::</a:t>
            </a:r>
            <a:r>
              <a:rPr lang="en-US" dirty="0" err="1"/>
              <a:t>bitset</a:t>
            </a:r>
            <a:r>
              <a:rPr lang="en-US" dirty="0"/>
              <a:t>)</a:t>
            </a:r>
            <a:endParaRPr lang="el-GR" dirty="0"/>
          </a:p>
        </p:txBody>
      </p:sp>
      <p:sp>
        <p:nvSpPr>
          <p:cNvPr id="6" name="Ορθογώνιο 5">
            <a:extLst>
              <a:ext uri="{FF2B5EF4-FFF2-40B4-BE49-F238E27FC236}">
                <a16:creationId xmlns:a16="http://schemas.microsoft.com/office/drawing/2014/main" id="{6339A82D-7BF7-49FB-B06B-B953D623CCE8}"/>
              </a:ext>
            </a:extLst>
          </p:cNvPr>
          <p:cNvSpPr/>
          <p:nvPr/>
        </p:nvSpPr>
        <p:spPr>
          <a:xfrm>
            <a:off x="838200" y="1690688"/>
            <a:ext cx="589816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bitset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std;</a:t>
            </a:r>
          </a:p>
          <a:p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main()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string items[] = {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"A"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"B"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"C"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"D"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n =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items /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items[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total =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n;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 total;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bitset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&lt;n&gt; x(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x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"{"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j =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 j &lt; n;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(x[j])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items[j];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"}"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85872C-A9A9-49C2-9C63-8191F0787FDA}"/>
              </a:ext>
            </a:extLst>
          </p:cNvPr>
          <p:cNvSpPr txBox="1"/>
          <p:nvPr/>
        </p:nvSpPr>
        <p:spPr>
          <a:xfrm>
            <a:off x="0" y="6492875"/>
            <a:ext cx="1700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powerset1b.cpp</a:t>
            </a:r>
            <a:endParaRPr lang="el-G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Ορθογώνιο 7">
            <a:extLst>
              <a:ext uri="{FF2B5EF4-FFF2-40B4-BE49-F238E27FC236}">
                <a16:creationId xmlns:a16="http://schemas.microsoft.com/office/drawing/2014/main" id="{2D738C2C-7799-48C2-A31F-F560144E2B0D}"/>
              </a:ext>
            </a:extLst>
          </p:cNvPr>
          <p:cNvSpPr/>
          <p:nvPr/>
        </p:nvSpPr>
        <p:spPr>
          <a:xfrm>
            <a:off x="7091494" y="1813799"/>
            <a:ext cx="861270" cy="45243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l-GR" dirty="0"/>
              <a:t>{}</a:t>
            </a:r>
          </a:p>
          <a:p>
            <a:r>
              <a:rPr lang="el-GR" dirty="0"/>
              <a:t>{A}</a:t>
            </a:r>
          </a:p>
          <a:p>
            <a:r>
              <a:rPr lang="el-GR" dirty="0"/>
              <a:t>{B}</a:t>
            </a:r>
          </a:p>
          <a:p>
            <a:r>
              <a:rPr lang="el-GR" dirty="0"/>
              <a:t>{AB}</a:t>
            </a:r>
          </a:p>
          <a:p>
            <a:r>
              <a:rPr lang="el-GR" dirty="0"/>
              <a:t>{C}</a:t>
            </a:r>
          </a:p>
          <a:p>
            <a:r>
              <a:rPr lang="el-GR" dirty="0"/>
              <a:t>{AC}</a:t>
            </a:r>
          </a:p>
          <a:p>
            <a:r>
              <a:rPr lang="el-GR" dirty="0"/>
              <a:t>{BC}</a:t>
            </a:r>
          </a:p>
          <a:p>
            <a:r>
              <a:rPr lang="el-GR" dirty="0"/>
              <a:t>{ABC}</a:t>
            </a:r>
          </a:p>
          <a:p>
            <a:r>
              <a:rPr lang="el-GR" dirty="0"/>
              <a:t>{D}</a:t>
            </a:r>
          </a:p>
          <a:p>
            <a:r>
              <a:rPr lang="el-GR" dirty="0"/>
              <a:t>{AD}</a:t>
            </a:r>
          </a:p>
          <a:p>
            <a:r>
              <a:rPr lang="el-GR" dirty="0"/>
              <a:t>{BD}</a:t>
            </a:r>
          </a:p>
          <a:p>
            <a:r>
              <a:rPr lang="el-GR" dirty="0"/>
              <a:t>{ABD}</a:t>
            </a:r>
          </a:p>
          <a:p>
            <a:r>
              <a:rPr lang="el-GR" dirty="0"/>
              <a:t>{CD}</a:t>
            </a:r>
          </a:p>
          <a:p>
            <a:r>
              <a:rPr lang="el-GR" dirty="0"/>
              <a:t>{ACD}</a:t>
            </a:r>
          </a:p>
          <a:p>
            <a:r>
              <a:rPr lang="el-GR" dirty="0"/>
              <a:t>{BCD}</a:t>
            </a:r>
          </a:p>
          <a:p>
            <a:r>
              <a:rPr lang="el-GR" dirty="0"/>
              <a:t>{ABCD}</a:t>
            </a:r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40B8E03D-1D6A-43A8-9236-6E0FA3493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248E-0170-4D95-9132-CF66DACDEDDA}" type="slidenum">
              <a:rPr lang="el-GR" smtClean="0"/>
              <a:t>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89644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7F5B866-1DA1-43DB-AC99-1CBAFF8B4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Δημιουργία </a:t>
            </a:r>
            <a:r>
              <a:rPr lang="en-US" dirty="0"/>
              <a:t>powerset </a:t>
            </a:r>
            <a:r>
              <a:rPr lang="el-GR" dirty="0"/>
              <a:t>συνόλου</a:t>
            </a:r>
            <a:r>
              <a:rPr lang="en-US" dirty="0"/>
              <a:t> (</a:t>
            </a:r>
            <a:r>
              <a:rPr lang="el-GR" dirty="0"/>
              <a:t>β’ τρόπος</a:t>
            </a:r>
            <a:r>
              <a:rPr lang="en-US" dirty="0"/>
              <a:t>)</a:t>
            </a:r>
            <a:endParaRPr lang="el-GR" dirty="0"/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BAF640FD-3E36-41DE-9B0B-4F52A9AB61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Δημιουργία </a:t>
            </a:r>
            <a:r>
              <a:rPr lang="en-US" dirty="0"/>
              <a:t>powerset </a:t>
            </a:r>
            <a:r>
              <a:rPr lang="el-GR" dirty="0"/>
              <a:t>για το σύνολο </a:t>
            </a:r>
            <a:r>
              <a:rPr lang="en-US" dirty="0"/>
              <a:t>S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05DF006-51BC-4840-92C9-FD80E76E16F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l-GR" dirty="0"/>
              <a:t>Αρχικοποίηση του </a:t>
            </a:r>
            <a:r>
              <a:rPr lang="en-US" dirty="0"/>
              <a:t>powerset </a:t>
            </a:r>
            <a:r>
              <a:rPr lang="el-GR" dirty="0"/>
              <a:t>ως κενό σύνολο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/>
              <a:t>Για κάθε στοιχείο </a:t>
            </a:r>
            <a:r>
              <a:rPr lang="en-US" dirty="0"/>
              <a:t>i </a:t>
            </a:r>
            <a:r>
              <a:rPr lang="el-GR" dirty="0"/>
              <a:t>του </a:t>
            </a:r>
            <a:r>
              <a:rPr lang="en-US" dirty="0"/>
              <a:t>S</a:t>
            </a:r>
          </a:p>
          <a:p>
            <a:pPr marL="971550" lvl="1" indent="-514350">
              <a:buFont typeface="+mj-lt"/>
              <a:buAutoNum type="romanUcPeriod"/>
            </a:pPr>
            <a:r>
              <a:rPr lang="el-GR" dirty="0"/>
              <a:t>Για κάθε σύνολο </a:t>
            </a:r>
            <a:r>
              <a:rPr lang="en-US" dirty="0"/>
              <a:t>X</a:t>
            </a:r>
            <a:r>
              <a:rPr lang="el-GR" dirty="0"/>
              <a:t> που έχει ήδη προστεθεί στο </a:t>
            </a:r>
            <a:r>
              <a:rPr lang="en-US" dirty="0"/>
              <a:t>powerset</a:t>
            </a:r>
          </a:p>
          <a:p>
            <a:pPr marL="1428750" lvl="2" indent="-514350">
              <a:buFont typeface="+mj-lt"/>
              <a:buAutoNum type="alphaUcPeriod"/>
            </a:pPr>
            <a:r>
              <a:rPr lang="el-GR" dirty="0"/>
              <a:t>Δημιουργία ενός νέου συνόλου ως αντίγραφο του Χ</a:t>
            </a:r>
            <a:r>
              <a:rPr lang="en-US" dirty="0"/>
              <a:t> </a:t>
            </a:r>
            <a:r>
              <a:rPr lang="el-GR" dirty="0"/>
              <a:t>και προσθήκη του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l-GR" dirty="0"/>
              <a:t>σε αυτό</a:t>
            </a:r>
          </a:p>
          <a:p>
            <a:pPr marL="1428750" lvl="2" indent="-514350">
              <a:buFont typeface="+mj-lt"/>
              <a:buAutoNum type="alphaUcPeriod"/>
            </a:pPr>
            <a:r>
              <a:rPr lang="el-GR" dirty="0"/>
              <a:t>Προσθήκη του νέου συνόλου στο </a:t>
            </a:r>
            <a:r>
              <a:rPr lang="en-US" dirty="0"/>
              <a:t>powerset</a:t>
            </a:r>
          </a:p>
          <a:p>
            <a:pPr marL="971550" lvl="1" indent="-514350">
              <a:buFont typeface="+mj-lt"/>
              <a:buAutoNum type="romanUcPeriod"/>
            </a:pPr>
            <a:r>
              <a:rPr lang="el-GR" dirty="0"/>
              <a:t>Προσθήκη του συνόλου {</a:t>
            </a:r>
            <a:r>
              <a:rPr lang="en-US" dirty="0" err="1"/>
              <a:t>i</a:t>
            </a:r>
            <a:r>
              <a:rPr lang="el-GR" dirty="0"/>
              <a:t>}</a:t>
            </a:r>
            <a:r>
              <a:rPr lang="en-US" dirty="0"/>
              <a:t> </a:t>
            </a:r>
            <a:r>
              <a:rPr lang="el-GR" dirty="0"/>
              <a:t>στο </a:t>
            </a:r>
            <a:r>
              <a:rPr lang="en-US" dirty="0"/>
              <a:t>powerset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/>
              <a:t>Προσθήκη του άδειου συνόλου στο </a:t>
            </a:r>
            <a:r>
              <a:rPr lang="en-US" dirty="0"/>
              <a:t>powerset</a:t>
            </a:r>
            <a:endParaRPr lang="el-GR" dirty="0"/>
          </a:p>
        </p:txBody>
      </p:sp>
      <p:sp>
        <p:nvSpPr>
          <p:cNvPr id="6" name="Θέση κειμένου 5">
            <a:extLst>
              <a:ext uri="{FF2B5EF4-FFF2-40B4-BE49-F238E27FC236}">
                <a16:creationId xmlns:a16="http://schemas.microsoft.com/office/drawing/2014/main" id="{5777D519-D061-4D1F-99B9-704AC22C8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l-GR" dirty="0"/>
              <a:t>Παράδειγμα: </a:t>
            </a:r>
            <a:r>
              <a:rPr lang="en-US" dirty="0"/>
              <a:t>S = {A,B,C,D}</a:t>
            </a:r>
            <a:endParaRPr lang="el-GR" dirty="0"/>
          </a:p>
        </p:txBody>
      </p:sp>
      <p:sp>
        <p:nvSpPr>
          <p:cNvPr id="7" name="Θέση περιεχομένου 6">
            <a:extLst>
              <a:ext uri="{FF2B5EF4-FFF2-40B4-BE49-F238E27FC236}">
                <a16:creationId xmlns:a16="http://schemas.microsoft.com/office/drawing/2014/main" id="{BF5A7001-040F-4750-985C-B68F5EF0915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{}</a:t>
            </a:r>
          </a:p>
          <a:p>
            <a:r>
              <a:rPr lang="en-US" b="1" dirty="0"/>
              <a:t>A:</a:t>
            </a:r>
            <a:r>
              <a:rPr lang="en-US" dirty="0"/>
              <a:t> {{A}}</a:t>
            </a:r>
          </a:p>
          <a:p>
            <a:r>
              <a:rPr lang="en-US" b="1" dirty="0"/>
              <a:t>B:</a:t>
            </a:r>
            <a:r>
              <a:rPr lang="en-US" dirty="0"/>
              <a:t> {{A}, {A,B}, {B}}</a:t>
            </a:r>
          </a:p>
          <a:p>
            <a:r>
              <a:rPr lang="en-US" b="1" dirty="0"/>
              <a:t>C:</a:t>
            </a:r>
            <a:r>
              <a:rPr lang="en-US" dirty="0"/>
              <a:t> {{A}, {A,B}, {B}, {A,C}, {A,B,C}, {B,C}, {C}}</a:t>
            </a:r>
          </a:p>
          <a:p>
            <a:r>
              <a:rPr lang="en-US" b="1" dirty="0"/>
              <a:t>D:</a:t>
            </a:r>
            <a:r>
              <a:rPr lang="en-US" dirty="0"/>
              <a:t> {{A}, {A,B}, {B}, {A,C}, {A,B,C}, {B,C}, {C}, {A,D}, {A,B,D}, {B,D}, {A,C,D}, {A,B,C,D}, {B,C,D}, {C,D}, {D}}</a:t>
            </a:r>
          </a:p>
          <a:p>
            <a:r>
              <a:rPr lang="en-US" dirty="0"/>
              <a:t>{{A}, {A,B}, {B}, {A,C}, {A,B,C}, {B,C}, {C}, {A,D}, {A,B,D}, {B,D}, {A,C,D}, {A,B,C,D}, {B,C,D}, {C,D}, {D}, {}}</a:t>
            </a:r>
          </a:p>
          <a:p>
            <a:endParaRPr lang="en-US" dirty="0"/>
          </a:p>
          <a:p>
            <a:endParaRPr lang="el-GR" dirty="0"/>
          </a:p>
        </p:txBody>
      </p:sp>
      <p:sp>
        <p:nvSpPr>
          <p:cNvPr id="8" name="Θέση αριθμού διαφάνειας 7">
            <a:extLst>
              <a:ext uri="{FF2B5EF4-FFF2-40B4-BE49-F238E27FC236}">
                <a16:creationId xmlns:a16="http://schemas.microsoft.com/office/drawing/2014/main" id="{6AC58D62-A7CB-4640-A6E9-03356860B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248E-0170-4D95-9132-CF66DACDEDDA}" type="slidenum">
              <a:rPr lang="el-GR" smtClean="0"/>
              <a:t>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82202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Τίτλος 1">
            <a:extLst>
              <a:ext uri="{FF2B5EF4-FFF2-40B4-BE49-F238E27FC236}">
                <a16:creationId xmlns:a16="http://schemas.microsoft.com/office/drawing/2014/main" id="{6DCE69D3-B62A-4F27-9F8F-51AE85E78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Δημιουργία </a:t>
            </a:r>
            <a:r>
              <a:rPr lang="en-US" dirty="0"/>
              <a:t>powerset </a:t>
            </a:r>
            <a:r>
              <a:rPr lang="el-GR" dirty="0"/>
              <a:t>συνόλου</a:t>
            </a:r>
            <a:r>
              <a:rPr lang="en-US" dirty="0"/>
              <a:t> (</a:t>
            </a:r>
            <a:r>
              <a:rPr lang="el-GR" dirty="0"/>
              <a:t>β’ τρόπος</a:t>
            </a:r>
            <a:r>
              <a:rPr lang="en-US" dirty="0"/>
              <a:t>)</a:t>
            </a:r>
            <a:endParaRPr lang="el-GR" dirty="0"/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0E8E889E-2254-410B-B774-2C9C632AF95C}"/>
              </a:ext>
            </a:extLst>
          </p:cNvPr>
          <p:cNvSpPr/>
          <p:nvPr/>
        </p:nvSpPr>
        <p:spPr>
          <a:xfrm>
            <a:off x="838200" y="1445339"/>
            <a:ext cx="1075042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&lt;vector&gt;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&lt;algorithm&gt;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std;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main()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vector&lt;string&gt; items = {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vector&lt;vector&lt;string&gt;&gt; powerset;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(string item : items)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vector&lt;vector&lt;string&gt;&gt;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new_sets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(vector&lt;string&gt;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a_set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powerset)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a_set.push_back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(item);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new_sets.push_back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a_set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powerset.insert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powerset.end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new_sets.begin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new_sets.end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powerset.push_back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({item});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powerset.push_back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({});</a:t>
            </a: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(vector&lt;string&gt;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a_set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powerset)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"{"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endParaRPr lang="el-G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l-G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for_each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a_set.begin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a_set.end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 [](string item) {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item; });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"}"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07E05-B021-40B2-B906-C51F6FB334EA}"/>
              </a:ext>
            </a:extLst>
          </p:cNvPr>
          <p:cNvSpPr txBox="1"/>
          <p:nvPr/>
        </p:nvSpPr>
        <p:spPr>
          <a:xfrm>
            <a:off x="0" y="6492875"/>
            <a:ext cx="1579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powerset</a:t>
            </a:r>
            <a:r>
              <a:rPr lang="el-GR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.cpp</a:t>
            </a:r>
            <a:endParaRPr lang="el-G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Ορθογώνιο 6">
            <a:extLst>
              <a:ext uri="{FF2B5EF4-FFF2-40B4-BE49-F238E27FC236}">
                <a16:creationId xmlns:a16="http://schemas.microsoft.com/office/drawing/2014/main" id="{241BE31A-A5A6-42DA-BDB5-C9F52A9E7AEE}"/>
              </a:ext>
            </a:extLst>
          </p:cNvPr>
          <p:cNvSpPr/>
          <p:nvPr/>
        </p:nvSpPr>
        <p:spPr>
          <a:xfrm>
            <a:off x="10658669" y="1891615"/>
            <a:ext cx="929951" cy="415498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l-GR" sz="1600" dirty="0"/>
              <a:t>{A}</a:t>
            </a:r>
          </a:p>
          <a:p>
            <a:r>
              <a:rPr lang="el-GR" sz="1600" dirty="0"/>
              <a:t>{AB}</a:t>
            </a:r>
          </a:p>
          <a:p>
            <a:r>
              <a:rPr lang="el-GR" sz="1600" dirty="0"/>
              <a:t>{B}</a:t>
            </a:r>
          </a:p>
          <a:p>
            <a:r>
              <a:rPr lang="el-GR" sz="1600" dirty="0"/>
              <a:t>{AC}</a:t>
            </a:r>
          </a:p>
          <a:p>
            <a:r>
              <a:rPr lang="el-GR" sz="1600" dirty="0"/>
              <a:t>{ABC}</a:t>
            </a:r>
          </a:p>
          <a:p>
            <a:r>
              <a:rPr lang="el-GR" sz="1600" dirty="0"/>
              <a:t>{BC}</a:t>
            </a:r>
          </a:p>
          <a:p>
            <a:r>
              <a:rPr lang="el-GR" sz="1600" dirty="0"/>
              <a:t>{C}</a:t>
            </a:r>
          </a:p>
          <a:p>
            <a:r>
              <a:rPr lang="el-GR" sz="1600" dirty="0"/>
              <a:t>{AD}</a:t>
            </a:r>
          </a:p>
          <a:p>
            <a:r>
              <a:rPr lang="el-GR" sz="1600" dirty="0"/>
              <a:t>{ABD}</a:t>
            </a:r>
          </a:p>
          <a:p>
            <a:r>
              <a:rPr lang="el-GR" sz="1600" dirty="0"/>
              <a:t>{BD}</a:t>
            </a:r>
          </a:p>
          <a:p>
            <a:r>
              <a:rPr lang="el-GR" sz="1600" dirty="0"/>
              <a:t>{ACD}</a:t>
            </a:r>
          </a:p>
          <a:p>
            <a:r>
              <a:rPr lang="el-GR" sz="1600" dirty="0"/>
              <a:t>{ABCD}</a:t>
            </a:r>
          </a:p>
          <a:p>
            <a:r>
              <a:rPr lang="el-GR" sz="1600" dirty="0"/>
              <a:t>{BCD}</a:t>
            </a:r>
          </a:p>
          <a:p>
            <a:r>
              <a:rPr lang="el-GR" sz="1600" dirty="0"/>
              <a:t>{CD}</a:t>
            </a:r>
          </a:p>
          <a:p>
            <a:r>
              <a:rPr lang="el-GR" sz="1600" dirty="0"/>
              <a:t>{D}</a:t>
            </a:r>
          </a:p>
          <a:p>
            <a:r>
              <a:rPr lang="el-GR" sz="1600" dirty="0"/>
              <a:t>{}</a:t>
            </a:r>
          </a:p>
        </p:txBody>
      </p:sp>
      <p:sp>
        <p:nvSpPr>
          <p:cNvPr id="2" name="Θέση αριθμού διαφάνειας 1">
            <a:extLst>
              <a:ext uri="{FF2B5EF4-FFF2-40B4-BE49-F238E27FC236}">
                <a16:creationId xmlns:a16="http://schemas.microsoft.com/office/drawing/2014/main" id="{E3CA3C89-A330-48CE-A224-7313A3DC7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248E-0170-4D95-9132-CF66DACDEDDA}" type="slidenum">
              <a:rPr lang="el-GR" smtClean="0"/>
              <a:t>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85641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B5F09D8-931A-4702-A2DE-7E11205BE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Δημιουργία </a:t>
            </a:r>
            <a:r>
              <a:rPr lang="en-US" dirty="0"/>
              <a:t>powerset </a:t>
            </a:r>
            <a:r>
              <a:rPr lang="el-GR" dirty="0"/>
              <a:t>συνόλου (γ’ τρόπος-αναδρομικά)</a:t>
            </a:r>
          </a:p>
        </p:txBody>
      </p:sp>
      <p:sp>
        <p:nvSpPr>
          <p:cNvPr id="5" name="Θέση περιεχομένου 4">
            <a:extLst>
              <a:ext uri="{FF2B5EF4-FFF2-40B4-BE49-F238E27FC236}">
                <a16:creationId xmlns:a16="http://schemas.microsoft.com/office/drawing/2014/main" id="{45E62AA3-6922-4BAF-B80A-EA9F9E2D9FB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l-GR" dirty="0"/>
              <a:t>Για κάθε στοιχείο του αρχικού συνόλου εξετάζονται 2 περιπτώσεις</a:t>
            </a:r>
          </a:p>
          <a:p>
            <a:pPr lvl="1"/>
            <a:r>
              <a:rPr lang="el-GR" dirty="0"/>
              <a:t>Να αποτελεί μέρος του τρέχοντος υποσυνόλου</a:t>
            </a:r>
          </a:p>
          <a:p>
            <a:pPr lvl="1"/>
            <a:r>
              <a:rPr lang="el-GR" dirty="0"/>
              <a:t>Να μην αποτελεί μέλος του τρέχοντος υποσυνόλου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0B9C011C-438C-48EF-B43A-17A84C34A1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l-GR" dirty="0"/>
              <a:t>Παράδειγμα με αρχικό σύνολο το {</a:t>
            </a:r>
            <a:r>
              <a:rPr lang="en-US" dirty="0"/>
              <a:t>A,B,C,D</a:t>
            </a:r>
            <a:r>
              <a:rPr lang="el-GR" dirty="0"/>
              <a:t>}:</a:t>
            </a:r>
            <a:endParaRPr lang="en-US" dirty="0"/>
          </a:p>
          <a:p>
            <a:pPr lvl="1"/>
            <a:r>
              <a:rPr lang="en-US" dirty="0"/>
              <a:t>{} </a:t>
            </a:r>
            <a:r>
              <a:rPr lang="en-US" dirty="0">
                <a:sym typeface="Wingdings" panose="05000000000000000000" pitchFamily="2" charset="2"/>
              </a:rPr>
              <a:t> {A}, {}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{A}, {}  {A,B}, {A}, {B}, {}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{A,B}, {A}, {B}, {}  {A,B,C}, {A,B}, {A,C}, {A}, {B,C}, {B}, {C}, {}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{A,B,C}, {A,B}, {A,C}, {A}, {B,C}, {B}, {C}, {}  {A,B,C,D}, {A,B,C} {A,B,D}, {A,B}, {A,C,D}, {A,C}, {A,D}, {A}, {B,C,D}, {B,C}, {B,D}, {B}, {C,D}, {C}, {D}, {}</a:t>
            </a:r>
          </a:p>
          <a:p>
            <a:endParaRPr lang="el-GR" dirty="0"/>
          </a:p>
        </p:txBody>
      </p:sp>
      <p:sp>
        <p:nvSpPr>
          <p:cNvPr id="3" name="Θέση αριθμού διαφάνειας 2">
            <a:extLst>
              <a:ext uri="{FF2B5EF4-FFF2-40B4-BE49-F238E27FC236}">
                <a16:creationId xmlns:a16="http://schemas.microsoft.com/office/drawing/2014/main" id="{E8D14DE5-CAC2-410B-A14F-57882DA56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248E-0170-4D95-9132-CF66DACDEDDA}" type="slidenum">
              <a:rPr lang="el-GR" smtClean="0"/>
              <a:t>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07837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8C27168-C790-44B3-88A5-2C4BB277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Δημιουργία </a:t>
            </a:r>
            <a:r>
              <a:rPr lang="en-US" dirty="0"/>
              <a:t>powerset </a:t>
            </a:r>
            <a:r>
              <a:rPr lang="el-GR" dirty="0"/>
              <a:t>συνόλου (γ’ τρόπος)</a:t>
            </a:r>
          </a:p>
        </p:txBody>
      </p:sp>
      <p:sp>
        <p:nvSpPr>
          <p:cNvPr id="3" name="Ορθογώνιο 2">
            <a:extLst>
              <a:ext uri="{FF2B5EF4-FFF2-40B4-BE49-F238E27FC236}">
                <a16:creationId xmlns:a16="http://schemas.microsoft.com/office/drawing/2014/main" id="{22A5246D-5FDB-4810-B063-43B4DF0AEFCA}"/>
              </a:ext>
            </a:extLst>
          </p:cNvPr>
          <p:cNvSpPr/>
          <p:nvPr/>
        </p:nvSpPr>
        <p:spPr>
          <a:xfrm>
            <a:off x="838200" y="1302047"/>
            <a:ext cx="964803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&lt;vector&gt;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&lt;algorithm&gt;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std;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powerset(vector&lt;string&gt; v,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index, vector&lt;string&gt;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n =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v.size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(index == n)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"{"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l-G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l-G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for_each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curr.begin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(),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curr.end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(), [](string item) {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item; });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"}"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vector&lt;string&gt;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new_curr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new_curr.push_back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(v[index]);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powerset(v, index+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new_curr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powerset(v, index+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main()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vector&lt;string&gt; items = {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"A"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"B"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"C"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"D"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powerset(items,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{});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CF556AB9-33AD-4DB6-B0D6-C5A7296FC0F5}"/>
              </a:ext>
            </a:extLst>
          </p:cNvPr>
          <p:cNvSpPr/>
          <p:nvPr/>
        </p:nvSpPr>
        <p:spPr>
          <a:xfrm>
            <a:off x="10408640" y="1652070"/>
            <a:ext cx="945160" cy="45243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l-GR" dirty="0"/>
              <a:t>{ABCD}</a:t>
            </a:r>
          </a:p>
          <a:p>
            <a:r>
              <a:rPr lang="el-GR" dirty="0"/>
              <a:t>{ABC} </a:t>
            </a:r>
          </a:p>
          <a:p>
            <a:r>
              <a:rPr lang="el-GR" dirty="0"/>
              <a:t>{ABD} </a:t>
            </a:r>
          </a:p>
          <a:p>
            <a:r>
              <a:rPr lang="el-GR" dirty="0"/>
              <a:t>{AB}  </a:t>
            </a:r>
          </a:p>
          <a:p>
            <a:r>
              <a:rPr lang="el-GR" dirty="0"/>
              <a:t>{ACD} </a:t>
            </a:r>
          </a:p>
          <a:p>
            <a:r>
              <a:rPr lang="el-GR" dirty="0"/>
              <a:t>{AC}</a:t>
            </a:r>
          </a:p>
          <a:p>
            <a:r>
              <a:rPr lang="el-GR" dirty="0"/>
              <a:t>{AD}</a:t>
            </a:r>
          </a:p>
          <a:p>
            <a:r>
              <a:rPr lang="el-GR" dirty="0"/>
              <a:t>{A}</a:t>
            </a:r>
          </a:p>
          <a:p>
            <a:r>
              <a:rPr lang="el-GR" dirty="0"/>
              <a:t>{BCD}</a:t>
            </a:r>
          </a:p>
          <a:p>
            <a:r>
              <a:rPr lang="el-GR" dirty="0"/>
              <a:t>{BC}</a:t>
            </a:r>
          </a:p>
          <a:p>
            <a:r>
              <a:rPr lang="el-GR" dirty="0"/>
              <a:t>{BD}</a:t>
            </a:r>
          </a:p>
          <a:p>
            <a:r>
              <a:rPr lang="el-GR" dirty="0"/>
              <a:t>{B}</a:t>
            </a:r>
          </a:p>
          <a:p>
            <a:r>
              <a:rPr lang="el-GR" dirty="0"/>
              <a:t>{CD}</a:t>
            </a:r>
          </a:p>
          <a:p>
            <a:r>
              <a:rPr lang="el-GR" dirty="0"/>
              <a:t>{C}</a:t>
            </a:r>
          </a:p>
          <a:p>
            <a:r>
              <a:rPr lang="el-GR" dirty="0"/>
              <a:t>{D}</a:t>
            </a:r>
          </a:p>
          <a:p>
            <a:r>
              <a:rPr lang="el-GR" dirty="0"/>
              <a:t>{}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68B9CF-4AD4-41DB-B700-94ED8ABC8970}"/>
              </a:ext>
            </a:extLst>
          </p:cNvPr>
          <p:cNvSpPr txBox="1"/>
          <p:nvPr/>
        </p:nvSpPr>
        <p:spPr>
          <a:xfrm>
            <a:off x="0" y="6492875"/>
            <a:ext cx="1579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powerset</a:t>
            </a:r>
            <a:r>
              <a:rPr lang="el-GR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.cpp</a:t>
            </a:r>
            <a:endParaRPr lang="el-G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2870C782-B617-4A8E-A9BC-7434BF844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248E-0170-4D95-9132-CF66DACDEDDA}" type="slidenum">
              <a:rPr lang="el-GR" smtClean="0"/>
              <a:t>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04189089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1943</Words>
  <Application>Microsoft Office PowerPoint</Application>
  <PresentationFormat>Ευρεία οθόνη</PresentationFormat>
  <Paragraphs>211</Paragraphs>
  <Slides>9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5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Consolas</vt:lpstr>
      <vt:lpstr>Θέμα του Office</vt:lpstr>
      <vt:lpstr>Powersets</vt:lpstr>
      <vt:lpstr>Powerset – δυναμοσύνολο συνόλου</vt:lpstr>
      <vt:lpstr>Δημιουργία powerset (α’ τρόπος - μέσω δυαδικών αριθμών)</vt:lpstr>
      <vt:lpstr>Δημιουργία powerset συνόλου (α’ τρόπος)</vt:lpstr>
      <vt:lpstr>Δημιουργία powerset συνόλου (α’ τρόπος – εναλλακτική υλοποίηση με std::bitset)</vt:lpstr>
      <vt:lpstr>Δημιουργία powerset συνόλου (β’ τρόπος)</vt:lpstr>
      <vt:lpstr>Δημιουργία powerset συνόλου (β’ τρόπος)</vt:lpstr>
      <vt:lpstr>Δημιουργία powerset συνόλου (γ’ τρόπος-αναδρομικά)</vt:lpstr>
      <vt:lpstr>Δημιουργία powerset συνόλου (γ’ τρόπος)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Christos Gogos</dc:creator>
  <cp:lastModifiedBy>Christos Gogos</cp:lastModifiedBy>
  <cp:revision>23</cp:revision>
  <dcterms:created xsi:type="dcterms:W3CDTF">2019-11-27T06:57:23Z</dcterms:created>
  <dcterms:modified xsi:type="dcterms:W3CDTF">2019-11-27T22:02:18Z</dcterms:modified>
</cp:coreProperties>
</file>