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7" r:id="rId1"/>
  </p:sldMasterIdLst>
  <p:sldIdLst>
    <p:sldId id="256" r:id="rId2"/>
    <p:sldId id="257" r:id="rId3"/>
    <p:sldId id="270" r:id="rId4"/>
    <p:sldId id="258" r:id="rId5"/>
    <p:sldId id="259" r:id="rId6"/>
    <p:sldId id="261" r:id="rId7"/>
    <p:sldId id="263" r:id="rId8"/>
    <p:sldId id="266" r:id="rId9"/>
    <p:sldId id="271" r:id="rId10"/>
    <p:sldId id="267" r:id="rId11"/>
    <p:sldId id="268" r:id="rId12"/>
    <p:sldId id="269" r:id="rId13"/>
    <p:sldId id="272"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74" autoAdjust="0"/>
    <p:restoredTop sz="94660"/>
  </p:normalViewPr>
  <p:slideViewPr>
    <p:cSldViewPr snapToGrid="0" snapToObjects="1">
      <p:cViewPr varScale="1">
        <p:scale>
          <a:sx n="64" d="100"/>
          <a:sy n="64" d="100"/>
        </p:scale>
        <p:origin x="1482"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762000"/>
            <a:ext cx="685621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52697" y="762000"/>
            <a:ext cx="2193989" cy="5334001"/>
          </a:xfrm>
          <a:prstGeom prst="rect">
            <a:avLst/>
          </a:prstGeom>
          <a:solidFill>
            <a:srgbClr val="C3C3C3">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02386" y="1298448"/>
            <a:ext cx="5486400" cy="3255264"/>
          </a:xfrm>
        </p:spPr>
        <p:txBody>
          <a:bodyPr anchor="b">
            <a:normAutofit/>
          </a:bodyPr>
          <a:lstStyle>
            <a:lvl1pPr algn="l">
              <a:defRPr sz="54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825011" y="4670246"/>
            <a:ext cx="5486400" cy="914400"/>
          </a:xfrm>
        </p:spPr>
        <p:txBody>
          <a:bodyPr anchor="t">
            <a:normAutofit/>
          </a:bodyPr>
          <a:lstStyle>
            <a:lvl1pPr marL="0" indent="0" algn="l">
              <a:buNone/>
              <a:defRPr sz="2000" cap="none" spc="0" baseline="0">
                <a:solidFill>
                  <a:schemeClr val="accent1">
                    <a:lumMod val="20000"/>
                    <a:lumOff val="80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63553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9/1/2025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47064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5750" y="990600"/>
            <a:ext cx="211455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00934" y="868680"/>
            <a:ext cx="54864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9/1/2025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84236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30409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00934" y="1298448"/>
            <a:ext cx="5486400" cy="3255264"/>
          </a:xfrm>
        </p:spPr>
        <p:txBody>
          <a:bodyPr anchor="b">
            <a:normAutofit/>
          </a:bodyPr>
          <a:lstStyle>
            <a:lvl1pPr>
              <a:defRPr sz="54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914650" y="4672584"/>
            <a:ext cx="5486400" cy="914400"/>
          </a:xfrm>
        </p:spPr>
        <p:txBody>
          <a:bodyPr anchor="t">
            <a:normAutofit/>
          </a:bodyPr>
          <a:lstStyle>
            <a:lvl1pPr marL="0" indent="0">
              <a:buNone/>
              <a:defRPr sz="20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46419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00934" y="868680"/>
            <a:ext cx="2606040" cy="512064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63590" y="868680"/>
            <a:ext cx="2606040" cy="512064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BCAD085-E8A6-8845-BD4E-CB4CCA059FC4}" type="datetimeFigureOut">
              <a:rPr lang="en-US" smtClean="0"/>
              <a:t>9/1/2025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87331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00934" y="1023586"/>
            <a:ext cx="2606040" cy="807720"/>
          </a:xfrm>
        </p:spPr>
        <p:txBody>
          <a:bodyPr anchor="b">
            <a:normAutofit/>
          </a:bodyPr>
          <a:lstStyle>
            <a:lvl1pPr marL="0" indent="0">
              <a:spcBef>
                <a:spcPts val="0"/>
              </a:spcBef>
              <a:buNone/>
              <a:defRPr sz="1900" b="1">
                <a:solidFill>
                  <a:schemeClr val="tx1">
                    <a:lumMod val="65000"/>
                    <a:lumOff val="3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00934" y="1930936"/>
            <a:ext cx="2606040" cy="402336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63847" y="1023587"/>
            <a:ext cx="2606040" cy="813171"/>
          </a:xfrm>
        </p:spPr>
        <p:txBody>
          <a:bodyPr anchor="b">
            <a:normAutofit/>
          </a:bodyPr>
          <a:lstStyle>
            <a:lvl1pPr marL="0" indent="0">
              <a:spcBef>
                <a:spcPts val="0"/>
              </a:spcBef>
              <a:buNone/>
              <a:defRPr sz="1900" b="1">
                <a:solidFill>
                  <a:schemeClr val="tx1">
                    <a:lumMod val="65000"/>
                    <a:lumOff val="3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63847" y="1930936"/>
            <a:ext cx="2606040" cy="402336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BCAD085-E8A6-8845-BD4E-CB4CCA059FC4}" type="datetimeFigureOut">
              <a:rPr lang="en-US" smtClean="0"/>
              <a:t>9/1/2025</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18620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BCAD085-E8A6-8845-BD4E-CB4CCA059FC4}" type="datetimeFigureOut">
              <a:rPr lang="en-US" smtClean="0"/>
              <a:t>9/1/2025</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08280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BCAD085-E8A6-8845-BD4E-CB4CCA059FC4}" type="datetimeFigureOut">
              <a:rPr lang="en-US" smtClean="0"/>
              <a:t>9/1/2025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56874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194560"/>
          </a:xfrm>
        </p:spPr>
        <p:txBody>
          <a:bodyPr anchor="b">
            <a:normAutofit/>
          </a:bodyPr>
          <a:lstStyle>
            <a:lvl1pPr>
              <a:defRPr sz="2800" b="0" baseline="0"/>
            </a:lvl1pPr>
          </a:lstStyle>
          <a:p>
            <a:r>
              <a:rPr lang="en-US"/>
              <a:t>Click to edit Master title style</a:t>
            </a:r>
            <a:endParaRPr lang="en-US" dirty="0"/>
          </a:p>
        </p:txBody>
      </p:sp>
      <p:sp>
        <p:nvSpPr>
          <p:cNvPr id="3" name="Content Placeholder 2"/>
          <p:cNvSpPr>
            <a:spLocks noGrp="1"/>
          </p:cNvSpPr>
          <p:nvPr>
            <p:ph idx="1"/>
          </p:nvPr>
        </p:nvSpPr>
        <p:spPr>
          <a:xfrm>
            <a:off x="2900934" y="868680"/>
            <a:ext cx="54864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2024" y="3337560"/>
            <a:ext cx="2125980" cy="2560320"/>
          </a:xfrm>
        </p:spPr>
        <p:txBody>
          <a:bodyPr anchor="t">
            <a:normAutofit/>
          </a:bodyPr>
          <a:lstStyle>
            <a:lvl1pPr marL="0" indent="0">
              <a:lnSpc>
                <a:spcPct val="100000"/>
              </a:lnSpc>
              <a:spcBef>
                <a:spcPts val="800"/>
              </a:spcBef>
              <a:buNone/>
              <a:defRPr sz="125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BCAD085-E8A6-8845-BD4E-CB4CCA059FC4}" type="datetimeFigureOut">
              <a:rPr lang="en-US" smtClean="0"/>
              <a:t>9/1/2025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1544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1945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677983" y="767419"/>
            <a:ext cx="6086423"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92024" y="3340602"/>
            <a:ext cx="2125980" cy="2560320"/>
          </a:xfrm>
        </p:spPr>
        <p:txBody>
          <a:bodyPr anchor="t">
            <a:normAutofit/>
          </a:bodyPr>
          <a:lstStyle>
            <a:lvl1pPr marL="0" indent="0">
              <a:lnSpc>
                <a:spcPct val="100000"/>
              </a:lnSpc>
              <a:spcBef>
                <a:spcPts val="800"/>
              </a:spcBef>
              <a:buNone/>
              <a:defRPr sz="125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BCAD085-E8A6-8845-BD4E-CB4CCA059FC4}" type="datetimeFigureOut">
              <a:rPr lang="en-US" smtClean="0"/>
              <a:t>9/1/2025</a:t>
            </a:fld>
            <a:endParaRPr lang="en-US"/>
          </a:p>
        </p:txBody>
      </p:sp>
      <p:sp>
        <p:nvSpPr>
          <p:cNvPr id="9" name="Footer Placeholder 8"/>
          <p:cNvSpPr>
            <a:spLocks noGrp="1"/>
          </p:cNvSpPr>
          <p:nvPr>
            <p:ph type="ftr" sz="quarter" idx="11"/>
          </p:nvPr>
        </p:nvSpPr>
        <p:spPr>
          <a:xfrm>
            <a:off x="2624326" y="6356351"/>
            <a:ext cx="4433638" cy="365125"/>
          </a:xfrm>
        </p:spPr>
        <p:txBody>
          <a:bodyPr/>
          <a:lstStyle/>
          <a:p>
            <a:endParaRPr lang="en-US"/>
          </a:p>
        </p:txBody>
      </p:sp>
      <p:sp>
        <p:nvSpPr>
          <p:cNvPr id="10" name="Slide Number Placeholder 9"/>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36498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2582693"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89689" y="1123838"/>
            <a:ext cx="221061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8861898" y="758952"/>
            <a:ext cx="288036"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2901951" y="864108"/>
            <a:ext cx="54864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96849" y="6356351"/>
            <a:ext cx="2057400"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fld id="{5BCAD085-E8A6-8845-BD4E-CB4CCA059FC4}" type="datetimeFigureOut">
              <a:rPr lang="en-US" smtClean="0"/>
              <a:t>9/1/2025</a:t>
            </a:fld>
            <a:endParaRPr lang="en-US"/>
          </a:p>
        </p:txBody>
      </p:sp>
      <p:sp>
        <p:nvSpPr>
          <p:cNvPr id="5" name="Footer Placeholder 4"/>
          <p:cNvSpPr>
            <a:spLocks noGrp="1"/>
          </p:cNvSpPr>
          <p:nvPr>
            <p:ph type="ftr" sz="quarter" idx="3"/>
          </p:nvPr>
        </p:nvSpPr>
        <p:spPr>
          <a:xfrm>
            <a:off x="2901951" y="6356351"/>
            <a:ext cx="4433638"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7975602" y="6356351"/>
            <a:ext cx="1148195" cy="365125"/>
          </a:xfrm>
          <a:prstGeom prst="rect">
            <a:avLst/>
          </a:prstGeom>
        </p:spPr>
        <p:txBody>
          <a:bodyPr vert="horz" lIns="91440" tIns="45720" rIns="91440" bIns="45720" rtlCol="0" anchor="ctr"/>
          <a:lstStyle>
            <a:lvl1pPr algn="r">
              <a:defRPr sz="1100" b="1">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786781824"/>
      </p:ext>
    </p:extLst>
  </p:cSld>
  <p:clrMap bg1="dk1" tx1="lt1" bg2="dk2" tx2="lt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Lst>
  <p:txStyles>
    <p:titleStyle>
      <a:lvl1pPr algn="l" defTabSz="914400" rtl="0" eaLnBrk="1" latinLnBrk="0" hangingPunct="1">
        <a:lnSpc>
          <a:spcPct val="90000"/>
        </a:lnSpc>
        <a:spcBef>
          <a:spcPct val="0"/>
        </a:spcBef>
        <a:buNone/>
        <a:defRPr sz="30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19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7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5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6.xml"/><Relationship Id="rId1" Type="http://schemas.openxmlformats.org/officeDocument/2006/relationships/themeOverride" Target="../theme/themeOverride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AA4D059-ECE1-B7C2-1375-702846EE0CD8}"/>
              </a:ext>
            </a:extLst>
          </p:cNvPr>
          <p:cNvPicPr>
            <a:picLocks noChangeAspect="1"/>
          </p:cNvPicPr>
          <p:nvPr/>
        </p:nvPicPr>
        <p:blipFill>
          <a:blip r:embed="rId2"/>
          <a:stretch>
            <a:fillRect/>
          </a:stretch>
        </p:blipFill>
        <p:spPr>
          <a:xfrm>
            <a:off x="0" y="14289"/>
            <a:ext cx="9144000" cy="6858000"/>
          </a:xfrm>
          <a:prstGeom prst="rect">
            <a:avLst/>
          </a:prstGeom>
        </p:spPr>
      </p:pic>
      <p:sp>
        <p:nvSpPr>
          <p:cNvPr id="14" name="TextBox 13">
            <a:extLst>
              <a:ext uri="{FF2B5EF4-FFF2-40B4-BE49-F238E27FC236}">
                <a16:creationId xmlns:a16="http://schemas.microsoft.com/office/drawing/2014/main" id="{489F6380-CE9C-6E05-968A-62FA570385CB}"/>
              </a:ext>
            </a:extLst>
          </p:cNvPr>
          <p:cNvSpPr txBox="1"/>
          <p:nvPr/>
        </p:nvSpPr>
        <p:spPr>
          <a:xfrm>
            <a:off x="142875" y="245567"/>
            <a:ext cx="7400925" cy="3170099"/>
          </a:xfrm>
          <a:prstGeom prst="rect">
            <a:avLst/>
          </a:prstGeom>
          <a:noFill/>
        </p:spPr>
        <p:txBody>
          <a:bodyPr wrap="square">
            <a:spAutoFit/>
          </a:bodyPr>
          <a:lstStyle/>
          <a:p>
            <a:pPr algn="ctr"/>
            <a:r>
              <a:rPr lang="en-US" sz="4000" dirty="0">
                <a:solidFill>
                  <a:schemeClr val="bg1"/>
                </a:solidFill>
                <a:latin typeface="Algerian" panose="04020705040A02060702" pitchFamily="82" charset="0"/>
              </a:rPr>
              <a:t>Global Student Migration </a:t>
            </a:r>
            <a:r>
              <a:rPr lang="en-US" sz="4000" dirty="0" err="1">
                <a:solidFill>
                  <a:schemeClr val="bg1"/>
                </a:solidFill>
                <a:latin typeface="Algerian" panose="04020705040A02060702" pitchFamily="82" charset="0"/>
              </a:rPr>
              <a:t>AnalysiS</a:t>
            </a:r>
            <a:br>
              <a:rPr lang="en-US" sz="4000" dirty="0">
                <a:solidFill>
                  <a:schemeClr val="bg1"/>
                </a:solidFill>
                <a:latin typeface="Algerian" panose="04020705040A02060702" pitchFamily="82" charset="0"/>
              </a:rPr>
            </a:br>
            <a:endParaRPr lang="en-US" sz="4000" dirty="0">
              <a:solidFill>
                <a:schemeClr val="bg1"/>
              </a:solidFill>
              <a:latin typeface="Algerian" panose="04020705040A02060702" pitchFamily="82" charset="0"/>
            </a:endParaRPr>
          </a:p>
          <a:p>
            <a:pPr algn="ctr"/>
            <a:endParaRPr lang="en-US" sz="4000" dirty="0">
              <a:latin typeface="Algerian" panose="04020705040A02060702" pitchFamily="82" charset="0"/>
            </a:endParaRPr>
          </a:p>
          <a:p>
            <a:r>
              <a:rPr lang="en-US" sz="4000" dirty="0">
                <a:solidFill>
                  <a:schemeClr val="bg1"/>
                </a:solidFill>
                <a:latin typeface="Algerian" panose="04020705040A02060702" pitchFamily="82" charset="0"/>
              </a:rPr>
              <a:t>Present By</a:t>
            </a:r>
            <a:endParaRPr lang="en-US" sz="4000" dirty="0">
              <a:solidFill>
                <a:schemeClr val="bg1"/>
              </a:solidFill>
            </a:endParaRPr>
          </a:p>
        </p:txBody>
      </p:sp>
      <p:sp>
        <p:nvSpPr>
          <p:cNvPr id="16" name="TextBox 15">
            <a:extLst>
              <a:ext uri="{FF2B5EF4-FFF2-40B4-BE49-F238E27FC236}">
                <a16:creationId xmlns:a16="http://schemas.microsoft.com/office/drawing/2014/main" id="{D46BDBD4-5BA4-092B-008C-F34551826ACB}"/>
              </a:ext>
            </a:extLst>
          </p:cNvPr>
          <p:cNvSpPr txBox="1"/>
          <p:nvPr/>
        </p:nvSpPr>
        <p:spPr>
          <a:xfrm>
            <a:off x="442913" y="4009733"/>
            <a:ext cx="4993481" cy="2602700"/>
          </a:xfrm>
          <a:prstGeom prst="rect">
            <a:avLst/>
          </a:prstGeom>
          <a:noFill/>
        </p:spPr>
        <p:txBody>
          <a:bodyPr wrap="square">
            <a:spAutoFit/>
          </a:bodyPr>
          <a:lstStyle/>
          <a:p>
            <a:pPr>
              <a:lnSpc>
                <a:spcPct val="150000"/>
              </a:lnSpc>
            </a:pPr>
            <a:r>
              <a:rPr lang="en-US" sz="2800" dirty="0" err="1">
                <a:solidFill>
                  <a:schemeClr val="bg1"/>
                </a:solidFill>
                <a:latin typeface="Algerian" panose="04020705040A02060702" pitchFamily="82" charset="0"/>
              </a:rPr>
              <a:t>ojutomori</a:t>
            </a:r>
            <a:r>
              <a:rPr lang="en-US" sz="2800" dirty="0">
                <a:solidFill>
                  <a:schemeClr val="bg1"/>
                </a:solidFill>
                <a:latin typeface="Algerian" panose="04020705040A02060702" pitchFamily="82" charset="0"/>
              </a:rPr>
              <a:t> Kehinde Oyin</a:t>
            </a:r>
          </a:p>
          <a:p>
            <a:pPr marL="457200" indent="-457200" algn="l">
              <a:lnSpc>
                <a:spcPct val="150000"/>
              </a:lnSpc>
              <a:buFont typeface="Wingdings" panose="05000000000000000000" pitchFamily="2" charset="2"/>
              <a:buChar char="§"/>
            </a:pPr>
            <a:r>
              <a:rPr lang="en-US" sz="2800" dirty="0">
                <a:solidFill>
                  <a:schemeClr val="bg1"/>
                </a:solidFill>
                <a:latin typeface="Algerian" panose="04020705040A02060702" pitchFamily="82" charset="0"/>
              </a:rPr>
              <a:t>Date: August 20, 2025</a:t>
            </a:r>
          </a:p>
          <a:p>
            <a:pPr marL="457200" indent="-457200" algn="l">
              <a:lnSpc>
                <a:spcPct val="150000"/>
              </a:lnSpc>
              <a:buFont typeface="Wingdings" panose="05000000000000000000" pitchFamily="2" charset="2"/>
              <a:buChar char="§"/>
            </a:pPr>
            <a:r>
              <a:rPr lang="en-US" sz="2800" dirty="0">
                <a:solidFill>
                  <a:schemeClr val="bg1"/>
                </a:solidFill>
                <a:latin typeface="Algerian" panose="04020705040A02060702" pitchFamily="82" charset="0"/>
              </a:rPr>
              <a:t>Tools USED: Excel                                                            &amp;Power BI </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Recommendations</a:t>
            </a:r>
          </a:p>
        </p:txBody>
      </p:sp>
      <p:sp>
        <p:nvSpPr>
          <p:cNvPr id="3" name="Content Placeholder 2"/>
          <p:cNvSpPr>
            <a:spLocks noGrp="1"/>
          </p:cNvSpPr>
          <p:nvPr>
            <p:ph idx="1"/>
          </p:nvPr>
        </p:nvSpPr>
        <p:spPr/>
        <p:txBody>
          <a:bodyPr>
            <a:normAutofit fontScale="92500" lnSpcReduction="10000"/>
          </a:bodyPr>
          <a:lstStyle/>
          <a:p>
            <a:r>
              <a:rPr sz="2800" b="1" dirty="0"/>
              <a:t>Focus recruitment in top destinations and fields with higher placement/salaries.</a:t>
            </a:r>
          </a:p>
          <a:p>
            <a:r>
              <a:rPr sz="2800" b="1" dirty="0"/>
              <a:t>Expand scholarship programs where they correlate with higher placements.</a:t>
            </a:r>
          </a:p>
          <a:p>
            <a:r>
              <a:rPr sz="2800" b="1" dirty="0"/>
              <a:t>Strengthen language-test prep in regions with lower placement rate</a:t>
            </a:r>
            <a:r>
              <a:rPr lang="en-US" sz="2800" b="1" dirty="0"/>
              <a:t>s.</a:t>
            </a:r>
          </a:p>
          <a:p>
            <a:r>
              <a:rPr lang="en-US" sz="2800" b="1" dirty="0"/>
              <a:t> Help shows which countries are most </a:t>
            </a:r>
            <a:r>
              <a:rPr lang="en-US" sz="2800" b="1" dirty="0" err="1"/>
              <a:t>attrative</a:t>
            </a:r>
            <a:r>
              <a:rPr lang="en-US" sz="2800" b="1" dirty="0"/>
              <a:t> for international students</a:t>
            </a:r>
          </a:p>
          <a:p>
            <a:r>
              <a:rPr lang="en-US" sz="2800" b="1" dirty="0"/>
              <a:t>Helps universities &amp; governments see demand pattern </a:t>
            </a:r>
            <a:endParaRPr sz="2800" b="1" dirty="0"/>
          </a:p>
        </p:txBody>
      </p:sp>
      <p:pic>
        <p:nvPicPr>
          <p:cNvPr id="5" name="Picture 4">
            <a:extLst>
              <a:ext uri="{FF2B5EF4-FFF2-40B4-BE49-F238E27FC236}">
                <a16:creationId xmlns:a16="http://schemas.microsoft.com/office/drawing/2014/main" id="{4653CB17-D897-27A7-AB44-1DDFFB46A705}"/>
              </a:ext>
            </a:extLst>
          </p:cNvPr>
          <p:cNvPicPr>
            <a:picLocks noChangeAspect="1"/>
          </p:cNvPicPr>
          <p:nvPr/>
        </p:nvPicPr>
        <p:blipFill>
          <a:blip r:embed="rId2"/>
          <a:stretch>
            <a:fillRect/>
          </a:stretch>
        </p:blipFill>
        <p:spPr>
          <a:xfrm>
            <a:off x="0" y="-100014"/>
            <a:ext cx="9144000" cy="6958014"/>
          </a:xfrm>
          <a:prstGeom prst="rect">
            <a:avLst/>
          </a:prstGeom>
          <a:ln>
            <a:noFill/>
          </a:ln>
          <a:effectLst/>
          <a:scene3d>
            <a:camera prst="orthographicFront">
              <a:rot lat="0" lon="0" rev="0"/>
            </a:camera>
            <a:lightRig rig="chilly" dir="t">
              <a:rot lat="0" lon="0" rev="18480000"/>
            </a:lightRig>
          </a:scene3d>
          <a:sp3d prstMaterial="clear">
            <a:bevelT h="63500"/>
          </a:sp3d>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Conclusion</a:t>
            </a:r>
          </a:p>
        </p:txBody>
      </p:sp>
      <p:sp>
        <p:nvSpPr>
          <p:cNvPr id="3" name="Content Placeholder 2"/>
          <p:cNvSpPr>
            <a:spLocks noGrp="1"/>
          </p:cNvSpPr>
          <p:nvPr>
            <p:ph idx="1"/>
          </p:nvPr>
        </p:nvSpPr>
        <p:spPr/>
        <p:txBody>
          <a:bodyPr>
            <a:normAutofit fontScale="92500" lnSpcReduction="20000"/>
          </a:bodyPr>
          <a:lstStyle/>
          <a:p>
            <a:r>
              <a:rPr lang="en-US" b="1" dirty="0"/>
              <a:t>The analysis of global student migration reveals clear patterns in destinations, fields of study, and career outcomes.</a:t>
            </a:r>
          </a:p>
          <a:p>
            <a:r>
              <a:rPr lang="en-US" b="1" dirty="0"/>
              <a:t>Top destinations like the USA, UK, Canada, and Germany continue to attract the majority of students.</a:t>
            </a:r>
          </a:p>
          <a:p>
            <a:r>
              <a:rPr lang="en-US" b="1" dirty="0"/>
              <a:t>STEM and Business fields dominate enrollment, reflecting global job market demand.</a:t>
            </a:r>
          </a:p>
          <a:p>
            <a:r>
              <a:rPr lang="en-US" b="1" dirty="0"/>
              <a:t>Scholarships and higher GPA significantly improve placement success and starting salaries.</a:t>
            </a:r>
          </a:p>
          <a:p>
            <a:r>
              <a:rPr lang="en-US" b="1" dirty="0"/>
              <a:t>Post-graduation outcomes show that academic performance, financial support, and visa opportunities are key drivers of employability.</a:t>
            </a:r>
          </a:p>
          <a:p>
            <a:r>
              <a:rPr lang="en-US" b="1" dirty="0"/>
              <a:t>🔑 Overall Insight:</a:t>
            </a:r>
            <a:br>
              <a:rPr lang="en-US" b="1" dirty="0"/>
            </a:br>
            <a:r>
              <a:rPr lang="en-US" b="1" dirty="0"/>
              <a:t>The journey from enrollment to employment is shaped by destination choice, academic performance, and financial/visa support. Using Excel for preparation and Power BI for visualization provided a clear, data-driven story of international education trends and outcomes.</a:t>
            </a:r>
          </a:p>
          <a:p>
            <a:pPr marL="0" indent="0">
              <a:buNone/>
            </a:pPr>
            <a:endParaRPr b="1" dirty="0"/>
          </a:p>
        </p:txBody>
      </p:sp>
      <p:pic>
        <p:nvPicPr>
          <p:cNvPr id="5" name="Picture 4">
            <a:extLst>
              <a:ext uri="{FF2B5EF4-FFF2-40B4-BE49-F238E27FC236}">
                <a16:creationId xmlns:a16="http://schemas.microsoft.com/office/drawing/2014/main" id="{5825882A-E1FA-A77B-77E7-DBC953DAF294}"/>
              </a:ext>
            </a:extLst>
          </p:cNvPr>
          <p:cNvPicPr>
            <a:picLocks noChangeAspect="1"/>
          </p:cNvPicPr>
          <p:nvPr/>
        </p:nvPicPr>
        <p:blipFill>
          <a:blip r:embed="rId2"/>
          <a:stretch>
            <a:fillRect/>
          </a:stretch>
        </p:blipFill>
        <p:spPr>
          <a:xfrm>
            <a:off x="0" y="-4572"/>
            <a:ext cx="9144000" cy="6858000"/>
          </a:xfrm>
          <a:prstGeom prst="rect">
            <a:avLst/>
          </a:prstGeom>
          <a:ln>
            <a:noFill/>
          </a:ln>
          <a:effectLst/>
          <a:scene3d>
            <a:camera prst="orthographicFront">
              <a:rot lat="0" lon="0" rev="0"/>
            </a:camera>
            <a:lightRig rig="chilly" dir="t">
              <a:rot lat="0" lon="0" rev="18480000"/>
            </a:lightRig>
          </a:scene3d>
          <a:sp3d prstMaterial="clear">
            <a:bevelT h="63500"/>
          </a:sp3d>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E70DA161-7946-9868-9177-D76D03305A8D}"/>
              </a:ext>
            </a:extLst>
          </p:cNvPr>
          <p:cNvSpPr/>
          <p:nvPr/>
        </p:nvSpPr>
        <p:spPr>
          <a:xfrm>
            <a:off x="5311369" y="2645520"/>
            <a:ext cx="1971676" cy="67151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000" dirty="0"/>
              <a:t>&amp;</a:t>
            </a:r>
            <a:r>
              <a:rPr lang="en-US" sz="4000" b="1" dirty="0"/>
              <a:t> </a:t>
            </a:r>
          </a:p>
        </p:txBody>
      </p:sp>
      <p:pic>
        <p:nvPicPr>
          <p:cNvPr id="6" name="Picture 5">
            <a:extLst>
              <a:ext uri="{FF2B5EF4-FFF2-40B4-BE49-F238E27FC236}">
                <a16:creationId xmlns:a16="http://schemas.microsoft.com/office/drawing/2014/main" id="{75976988-634E-C0B0-CB67-79185E36199D}"/>
              </a:ext>
            </a:extLst>
          </p:cNvPr>
          <p:cNvPicPr>
            <a:picLocks noChangeAspect="1"/>
          </p:cNvPicPr>
          <p:nvPr/>
        </p:nvPicPr>
        <p:blipFill>
          <a:blip r:embed="rId2"/>
          <a:stretch>
            <a:fillRect/>
          </a:stretch>
        </p:blipFill>
        <p:spPr>
          <a:xfrm flipV="1">
            <a:off x="5999539" y="2758025"/>
            <a:ext cx="595335" cy="446501"/>
          </a:xfrm>
          <a:prstGeom prst="rect">
            <a:avLst/>
          </a:prstGeom>
        </p:spPr>
      </p:pic>
      <p:pic>
        <p:nvPicPr>
          <p:cNvPr id="10" name="Picture 9">
            <a:extLst>
              <a:ext uri="{FF2B5EF4-FFF2-40B4-BE49-F238E27FC236}">
                <a16:creationId xmlns:a16="http://schemas.microsoft.com/office/drawing/2014/main" id="{97D16C54-B70B-482A-B381-0E458447C60A}"/>
              </a:ext>
            </a:extLst>
          </p:cNvPr>
          <p:cNvPicPr>
            <a:picLocks noChangeAspect="1"/>
          </p:cNvPicPr>
          <p:nvPr/>
        </p:nvPicPr>
        <p:blipFill>
          <a:blip r:embed="rId3"/>
          <a:stretch>
            <a:fillRect/>
          </a:stretch>
        </p:blipFill>
        <p:spPr>
          <a:xfrm>
            <a:off x="0" y="0"/>
            <a:ext cx="9123658" cy="6858000"/>
          </a:xfrm>
          <a:prstGeom prst="rect">
            <a:avLst/>
          </a:prstGeom>
        </p:spPr>
      </p:pic>
      <p:sp>
        <p:nvSpPr>
          <p:cNvPr id="12" name="TextBox 11">
            <a:extLst>
              <a:ext uri="{FF2B5EF4-FFF2-40B4-BE49-F238E27FC236}">
                <a16:creationId xmlns:a16="http://schemas.microsoft.com/office/drawing/2014/main" id="{ECCBA508-CA73-E1C6-EDDC-A6BA5EDEA236}"/>
              </a:ext>
            </a:extLst>
          </p:cNvPr>
          <p:cNvSpPr txBox="1"/>
          <p:nvPr/>
        </p:nvSpPr>
        <p:spPr>
          <a:xfrm>
            <a:off x="642938" y="1914526"/>
            <a:ext cx="8115300" cy="3416320"/>
          </a:xfrm>
          <a:prstGeom prst="rect">
            <a:avLst/>
          </a:prstGeom>
          <a:noFill/>
        </p:spPr>
        <p:txBody>
          <a:bodyPr wrap="square">
            <a:spAutoFit/>
          </a:bodyPr>
          <a:lstStyle/>
          <a:p>
            <a:pPr marL="342900" indent="-342900">
              <a:buFont typeface="Arial" panose="020B0604020202020204" pitchFamily="34" charset="0"/>
              <a:buChar char="•"/>
            </a:pPr>
            <a:r>
              <a:rPr lang="en-US" sz="2400" b="1" dirty="0">
                <a:solidFill>
                  <a:schemeClr val="bg1"/>
                </a:solidFill>
              </a:rPr>
              <a:t>    </a:t>
            </a:r>
            <a:r>
              <a:rPr lang="en-US" sz="2400" b="1" dirty="0"/>
              <a:t>Data: </a:t>
            </a:r>
            <a:r>
              <a:rPr lang="en-US" sz="2400" b="1" dirty="0" err="1"/>
              <a:t>global_student_migration</a:t>
            </a:r>
            <a:endParaRPr lang="en-US" sz="2400" b="1" dirty="0"/>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r>
              <a:rPr lang="en-US" sz="2400" b="1" dirty="0"/>
              <a:t>    Tools: Excel &amp; Power BI</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r>
              <a:rPr lang="en-US" sz="2400" b="1" dirty="0"/>
              <a:t>      Justices, Development &amp; Peace center (JDPC)</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r>
              <a:rPr lang="en-US" sz="2400" b="1" dirty="0"/>
              <a:t>     Tutor: Miss </a:t>
            </a:r>
            <a:r>
              <a:rPr lang="en-US" sz="2400" b="1" dirty="0" err="1"/>
              <a:t>Dishaar</a:t>
            </a:r>
            <a:r>
              <a:rPr lang="en-US" sz="2400" b="1" dirty="0"/>
              <a:t> Agarwal</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r>
              <a:rPr lang="en-US" sz="2400" b="1" dirty="0"/>
              <a:t>      </a:t>
            </a:r>
            <a:r>
              <a:rPr lang="en-US" sz="2400" b="1" dirty="0" err="1"/>
              <a:t>MySelf</a:t>
            </a:r>
            <a:r>
              <a:rPr lang="en-US" sz="2400" b="1" dirty="0"/>
              <a:t>: Ojutomori Kehinde Oyin</a:t>
            </a:r>
          </a:p>
        </p:txBody>
      </p:sp>
      <p:sp>
        <p:nvSpPr>
          <p:cNvPr id="14" name="TextBox 13">
            <a:extLst>
              <a:ext uri="{FF2B5EF4-FFF2-40B4-BE49-F238E27FC236}">
                <a16:creationId xmlns:a16="http://schemas.microsoft.com/office/drawing/2014/main" id="{C3D378BA-9262-24B9-B212-693D24697889}"/>
              </a:ext>
            </a:extLst>
          </p:cNvPr>
          <p:cNvSpPr txBox="1"/>
          <p:nvPr/>
        </p:nvSpPr>
        <p:spPr>
          <a:xfrm>
            <a:off x="2396141" y="416480"/>
            <a:ext cx="5750718" cy="707886"/>
          </a:xfrm>
          <a:prstGeom prst="rect">
            <a:avLst/>
          </a:prstGeom>
          <a:noFill/>
        </p:spPr>
        <p:txBody>
          <a:bodyPr wrap="square">
            <a:spAutoFit/>
          </a:bodyPr>
          <a:lstStyle/>
          <a:p>
            <a:r>
              <a:rPr lang="en-US" sz="4000" b="1" dirty="0">
                <a:solidFill>
                  <a:schemeClr val="bg1"/>
                </a:solidFill>
              </a:rPr>
              <a:t>References &amp; Credits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422493-A846-924E-D487-7CFFEBD4A386}"/>
              </a:ext>
            </a:extLst>
          </p:cNvPr>
          <p:cNvSpPr>
            <a:spLocks noGrp="1"/>
          </p:cNvSpPr>
          <p:nvPr>
            <p:ph idx="1"/>
          </p:nvPr>
        </p:nvSpPr>
        <p:spPr/>
        <p:txBody>
          <a:bodyPr>
            <a:normAutofit/>
          </a:bodyPr>
          <a:lstStyle/>
          <a:p>
            <a:pPr marL="0" indent="0" algn="ctr">
              <a:buNone/>
            </a:pPr>
            <a:r>
              <a:rPr lang="en-US" sz="6600" b="1" dirty="0"/>
              <a:t>Thank You</a:t>
            </a:r>
          </a:p>
        </p:txBody>
      </p:sp>
      <p:pic>
        <p:nvPicPr>
          <p:cNvPr id="5" name="Picture 4">
            <a:extLst>
              <a:ext uri="{FF2B5EF4-FFF2-40B4-BE49-F238E27FC236}">
                <a16:creationId xmlns:a16="http://schemas.microsoft.com/office/drawing/2014/main" id="{F7B63F1B-88D0-60D1-F453-5143B5C367E7}"/>
              </a:ext>
            </a:extLst>
          </p:cNvPr>
          <p:cNvPicPr>
            <a:picLocks noChangeAspect="1"/>
          </p:cNvPicPr>
          <p:nvPr/>
        </p:nvPicPr>
        <p:blipFill>
          <a:blip r:embed="rId2"/>
          <a:stretch>
            <a:fillRect/>
          </a:stretch>
        </p:blipFill>
        <p:spPr>
          <a:xfrm>
            <a:off x="0" y="0"/>
            <a:ext cx="9144000" cy="6967936"/>
          </a:xfrm>
          <a:prstGeom prst="rect">
            <a:avLst/>
          </a:prstGeom>
          <a:ln>
            <a:noFill/>
          </a:ln>
          <a:effectLst/>
          <a:scene3d>
            <a:camera prst="orthographicFront">
              <a:rot lat="0" lon="0" rev="0"/>
            </a:camera>
            <a:lightRig rig="chilly" dir="t">
              <a:rot lat="0" lon="0" rev="18480000"/>
            </a:lightRig>
          </a:scene3d>
          <a:sp3d prstMaterial="clear">
            <a:bevelT h="63500"/>
          </a:sp3d>
        </p:spPr>
      </p:pic>
    </p:spTree>
    <p:extLst>
      <p:ext uri="{BB962C8B-B14F-4D97-AF65-F5344CB8AC3E}">
        <p14:creationId xmlns:p14="http://schemas.microsoft.com/office/powerpoint/2010/main" val="2524435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Introduction</a:t>
            </a:r>
            <a:r>
              <a:rPr dirty="0"/>
              <a:t> </a:t>
            </a:r>
          </a:p>
        </p:txBody>
      </p:sp>
      <p:sp>
        <p:nvSpPr>
          <p:cNvPr id="3" name="Content Placeholder 2"/>
          <p:cNvSpPr>
            <a:spLocks noGrp="1"/>
          </p:cNvSpPr>
          <p:nvPr>
            <p:ph idx="1"/>
          </p:nvPr>
        </p:nvSpPr>
        <p:spPr/>
        <p:txBody>
          <a:bodyPr>
            <a:normAutofit/>
          </a:bodyPr>
          <a:lstStyle/>
          <a:p>
            <a:pPr fontAlgn="base"/>
            <a:r>
              <a:rPr lang="en-US" b="1" dirty="0"/>
              <a:t>This dataset captures the global migration of students pursuing higher education from 2019 to 2023, including their countries of origin, destinations, universities, courses, placement outcomes, and more.</a:t>
            </a:r>
          </a:p>
          <a:p>
            <a:pPr fontAlgn="base"/>
            <a:r>
              <a:rPr lang="en-US" b="1" dirty="0"/>
              <a:t>It covers 10 major destination countries with realistic mappings of top universities and cities, reflecting trends and choices students have made over the last five years.</a:t>
            </a:r>
            <a:br>
              <a:rPr lang="en-US" b="1" dirty="0"/>
            </a:br>
            <a:endParaRPr lang="en-US" b="1" dirty="0"/>
          </a:p>
          <a:p>
            <a:pPr marL="0" indent="0">
              <a:buNone/>
            </a:pPr>
            <a:endParaRPr b="1" dirty="0"/>
          </a:p>
        </p:txBody>
      </p:sp>
      <p:pic>
        <p:nvPicPr>
          <p:cNvPr id="7" name="Picture 6">
            <a:extLst>
              <a:ext uri="{FF2B5EF4-FFF2-40B4-BE49-F238E27FC236}">
                <a16:creationId xmlns:a16="http://schemas.microsoft.com/office/drawing/2014/main" id="{316ABFA5-BB03-8609-9179-DE778F3AE768}"/>
              </a:ext>
            </a:extLst>
          </p:cNvPr>
          <p:cNvPicPr>
            <a:picLocks noChangeAspect="1"/>
          </p:cNvPicPr>
          <p:nvPr/>
        </p:nvPicPr>
        <p:blipFill>
          <a:blip r:embed="rId2"/>
          <a:stretch>
            <a:fillRect/>
          </a:stretch>
        </p:blipFill>
        <p:spPr>
          <a:xfrm>
            <a:off x="1" y="0"/>
            <a:ext cx="9144000" cy="6867144"/>
          </a:xfrm>
          <a:prstGeom prst="rect">
            <a:avLst/>
          </a:prstGeom>
          <a:solidFill>
            <a:srgbClr val="FFFFFF">
              <a:shade val="85000"/>
            </a:srgbClr>
          </a:solidFill>
          <a:ln w="88900" cap="sq">
            <a:noFill/>
            <a:miter lim="800000"/>
          </a:ln>
          <a:effectLst/>
          <a:scene3d>
            <a:camera prst="orthographicFront">
              <a:rot lat="0" lon="0" rev="0"/>
            </a:camera>
            <a:lightRig rig="chilly" dir="t">
              <a:rot lat="0" lon="0" rev="18480000"/>
            </a:lightRig>
          </a:scene3d>
          <a:sp3d prstMaterial="clear">
            <a:bevelT h="63500"/>
          </a:sp3d>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134A4-064E-A06A-179D-66AA185E3D83}"/>
              </a:ext>
            </a:extLst>
          </p:cNvPr>
          <p:cNvSpPr>
            <a:spLocks noGrp="1"/>
          </p:cNvSpPr>
          <p:nvPr>
            <p:ph type="title"/>
          </p:nvPr>
        </p:nvSpPr>
        <p:spPr/>
        <p:txBody>
          <a:bodyPr/>
          <a:lstStyle/>
          <a:p>
            <a:r>
              <a:rPr lang="en-US" b="1" dirty="0"/>
              <a:t>Goal &amp; Objective</a:t>
            </a:r>
          </a:p>
        </p:txBody>
      </p:sp>
      <p:sp>
        <p:nvSpPr>
          <p:cNvPr id="3" name="Content Placeholder 2">
            <a:extLst>
              <a:ext uri="{FF2B5EF4-FFF2-40B4-BE49-F238E27FC236}">
                <a16:creationId xmlns:a16="http://schemas.microsoft.com/office/drawing/2014/main" id="{6008CF19-98A8-EBC4-226E-FBA046938548}"/>
              </a:ext>
            </a:extLst>
          </p:cNvPr>
          <p:cNvSpPr>
            <a:spLocks noGrp="1"/>
          </p:cNvSpPr>
          <p:nvPr>
            <p:ph idx="1"/>
          </p:nvPr>
        </p:nvSpPr>
        <p:spPr/>
        <p:txBody>
          <a:bodyPr>
            <a:normAutofit/>
          </a:bodyPr>
          <a:lstStyle/>
          <a:p>
            <a:r>
              <a:rPr lang="en-US" b="1" dirty="0"/>
              <a:t>Goal:</a:t>
            </a:r>
          </a:p>
          <a:p>
            <a:r>
              <a:rPr lang="en-US" dirty="0">
                <a:solidFill>
                  <a:schemeClr val="tx1"/>
                </a:solidFill>
              </a:rPr>
              <a:t> To analyze global student migration trends, scholarship distribution, university choice, and job placements, with a focus on factors such as field of study, country of origin, and language proficiency.</a:t>
            </a:r>
          </a:p>
          <a:p>
            <a:r>
              <a:rPr lang="en-US" b="1" dirty="0"/>
              <a:t>Objectives:</a:t>
            </a:r>
          </a:p>
          <a:p>
            <a:r>
              <a:rPr lang="en-US" dirty="0">
                <a:solidFill>
                  <a:schemeClr val="tx1"/>
                </a:solidFill>
              </a:rPr>
              <a:t>Migration Patterns;Determine which countries are the most popular for students to migrate to.</a:t>
            </a:r>
          </a:p>
          <a:p>
            <a:r>
              <a:rPr lang="en-US" dirty="0">
                <a:solidFill>
                  <a:schemeClr val="tx1"/>
                </a:solidFill>
              </a:rPr>
              <a:t> Identify trends in student migration based on origin and destination countries/</a:t>
            </a:r>
            <a:r>
              <a:rPr lang="en-US" dirty="0" err="1">
                <a:solidFill>
                  <a:schemeClr val="tx1"/>
                </a:solidFill>
              </a:rPr>
              <a:t>cities,Scholarships</a:t>
            </a:r>
            <a:r>
              <a:rPr lang="en-US" dirty="0">
                <a:solidFill>
                  <a:schemeClr val="tx1"/>
                </a:solidFill>
              </a:rPr>
              <a:t> and Enrollment.</a:t>
            </a:r>
          </a:p>
          <a:p>
            <a:r>
              <a:rPr lang="en-US" dirty="0">
                <a:solidFill>
                  <a:schemeClr val="tx1"/>
                </a:solidFill>
              </a:rPr>
              <a:t> Analyze the relationship between scholarships and student enrollment. Investigate the reasons students migrate, including higher rankings, job opportunities, scholarships, etc.</a:t>
            </a:r>
          </a:p>
        </p:txBody>
      </p:sp>
      <p:pic>
        <p:nvPicPr>
          <p:cNvPr id="7" name="Picture 6">
            <a:extLst>
              <a:ext uri="{FF2B5EF4-FFF2-40B4-BE49-F238E27FC236}">
                <a16:creationId xmlns:a16="http://schemas.microsoft.com/office/drawing/2014/main" id="{022002A2-E382-3F08-025D-9B71BD7E2DB7}"/>
              </a:ext>
            </a:extLst>
          </p:cNvPr>
          <p:cNvPicPr>
            <a:picLocks noChangeAspect="1"/>
          </p:cNvPicPr>
          <p:nvPr/>
        </p:nvPicPr>
        <p:blipFill>
          <a:blip r:embed="rId2"/>
          <a:stretch>
            <a:fillRect/>
          </a:stretch>
        </p:blipFill>
        <p:spPr>
          <a:xfrm>
            <a:off x="1" y="0"/>
            <a:ext cx="9144000" cy="6858000"/>
          </a:xfrm>
          <a:prstGeom prst="rect">
            <a:avLst/>
          </a:prstGeom>
          <a:ln>
            <a:noFill/>
          </a:ln>
          <a:effectLst/>
          <a:scene3d>
            <a:camera prst="orthographicFront">
              <a:rot lat="0" lon="0" rev="0"/>
            </a:camera>
            <a:lightRig rig="chilly" dir="t">
              <a:rot lat="0" lon="0" rev="18480000"/>
            </a:lightRig>
          </a:scene3d>
          <a:sp3d prstMaterial="clear">
            <a:bevelT h="63500"/>
          </a:sp3d>
        </p:spPr>
      </p:pic>
    </p:spTree>
    <p:extLst>
      <p:ext uri="{BB962C8B-B14F-4D97-AF65-F5344CB8AC3E}">
        <p14:creationId xmlns:p14="http://schemas.microsoft.com/office/powerpoint/2010/main" val="3166977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Overview</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b="1" dirty="0"/>
              <a:t>Source: </a:t>
            </a:r>
            <a:r>
              <a:rPr lang="en-US" b="1" dirty="0" err="1"/>
              <a:t>Keggle</a:t>
            </a:r>
            <a:r>
              <a:rPr lang="en-US" b="1" dirty="0"/>
              <a:t> [ Secondary Method Of Collection]</a:t>
            </a:r>
          </a:p>
          <a:p>
            <a:pPr>
              <a:buFont typeface="Wingdings" panose="05000000000000000000" pitchFamily="2" charset="2"/>
              <a:buChar char="§"/>
            </a:pPr>
            <a:r>
              <a:rPr lang="en-US" b="1" dirty="0"/>
              <a:t>Rows: 5000</a:t>
            </a:r>
          </a:p>
          <a:p>
            <a:pPr>
              <a:buFont typeface="Wingdings" panose="05000000000000000000" pitchFamily="2" charset="2"/>
              <a:buChar char="§"/>
            </a:pPr>
            <a:r>
              <a:rPr lang="en-US" b="1" dirty="0"/>
              <a:t> </a:t>
            </a:r>
            <a:r>
              <a:rPr b="1" dirty="0"/>
              <a:t>Columns: 23</a:t>
            </a:r>
          </a:p>
          <a:p>
            <a:pPr>
              <a:buFont typeface="Wingdings" panose="05000000000000000000" pitchFamily="2" charset="2"/>
              <a:buChar char="§"/>
            </a:pPr>
            <a:r>
              <a:rPr b="1" dirty="0"/>
              <a:t>Years: 2019–2023</a:t>
            </a:r>
          </a:p>
          <a:p>
            <a:pPr>
              <a:buFont typeface="Wingdings" panose="05000000000000000000" pitchFamily="2" charset="2"/>
              <a:buChar char="§"/>
            </a:pPr>
            <a:r>
              <a:rPr b="1" dirty="0"/>
              <a:t>Key Fields: </a:t>
            </a:r>
            <a:r>
              <a:rPr b="1" dirty="0" err="1"/>
              <a:t>origin_country</a:t>
            </a:r>
            <a:r>
              <a:rPr b="1" dirty="0"/>
              <a:t>, </a:t>
            </a:r>
            <a:r>
              <a:rPr b="1" dirty="0" err="1"/>
              <a:t>destination_country</a:t>
            </a:r>
            <a:r>
              <a:rPr b="1" dirty="0"/>
              <a:t>, </a:t>
            </a:r>
            <a:r>
              <a:rPr b="1" dirty="0" err="1"/>
              <a:t>field_of_study</a:t>
            </a:r>
            <a:r>
              <a:rPr b="1" dirty="0"/>
              <a:t>, </a:t>
            </a:r>
            <a:r>
              <a:rPr b="1" dirty="0" err="1"/>
              <a:t>scholarship_received</a:t>
            </a:r>
            <a:r>
              <a:rPr b="1" dirty="0"/>
              <a:t>, </a:t>
            </a:r>
            <a:r>
              <a:rPr b="1" dirty="0" err="1"/>
              <a:t>placement_status</a:t>
            </a:r>
            <a:r>
              <a:rPr b="1" dirty="0"/>
              <a:t>, </a:t>
            </a:r>
            <a:r>
              <a:rPr b="1" dirty="0" err="1"/>
              <a:t>starting_salary_usd</a:t>
            </a:r>
            <a:r>
              <a:rPr b="1" dirty="0"/>
              <a:t>, </a:t>
            </a:r>
            <a:r>
              <a:rPr b="1" dirty="0" err="1"/>
              <a:t>gpa_or_score</a:t>
            </a:r>
            <a:r>
              <a:rPr b="1" dirty="0"/>
              <a:t>, </a:t>
            </a:r>
            <a:r>
              <a:rPr b="1" dirty="0" err="1"/>
              <a:t>visa_status</a:t>
            </a:r>
            <a:r>
              <a:rPr b="1" dirty="0"/>
              <a:t>, </a:t>
            </a:r>
            <a:r>
              <a:rPr b="1" dirty="0" err="1"/>
              <a:t>post_graduation_visa</a:t>
            </a:r>
            <a:endParaRPr b="1" dirty="0"/>
          </a:p>
        </p:txBody>
      </p:sp>
      <p:pic>
        <p:nvPicPr>
          <p:cNvPr id="5" name="Picture 4">
            <a:extLst>
              <a:ext uri="{FF2B5EF4-FFF2-40B4-BE49-F238E27FC236}">
                <a16:creationId xmlns:a16="http://schemas.microsoft.com/office/drawing/2014/main" id="{0265FDDF-9C0D-90CC-D2F0-2C24ADE62CD8}"/>
              </a:ext>
            </a:extLst>
          </p:cNvPr>
          <p:cNvPicPr>
            <a:picLocks noChangeAspect="1"/>
          </p:cNvPicPr>
          <p:nvPr/>
        </p:nvPicPr>
        <p:blipFill>
          <a:blip r:embed="rId2"/>
          <a:stretch>
            <a:fillRect/>
          </a:stretch>
        </p:blipFill>
        <p:spPr>
          <a:xfrm>
            <a:off x="0" y="-4572"/>
            <a:ext cx="9144000" cy="6858000"/>
          </a:xfrm>
          <a:prstGeom prst="rect">
            <a:avLst/>
          </a:prstGeom>
          <a:ln>
            <a:noFill/>
          </a:ln>
          <a:effectLst/>
          <a:scene3d>
            <a:camera prst="orthographicFront">
              <a:rot lat="0" lon="0" rev="0"/>
            </a:camera>
            <a:lightRig rig="chilly" dir="t">
              <a:rot lat="0" lon="0" rev="18480000"/>
            </a:lightRig>
          </a:scene3d>
          <a:sp3d prstMaterial="clear">
            <a:bevelT h="63500"/>
          </a:sp3d>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42951"/>
            <a:ext cx="2486025" cy="5357812"/>
          </a:xfrm>
        </p:spPr>
        <p:txBody>
          <a:bodyPr/>
          <a:lstStyle/>
          <a:p>
            <a:r>
              <a:rPr b="1" dirty="0"/>
              <a:t>Methodology / Tools</a:t>
            </a:r>
          </a:p>
        </p:txBody>
      </p:sp>
      <p:sp>
        <p:nvSpPr>
          <p:cNvPr id="3" name="Content Placeholder 2"/>
          <p:cNvSpPr>
            <a:spLocks noGrp="1"/>
          </p:cNvSpPr>
          <p:nvPr>
            <p:ph idx="1"/>
          </p:nvPr>
        </p:nvSpPr>
        <p:spPr/>
        <p:txBody>
          <a:bodyPr>
            <a:normAutofit lnSpcReduction="10000"/>
          </a:bodyPr>
          <a:lstStyle/>
          <a:p>
            <a:r>
              <a:rPr b="1" dirty="0"/>
              <a:t>Steps: Import → Clean → Analyze → Visualize</a:t>
            </a:r>
          </a:p>
          <a:p>
            <a:r>
              <a:rPr b="1" dirty="0"/>
              <a:t>Excel: helper columns using IF and nested IF;</a:t>
            </a:r>
            <a:endParaRPr lang="en-US" b="1" dirty="0"/>
          </a:p>
          <a:p>
            <a:r>
              <a:rPr lang="en-US" b="1" dirty="0" err="1"/>
              <a:t>Scholarflag</a:t>
            </a:r>
            <a:r>
              <a:rPr lang="en-US" b="1" dirty="0"/>
              <a:t>=IF([@scholarship_received]="Yes",1,0)</a:t>
            </a:r>
          </a:p>
          <a:p>
            <a:r>
              <a:rPr lang="en-US" b="1" dirty="0"/>
              <a:t>Placement Success=IF([@placement_status]="Placed","Successful","Unsuccessful")</a:t>
            </a:r>
          </a:p>
          <a:p>
            <a:r>
              <a:rPr lang="en-US" b="1" dirty="0"/>
              <a:t>Salary Category (nested IF)=IF([@starting_salary_usd]=0,"Unemployed",IF([@starting_salary_usd]&lt;30000,"Low",IF([@starting_salary_usd]&lt;60000,"Medium","High")))</a:t>
            </a:r>
          </a:p>
          <a:p>
            <a:r>
              <a:rPr lang="en-US" b="1" dirty="0"/>
              <a:t>Performance Level (Based on GPA)=IF([@gpa_or_score]&gt;=3.5,"Excellent",IF([@gpa_or_score]&gt;=3.0,"Good",IF([@gpa_or_score]&gt;=2.0,"Average","Poor")))</a:t>
            </a:r>
          </a:p>
          <a:p>
            <a:r>
              <a:rPr lang="en-US" b="1" dirty="0"/>
              <a:t> Power BI = Visualization + KPI dashboard (storytelling).</a:t>
            </a:r>
          </a:p>
          <a:p>
            <a:endParaRPr lang="en-US" dirty="0"/>
          </a:p>
        </p:txBody>
      </p:sp>
      <p:pic>
        <p:nvPicPr>
          <p:cNvPr id="5" name="Picture 4">
            <a:extLst>
              <a:ext uri="{FF2B5EF4-FFF2-40B4-BE49-F238E27FC236}">
                <a16:creationId xmlns:a16="http://schemas.microsoft.com/office/drawing/2014/main" id="{F169887A-5914-340D-CB0D-143D713AA23F}"/>
              </a:ext>
            </a:extLst>
          </p:cNvPr>
          <p:cNvPicPr>
            <a:picLocks noChangeAspect="1"/>
          </p:cNvPicPr>
          <p:nvPr/>
        </p:nvPicPr>
        <p:blipFill>
          <a:blip r:embed="rId2"/>
          <a:stretch>
            <a:fillRect/>
          </a:stretch>
        </p:blipFill>
        <p:spPr>
          <a:xfrm>
            <a:off x="1" y="0"/>
            <a:ext cx="9144000" cy="6858001"/>
          </a:xfrm>
          <a:prstGeom prst="rect">
            <a:avLst/>
          </a:prstGeom>
          <a:ln>
            <a:noFill/>
          </a:ln>
          <a:effectLst/>
          <a:scene3d>
            <a:camera prst="orthographicFront">
              <a:rot lat="0" lon="0" rev="0"/>
            </a:camera>
            <a:lightRig rig="chilly" dir="t">
              <a:rot lat="0" lon="0" rev="18480000"/>
            </a:lightRig>
          </a:scene3d>
          <a:sp3d prstMaterial="clear">
            <a:bevelT h="63500"/>
          </a:sp3d>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797541"/>
            <a:ext cx="2571750" cy="5303222"/>
          </a:xfrm>
        </p:spPr>
        <p:txBody>
          <a:bodyPr>
            <a:normAutofit/>
          </a:bodyPr>
          <a:lstStyle/>
          <a:p>
            <a:pPr algn="l"/>
            <a:r>
              <a:rPr lang="en-US" sz="2400" b="1" u="sng" dirty="0"/>
              <a:t>Insight</a:t>
            </a:r>
            <a:br>
              <a:rPr lang="en-US" sz="1800" dirty="0"/>
            </a:br>
            <a:r>
              <a:rPr lang="en-US" sz="1800" dirty="0"/>
              <a:t>UAE is the leading student destination in this dataset.</a:t>
            </a:r>
            <a:br>
              <a:rPr lang="en-US" sz="1800" dirty="0"/>
            </a:br>
            <a:r>
              <a:rPr lang="en-US" sz="1800" dirty="0"/>
              <a:t>USA, UK, Canada, and Germany follow as the most attractive higher-education destinations.</a:t>
            </a:r>
            <a:br>
              <a:rPr lang="en-US" sz="1800" dirty="0"/>
            </a:br>
            <a:r>
              <a:rPr lang="en-US" sz="1800" dirty="0"/>
              <a:t>This highlights strong demand for globally recognized universities and job opportunities in these countries.</a:t>
            </a:r>
            <a:br>
              <a:rPr lang="en-US" sz="1800" dirty="0"/>
            </a:br>
            <a:endParaRPr sz="1800" dirty="0"/>
          </a:p>
        </p:txBody>
      </p:sp>
      <p:sp>
        <p:nvSpPr>
          <p:cNvPr id="3" name="TextBox 2"/>
          <p:cNvSpPr txBox="1"/>
          <p:nvPr/>
        </p:nvSpPr>
        <p:spPr>
          <a:xfrm>
            <a:off x="2375405" y="274320"/>
            <a:ext cx="4393190" cy="523220"/>
          </a:xfrm>
          <a:prstGeom prst="rect">
            <a:avLst/>
          </a:prstGeom>
          <a:noFill/>
        </p:spPr>
        <p:txBody>
          <a:bodyPr wrap="none">
            <a:spAutoFit/>
          </a:bodyPr>
          <a:lstStyle/>
          <a:p>
            <a:pPr algn="ctr">
              <a:defRPr sz="2800"/>
            </a:pPr>
            <a:r>
              <a:rPr dirty="0"/>
              <a:t>Top 10 Destination Countries</a:t>
            </a:r>
          </a:p>
        </p:txBody>
      </p:sp>
      <p:pic>
        <p:nvPicPr>
          <p:cNvPr id="6" name="Picture 5">
            <a:extLst>
              <a:ext uri="{FF2B5EF4-FFF2-40B4-BE49-F238E27FC236}">
                <a16:creationId xmlns:a16="http://schemas.microsoft.com/office/drawing/2014/main" id="{0F65EC78-C6CB-D730-EF6B-73251B44D53E}"/>
              </a:ext>
            </a:extLst>
          </p:cNvPr>
          <p:cNvPicPr>
            <a:picLocks noChangeAspect="1"/>
          </p:cNvPicPr>
          <p:nvPr/>
        </p:nvPicPr>
        <p:blipFill>
          <a:blip r:embed="rId3"/>
          <a:stretch>
            <a:fillRect/>
          </a:stretch>
        </p:blipFill>
        <p:spPr>
          <a:xfrm>
            <a:off x="0" y="0"/>
            <a:ext cx="9144000" cy="6858000"/>
          </a:xfrm>
          <a:prstGeom prst="rect">
            <a:avLst/>
          </a:prstGeom>
          <a:ln>
            <a:noFill/>
          </a:ln>
          <a:effectLst/>
          <a:scene3d>
            <a:camera prst="orthographicFront">
              <a:rot lat="0" lon="0" rev="0"/>
            </a:camera>
            <a:lightRig rig="chilly" dir="t">
              <a:rot lat="0" lon="0" rev="18480000"/>
            </a:lightRig>
          </a:scene3d>
          <a:sp3d prstMaterial="clear">
            <a:bevelT h="63500"/>
          </a:sp3d>
        </p:spPr>
      </p:pic>
      <p:pic>
        <p:nvPicPr>
          <p:cNvPr id="8" name="Picture 7">
            <a:extLst>
              <a:ext uri="{FF2B5EF4-FFF2-40B4-BE49-F238E27FC236}">
                <a16:creationId xmlns:a16="http://schemas.microsoft.com/office/drawing/2014/main" id="{F8668601-09AE-321F-8CCF-53A7E4981533}"/>
              </a:ext>
            </a:extLst>
          </p:cNvPr>
          <p:cNvPicPr>
            <a:picLocks noChangeAspect="1"/>
          </p:cNvPicPr>
          <p:nvPr/>
        </p:nvPicPr>
        <p:blipFill>
          <a:blip r:embed="rId4"/>
          <a:stretch>
            <a:fillRect/>
          </a:stretch>
        </p:blipFill>
        <p:spPr>
          <a:xfrm>
            <a:off x="2813848" y="1717812"/>
            <a:ext cx="5658640" cy="3153215"/>
          </a:xfrm>
          <a:prstGeom prst="rect">
            <a:avLst/>
          </a:prstGeom>
        </p:spPr>
      </p:pic>
    </p:spTree>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797540"/>
            <a:ext cx="2557463" cy="5317509"/>
          </a:xfrm>
        </p:spPr>
        <p:txBody>
          <a:bodyPr>
            <a:normAutofit fontScale="90000"/>
          </a:bodyPr>
          <a:lstStyle/>
          <a:p>
            <a:pPr algn="l"/>
            <a:r>
              <a:rPr lang="en-US" sz="2200" u="sng" dirty="0">
                <a:latin typeface="+mn-lt"/>
              </a:rPr>
              <a:t>Insight</a:t>
            </a:r>
            <a:br>
              <a:rPr lang="en-US" sz="2000" dirty="0"/>
            </a:br>
            <a:r>
              <a:rPr lang="en-US" sz="2000" dirty="0"/>
              <a:t>Placement rates are strongest in the India, Canada, UK, and Ireland, reflecting strong graduate employment markets.</a:t>
            </a:r>
            <a:br>
              <a:rPr lang="en-US" sz="2000" dirty="0"/>
            </a:br>
            <a:r>
              <a:rPr lang="en-US" sz="2000" dirty="0"/>
              <a:t>Destinations with lower placement rates may indicate challenges in work permit policies or limited job markets.</a:t>
            </a:r>
            <a:br>
              <a:rPr lang="en-US" sz="2000" dirty="0"/>
            </a:br>
            <a:r>
              <a:rPr lang="en-US" sz="2000" dirty="0"/>
              <a:t>Students prioritize destinations that offer both quality education and career opportunities.</a:t>
            </a:r>
            <a:br>
              <a:rPr lang="en-US" sz="2000" dirty="0"/>
            </a:br>
            <a:br>
              <a:rPr lang="en-US" sz="2000" dirty="0"/>
            </a:br>
            <a:endParaRPr sz="2000" dirty="0"/>
          </a:p>
        </p:txBody>
      </p:sp>
      <p:sp>
        <p:nvSpPr>
          <p:cNvPr id="3" name="TextBox 2"/>
          <p:cNvSpPr txBox="1"/>
          <p:nvPr/>
        </p:nvSpPr>
        <p:spPr>
          <a:xfrm>
            <a:off x="2245273" y="274320"/>
            <a:ext cx="4653453" cy="523220"/>
          </a:xfrm>
          <a:prstGeom prst="rect">
            <a:avLst/>
          </a:prstGeom>
          <a:noFill/>
        </p:spPr>
        <p:txBody>
          <a:bodyPr wrap="none">
            <a:spAutoFit/>
          </a:bodyPr>
          <a:lstStyle/>
          <a:p>
            <a:pPr algn="ctr">
              <a:defRPr sz="2800"/>
            </a:pPr>
            <a:r>
              <a:rPr dirty="0"/>
              <a:t>Placement Rate by Destination</a:t>
            </a:r>
          </a:p>
        </p:txBody>
      </p:sp>
      <p:pic>
        <p:nvPicPr>
          <p:cNvPr id="8" name="Picture 7">
            <a:extLst>
              <a:ext uri="{FF2B5EF4-FFF2-40B4-BE49-F238E27FC236}">
                <a16:creationId xmlns:a16="http://schemas.microsoft.com/office/drawing/2014/main" id="{A73E00C6-AC13-5EEF-7354-6D6F4C268044}"/>
              </a:ext>
            </a:extLst>
          </p:cNvPr>
          <p:cNvPicPr>
            <a:picLocks noChangeAspect="1"/>
          </p:cNvPicPr>
          <p:nvPr/>
        </p:nvPicPr>
        <p:blipFill>
          <a:blip r:embed="rId2"/>
          <a:stretch>
            <a:fillRect/>
          </a:stretch>
        </p:blipFill>
        <p:spPr>
          <a:xfrm>
            <a:off x="-2" y="0"/>
            <a:ext cx="9144002" cy="7073742"/>
          </a:xfrm>
          <a:prstGeom prst="rect">
            <a:avLst/>
          </a:prstGeom>
          <a:ln>
            <a:noFill/>
          </a:ln>
          <a:effectLst/>
          <a:scene3d>
            <a:camera prst="orthographicFront">
              <a:rot lat="0" lon="0" rev="0"/>
            </a:camera>
            <a:lightRig rig="chilly" dir="t">
              <a:rot lat="0" lon="0" rev="18480000"/>
            </a:lightRig>
          </a:scene3d>
          <a:sp3d prstMaterial="clear">
            <a:bevelT h="63500"/>
          </a:sp3d>
        </p:spPr>
      </p:pic>
      <p:pic>
        <p:nvPicPr>
          <p:cNvPr id="6" name="Picture 5">
            <a:extLst>
              <a:ext uri="{FF2B5EF4-FFF2-40B4-BE49-F238E27FC236}">
                <a16:creationId xmlns:a16="http://schemas.microsoft.com/office/drawing/2014/main" id="{3FDD9C58-06F6-3451-AAD2-40A097BDD750}"/>
              </a:ext>
            </a:extLst>
          </p:cNvPr>
          <p:cNvPicPr>
            <a:picLocks noChangeAspect="1"/>
          </p:cNvPicPr>
          <p:nvPr/>
        </p:nvPicPr>
        <p:blipFill>
          <a:blip r:embed="rId3"/>
          <a:stretch>
            <a:fillRect/>
          </a:stretch>
        </p:blipFill>
        <p:spPr>
          <a:xfrm>
            <a:off x="2891776" y="1450896"/>
            <a:ext cx="6252224" cy="41719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Key Findings / Insights</a:t>
            </a:r>
          </a:p>
        </p:txBody>
      </p:sp>
      <p:sp>
        <p:nvSpPr>
          <p:cNvPr id="3" name="Content Placeholder 2"/>
          <p:cNvSpPr>
            <a:spLocks noGrp="1"/>
          </p:cNvSpPr>
          <p:nvPr>
            <p:ph idx="1"/>
          </p:nvPr>
        </p:nvSpPr>
        <p:spPr/>
        <p:txBody>
          <a:bodyPr>
            <a:normAutofit/>
          </a:bodyPr>
          <a:lstStyle/>
          <a:p>
            <a:r>
              <a:rPr sz="2000" b="1" dirty="0">
                <a:solidFill>
                  <a:schemeClr val="tx1"/>
                </a:solidFill>
              </a:rPr>
              <a:t>Top destination: UAE.</a:t>
            </a:r>
          </a:p>
          <a:p>
            <a:r>
              <a:rPr sz="2000" b="1" dirty="0">
                <a:solidFill>
                  <a:schemeClr val="tx1"/>
                </a:solidFill>
              </a:rPr>
              <a:t>Highest average starting salary: USA.</a:t>
            </a:r>
          </a:p>
          <a:p>
            <a:r>
              <a:rPr sz="2000" b="1" dirty="0">
                <a:solidFill>
                  <a:schemeClr val="tx1"/>
                </a:solidFill>
              </a:rPr>
              <a:t>Scholarship rate overall: 51.5%.</a:t>
            </a:r>
          </a:p>
          <a:p>
            <a:r>
              <a:rPr sz="2000" b="1" dirty="0">
                <a:solidFill>
                  <a:schemeClr val="tx1"/>
                </a:solidFill>
              </a:rPr>
              <a:t>Placement rate overall: 50.2%.</a:t>
            </a:r>
          </a:p>
        </p:txBody>
      </p:sp>
      <p:pic>
        <p:nvPicPr>
          <p:cNvPr id="5" name="Picture 4">
            <a:extLst>
              <a:ext uri="{FF2B5EF4-FFF2-40B4-BE49-F238E27FC236}">
                <a16:creationId xmlns:a16="http://schemas.microsoft.com/office/drawing/2014/main" id="{50AE8550-AC21-C73C-8A4E-40F100EA2E70}"/>
              </a:ext>
            </a:extLst>
          </p:cNvPr>
          <p:cNvPicPr>
            <a:picLocks noChangeAspect="1"/>
          </p:cNvPicPr>
          <p:nvPr/>
        </p:nvPicPr>
        <p:blipFill>
          <a:blip r:embed="rId2"/>
          <a:stretch>
            <a:fillRect/>
          </a:stretch>
        </p:blipFill>
        <p:spPr>
          <a:xfrm>
            <a:off x="0" y="-4573"/>
            <a:ext cx="9127577" cy="6858001"/>
          </a:xfrm>
          <a:prstGeom prst="rect">
            <a:avLst/>
          </a:prstGeom>
          <a:ln>
            <a:noFill/>
          </a:ln>
          <a:effectLst/>
          <a:scene3d>
            <a:camera prst="orthographicFront">
              <a:rot lat="0" lon="0" rev="0"/>
            </a:camera>
            <a:lightRig rig="chilly" dir="t">
              <a:rot lat="0" lon="0" rev="18480000"/>
            </a:lightRig>
          </a:scene3d>
          <a:sp3d prstMaterial="clear">
            <a:bevelT h="63500"/>
          </a:sp3d>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FBC2E-24D6-8179-CBAD-A5BE9AD36416}"/>
              </a:ext>
            </a:extLst>
          </p:cNvPr>
          <p:cNvSpPr>
            <a:spLocks noGrp="1"/>
          </p:cNvSpPr>
          <p:nvPr>
            <p:ph type="title"/>
          </p:nvPr>
        </p:nvSpPr>
        <p:spPr>
          <a:xfrm>
            <a:off x="457200" y="273050"/>
            <a:ext cx="8215313" cy="512763"/>
          </a:xfrm>
        </p:spPr>
        <p:txBody>
          <a:bodyPr>
            <a:normAutofit/>
          </a:bodyPr>
          <a:lstStyle/>
          <a:p>
            <a:pPr algn="ctr"/>
            <a:r>
              <a:rPr lang="en-US" b="1" dirty="0"/>
              <a:t>📊 </a:t>
            </a:r>
            <a:r>
              <a:rPr lang="en-US" b="1" dirty="0">
                <a:solidFill>
                  <a:schemeClr val="tx1"/>
                </a:solidFill>
              </a:rPr>
              <a:t>Explanation of KPI, Charts &amp; Dashboard</a:t>
            </a:r>
          </a:p>
        </p:txBody>
      </p:sp>
      <p:pic>
        <p:nvPicPr>
          <p:cNvPr id="10" name="Content Placeholder 9">
            <a:extLst>
              <a:ext uri="{FF2B5EF4-FFF2-40B4-BE49-F238E27FC236}">
                <a16:creationId xmlns:a16="http://schemas.microsoft.com/office/drawing/2014/main" id="{2A82BA2E-19FF-A756-EB52-BE21262E294F}"/>
              </a:ext>
            </a:extLst>
          </p:cNvPr>
          <p:cNvPicPr>
            <a:picLocks noGrp="1" noChangeAspect="1"/>
          </p:cNvPicPr>
          <p:nvPr>
            <p:ph idx="1"/>
          </p:nvPr>
        </p:nvPicPr>
        <p:blipFill>
          <a:blip r:embed="rId2"/>
          <a:stretch>
            <a:fillRect/>
          </a:stretch>
        </p:blipFill>
        <p:spPr>
          <a:xfrm>
            <a:off x="2774950" y="1728787"/>
            <a:ext cx="5385728" cy="2743200"/>
          </a:xfrm>
        </p:spPr>
      </p:pic>
      <p:sp>
        <p:nvSpPr>
          <p:cNvPr id="4" name="Text Placeholder 3">
            <a:extLst>
              <a:ext uri="{FF2B5EF4-FFF2-40B4-BE49-F238E27FC236}">
                <a16:creationId xmlns:a16="http://schemas.microsoft.com/office/drawing/2014/main" id="{2C008FA4-22FF-F013-E7FB-74FF1ED4F845}"/>
              </a:ext>
            </a:extLst>
          </p:cNvPr>
          <p:cNvSpPr>
            <a:spLocks noGrp="1"/>
          </p:cNvSpPr>
          <p:nvPr>
            <p:ph type="body" sz="half" idx="2"/>
          </p:nvPr>
        </p:nvSpPr>
        <p:spPr>
          <a:xfrm>
            <a:off x="85724" y="785813"/>
            <a:ext cx="2443164" cy="4900612"/>
          </a:xfrm>
        </p:spPr>
        <p:txBody>
          <a:bodyPr>
            <a:normAutofit fontScale="32500" lnSpcReduction="20000"/>
          </a:bodyPr>
          <a:lstStyle/>
          <a:p>
            <a:r>
              <a:rPr lang="en-US" sz="3100" dirty="0"/>
              <a:t>KPI Cards (Top-Level Insights)</a:t>
            </a:r>
          </a:p>
          <a:p>
            <a:r>
              <a:rPr lang="en-US" sz="3200" dirty="0"/>
              <a:t>These summarize the most important outcomes at a glance:</a:t>
            </a:r>
          </a:p>
          <a:p>
            <a:r>
              <a:rPr lang="en-US" sz="3200" dirty="0"/>
              <a:t>Total Students</a:t>
            </a:r>
          </a:p>
          <a:p>
            <a:pPr lvl="1"/>
            <a:r>
              <a:rPr lang="en-US" sz="3200" dirty="0"/>
              <a:t>Shows how many students are in the dataset.</a:t>
            </a:r>
          </a:p>
          <a:p>
            <a:pPr lvl="1"/>
            <a:r>
              <a:rPr lang="en-US" sz="3200" dirty="0"/>
              <a:t>Helps understand the overall scale of migration.</a:t>
            </a:r>
          </a:p>
          <a:p>
            <a:r>
              <a:rPr lang="en-US" sz="3200" dirty="0"/>
              <a:t>Graduation Rate</a:t>
            </a:r>
          </a:p>
          <a:p>
            <a:pPr lvl="1"/>
            <a:r>
              <a:rPr lang="en-US" sz="3200" dirty="0"/>
              <a:t>% of students who completed their studies.</a:t>
            </a:r>
          </a:p>
          <a:p>
            <a:pPr lvl="1"/>
            <a:r>
              <a:rPr lang="en-US" sz="3200" dirty="0"/>
              <a:t>High graduation rate = successful academic support system.</a:t>
            </a:r>
          </a:p>
          <a:p>
            <a:r>
              <a:rPr lang="en-US" sz="3200" dirty="0"/>
              <a:t>Placement Rate</a:t>
            </a:r>
          </a:p>
          <a:p>
            <a:pPr lvl="1"/>
            <a:r>
              <a:rPr lang="en-US" sz="3200" dirty="0"/>
              <a:t>% of students who secured jobs after graduation.</a:t>
            </a:r>
          </a:p>
          <a:p>
            <a:pPr lvl="1"/>
            <a:r>
              <a:rPr lang="en-US" sz="3200" dirty="0"/>
              <a:t>Indicates employability of graduates.</a:t>
            </a:r>
          </a:p>
          <a:p>
            <a:r>
              <a:rPr lang="en-US" sz="3200" dirty="0"/>
              <a:t>Average GPA</a:t>
            </a:r>
          </a:p>
          <a:p>
            <a:pPr lvl="1"/>
            <a:r>
              <a:rPr lang="en-US" sz="3200" dirty="0"/>
              <a:t>Measures academic performance across all students.</a:t>
            </a:r>
          </a:p>
          <a:p>
            <a:pPr lvl="1"/>
            <a:r>
              <a:rPr lang="en-US" sz="3200" dirty="0"/>
              <a:t>Can be compared with placement/salary success.</a:t>
            </a:r>
          </a:p>
          <a:p>
            <a:r>
              <a:rPr lang="en-US" sz="3200" dirty="0"/>
              <a:t>Average Salary (Placed Students)</a:t>
            </a:r>
          </a:p>
          <a:p>
            <a:pPr lvl="1"/>
            <a:r>
              <a:rPr lang="en-US" sz="3200" dirty="0"/>
              <a:t>Shows earning potential after graduation.</a:t>
            </a:r>
          </a:p>
          <a:p>
            <a:pPr lvl="1"/>
            <a:r>
              <a:rPr lang="en-US" sz="3200" dirty="0"/>
              <a:t>Useful for students choosing destination/courses and for universities to track ROI.</a:t>
            </a:r>
          </a:p>
          <a:p>
            <a:endParaRPr lang="en-US" dirty="0"/>
          </a:p>
        </p:txBody>
      </p:sp>
      <p:pic>
        <p:nvPicPr>
          <p:cNvPr id="5" name="Picture 4">
            <a:extLst>
              <a:ext uri="{FF2B5EF4-FFF2-40B4-BE49-F238E27FC236}">
                <a16:creationId xmlns:a16="http://schemas.microsoft.com/office/drawing/2014/main" id="{241974BD-4757-F49E-9CCE-9F5D34D6CC2C}"/>
              </a:ext>
            </a:extLst>
          </p:cNvPr>
          <p:cNvPicPr>
            <a:picLocks noChangeAspect="1"/>
          </p:cNvPicPr>
          <p:nvPr/>
        </p:nvPicPr>
        <p:blipFill>
          <a:blip r:embed="rId3"/>
          <a:stretch>
            <a:fillRect/>
          </a:stretch>
        </p:blipFill>
        <p:spPr>
          <a:xfrm>
            <a:off x="0" y="0"/>
            <a:ext cx="9144000" cy="6858001"/>
          </a:xfrm>
          <a:prstGeom prst="rect">
            <a:avLst/>
          </a:prstGeom>
          <a:ln>
            <a:noFill/>
          </a:ln>
          <a:effectLst/>
          <a:scene3d>
            <a:camera prst="orthographicFront">
              <a:rot lat="0" lon="0" rev="0"/>
            </a:camera>
            <a:lightRig rig="chilly" dir="t">
              <a:rot lat="0" lon="0" rev="18480000"/>
            </a:lightRig>
          </a:scene3d>
          <a:sp3d prstMaterial="clear">
            <a:bevelT h="63500"/>
          </a:sp3d>
        </p:spPr>
      </p:pic>
    </p:spTree>
    <p:extLst>
      <p:ext uri="{BB962C8B-B14F-4D97-AF65-F5344CB8AC3E}">
        <p14:creationId xmlns:p14="http://schemas.microsoft.com/office/powerpoint/2010/main" val="2418786252"/>
      </p:ext>
    </p:extLst>
  </p:cSld>
  <p:clrMapOvr>
    <a:masterClrMapping/>
  </p:clrMapOvr>
</p:sld>
</file>

<file path=ppt/theme/theme1.xml><?xml version="1.0" encoding="utf-8"?>
<a:theme xmlns:a="http://schemas.openxmlformats.org/drawingml/2006/main" name="Frame">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39D77354-939E-4A26-AE51-B3F9618B14B7}"/>
    </a:ext>
  </a:extLst>
</a:theme>
</file>

<file path=ppt/theme/themeOverride1.xml><?xml version="1.0" encoding="utf-8"?>
<a:themeOverride xmlns:a="http://schemas.openxmlformats.org/drawingml/2006/main">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741</TotalTime>
  <Words>898</Words>
  <Application>Microsoft Office PowerPoint</Application>
  <PresentationFormat>On-screen Show (4:3)</PresentationFormat>
  <Paragraphs>82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Algerian</vt:lpstr>
      <vt:lpstr>Arial</vt:lpstr>
      <vt:lpstr>Corbel</vt:lpstr>
      <vt:lpstr>Wingdings</vt:lpstr>
      <vt:lpstr>Wingdings 2</vt:lpstr>
      <vt:lpstr>Frame</vt:lpstr>
      <vt:lpstr>PowerPoint Presentation</vt:lpstr>
      <vt:lpstr>Introduction </vt:lpstr>
      <vt:lpstr>Goal &amp; Objective</vt:lpstr>
      <vt:lpstr>Data Overview</vt:lpstr>
      <vt:lpstr>Methodology / Tools</vt:lpstr>
      <vt:lpstr>Insight UAE is the leading student destination in this dataset. USA, UK, Canada, and Germany follow as the most attractive higher-education destinations. This highlights strong demand for globally recognized universities and job opportunities in these countries. </vt:lpstr>
      <vt:lpstr>Insight Placement rates are strongest in the India, Canada, UK, and Ireland, reflecting strong graduate employment markets. Destinations with lower placement rates may indicate challenges in work permit policies or limited job markets. Students prioritize destinations that offer both quality education and career opportunities.  </vt:lpstr>
      <vt:lpstr>Key Findings / Insights</vt:lpstr>
      <vt:lpstr>📊 Explanation of KPI, Charts &amp; Dashboard</vt:lpstr>
      <vt:lpstr>Recommendations</vt:lpstr>
      <vt:lpstr>Conclusion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Taiwo Ojutomori</cp:lastModifiedBy>
  <cp:revision>11</cp:revision>
  <dcterms:created xsi:type="dcterms:W3CDTF">2013-01-27T09:14:16Z</dcterms:created>
  <dcterms:modified xsi:type="dcterms:W3CDTF">2025-09-01T21:37:19Z</dcterms:modified>
  <cp:category/>
</cp:coreProperties>
</file>