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5" d="100"/>
          <a:sy n="55" d="100"/>
        </p:scale>
        <p:origin x="133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426310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157680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26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2140619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670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268222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46151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152237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185208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3FD9-09E3-41F0-A89B-745B6B5672C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68312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F23FD9-09E3-41F0-A89B-745B6B5672C1}"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146318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F23FD9-09E3-41F0-A89B-745B6B5672C1}"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234389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F23FD9-09E3-41F0-A89B-745B6B5672C1}"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74240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23FD9-09E3-41F0-A89B-745B6B5672C1}"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212607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F23FD9-09E3-41F0-A89B-745B6B5672C1}"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9CD1E-FE4B-49B4-9719-3B3123ED56F4}" type="slidenum">
              <a:rPr lang="en-US" smtClean="0"/>
              <a:t>‹#›</a:t>
            </a:fld>
            <a:endParaRPr lang="en-US"/>
          </a:p>
        </p:txBody>
      </p:sp>
    </p:spTree>
    <p:extLst>
      <p:ext uri="{BB962C8B-B14F-4D97-AF65-F5344CB8AC3E}">
        <p14:creationId xmlns:p14="http://schemas.microsoft.com/office/powerpoint/2010/main" val="336248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9CD1E-FE4B-49B4-9719-3B3123ED56F4}" type="slidenum">
              <a:rPr lang="en-US" smtClean="0"/>
              <a:t>‹#›</a:t>
            </a:fld>
            <a:endParaRPr lang="en-US"/>
          </a:p>
        </p:txBody>
      </p:sp>
      <p:sp>
        <p:nvSpPr>
          <p:cNvPr id="5" name="Date Placeholder 4"/>
          <p:cNvSpPr>
            <a:spLocks noGrp="1"/>
          </p:cNvSpPr>
          <p:nvPr>
            <p:ph type="dt" sz="half" idx="10"/>
          </p:nvPr>
        </p:nvSpPr>
        <p:spPr/>
        <p:txBody>
          <a:bodyPr/>
          <a:lstStyle/>
          <a:p>
            <a:fld id="{17F23FD9-09E3-41F0-A89B-745B6B5672C1}" type="datetimeFigureOut">
              <a:rPr lang="en-US" smtClean="0"/>
              <a:t>11/4/2020</a:t>
            </a:fld>
            <a:endParaRPr lang="en-US"/>
          </a:p>
        </p:txBody>
      </p:sp>
    </p:spTree>
    <p:extLst>
      <p:ext uri="{BB962C8B-B14F-4D97-AF65-F5344CB8AC3E}">
        <p14:creationId xmlns:p14="http://schemas.microsoft.com/office/powerpoint/2010/main" val="48044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F23FD9-09E3-41F0-A89B-745B6B5672C1}" type="datetimeFigureOut">
              <a:rPr lang="en-US" smtClean="0"/>
              <a:t>11/4/2020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F9CD1E-FE4B-49B4-9719-3B3123ED56F4}" type="slidenum">
              <a:rPr lang="en-US" smtClean="0"/>
              <a:t>‹#›</a:t>
            </a:fld>
            <a:endParaRPr lang="en-US"/>
          </a:p>
        </p:txBody>
      </p:sp>
    </p:spTree>
    <p:extLst>
      <p:ext uri="{BB962C8B-B14F-4D97-AF65-F5344CB8AC3E}">
        <p14:creationId xmlns:p14="http://schemas.microsoft.com/office/powerpoint/2010/main" val="8933949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latin typeface="Times New Roman" panose="02020603050405020304" pitchFamily="18" charset="0"/>
                <a:cs typeface="Times New Roman" panose="02020603050405020304" pitchFamily="18" charset="0"/>
              </a:rPr>
              <a:t>CÁC MÔ HÌNH PHÁT TRIỂN PHẦN MỀM</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smtClean="0">
                <a:latin typeface="Times New Roman" panose="02020603050405020304" pitchFamily="18" charset="0"/>
                <a:cs typeface="Times New Roman" panose="02020603050405020304" pitchFamily="18" charset="0"/>
              </a:rPr>
              <a:t>Sinh viên thực hiện: Nguyễn Văn Tỵ</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24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090" y="465909"/>
            <a:ext cx="8596668" cy="1320800"/>
          </a:xfrm>
        </p:spPr>
        <p:txBody>
          <a:bodyPr>
            <a:normAutofit fontScale="90000"/>
          </a:bodyPr>
          <a:lstStyle/>
          <a:p>
            <a:r>
              <a:rPr lang="en-US">
                <a:latin typeface="Times New Roman" panose="02020603050405020304" pitchFamily="18" charset="0"/>
                <a:cs typeface="Times New Roman" panose="02020603050405020304" pitchFamily="18" charset="0"/>
              </a:rPr>
              <a:t>SO SÁNH MÔ HÌNH THÁC NƯỚC VÀ MÔ HÌNH BẢN MẪU:</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146366"/>
              </p:ext>
            </p:extLst>
          </p:nvPr>
        </p:nvGraphicFramePr>
        <p:xfrm>
          <a:off x="1422446" y="1619794"/>
          <a:ext cx="9158468" cy="5166242"/>
        </p:xfrm>
        <a:graphic>
          <a:graphicData uri="http://schemas.openxmlformats.org/drawingml/2006/table">
            <a:tbl>
              <a:tblPr firstRow="1" bandRow="1">
                <a:tableStyleId>{5C22544A-7EE6-4342-B048-85BDC9FD1C3A}</a:tableStyleId>
              </a:tblPr>
              <a:tblGrid>
                <a:gridCol w="4579234">
                  <a:extLst>
                    <a:ext uri="{9D8B030D-6E8A-4147-A177-3AD203B41FA5}">
                      <a16:colId xmlns:a16="http://schemas.microsoft.com/office/drawing/2014/main" val="3612718701"/>
                    </a:ext>
                  </a:extLst>
                </a:gridCol>
                <a:gridCol w="4579234">
                  <a:extLst>
                    <a:ext uri="{9D8B030D-6E8A-4147-A177-3AD203B41FA5}">
                      <a16:colId xmlns:a16="http://schemas.microsoft.com/office/drawing/2014/main" val="3269811301"/>
                    </a:ext>
                  </a:extLst>
                </a:gridCol>
              </a:tblGrid>
              <a:tr h="404948">
                <a:tc>
                  <a:txBody>
                    <a:bodyPr/>
                    <a:lstStyle/>
                    <a:p>
                      <a:pPr algn="ctr"/>
                      <a:r>
                        <a:rPr lang="en-US" sz="1600" b="1" kern="1200" smtClean="0">
                          <a:solidFill>
                            <a:srgbClr val="FF0000"/>
                          </a:solidFill>
                          <a:effectLst/>
                          <a:latin typeface="Times New Roman" panose="02020603050405020304" pitchFamily="18" charset="0"/>
                          <a:ea typeface="+mn-ea"/>
                          <a:cs typeface="Times New Roman" panose="02020603050405020304" pitchFamily="18" charset="0"/>
                        </a:rPr>
                        <a:t>Mô hình Waterfall</a:t>
                      </a:r>
                      <a:endParaRPr lang="en-US" sz="160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600" b="1" kern="1200" smtClean="0">
                          <a:solidFill>
                            <a:srgbClr val="FF0000"/>
                          </a:solidFill>
                          <a:effectLst/>
                          <a:latin typeface="Times New Roman" panose="02020603050405020304" pitchFamily="18" charset="0"/>
                          <a:ea typeface="+mn-ea"/>
                          <a:cs typeface="Times New Roman" panose="02020603050405020304" pitchFamily="18" charset="0"/>
                        </a:rPr>
                        <a:t>Mô hình mẫu</a:t>
                      </a:r>
                      <a:endParaRPr lang="en-US" sz="160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3528076"/>
                  </a:ext>
                </a:extLst>
              </a:tr>
              <a:tr h="370840">
                <a:tc>
                  <a:txBody>
                    <a:bodyPr/>
                    <a:lstStyle/>
                    <a:p>
                      <a:pPr marL="285750" indent="-285750">
                        <a:buFont typeface="Wingdings" panose="05000000000000000000" pitchFamily="2" charset="2"/>
                        <a:buChar char="q"/>
                      </a:pPr>
                      <a:r>
                        <a:rPr lang="en-US" sz="1600" b="1" u="sng" kern="1200" smtClean="0">
                          <a:solidFill>
                            <a:schemeClr val="dk1"/>
                          </a:solidFill>
                          <a:effectLst/>
                          <a:latin typeface="Times New Roman" panose="02020603050405020304" pitchFamily="18" charset="0"/>
                          <a:ea typeface="+mn-ea"/>
                          <a:cs typeface="Times New Roman" panose="02020603050405020304" pitchFamily="18" charset="0"/>
                        </a:rPr>
                        <a:t>Ưu điểm: </a:t>
                      </a:r>
                      <a:r>
                        <a:rPr lang="en-US" sz="1600" kern="1200" smtClean="0">
                          <a:solidFill>
                            <a:schemeClr val="dk1"/>
                          </a:solidFill>
                          <a:effectLst/>
                          <a:latin typeface="Times New Roman" panose="02020603050405020304" pitchFamily="18" charset="0"/>
                          <a:ea typeface="+mn-ea"/>
                          <a:cs typeface="Times New Roman" panose="02020603050405020304" pitchFamily="18" charset="0"/>
                        </a:rPr>
                        <a:t>Các giai đoạn được định nghĩa, với đầu vào và đầu ra rõ ràng.</a:t>
                      </a:r>
                      <a:br>
                        <a:rPr lang="en-US" sz="1600" kern="1200" smtClean="0">
                          <a:solidFill>
                            <a:schemeClr val="dk1"/>
                          </a:solidFill>
                          <a:effectLst/>
                          <a:latin typeface="Times New Roman" panose="02020603050405020304" pitchFamily="18" charset="0"/>
                          <a:ea typeface="+mn-ea"/>
                          <a:cs typeface="Times New Roman" panose="02020603050405020304" pitchFamily="18" charset="0"/>
                        </a:rPr>
                      </a:br>
                      <a:r>
                        <a:rPr lang="en-US" sz="1600" kern="1200" smtClean="0">
                          <a:solidFill>
                            <a:schemeClr val="dk1"/>
                          </a:solidFill>
                          <a:effectLst/>
                          <a:latin typeface="Times New Roman" panose="02020603050405020304" pitchFamily="18" charset="0"/>
                          <a:ea typeface="+mn-ea"/>
                          <a:cs typeface="Times New Roman" panose="02020603050405020304" pitchFamily="18" charset="0"/>
                        </a:rPr>
                        <a:t>Mô hình này cơ bản dựa trên tàiliệu nhất là trong các giai đoạn đầu, đầu vào và đầu ra đều là tài liệu.</a:t>
                      </a:r>
                      <a:br>
                        <a:rPr lang="en-US" sz="1600" kern="1200" smtClean="0">
                          <a:solidFill>
                            <a:schemeClr val="dk1"/>
                          </a:solidFill>
                          <a:effectLst/>
                          <a:latin typeface="Times New Roman" panose="02020603050405020304" pitchFamily="18" charset="0"/>
                          <a:ea typeface="+mn-ea"/>
                          <a:cs typeface="Times New Roman" panose="02020603050405020304" pitchFamily="18" charset="0"/>
                        </a:rPr>
                      </a:br>
                      <a:r>
                        <a:rPr lang="en-US" sz="1600" kern="1200" smtClean="0">
                          <a:solidFill>
                            <a:schemeClr val="dk1"/>
                          </a:solidFill>
                          <a:effectLst/>
                          <a:latin typeface="Times New Roman" panose="02020603050405020304" pitchFamily="18" charset="0"/>
                          <a:ea typeface="+mn-ea"/>
                          <a:cs typeface="Times New Roman" panose="02020603050405020304" pitchFamily="18" charset="0"/>
                        </a:rPr>
                        <a:t>Sản phẩm phần mềm được hình thành thông qua chuỗi các hoạt động xây dựng phần mềm theotrình tự rõ ràng</a:t>
                      </a:r>
                      <a:endParaRPr lang="en-US" sz="160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q"/>
                      </a:pPr>
                      <a:r>
                        <a:rPr lang="en-US" sz="1600" b="1" u="sng" kern="1200" smtClean="0">
                          <a:solidFill>
                            <a:schemeClr val="dk1"/>
                          </a:solidFill>
                          <a:effectLst/>
                          <a:latin typeface="Times New Roman" panose="02020603050405020304" pitchFamily="18" charset="0"/>
                          <a:ea typeface="+mn-ea"/>
                          <a:cs typeface="Times New Roman" panose="02020603050405020304" pitchFamily="18" charset="0"/>
                        </a:rPr>
                        <a:t>Ưu điểm: </a:t>
                      </a:r>
                      <a:r>
                        <a:rPr lang="en-US" sz="1600" kern="1200" smtClean="0">
                          <a:solidFill>
                            <a:schemeClr val="dk1"/>
                          </a:solidFill>
                          <a:effectLst/>
                          <a:latin typeface="Times New Roman" panose="02020603050405020304" pitchFamily="18" charset="0"/>
                          <a:ea typeface="+mn-ea"/>
                          <a:cs typeface="Times New Roman" panose="02020603050405020304" pitchFamily="18" charset="0"/>
                        </a:rPr>
                        <a:t>Người sử dụng sớm hình dung ra chức năng và đặc điểm của hệ thống.</a:t>
                      </a:r>
                      <a:br>
                        <a:rPr lang="en-US" sz="1600" kern="1200" smtClean="0">
                          <a:solidFill>
                            <a:schemeClr val="dk1"/>
                          </a:solidFill>
                          <a:effectLst/>
                          <a:latin typeface="Times New Roman" panose="02020603050405020304" pitchFamily="18" charset="0"/>
                          <a:ea typeface="+mn-ea"/>
                          <a:cs typeface="Times New Roman" panose="02020603050405020304" pitchFamily="18" charset="0"/>
                        </a:rPr>
                      </a:br>
                      <a:r>
                        <a:rPr lang="en-US" sz="1600" kern="1200" smtClean="0">
                          <a:solidFill>
                            <a:schemeClr val="dk1"/>
                          </a:solidFill>
                          <a:effectLst/>
                          <a:latin typeface="Times New Roman" panose="02020603050405020304" pitchFamily="18" charset="0"/>
                          <a:ea typeface="+mn-ea"/>
                          <a:cs typeface="Times New Roman" panose="02020603050405020304" pitchFamily="18" charset="0"/>
                        </a:rPr>
                        <a:t>Cải thiện sự liên lạc giữa nhà phát triển và người sử dụng</a:t>
                      </a:r>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6252870"/>
                  </a:ext>
                </a:extLst>
              </a:tr>
              <a:tr h="370840">
                <a:tc>
                  <a:txBody>
                    <a:bodyPr/>
                    <a:lstStyle/>
                    <a:p>
                      <a:pPr marL="285750" marR="0" indent="-285750">
                        <a:lnSpc>
                          <a:spcPct val="107000"/>
                        </a:lnSpc>
                        <a:spcBef>
                          <a:spcPts val="0"/>
                        </a:spcBef>
                        <a:spcAft>
                          <a:spcPts val="600"/>
                        </a:spcAft>
                        <a:buFont typeface="Wingdings" panose="05000000000000000000" pitchFamily="2" charset="2"/>
                        <a:buChar char="q"/>
                      </a:pPr>
                      <a:r>
                        <a:rPr lang="en-US" sz="1600" b="1" u="sng">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Ứng dụng:</a:t>
                      </a:r>
                      <a:r>
                        <a:rPr lang="en-US" sz="1600" b="1" u="sng">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Yêu cầu được định nghĩa rất rõ ràng, chi tiết và hầu như không thay đổi, thường xuất phát từ sản phẩm đã đạt mức ổn định.</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Yêu cầu mới bổ sung (nếu có) cũng sớm được xác định rõ ràng, đầy đủ từ đầu dự án.</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Đội ngũ thực hiện quen thuộc và hiểu rõ tất cả yêu cầu của dự án, và có nhiều kinh nghiệm vớicác công nghệ được dùng để phát triển sản phẩm.</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Dự án được xác định hầu như không có rủi ro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1" u="sng" kern="1200" smtClean="0">
                          <a:solidFill>
                            <a:schemeClr val="dk1"/>
                          </a:solidFill>
                          <a:effectLst/>
                          <a:latin typeface="Times New Roman" panose="02020603050405020304" pitchFamily="18" charset="0"/>
                          <a:ea typeface="+mn-ea"/>
                          <a:cs typeface="Times New Roman" panose="02020603050405020304" pitchFamily="18" charset="0"/>
                        </a:rPr>
                        <a:t>Ứng dụng: </a:t>
                      </a:r>
                      <a:r>
                        <a:rPr lang="en-US" sz="1600" kern="1200" smtClean="0">
                          <a:solidFill>
                            <a:schemeClr val="dk1"/>
                          </a:solidFill>
                          <a:effectLst/>
                          <a:latin typeface="Times New Roman" panose="02020603050405020304" pitchFamily="18" charset="0"/>
                          <a:ea typeface="+mn-ea"/>
                          <a:cs typeface="Times New Roman" panose="02020603050405020304" pitchFamily="18" charset="0"/>
                        </a:rPr>
                        <a:t>Hệ thống chủ yếu dựa trên giao diện người dùng (GUI)</a:t>
                      </a:r>
                      <a:br>
                        <a:rPr lang="en-US" sz="1600" kern="1200" smtClean="0">
                          <a:solidFill>
                            <a:schemeClr val="dk1"/>
                          </a:solidFill>
                          <a:effectLst/>
                          <a:latin typeface="Times New Roman" panose="02020603050405020304" pitchFamily="18" charset="0"/>
                          <a:ea typeface="+mn-ea"/>
                          <a:cs typeface="Times New Roman" panose="02020603050405020304" pitchFamily="18" charset="0"/>
                        </a:rPr>
                      </a:br>
                      <a:r>
                        <a:rPr lang="en-US" sz="1600" kern="1200" smtClean="0">
                          <a:solidFill>
                            <a:schemeClr val="dk1"/>
                          </a:solidFill>
                          <a:effectLst/>
                          <a:latin typeface="Times New Roman" panose="02020603050405020304" pitchFamily="18" charset="0"/>
                          <a:ea typeface="+mn-ea"/>
                          <a:cs typeface="Times New Roman" panose="02020603050405020304" pitchFamily="18" charset="0"/>
                        </a:rPr>
                        <a:t>Khách hàng, nhất là người sử dụng cuối, không thể xác định rõ ràng yêu cầu.</a:t>
                      </a:r>
                    </a:p>
                    <a:p>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0256722"/>
                  </a:ext>
                </a:extLst>
              </a:tr>
              <a:tr h="370840">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094719"/>
                  </a:ext>
                </a:extLst>
              </a:tr>
            </a:tbl>
          </a:graphicData>
        </a:graphic>
      </p:graphicFrame>
    </p:spTree>
    <p:extLst>
      <p:ext uri="{BB962C8B-B14F-4D97-AF65-F5344CB8AC3E}">
        <p14:creationId xmlns:p14="http://schemas.microsoft.com/office/powerpoint/2010/main" val="47292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677542"/>
              </p:ext>
            </p:extLst>
          </p:nvPr>
        </p:nvGraphicFramePr>
        <p:xfrm>
          <a:off x="483325" y="374469"/>
          <a:ext cx="11103428" cy="6354445"/>
        </p:xfrm>
        <a:graphic>
          <a:graphicData uri="http://schemas.openxmlformats.org/drawingml/2006/table">
            <a:tbl>
              <a:tblPr firstRow="1" bandRow="1">
                <a:tableStyleId>{5C22544A-7EE6-4342-B048-85BDC9FD1C3A}</a:tableStyleId>
              </a:tblPr>
              <a:tblGrid>
                <a:gridCol w="5551714">
                  <a:extLst>
                    <a:ext uri="{9D8B030D-6E8A-4147-A177-3AD203B41FA5}">
                      <a16:colId xmlns:a16="http://schemas.microsoft.com/office/drawing/2014/main" val="4042309705"/>
                    </a:ext>
                  </a:extLst>
                </a:gridCol>
                <a:gridCol w="5551714">
                  <a:extLst>
                    <a:ext uri="{9D8B030D-6E8A-4147-A177-3AD203B41FA5}">
                      <a16:colId xmlns:a16="http://schemas.microsoft.com/office/drawing/2014/main" val="4098926250"/>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454615144"/>
                  </a:ext>
                </a:extLst>
              </a:tr>
              <a:tr h="370840">
                <a:tc>
                  <a:txBody>
                    <a:bodyPr/>
                    <a:lstStyle/>
                    <a:p>
                      <a:pPr marL="285750" marR="0" indent="-285750">
                        <a:lnSpc>
                          <a:spcPct val="107000"/>
                        </a:lnSpc>
                        <a:spcBef>
                          <a:spcPts val="0"/>
                        </a:spcBef>
                        <a:spcAft>
                          <a:spcPts val="600"/>
                        </a:spcAft>
                        <a:buFont typeface="Wingdings" panose="05000000000000000000" pitchFamily="2" charset="2"/>
                        <a:buChar char="q"/>
                      </a:pPr>
                      <a:r>
                        <a:rPr lang="en-US" sz="1600" b="1" i="0" u="sng">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Nhược điểm:</a:t>
                      </a:r>
                      <a:r>
                        <a:rPr lang="en-US" sz="1600" b="1" i="0" u="sng">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Đòi hỏi tất cả yêu cầu phần mềm phải được xác định rõ ràng ngay từ đầu dự án. Nhưng đa số dựán thực tế cho thấy yêu cầu phần mềm thường ẩn chứa không nhiều thì ít những điểm khôngchắc chắn.</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Một thực tế là các dự án hiếm khi được thực hiện đầy đủ các bước trong suốt chu kỳ dự án.</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Đặc biệt là giai đoạn kiểm thử khi gần đến ngày giao hàng chẳng hạn, nếu có trục trặc xảy ra do yêucầu phần mềm không rõ ràng hay thiết kế có lỗi, xu hướng là mã nguồn được sửa đổi trực tiếpmà không qua các bước bổ sung theo đúng mô hình, nên dẫn đến bản đặc tả phần mềm cũng nhưmột số sản phẩm trung gian khác như bản thiết kế, cho dù có được cập nhật sau này cũng có thểkhông phản ánh đầy đủ những gì đã được sửa đổi trong mã nguồn.</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Người sử dụng không có cơ hội tham gia trong suốt thời gian của các giai đoạn trung gian từ thiết kế cho đến kiểm thử.</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Đặc biệt với những dự án lớn, người sử dụng chỉ có thể nhận ra rằnghệ thống phần mềm không phù hợp cho nhu cầu của họ vào thời điểm cuối dự án.</a:t>
                      </a:r>
                      <a:b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Nói chung, mô hình này thường ẩn chứa nhiều rủi ro mà chỉ có thể phát hiện ở giai đoạn cuối cùng  và chi phí để sửa chữa có thể rất cao.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buFont typeface="Wingdings" panose="05000000000000000000" pitchFamily="2" charset="2"/>
                        <a:buChar char="q"/>
                      </a:pPr>
                      <a:r>
                        <a:rPr lang="en-US" sz="1600" b="1" u="sng" kern="1200" smtClean="0">
                          <a:solidFill>
                            <a:schemeClr val="dk1"/>
                          </a:solidFill>
                          <a:effectLst/>
                          <a:latin typeface="Times New Roman" panose="02020603050405020304" pitchFamily="18" charset="0"/>
                          <a:ea typeface="+mn-ea"/>
                          <a:cs typeface="Times New Roman" panose="02020603050405020304" pitchFamily="18" charset="0"/>
                        </a:rPr>
                        <a:t>Nhược điểm: </a:t>
                      </a:r>
                      <a:r>
                        <a:rPr lang="en-US" sz="1600" kern="1200" smtClean="0">
                          <a:solidFill>
                            <a:schemeClr val="dk1"/>
                          </a:solidFill>
                          <a:effectLst/>
                          <a:latin typeface="Times New Roman" panose="02020603050405020304" pitchFamily="18" charset="0"/>
                          <a:ea typeface="+mn-ea"/>
                          <a:cs typeface="Times New Roman" panose="02020603050405020304" pitchFamily="18" charset="0"/>
                        </a:rPr>
                        <a:t>Khi mẫu (prototype) không chuyển tải hết các chức năng, đặc điểm của hệ thống phần mềm thì người sử dụng có thể thất vọng và mất đi sự quan tâm đến hệ thống sẽ được phát triển.Prototype thường được làm nhanh, thậm chí vội vàng, theo kiểu "hiện thực - sửa" và có thể thiếusự phân tích đánh giá một cách cẩn thận tất cả khía cạnh liên quan đến hệ thống cuối cùng. Nói chung mô hình này vẫn chưa thể cải thiện được việc loại trừ khoảng cách giữa yêu cầu vàứng dụng cuối cùng.</a:t>
                      </a:r>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2984034"/>
                  </a:ext>
                </a:extLst>
              </a:tr>
            </a:tbl>
          </a:graphicData>
        </a:graphic>
      </p:graphicFrame>
    </p:spTree>
    <p:extLst>
      <p:ext uri="{BB962C8B-B14F-4D97-AF65-F5344CB8AC3E}">
        <p14:creationId xmlns:p14="http://schemas.microsoft.com/office/powerpoint/2010/main" val="98965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3" y="2160589"/>
            <a:ext cx="10125649" cy="3880773"/>
          </a:xfrm>
        </p:spPr>
        <p:txBody>
          <a:bodyPr>
            <a:normAutofit fontScale="92500" lnSpcReduction="10000"/>
          </a:bodyPr>
          <a:lstStyle/>
          <a:p>
            <a:pPr algn="ctr"/>
            <a:r>
              <a:rPr lang="en-US" sz="7200" b="1" smtClean="0"/>
              <a:t>THE END</a:t>
            </a:r>
          </a:p>
          <a:p>
            <a:pPr algn="ctr"/>
            <a:endParaRPr lang="en-US" sz="7200" b="1"/>
          </a:p>
          <a:p>
            <a:pPr marL="3657600" lvl="8" indent="0" algn="ctr">
              <a:buNone/>
            </a:pPr>
            <a:r>
              <a:rPr lang="en-US" sz="1600" b="1" smtClean="0"/>
              <a:t>												</a:t>
            </a:r>
          </a:p>
          <a:p>
            <a:pPr marL="3657600" lvl="8" indent="0" algn="ctr">
              <a:buNone/>
            </a:pPr>
            <a:r>
              <a:rPr lang="en-US" sz="1600" b="1"/>
              <a:t>	</a:t>
            </a:r>
            <a:endParaRPr lang="en-US" sz="1600" b="1" smtClean="0"/>
          </a:p>
          <a:p>
            <a:pPr marL="3657600" lvl="8" indent="0" algn="ctr">
              <a:buNone/>
            </a:pPr>
            <a:r>
              <a:rPr lang="en-US" sz="1600" b="1"/>
              <a:t>	</a:t>
            </a:r>
            <a:r>
              <a:rPr lang="en-US" sz="1600" b="1" smtClean="0"/>
              <a:t>	</a:t>
            </a:r>
          </a:p>
          <a:p>
            <a:pPr marL="3657600" lvl="8" indent="0" algn="ctr">
              <a:buNone/>
            </a:pPr>
            <a:r>
              <a:rPr lang="en-US" sz="1600" b="1"/>
              <a:t>	</a:t>
            </a:r>
            <a:r>
              <a:rPr lang="en-US" sz="1600" b="1" smtClean="0"/>
              <a:t>																								OJT--</a:t>
            </a:r>
            <a:endParaRPr lang="en-US" sz="1600" b="1"/>
          </a:p>
        </p:txBody>
      </p:sp>
    </p:spTree>
    <p:extLst>
      <p:ext uri="{BB962C8B-B14F-4D97-AF65-F5344CB8AC3E}">
        <p14:creationId xmlns:p14="http://schemas.microsoft.com/office/powerpoint/2010/main" val="74626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I.Mô hình thác nước (Waterfall model):</a:t>
            </a:r>
            <a:endParaRPr lang="en-US"/>
          </a:p>
        </p:txBody>
      </p:sp>
      <p:pic>
        <p:nvPicPr>
          <p:cNvPr id="4" name="Content Placeholder 3" descr="https://images.viblo.asia/bb29587a-cdcf-4fda-9636-15684c223aa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5561" y="1920630"/>
            <a:ext cx="4352925" cy="24384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01539" y="1920630"/>
            <a:ext cx="6096000" cy="3785652"/>
          </a:xfrm>
          <a:prstGeom prst="rect">
            <a:avLst/>
          </a:prstGeom>
        </p:spPr>
        <p:txBody>
          <a:bodyPr>
            <a:spAutoFit/>
          </a:bodyPr>
          <a:lstStyle/>
          <a:p>
            <a:pPr marL="285750" indent="-285750">
              <a:buFont typeface="Wingdings" panose="05000000000000000000" pitchFamily="2" charset="2"/>
              <a:buChar char="q"/>
            </a:pPr>
            <a:r>
              <a:rPr lang="en-US" sz="2400" smtClean="0">
                <a:latin typeface="Times New Roman" panose="02020603050405020304" pitchFamily="18" charset="0"/>
                <a:cs typeface="Times New Roman" panose="02020603050405020304" pitchFamily="18" charset="0"/>
              </a:rPr>
              <a:t>Ý tưởng:</a:t>
            </a:r>
          </a:p>
          <a:p>
            <a:pPr marL="285750" lvl="0" indent="-285750">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Đây được coi như là mô hình phát triển phần mềm đầu tiên được sử dụng.</a:t>
            </a:r>
          </a:p>
          <a:p>
            <a:pPr marL="285750" lvl="0" indent="-285750">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Mô hình này áp dụng tuần tự các giai đoạn của phát triển phần mềm.</a:t>
            </a:r>
          </a:p>
          <a:p>
            <a:pPr marL="285750" lvl="0" indent="-285750">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Đầu ra của giai đoạn trước là đầu vào của giai đoạn sau. Giai đoạn sau chỉ được thực hiện khi giai đoạn trước đã kết thúc. Đặc biệt không được quay lại giai đoạn trước để xử lý các yêu cầu khi muốn thay đổi.</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861645"/>
            <a:ext cx="8596668" cy="5345723"/>
          </a:xfrm>
        </p:spPr>
        <p:txBody>
          <a:bodyPr>
            <a:noAutofit/>
          </a:bodyPr>
          <a:lstStyle/>
          <a:p>
            <a:pPr>
              <a:buFont typeface="Wingdings" panose="05000000000000000000" pitchFamily="2" charset="2"/>
              <a:buChar char="q"/>
            </a:pPr>
            <a:r>
              <a:rPr lang="en-US" sz="1600" b="1">
                <a:latin typeface="Times New Roman" panose="02020603050405020304" pitchFamily="18" charset="0"/>
                <a:cs typeface="Times New Roman" panose="02020603050405020304" pitchFamily="18" charset="0"/>
              </a:rPr>
              <a:t>Phân tích mô hình</a:t>
            </a:r>
            <a:endParaRPr lang="en-US" sz="160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Requirement gathering</a:t>
            </a:r>
            <a:r>
              <a:rPr lang="en-US" sz="1600">
                <a:latin typeface="Times New Roman" panose="02020603050405020304" pitchFamily="18" charset="0"/>
                <a:cs typeface="Times New Roman" panose="02020603050405020304" pitchFamily="18" charset="0"/>
              </a:rPr>
              <a:t>: Thu thập và phân tích yêu cầu được ghi lại vào tài liệu đặc tả yêu cầu trong giai đoạn này.</a:t>
            </a:r>
          </a:p>
          <a:p>
            <a:pPr lvl="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System Analysis</a:t>
            </a:r>
            <a:r>
              <a:rPr lang="en-US" sz="1600">
                <a:latin typeface="Times New Roman" panose="02020603050405020304" pitchFamily="18" charset="0"/>
                <a:cs typeface="Times New Roman" panose="02020603050405020304" pitchFamily="18" charset="0"/>
              </a:rPr>
              <a:t>: Phân tích thiết kế hệ thống phần mềm, xác định kiến trúc hệ thống tổng thể của phần mềm.</a:t>
            </a:r>
          </a:p>
          <a:p>
            <a:pPr lvl="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Coding</a:t>
            </a:r>
            <a:r>
              <a:rPr lang="en-US" sz="1600">
                <a:latin typeface="Times New Roman" panose="02020603050405020304" pitchFamily="18" charset="0"/>
                <a:cs typeface="Times New Roman" panose="02020603050405020304" pitchFamily="18" charset="0"/>
              </a:rPr>
              <a:t>: Hệ thống được phát triển theo từng unit và được tích hợp trong giai đoạn tiếp theo. Mỗi Unit được phát triển và kiểm thử bởi dev được gọi là Unit Test.</a:t>
            </a:r>
          </a:p>
          <a:p>
            <a:pPr lvl="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Testing</a:t>
            </a:r>
            <a:r>
              <a:rPr lang="en-US" sz="1600">
                <a:latin typeface="Times New Roman" panose="02020603050405020304" pitchFamily="18" charset="0"/>
                <a:cs typeface="Times New Roman" panose="02020603050405020304" pitchFamily="18" charset="0"/>
              </a:rPr>
              <a:t>: Cài đặt và kiểm thử phần mềm. Công việc chính của giai đoạn này là kiểm tra và sửa tất cả những lỗi tìm được sao cho phần mềm hoạt động chính xác và đúng theo tài liệu đặc tả yêu cầu.</a:t>
            </a:r>
          </a:p>
          <a:p>
            <a:pPr lvl="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Implementation</a:t>
            </a:r>
            <a:r>
              <a:rPr lang="en-US" sz="1600">
                <a:latin typeface="Times New Roman" panose="02020603050405020304" pitchFamily="18" charset="0"/>
                <a:cs typeface="Times New Roman" panose="02020603050405020304" pitchFamily="18" charset="0"/>
              </a:rPr>
              <a:t>: Triển khai hệ thống trong môi trường khách hàng và đưa ra thị trường.</a:t>
            </a:r>
          </a:p>
          <a:p>
            <a:pPr lvl="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Operations and Maintenance</a:t>
            </a:r>
            <a:r>
              <a:rPr lang="en-US" sz="1600">
                <a:latin typeface="Times New Roman" panose="02020603050405020304" pitchFamily="18" charset="0"/>
                <a:cs typeface="Times New Roman" panose="02020603050405020304" pitchFamily="18" charset="0"/>
              </a:rPr>
              <a:t>: Bảo trì hệ thống khi có bất kỳ thay đổi nào từ phía khách hàng, người sử dụng.</a:t>
            </a:r>
          </a:p>
          <a:p>
            <a:pPr>
              <a:buFont typeface="Wingdings" panose="05000000000000000000" pitchFamily="2" charset="2"/>
              <a:buChar char="q"/>
            </a:pPr>
            <a:r>
              <a:rPr lang="en-US" sz="1600" b="1">
                <a:latin typeface="Times New Roman" panose="02020603050405020304" pitchFamily="18" charset="0"/>
                <a:cs typeface="Times New Roman" panose="02020603050405020304" pitchFamily="18" charset="0"/>
              </a:rPr>
              <a:t>Ứng dụng</a:t>
            </a:r>
            <a:endParaRPr lang="en-US" sz="16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Mô hình thường được áp dụng cho các dự án phần mềm như sau:</a:t>
            </a:r>
          </a:p>
          <a:p>
            <a:pPr lvl="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Các dự án nhỏ , ngắn hạn.</a:t>
            </a:r>
          </a:p>
          <a:p>
            <a:pPr lvl="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Các dự án có ít thay đổi về yêu cầu và không có những yêu cầu không rõ ràng.</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30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575881"/>
            <a:ext cx="8596668" cy="4465481"/>
          </a:xfrm>
        </p:spPr>
        <p:txBody>
          <a:bodyPr/>
          <a:lstStyle/>
          <a:p>
            <a:pPr>
              <a:buFont typeface="Wingdings" panose="05000000000000000000" pitchFamily="2" charset="2"/>
              <a:buChar char="q"/>
            </a:pPr>
            <a:r>
              <a:rPr lang="en-US" b="1" u="sng">
                <a:latin typeface="Times New Roman" panose="02020603050405020304" pitchFamily="18" charset="0"/>
                <a:cs typeface="Times New Roman" panose="02020603050405020304" pitchFamily="18" charset="0"/>
              </a:rPr>
              <a:t>Ưu điểm</a:t>
            </a:r>
            <a:endParaRPr lang="en-US" u="sng">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Dễ sử dụng, dễ tiếp cận, dễ quản lý.</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Sản phẩm phát triển theo các giai đoạn được xác định rõ ràng.</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Xác nhận ở từng giai đoạn, đảm bảo phát hiện sớm các lỗi.</a:t>
            </a:r>
          </a:p>
          <a:p>
            <a:pPr>
              <a:buFont typeface="Wingdings" panose="05000000000000000000" pitchFamily="2" charset="2"/>
              <a:buChar char="q"/>
            </a:pPr>
            <a:r>
              <a:rPr lang="en-US" b="1">
                <a:latin typeface="Times New Roman" panose="02020603050405020304" pitchFamily="18" charset="0"/>
                <a:cs typeface="Times New Roman" panose="02020603050405020304" pitchFamily="18" charset="0"/>
              </a:rPr>
              <a:t>Nhược điểm</a:t>
            </a:r>
            <a:endParaRPr lang="en-US">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Ít linh hoạt, phạm vi điều chỉnh hạn chế.</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Rất khó để đo lường sự phát triển trong từng giai đoạn.</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Mô hình không thích hợp với những dự án dài, đang diễn ra, hay những dự án phức tạp, có nhiều thay đổi về yêu cầu trong vòng đời phát triển.</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Khó quay lại khi giai đoạn nào đó đã kết thúc.</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64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Mô hình bản mẫu: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0607"/>
            <a:ext cx="8596668" cy="4460756"/>
          </a:xfrm>
        </p:spPr>
        <p:txBody>
          <a:bodyPr>
            <a:normAutofit/>
          </a:bodyPr>
          <a:lstStyle/>
          <a:p>
            <a:pPr>
              <a:buFont typeface="Wingdings" panose="05000000000000000000" pitchFamily="2" charset="2"/>
              <a:buChar char="q"/>
            </a:pPr>
            <a:r>
              <a:rPr lang="en-US" b="1" smtClean="0">
                <a:latin typeface="Times New Roman" panose="02020603050405020304" pitchFamily="18" charset="0"/>
                <a:cs typeface="Times New Roman" panose="02020603050405020304" pitchFamily="18" charset="0"/>
              </a:rPr>
              <a:t> </a:t>
            </a:r>
            <a:r>
              <a:rPr lang="en-US" b="1" u="sng" smtClean="0">
                <a:latin typeface="Times New Roman" panose="02020603050405020304" pitchFamily="18" charset="0"/>
                <a:cs typeface="Times New Roman" panose="02020603050405020304" pitchFamily="18" charset="0"/>
              </a:rPr>
              <a:t>Ý tưởng:</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Mô hình được bắt đầu bằng việc thu nhập yêu cầu với sự có mặt của các đại diện của các phía phát triển lẫn khách hàng nhằm định ra các mục tiêu tổng thể của hệ thống phần mền sau này.</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Sau đó thực hiện thiết kế nhanh, tập trùn chuyển tải những khía cạnh thông qua prototype để khách hàng có thể hình dung, đánh giá giúp hoàn chỉnh yêu cầu cho toàn bộ hệ thống phần mềm.</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Tiếp theo sau là giai đoạn làm bản mẫu này có thể là một chu trình theo mô hình waterfall hay cũng có thể là mô hình </a:t>
            </a:r>
            <a:r>
              <a:rPr lang="en-US">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b="1" u="sng" smtClean="0">
                <a:latin typeface="Times New Roman" panose="02020603050405020304" pitchFamily="18" charset="0"/>
                <a:cs typeface="Times New Roman" panose="02020603050405020304" pitchFamily="18" charset="0"/>
              </a:rPr>
              <a:t>Ứng </a:t>
            </a:r>
            <a:r>
              <a:rPr lang="en-US" b="1" u="sng">
                <a:latin typeface="Times New Roman" panose="02020603050405020304" pitchFamily="18" charset="0"/>
                <a:cs typeface="Times New Roman" panose="02020603050405020304" pitchFamily="18" charset="0"/>
              </a:rPr>
              <a:t>dụng:</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Hệ thống dựa trên giao diện người dùng</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Khách hàng, nhất là người dùng cuối cùng không thể xác định rõ ràng yêu cầu.</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9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293223"/>
            <a:ext cx="8596668" cy="4748139"/>
          </a:xfrm>
        </p:spPr>
        <p:txBody>
          <a:bodyPr>
            <a:normAutofit/>
          </a:bodyPr>
          <a:lstStyle/>
          <a:p>
            <a:pPr>
              <a:buFont typeface="Wingdings" panose="05000000000000000000" pitchFamily="2" charset="2"/>
              <a:buChar char="q"/>
            </a:pPr>
            <a:r>
              <a:rPr lang="en-US" b="1" u="sng">
                <a:latin typeface="Times New Roman" panose="02020603050405020304" pitchFamily="18" charset="0"/>
                <a:cs typeface="Times New Roman" panose="02020603050405020304" pitchFamily="18" charset="0"/>
              </a:rPr>
              <a:t>Ưu điểm:</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Người sử dụng sớm hình dung ra chức năng và đặc điểm của hệ thống</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Cải thiện được sự liên lạc giữa nhà phát triển và người sử dụng</a:t>
            </a:r>
          </a:p>
          <a:p>
            <a:pPr>
              <a:buFont typeface="Wingdings" panose="05000000000000000000" pitchFamily="2" charset="2"/>
              <a:buChar char="q"/>
            </a:pPr>
            <a:r>
              <a:rPr lang="en-US" b="1" u="sng">
                <a:latin typeface="Times New Roman" panose="02020603050405020304" pitchFamily="18" charset="0"/>
                <a:cs typeface="Times New Roman" panose="02020603050405020304" pitchFamily="18" charset="0"/>
              </a:rPr>
              <a:t>Nhược điểm:</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Khi bản mẫu không thể chuyển tải hết các chức năng, đặc điểm của hệ thống phần mềm thì người dùng có thể thất vọng và mất đi sự quan tâm đến hệ thống được phát triển.</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Bản mẫu thường được làm nhanh, thậm chí vội vàng theo kiểu”hiện thực-sửa” và có thể thiếu sự phân tích đánh giá một cách cản thận tất cả các khía cạnh của hệ thống cuối cùng.</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Mô hình này vẫn chưa thể cải thiện được việc loại trừ khoảng cách giữa các yêu cầu và ứng dụng cuối cùng.</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05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Mô hình tiếp cận lặp:</a:t>
            </a:r>
            <a:br>
              <a:rPr lang="en-US" smtClean="0"/>
            </a:br>
            <a:endParaRPr lang="en-US"/>
          </a:p>
        </p:txBody>
      </p:sp>
      <p:pic>
        <p:nvPicPr>
          <p:cNvPr id="4" name="Content Placeholder 3" descr="https://images.viblo.asia/630b42b1-ba62-4605-bc18-39498a219f7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5194" y="2443956"/>
            <a:ext cx="5581650" cy="3314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436914"/>
            <a:ext cx="8596668" cy="4604449"/>
          </a:xfrm>
        </p:spPr>
        <p:txBody>
          <a:bodyPr>
            <a:normAutofit/>
          </a:bodyPr>
          <a:lstStyle/>
          <a:p>
            <a:pPr>
              <a:buFont typeface="Wingdings" panose="05000000000000000000" pitchFamily="2" charset="2"/>
              <a:buChar char="q"/>
            </a:pPr>
            <a:r>
              <a:rPr lang="en-US" b="1" u="sng" smtClean="0">
                <a:latin typeface="Times New Roman" panose="02020603050405020304" pitchFamily="18" charset="0"/>
                <a:cs typeface="Times New Roman" panose="02020603050405020304" pitchFamily="18" charset="0"/>
              </a:rPr>
              <a:t>Ý tưởng:</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Một mô hình được lặp đi lặp lại từ khi start cho đến khi làm đầy đủ spec.Quá trình này sau đó được lặp lại, tạo ra một phiên bản mới của phần mềm vào cuối mỗi lần lặp của mô hình.</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Thay vì phát triển phần mềm từ spec đặc tả rồi mới bắt đầu thực thi thì mô hình này có thể review dần dần để đi đến yêu cầu cuối cùng.</a:t>
            </a:r>
          </a:p>
          <a:p>
            <a:pPr>
              <a:buFont typeface="Wingdings" panose="05000000000000000000" pitchFamily="2" charset="2"/>
              <a:buChar char="q"/>
            </a:pPr>
            <a:r>
              <a:rPr lang="en-US" b="1" u="sng">
                <a:latin typeface="Times New Roman" panose="02020603050405020304" pitchFamily="18" charset="0"/>
                <a:cs typeface="Times New Roman" panose="02020603050405020304" pitchFamily="18" charset="0"/>
              </a:rPr>
              <a:t>Ứng dụng</a:t>
            </a:r>
            <a:endParaRPr lang="en-US" u="sng">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Yêu cầu chính phải được xác định; tuy nhiên, một số chức năng hoặc yêu cầu cải tiến có thể phát triển theo thời gian.</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Một công nghệ mới đang được sử dụng và đang được học tập bởi nhóm phát triển trong khi làm việc trong dự án.</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Phù hợp cho các dự án lớn và nhiệm vụ quan trọng.</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16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3" y="1175657"/>
            <a:ext cx="10034210" cy="4865705"/>
          </a:xfrm>
        </p:spPr>
        <p:txBody>
          <a:bodyPr>
            <a:normAutofit lnSpcReduction="10000"/>
          </a:bodyPr>
          <a:lstStyle/>
          <a:p>
            <a:pPr>
              <a:buFont typeface="Wingdings" panose="05000000000000000000" pitchFamily="2" charset="2"/>
              <a:buChar char="q"/>
            </a:pPr>
            <a:r>
              <a:rPr lang="en-US" b="1" u="sng">
                <a:latin typeface="Times New Roman" panose="02020603050405020304" pitchFamily="18" charset="0"/>
                <a:cs typeface="Times New Roman" panose="02020603050405020304" pitchFamily="18" charset="0"/>
              </a:rPr>
              <a:t>Ưu điểm</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Xây dựng và hoàn thiện các bước sản phẩm theo từng bước.</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Thời gian làm tài liệu sẽ ít hơn so với thời gian thiết kế.</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Một số chức năng làm việc có thể được phát triển nhanh chóng và sớm trong vòng đời.</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Ít tốn kém hơn khi thay đổ phạm vi, yêu cầu.</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Dễ quản lý rủi ro.</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Trong suốt vòng đời, phần mềm được sản xuất sớm để tạo điều kiện cho khách hàng đánh giá và phản hồi.</a:t>
            </a:r>
          </a:p>
          <a:p>
            <a:pPr>
              <a:buFont typeface="Wingdings" panose="05000000000000000000" pitchFamily="2" charset="2"/>
              <a:buChar char="q"/>
            </a:pPr>
            <a:r>
              <a:rPr lang="en-US" b="1" u="sng">
                <a:latin typeface="Times New Roman" panose="02020603050405020304" pitchFamily="18" charset="0"/>
                <a:cs typeface="Times New Roman" panose="02020603050405020304" pitchFamily="18" charset="0"/>
              </a:rPr>
              <a:t>Nhược điểm</a:t>
            </a:r>
            <a:endParaRPr lang="en-US" u="sng">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Yếu cầu tài nguyên nhiều.</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Các vấn đề về thiết kế hoặc kiến trúc hệ thống có thể phát sinh bất cứ lúc nào.</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Yêu cầu quản lý phức tạp hơn.</a:t>
            </a:r>
          </a:p>
          <a:p>
            <a:pPr lvl="0">
              <a:buFont typeface="Wingdings" panose="05000000000000000000" pitchFamily="2" charset="2"/>
              <a:buChar char="§"/>
            </a:pPr>
            <a:r>
              <a:rPr lang="en-US">
                <a:latin typeface="Times New Roman" panose="02020603050405020304" pitchFamily="18" charset="0"/>
                <a:cs typeface="Times New Roman" panose="02020603050405020304" pitchFamily="18" charset="0"/>
              </a:rPr>
              <a:t>Tiến độ của dự án phụ thuộc nhiều vào giai đoạn phân tích rủi ro.</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115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TotalTime>
  <Words>1299</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CÁC MÔ HÌNH PHÁT TRIỂN PHẦN MỀM</vt:lpstr>
      <vt:lpstr>I.Mô hình thác nước (Waterfall model):</vt:lpstr>
      <vt:lpstr>PowerPoint Presentation</vt:lpstr>
      <vt:lpstr>PowerPoint Presentation</vt:lpstr>
      <vt:lpstr>II. Mô hình bản mẫu:</vt:lpstr>
      <vt:lpstr>PowerPoint Presentation</vt:lpstr>
      <vt:lpstr>III. Mô hình tiếp cận lặp: </vt:lpstr>
      <vt:lpstr>PowerPoint Presentation</vt:lpstr>
      <vt:lpstr>PowerPoint Presentation</vt:lpstr>
      <vt:lpstr>SO SÁNH MÔ HÌNH THÁC NƯỚC VÀ MÔ HÌNH BẢN MẪU: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MÔ HÌNH PHÁT TRIỂN PHẦN MỀM</dc:title>
  <dc:creator>KimAnh</dc:creator>
  <cp:lastModifiedBy>KimAnh</cp:lastModifiedBy>
  <cp:revision>4</cp:revision>
  <dcterms:created xsi:type="dcterms:W3CDTF">2020-11-04T03:37:04Z</dcterms:created>
  <dcterms:modified xsi:type="dcterms:W3CDTF">2020-11-04T04:10:42Z</dcterms:modified>
</cp:coreProperties>
</file>