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74"/>
  </p:notesMasterIdLst>
  <p:sldIdLst>
    <p:sldId id="1252" r:id="rId2"/>
    <p:sldId id="1283" r:id="rId3"/>
    <p:sldId id="1297" r:id="rId4"/>
    <p:sldId id="1301" r:id="rId5"/>
    <p:sldId id="1385" r:id="rId6"/>
    <p:sldId id="1387" r:id="rId7"/>
    <p:sldId id="1388" r:id="rId8"/>
    <p:sldId id="1386" r:id="rId9"/>
    <p:sldId id="1389" r:id="rId10"/>
    <p:sldId id="1390" r:id="rId11"/>
    <p:sldId id="1391" r:id="rId12"/>
    <p:sldId id="1392" r:id="rId13"/>
    <p:sldId id="1396" r:id="rId14"/>
    <p:sldId id="1397" r:id="rId15"/>
    <p:sldId id="1393" r:id="rId16"/>
    <p:sldId id="1394" r:id="rId17"/>
    <p:sldId id="1395" r:id="rId18"/>
    <p:sldId id="1284" r:id="rId19"/>
    <p:sldId id="1298" r:id="rId20"/>
    <p:sldId id="1399" r:id="rId21"/>
    <p:sldId id="1401" r:id="rId22"/>
    <p:sldId id="1400" r:id="rId23"/>
    <p:sldId id="1402" r:id="rId24"/>
    <p:sldId id="1407" r:id="rId25"/>
    <p:sldId id="1408" r:id="rId26"/>
    <p:sldId id="1411" r:id="rId27"/>
    <p:sldId id="1403" r:id="rId28"/>
    <p:sldId id="1409" r:id="rId29"/>
    <p:sldId id="1404" r:id="rId30"/>
    <p:sldId id="1405" r:id="rId31"/>
    <p:sldId id="1406" r:id="rId32"/>
    <p:sldId id="1398" r:id="rId33"/>
    <p:sldId id="1367" r:id="rId34"/>
    <p:sldId id="1368" r:id="rId35"/>
    <p:sldId id="1369" r:id="rId36"/>
    <p:sldId id="1370" r:id="rId37"/>
    <p:sldId id="1371" r:id="rId38"/>
    <p:sldId id="1372" r:id="rId39"/>
    <p:sldId id="1373" r:id="rId40"/>
    <p:sldId id="1374" r:id="rId41"/>
    <p:sldId id="1375" r:id="rId42"/>
    <p:sldId id="1376" r:id="rId43"/>
    <p:sldId id="1377" r:id="rId44"/>
    <p:sldId id="1378" r:id="rId45"/>
    <p:sldId id="1379" r:id="rId46"/>
    <p:sldId id="1380" r:id="rId47"/>
    <p:sldId id="1381" r:id="rId48"/>
    <p:sldId id="1382" r:id="rId49"/>
    <p:sldId id="1383" r:id="rId50"/>
    <p:sldId id="1366" r:id="rId51"/>
    <p:sldId id="1345" r:id="rId52"/>
    <p:sldId id="1344" r:id="rId53"/>
    <p:sldId id="1346" r:id="rId54"/>
    <p:sldId id="1347" r:id="rId55"/>
    <p:sldId id="1342" r:id="rId56"/>
    <p:sldId id="1357" r:id="rId57"/>
    <p:sldId id="1340" r:id="rId58"/>
    <p:sldId id="1348" r:id="rId59"/>
    <p:sldId id="1349" r:id="rId60"/>
    <p:sldId id="1350" r:id="rId61"/>
    <p:sldId id="1351" r:id="rId62"/>
    <p:sldId id="1358" r:id="rId63"/>
    <p:sldId id="1343" r:id="rId64"/>
    <p:sldId id="1352" r:id="rId65"/>
    <p:sldId id="1353" r:id="rId66"/>
    <p:sldId id="1354" r:id="rId67"/>
    <p:sldId id="1359" r:id="rId68"/>
    <p:sldId id="1360" r:id="rId69"/>
    <p:sldId id="1361" r:id="rId70"/>
    <p:sldId id="1362" r:id="rId71"/>
    <p:sldId id="1364" r:id="rId72"/>
    <p:sldId id="12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17375E"/>
    <a:srgbClr val="000000"/>
    <a:srgbClr val="FFFFA3"/>
    <a:srgbClr val="0069AA"/>
    <a:srgbClr val="0CA6A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124" autoAdjust="0"/>
  </p:normalViewPr>
  <p:slideViewPr>
    <p:cSldViewPr snapToGrid="0">
      <p:cViewPr varScale="1">
        <p:scale>
          <a:sx n="96" d="100"/>
          <a:sy n="96" d="100"/>
        </p:scale>
        <p:origin x="72" y="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헤드라인M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헤드라인M" panose="02030600000101010101" pitchFamily="18" charset="-127"/>
              </a:defRPr>
            </a:lvl1pPr>
          </a:lstStyle>
          <a:p>
            <a:fld id="{C83FB241-1455-4781-AEEA-6B6B2294DEAD}" type="datetimeFigureOut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f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헤드라인M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헤드라인M" panose="02030600000101010101" pitchFamily="18" charset="-127"/>
              </a:defRPr>
            </a:lvl1pPr>
          </a:lstStyle>
          <a:p>
            <a:fld id="{223809D9-452D-440B-B03F-1F8D2B5AD7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Y헤드라인M" panose="02030600000101010101" pitchFamily="18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Y헤드라인M" panose="02030600000101010101" pitchFamily="18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Y헤드라인M" panose="02030600000101010101" pitchFamily="18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Y헤드라인M" panose="02030600000101010101" pitchFamily="18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Y헤드라인M" panose="02030600000101010101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281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086c8963d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5086c8963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74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086c8963d_8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5086c8963d_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97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086c8963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5086c896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800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086c8963d_8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5086c8963d_8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361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086c8963d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5086c8963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91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086c8963d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5086c8963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752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086c8963d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5086c8963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7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086c896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5086c896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82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33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2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6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86c8963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5086c896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2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086c8963d_5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5086c8963d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49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086c8963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5086c8963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30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86c8963d_8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5086c8963d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2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ea typeface="HY헤드라인M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 err="1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ea typeface="HY헤드라인M" panose="02030600000101010101" pitchFamily="18" charset="-127"/>
              </a:defRPr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err="1"/>
              <a:t>기관명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  <a:latin typeface="HY헤드라인M" panose="02030600000101010101" pitchFamily="18" charset="-127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 dirty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>
              <a:latin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HY헤드라인M" panose="02030600000101010101" pitchFamily="18" charset="-127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Y헤드라인M" panose="02030600000101010101" pitchFamily="18" charset="-127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Y헤드라인M" panose="02030600000101010101" pitchFamily="18" charset="-127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Y헤드라인M" panose="02030600000101010101" pitchFamily="18" charset="-127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Y헤드라인M" panose="02030600000101010101" pitchFamily="18" charset="-127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ko-KR" altLang="en-US" dirty="0" smtClean="0">
                <a:effectLst/>
              </a:rPr>
              <a:t>채팅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프로젝트</a:t>
            </a:r>
            <a:endParaRPr lang="en-US" altLang="ko-KR" dirty="0">
              <a:effectLst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김경준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김다은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오재우</a:t>
            </a:r>
            <a:endParaRPr lang="en-US" altLang="ko-KR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CMS </a:t>
            </a:r>
            <a:r>
              <a:rPr lang="ko-KR" altLang="en-US" dirty="0" smtClean="0"/>
              <a:t>본부 </a:t>
            </a:r>
            <a:r>
              <a:rPr lang="en-US" altLang="ko-KR" dirty="0" smtClean="0"/>
              <a:t>FW </a:t>
            </a:r>
            <a:r>
              <a:rPr lang="ko-KR" altLang="en-US" dirty="0" smtClean="0"/>
              <a:t>연구개발팀</a:t>
            </a:r>
            <a:endParaRPr lang="en-US" altLang="ko-KR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360040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2022.09.14</a:t>
            </a:r>
            <a:endParaRPr lang="ko-KR" altLang="en-US" dirty="0"/>
          </a:p>
        </p:txBody>
      </p:sp>
      <p:pic>
        <p:nvPicPr>
          <p:cNvPr id="1026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586" y="5507774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9" y="1734695"/>
            <a:ext cx="9105900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1676" y="1292282"/>
            <a:ext cx="148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  치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8" y="3231264"/>
            <a:ext cx="9319136" cy="695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9711" y="2921960"/>
            <a:ext cx="2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 인크루드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48" y="4536975"/>
            <a:ext cx="9180531" cy="491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51676" y="4111182"/>
            <a:ext cx="2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링  크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5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083" y="5254473"/>
            <a:ext cx="948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curses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라이브러리를 사용하여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화면을 구성하였다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UI Thread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return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값을 반환하면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Curses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종료 후 프로그램이 종료되도록 구현하였다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21" y="1543294"/>
            <a:ext cx="9715444" cy="35379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52144" y="1900674"/>
            <a:ext cx="148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한글 표시</a:t>
            </a:r>
            <a:endParaRPr lang="ko-KR" altLang="en-US" sz="14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2220" y="2114894"/>
            <a:ext cx="148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Curses </a:t>
            </a:r>
            <a:r>
              <a:rPr lang="ko-KR" altLang="en-US" sz="1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endParaRPr lang="ko-KR" altLang="en-US" sz="14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2821" y="1941709"/>
            <a:ext cx="5166144" cy="225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0294" y="2158354"/>
            <a:ext cx="1498921" cy="208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2821" y="4272663"/>
            <a:ext cx="2771184" cy="420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9669" y="4329209"/>
            <a:ext cx="148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Curses </a:t>
            </a:r>
            <a:r>
              <a:rPr lang="ko-KR" altLang="en-US" sz="1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endParaRPr lang="ko-KR" altLang="en-US" sz="14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2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602369"/>
            <a:ext cx="11458189" cy="20454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4627" y="3959369"/>
            <a:ext cx="9197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출력 시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clear()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통해서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화면을 초기화한다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move()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통해서 화면 상의 좌표를 이동한다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printw()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통해서 화면 상에 문자열을 출력한다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refresh()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통해서 구현된 화면을 표시한다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9878" y="1602369"/>
            <a:ext cx="983849" cy="1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9879" y="1906226"/>
            <a:ext cx="1180618" cy="195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452" y="2670900"/>
            <a:ext cx="3894881" cy="182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1452" y="3471636"/>
            <a:ext cx="1250067" cy="176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2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4" y="1168401"/>
            <a:ext cx="6820703" cy="51225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90787" y="2410178"/>
            <a:ext cx="3180682" cy="16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1453" y="2627380"/>
            <a:ext cx="3711259" cy="1363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2473" y="2350381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6020" y="3032002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Message </a:t>
            </a:r>
            <a:r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1452" y="3990622"/>
            <a:ext cx="4642593" cy="135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7454" y="370286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 : Message </a:t>
            </a:r>
            <a:r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</a:t>
            </a:r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21451" y="4126088"/>
            <a:ext cx="5517483" cy="160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7618" y="579131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스크롤 구현</a:t>
            </a:r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8171809" y="1718202"/>
            <a:ext cx="1303867" cy="412044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응답 프로토콜 입력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8171809" y="2350381"/>
            <a:ext cx="1303867" cy="36688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 </a:t>
            </a:r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순서도: 처리 40"/>
          <p:cNvSpPr/>
          <p:nvPr/>
        </p:nvSpPr>
        <p:spPr>
          <a:xfrm>
            <a:off x="8171809" y="2993848"/>
            <a:ext cx="1303867" cy="36688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저장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8171809" y="3628851"/>
            <a:ext cx="1303867" cy="36688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메시지 형태로 변환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8075853" y="4224336"/>
            <a:ext cx="1495778" cy="649111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개수 </a:t>
            </a:r>
            <a:r>
              <a:rPr lang="en-US" altLang="ko-KR" sz="8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10</a:t>
            </a:r>
            <a:endParaRPr lang="ko-KR" altLang="en-US" sz="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9932875" y="4385207"/>
            <a:ext cx="1303867" cy="36688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메시지 </a:t>
            </a:r>
            <a:r>
              <a:rPr lang="en-US" altLang="ko-KR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줄씩 이동 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8171809" y="5087938"/>
            <a:ext cx="1303867" cy="36688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메시지 저장</a:t>
            </a:r>
            <a:endParaRPr lang="ko-KR" altLang="en-US" sz="12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6" name="직선 화살표 연결선 45"/>
          <p:cNvCxnSpPr>
            <a:stCxn id="39" idx="2"/>
            <a:endCxn id="40" idx="0"/>
          </p:cNvCxnSpPr>
          <p:nvPr/>
        </p:nvCxnSpPr>
        <p:spPr>
          <a:xfrm>
            <a:off x="8823743" y="2130246"/>
            <a:ext cx="0" cy="220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  <a:endCxn id="41" idx="0"/>
          </p:cNvCxnSpPr>
          <p:nvPr/>
        </p:nvCxnSpPr>
        <p:spPr>
          <a:xfrm>
            <a:off x="8823743" y="2717270"/>
            <a:ext cx="0" cy="276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2"/>
            <a:endCxn id="42" idx="0"/>
          </p:cNvCxnSpPr>
          <p:nvPr/>
        </p:nvCxnSpPr>
        <p:spPr>
          <a:xfrm>
            <a:off x="8823743" y="3360737"/>
            <a:ext cx="0" cy="268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2" idx="2"/>
            <a:endCxn id="43" idx="0"/>
          </p:cNvCxnSpPr>
          <p:nvPr/>
        </p:nvCxnSpPr>
        <p:spPr>
          <a:xfrm flipH="1">
            <a:off x="8823742" y="3995740"/>
            <a:ext cx="1" cy="22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5" idx="0"/>
          </p:cNvCxnSpPr>
          <p:nvPr/>
        </p:nvCxnSpPr>
        <p:spPr>
          <a:xfrm>
            <a:off x="8823742" y="4873447"/>
            <a:ext cx="1" cy="214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3"/>
            <a:endCxn id="44" idx="1"/>
          </p:cNvCxnSpPr>
          <p:nvPr/>
        </p:nvCxnSpPr>
        <p:spPr>
          <a:xfrm>
            <a:off x="9571631" y="4548892"/>
            <a:ext cx="361244" cy="19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4" idx="2"/>
            <a:endCxn id="45" idx="3"/>
          </p:cNvCxnSpPr>
          <p:nvPr/>
        </p:nvCxnSpPr>
        <p:spPr>
          <a:xfrm rot="5400000">
            <a:off x="9770600" y="4457173"/>
            <a:ext cx="519287" cy="11091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11028" y="426087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endParaRPr lang="ko-KR" altLang="en-US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29936" y="47914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endParaRPr lang="ko-KR" altLang="en-US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3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UI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135"/>
            <a:ext cx="12192000" cy="377350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52488" y="3189111"/>
            <a:ext cx="3910668" cy="716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32844" y="5356576"/>
            <a:ext cx="9313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 입장 또는 퇴장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응답에서 채팅 창의 출력할 데이터를 생성한다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창에서는 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</a:t>
            </a:r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문에서 좌표를 이동하며 채팅 데이터를 출력한다</a:t>
            </a:r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6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99" y="1137012"/>
            <a:ext cx="6207045" cy="31649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키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9556" y="4531588"/>
            <a:ext cx="1002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getsrt()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키보드 입력을 버퍼에 저장한다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getnstr()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키 입력 개수 제한이 필요한 곳에서는 키보드 입력을 버퍼에 저장한다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getstr()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또한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fget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마찬가지로 키 입력이 있을 때까지 대기하는 구문으로 화면의 깜빡임이 발생하지 않는다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87209" y="1647103"/>
            <a:ext cx="2494345" cy="181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read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2367" y="3773447"/>
            <a:ext cx="1002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read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함수의 경우 진입 시 서버에서 입력이 있을 때까지 대기하는 구문으로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read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후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close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해도 서버에서는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close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했다는 판단을 하지 못한다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창의 경우 상대방의 입장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데이터가 화면 상의 출력이 필요한 상황이므로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read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유지한다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창이 아닌 경우 클라이언트의 요청이 있을 경우에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g_read_flag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설정하여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read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필요한 상황에만 동작하도록 설정한다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3" y="1829363"/>
            <a:ext cx="10528242" cy="14344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79921" y="2227933"/>
            <a:ext cx="8889380" cy="103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6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966" y="274639"/>
            <a:ext cx="10027479" cy="944562"/>
          </a:xfrm>
        </p:spPr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write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922" y="5213197"/>
            <a:ext cx="1002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send Thread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g_protol_request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변수의 값을 확인하여 해당 요청이 있을 경우 데이터를 생성하고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write </a:t>
            </a:r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함수로 정해진 프로토콜의 프레임 사이즈만큼 데이터를 전송한다</a:t>
            </a:r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80" y="1318184"/>
            <a:ext cx="5675464" cy="3513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05680" y="1318185"/>
            <a:ext cx="5675464" cy="192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3" y="1318184"/>
            <a:ext cx="4519265" cy="11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 smtClean="0">
                <a:ea typeface="HY헤드라인M" panose="02030600000101010101" pitchFamily="18" charset="-127"/>
              </a:rPr>
              <a:t>QT </a:t>
            </a:r>
            <a:r>
              <a:rPr lang="ko-KR" altLang="en-US" sz="4000" dirty="0" smtClean="0">
                <a:ea typeface="HY헤드라인M" panose="02030600000101010101" pitchFamily="18" charset="-127"/>
              </a:rPr>
              <a:t>클라이언트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8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smtClean="0">
                <a:ea typeface="HY헤드라인M" panose="02030600000101010101" pitchFamily="18" charset="-127"/>
              </a:rPr>
              <a:t>서버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201" y="1891832"/>
            <a:ext cx="413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r>
              <a:rPr lang="en-US" altLang="ko-KR" sz="320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CLI </a:t>
            </a:r>
            <a:r>
              <a:rPr lang="ko-KR" altLang="en-US" sz="320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202" y="3204804"/>
            <a:ext cx="437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r>
              <a:rPr lang="en-US" altLang="ko-KR" sz="320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QT </a:t>
            </a:r>
            <a:r>
              <a:rPr lang="ko-KR" altLang="en-US" sz="320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202" y="4517777"/>
            <a:ext cx="353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r>
              <a:rPr lang="en-US" altLang="ko-KR" sz="320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3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클라이언트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7" y="2557341"/>
            <a:ext cx="1771897" cy="1743318"/>
          </a:xfrm>
          <a:prstGeom prst="rect">
            <a:avLst/>
          </a:prstGeom>
        </p:spPr>
      </p:pic>
      <p:sp>
        <p:nvSpPr>
          <p:cNvPr id="17" name="왼쪽 화살표 16"/>
          <p:cNvSpPr/>
          <p:nvPr/>
        </p:nvSpPr>
        <p:spPr>
          <a:xfrm>
            <a:off x="4481688" y="3208867"/>
            <a:ext cx="2348089" cy="440266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</a:rPr>
              <a:t>Connection</a:t>
            </a:r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58" y="2274712"/>
            <a:ext cx="10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Accept !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왼쪽/오른쪽 화살표 18"/>
          <p:cNvSpPr/>
          <p:nvPr/>
        </p:nvSpPr>
        <p:spPr>
          <a:xfrm>
            <a:off x="4481688" y="3200400"/>
            <a:ext cx="2381956" cy="45720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Thread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84" y="2644044"/>
            <a:ext cx="1409700" cy="13620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9273">
            <a:off x="8076819" y="2946626"/>
            <a:ext cx="395906" cy="3500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20488" y="4361863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01307" y="4300659"/>
            <a:ext cx="134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8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-0.1099 -0.0419 C -0.13269 -0.05162 -0.16706 -0.05648 -0.20313 -0.05648 C -0.24401 -0.05648 -0.27683 -0.05162 -0.29961 -0.0419 L -0.40925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다중 클라이언트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7" y="2557341"/>
            <a:ext cx="1771897" cy="17433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2" y="1342424"/>
            <a:ext cx="1409700" cy="1362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2" y="2827722"/>
            <a:ext cx="1409700" cy="1362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2" y="4313020"/>
            <a:ext cx="1409700" cy="1362075"/>
          </a:xfrm>
          <a:prstGeom prst="rect">
            <a:avLst/>
          </a:prstGeom>
        </p:spPr>
      </p:pic>
      <p:sp>
        <p:nvSpPr>
          <p:cNvPr id="15" name="왼쪽/오른쪽 화살표 14"/>
          <p:cNvSpPr/>
          <p:nvPr/>
        </p:nvSpPr>
        <p:spPr>
          <a:xfrm rot="20860790">
            <a:off x="4432365" y="2386056"/>
            <a:ext cx="2381956" cy="45720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Thread 1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4473425" y="3354374"/>
            <a:ext cx="2381956" cy="45720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Thread 2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 rot="923223">
            <a:off x="4428981" y="4317929"/>
            <a:ext cx="2381956" cy="45720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Thread 3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5450271" y="4729004"/>
            <a:ext cx="4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…</a:t>
            </a:r>
            <a:endParaRPr lang="ko-KR" altLang="en-US" sz="40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103587" y="5559335"/>
            <a:ext cx="4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…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827256" y="2245324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1859" y="973092"/>
            <a:ext cx="134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8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THREAD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68" y="1657814"/>
            <a:ext cx="7556691" cy="7461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0481" y="3061503"/>
            <a:ext cx="5706319" cy="2095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2574" y="2778536"/>
            <a:ext cx="981918" cy="18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2573" y="1941299"/>
            <a:ext cx="3673031" cy="796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9597" y="1900176"/>
            <a:ext cx="5475816" cy="3707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4" y="1087529"/>
            <a:ext cx="6551384" cy="10760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2402" y="1666401"/>
            <a:ext cx="1049436" cy="19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5129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85" y="2242414"/>
            <a:ext cx="6238875" cy="2257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THREAD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5151" y="2395959"/>
            <a:ext cx="4774556" cy="1261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7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회원가입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7" y="2557341"/>
            <a:ext cx="1771897" cy="1743318"/>
          </a:xfrm>
          <a:prstGeom prst="rect">
            <a:avLst/>
          </a:prstGeom>
        </p:spPr>
      </p:pic>
      <p:sp>
        <p:nvSpPr>
          <p:cNvPr id="8" name="왼쪽/오른쪽 화살표 7"/>
          <p:cNvSpPr/>
          <p:nvPr/>
        </p:nvSpPr>
        <p:spPr>
          <a:xfrm>
            <a:off x="4481688" y="3200400"/>
            <a:ext cx="2381956" cy="45720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Thread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84" y="2644044"/>
            <a:ext cx="1409700" cy="1362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9273">
            <a:off x="8076819" y="2946626"/>
            <a:ext cx="395906" cy="350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0488" y="4361863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1307" y="4300659"/>
            <a:ext cx="134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오른쪽으로 구부러진 화살표 13"/>
          <p:cNvSpPr/>
          <p:nvPr/>
        </p:nvSpPr>
        <p:spPr>
          <a:xfrm rot="5400000">
            <a:off x="5518471" y="1196914"/>
            <a:ext cx="575825" cy="3888351"/>
          </a:xfrm>
          <a:prstGeom prst="curv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9606" y="4792399"/>
            <a:ext cx="460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     </a:t>
            </a: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“/home/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ohjaewoo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/Projects/users.txt”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007820" y="4792399"/>
            <a:ext cx="306729" cy="44562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744" y="2458259"/>
            <a:ext cx="121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ID, PW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File:File alt font awesome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52" y="5341667"/>
            <a:ext cx="594263" cy="5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으로 구부러진 화살표 17"/>
          <p:cNvSpPr/>
          <p:nvPr/>
        </p:nvSpPr>
        <p:spPr>
          <a:xfrm rot="16200000">
            <a:off x="5598062" y="2147009"/>
            <a:ext cx="594748" cy="38349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3653" y="4397491"/>
            <a:ext cx="222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Status</a:t>
            </a:r>
          </a:p>
          <a:p>
            <a:pPr algn="ctr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 중복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9273">
            <a:off x="2965493" y="3400994"/>
            <a:ext cx="395906" cy="3500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8665" y="2853933"/>
            <a:ext cx="119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endParaRPr lang="ko-KR" altLang="en-US" sz="66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-0.1099 -0.0419 C -0.13269 -0.05162 -0.16706 -0.05648 -0.20313 -0.05648 C -0.24401 -0.05648 -0.27683 -0.05162 -0.29961 -0.0419 L -0.40925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7 3.7037E-6 L 0.11237 0.09074 C 0.13555 0.10972 0.17058 0.1199 0.20756 0.1199 C 0.24948 0.1199 0.28295 0.11018 0.30599 0.08912 L 0.41797 -0.00093 " pathEditMode="relative" rAng="10800000" ptsTypes="AAA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5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0" grpId="0"/>
      <p:bldP spid="20" grpId="1"/>
      <p:bldP spid="22" grpId="0"/>
      <p:bldP spid="2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회원가입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09" y="1562642"/>
            <a:ext cx="9353550" cy="4276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3907" y="1562641"/>
            <a:ext cx="3713566" cy="27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1371" y="1875590"/>
            <a:ext cx="2681490" cy="537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11370" y="2454326"/>
            <a:ext cx="4446629" cy="508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1370" y="2963119"/>
            <a:ext cx="8873946" cy="2633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80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로그인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7" y="2557341"/>
            <a:ext cx="1771897" cy="1743318"/>
          </a:xfrm>
          <a:prstGeom prst="rect">
            <a:avLst/>
          </a:prstGeom>
        </p:spPr>
      </p:pic>
      <p:sp>
        <p:nvSpPr>
          <p:cNvPr id="8" name="왼쪽/오른쪽 화살표 7"/>
          <p:cNvSpPr/>
          <p:nvPr/>
        </p:nvSpPr>
        <p:spPr>
          <a:xfrm>
            <a:off x="4481688" y="3200400"/>
            <a:ext cx="2381956" cy="457200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Thread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84" y="2644044"/>
            <a:ext cx="1409700" cy="1362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9273">
            <a:off x="8076819" y="2946626"/>
            <a:ext cx="395906" cy="350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20488" y="4361863"/>
            <a:ext cx="11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1307" y="4300659"/>
            <a:ext cx="134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오른쪽으로 구부러진 화살표 13"/>
          <p:cNvSpPr/>
          <p:nvPr/>
        </p:nvSpPr>
        <p:spPr>
          <a:xfrm rot="5400000">
            <a:off x="5518471" y="1196914"/>
            <a:ext cx="575825" cy="3888351"/>
          </a:xfrm>
          <a:prstGeom prst="curv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9606" y="4792399"/>
            <a:ext cx="460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     </a:t>
            </a: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“/home/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ohjaewoo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/Projects/users.txt” 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007820" y="4792399"/>
            <a:ext cx="306729" cy="44562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744" y="2458259"/>
            <a:ext cx="121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ID, PW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File:File alt font awesome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52" y="5341667"/>
            <a:ext cx="594263" cy="59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으로 구부러진 화살표 17"/>
          <p:cNvSpPr/>
          <p:nvPr/>
        </p:nvSpPr>
        <p:spPr>
          <a:xfrm rot="16200000">
            <a:off x="5598062" y="2147009"/>
            <a:ext cx="594748" cy="38349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7134" y="4397491"/>
            <a:ext cx="355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Status</a:t>
            </a:r>
          </a:p>
          <a:p>
            <a:pPr algn="ctr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잘못된 아이디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잘못된 비밀번호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69273">
            <a:off x="2965493" y="3400994"/>
            <a:ext cx="395906" cy="3500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98665" y="2853933"/>
            <a:ext cx="119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endParaRPr lang="ko-KR" altLang="en-US" sz="66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3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-0.1099 -0.0419 C -0.13269 -0.05162 -0.16706 -0.05648 -0.20313 -0.05648 C -0.24401 -0.05648 -0.27683 -0.05162 -0.29961 -0.0419 L -0.40925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7 3.7037E-6 L 0.11237 0.09074 C 0.13555 0.10972 0.17058 0.1199 0.20756 0.1199 C 0.24948 0.1199 0.28295 0.11018 0.30599 0.08912 L 0.41797 -0.00093 " pathEditMode="relative" rAng="10800000" ptsTypes="AAAAA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5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20" grpId="0"/>
      <p:bldP spid="20" grpId="1"/>
      <p:bldP spid="22" grpId="0"/>
      <p:bldP spid="2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로그인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1393495"/>
            <a:ext cx="7708353" cy="7697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2724" y="1393495"/>
            <a:ext cx="3165363" cy="210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4899" y="1632033"/>
            <a:ext cx="1987826" cy="852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4899" y="3069895"/>
            <a:ext cx="4722492" cy="28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3526" y="3440209"/>
            <a:ext cx="3529796" cy="1741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03525" y="3069895"/>
            <a:ext cx="3529797" cy="2018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10368" y="5950226"/>
            <a:ext cx="1984554" cy="384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5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0169 -0.39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98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5.55112E-17 L -0.00013 -0.388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94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00052 -0.39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97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00143 -0.394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97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013 -0.397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로그인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8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입장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4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35" y="592613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 txBox="1">
            <a:spLocks noGrp="1"/>
          </p:cNvSpPr>
          <p:nvPr>
            <p:ph type="title"/>
          </p:nvPr>
        </p:nvSpPr>
        <p:spPr>
          <a:xfrm>
            <a:off x="333830" y="30357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 </a:t>
            </a:r>
            <a:r>
              <a:rPr lang="en-US" altLang="ko-KR" sz="4000" smtClean="0">
                <a:solidFill>
                  <a:srgbClr val="FFFFFF"/>
                </a:solidFill>
                <a:ea typeface="HY헤드라인M" panose="02030600000101010101" pitchFamily="18" charset="-127"/>
              </a:rPr>
              <a:t>CLI </a:t>
            </a:r>
            <a:r>
              <a:rPr lang="ko-KR" altLang="en-US" sz="4000" smtClean="0">
                <a:solidFill>
                  <a:srgbClr val="FFFFFF"/>
                </a:solidFill>
                <a:ea typeface="HY헤드라인M" panose="02030600000101010101" pitchFamily="18" charset="-127"/>
              </a:rPr>
              <a:t>클라이언트</a:t>
            </a:r>
            <a:endParaRPr lang="ko-KR" altLang="en-US" sz="3200" dirty="0">
              <a:solidFill>
                <a:srgbClr val="FFFFFF"/>
              </a:solidFill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퇴장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메시지 기능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9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181" y="2484438"/>
            <a:ext cx="10027479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경계선이요</a:t>
            </a:r>
            <a:r>
              <a:rPr lang="en-US" altLang="ko-KR" dirty="0" smtClean="0"/>
              <a:t>-----------------------------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밑에 자료 필요하시다면 쓰시라고 </a:t>
            </a:r>
            <a:r>
              <a:rPr lang="ko-KR" altLang="en-US" dirty="0" err="1" smtClean="0"/>
              <a:t>내비둘게요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20804" y="124814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33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613250" y="1726400"/>
            <a:ext cx="2267100" cy="85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 1</a:t>
            </a:r>
            <a:endParaRPr sz="1800" b="1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613250" y="3476425"/>
            <a:ext cx="2267100" cy="85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 2</a:t>
            </a:r>
            <a:endParaRPr sz="1800" b="1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703575" y="1726400"/>
            <a:ext cx="2267100" cy="26553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sz="1800" b="1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28" name="Google Shape;128;p19"/>
          <p:cNvCxnSpPr>
            <a:stCxn id="125" idx="3"/>
            <a:endCxn id="127" idx="1"/>
          </p:cNvCxnSpPr>
          <p:nvPr/>
        </p:nvCxnSpPr>
        <p:spPr>
          <a:xfrm>
            <a:off x="3880350" y="2153300"/>
            <a:ext cx="3823200" cy="900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9"/>
          <p:cNvCxnSpPr>
            <a:stCxn id="126" idx="3"/>
            <a:endCxn id="127" idx="1"/>
          </p:cNvCxnSpPr>
          <p:nvPr/>
        </p:nvCxnSpPr>
        <p:spPr>
          <a:xfrm rot="10800000" flipH="1">
            <a:off x="3880350" y="3054025"/>
            <a:ext cx="3823200" cy="84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9"/>
          <p:cNvSpPr txBox="1"/>
          <p:nvPr/>
        </p:nvSpPr>
        <p:spPr>
          <a:xfrm>
            <a:off x="4031325" y="1878125"/>
            <a:ext cx="546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connect()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031325" y="3339525"/>
            <a:ext cx="546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connect()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763125" y="2466074"/>
            <a:ext cx="5463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accept()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859150" y="4787013"/>
            <a:ext cx="8252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클라이언트에서 연결 요청을 보내면 서버에서는 listen(대기)하고 있다가 연결 요청을 수락하고, 그 후 write와 read 함수를 통해 데이터를 </a:t>
            </a:r>
            <a:r>
              <a:rPr 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송수신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채팅방에서</a:t>
            </a:r>
            <a:r>
              <a:rPr lang="ko-KR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서버에서는 입장과 퇴장 그리고 대화에 대한 프로토콜 데이터를 모든 클라이언트에서 전송하여 해당 데이터를 채팅 </a:t>
            </a:r>
            <a:r>
              <a:rPr 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화면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에 출력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20804" y="124814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34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26834" y="2202366"/>
            <a:ext cx="1248936" cy="94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창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60689" y="1282390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60689" y="3411353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구부러진 연결선 8"/>
          <p:cNvCxnSpPr>
            <a:stCxn id="6" idx="3"/>
            <a:endCxn id="7" idx="1"/>
          </p:cNvCxnSpPr>
          <p:nvPr/>
        </p:nvCxnSpPr>
        <p:spPr>
          <a:xfrm flipV="1">
            <a:off x="4075770" y="1658744"/>
            <a:ext cx="1984919" cy="1014761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3"/>
            <a:endCxn id="20" idx="1"/>
          </p:cNvCxnSpPr>
          <p:nvPr/>
        </p:nvCxnSpPr>
        <p:spPr>
          <a:xfrm>
            <a:off x="4075770" y="2673505"/>
            <a:ext cx="1984919" cy="111420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33;p19"/>
          <p:cNvSpPr txBox="1"/>
          <p:nvPr/>
        </p:nvSpPr>
        <p:spPr>
          <a:xfrm>
            <a:off x="1859150" y="4787013"/>
            <a:ext cx="825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기본 창에서 로그인 창 또는 회원가입 창으로 이동 시에는 프로토콜 없이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UI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화면의 이동만 발생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1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20804" y="124814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35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0433" y="2630614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20561" y="2594228"/>
            <a:ext cx="2252546" cy="752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ko-KR" altLang="en-US" b="1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Google Shape;133;p19"/>
          <p:cNvSpPr txBox="1"/>
          <p:nvPr/>
        </p:nvSpPr>
        <p:spPr>
          <a:xfrm>
            <a:off x="2748658" y="4503515"/>
            <a:ext cx="8252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ID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와 비밀번호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,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비밀번호 확인 데이터 입력 완료 후 회원가입 프로토콜 데이터 전송</a:t>
            </a:r>
            <a:endParaRPr lang="en-US" altLang="ko-KR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회원가입 응답 프로토콜 데이터 응답 시 연결 해제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939278" y="3006968"/>
            <a:ext cx="2074984" cy="1758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708106" y="2555083"/>
            <a:ext cx="537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endParaRPr lang="ko-KR" altLang="en-US" sz="4800" b="1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96198" y="210739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</a:t>
            </a: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요청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4409" y="207100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응답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9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20804" y="124814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36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0787" y="2695807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9077" y="1351298"/>
            <a:ext cx="2252546" cy="752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ko-KR" altLang="en-US" b="1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Google Shape;133;p19"/>
          <p:cNvSpPr txBox="1"/>
          <p:nvPr/>
        </p:nvSpPr>
        <p:spPr>
          <a:xfrm>
            <a:off x="2726345" y="4485931"/>
            <a:ext cx="8252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ID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와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Password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입력 완료 후 로그인 요청 프로토콜 데이터 전송</a:t>
            </a:r>
            <a:endParaRPr lang="en-US" altLang="ko-KR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 요청 결과가 성공일 경우에만 </a:t>
            </a: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대기창으로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</a:t>
            </a:r>
            <a:endParaRPr lang="en-US" altLang="ko-KR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대기창에서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로그인 창으로 이동 시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socket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연결을 끊고 로그인 창으로 이동 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12277" y="2695807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대기창</a:t>
            </a:r>
            <a:endParaRPr lang="ko-KR" altLang="en-US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368942" y="1498776"/>
            <a:ext cx="4483603" cy="1783241"/>
            <a:chOff x="2368942" y="1498776"/>
            <a:chExt cx="4483603" cy="1783241"/>
          </a:xfrm>
        </p:grpSpPr>
        <p:cxnSp>
          <p:nvCxnSpPr>
            <p:cNvPr id="9" name="구부러진 연결선 8"/>
            <p:cNvCxnSpPr/>
            <p:nvPr/>
          </p:nvCxnSpPr>
          <p:spPr>
            <a:xfrm rot="5400000" flipH="1" flipV="1">
              <a:off x="3752753" y="1551246"/>
              <a:ext cx="860630" cy="126838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 rot="10800000" flipV="1">
              <a:off x="2996641" y="1498776"/>
              <a:ext cx="1352017" cy="1116978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98737" y="2148672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Connect</a:t>
              </a:r>
            </a:p>
            <a:p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 요청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8942" y="1573763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로그인 응답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5118155" y="3019963"/>
              <a:ext cx="1734390" cy="262054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105610" y="1632342"/>
            <a:ext cx="4064230" cy="1629824"/>
            <a:chOff x="5105610" y="1632342"/>
            <a:chExt cx="4064230" cy="1629824"/>
          </a:xfrm>
        </p:grpSpPr>
        <p:sp>
          <p:nvSpPr>
            <p:cNvPr id="30" name="오른쪽 화살표 29"/>
            <p:cNvSpPr/>
            <p:nvPr/>
          </p:nvSpPr>
          <p:spPr>
            <a:xfrm rot="10800000">
              <a:off x="5105610" y="3000112"/>
              <a:ext cx="1734390" cy="262054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31" name="구부러진 연결선 30"/>
            <p:cNvCxnSpPr/>
            <p:nvPr/>
          </p:nvCxnSpPr>
          <p:spPr>
            <a:xfrm>
              <a:off x="7273316" y="1670502"/>
              <a:ext cx="1287966" cy="888102"/>
            </a:xfrm>
            <a:prstGeom prst="curved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880922" y="1632342"/>
              <a:ext cx="395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X</a:t>
              </a:r>
              <a:endParaRPr lang="ko-KR" altLang="en-US" sz="2800" b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38550" y="1670502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Close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20804" y="124814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37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88406" y="2824902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창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9077" y="1351298"/>
            <a:ext cx="2252546" cy="752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ko-KR" altLang="en-US" b="1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5400000" flipH="1" flipV="1">
            <a:off x="3752753" y="1551246"/>
            <a:ext cx="860630" cy="126838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33;p19"/>
          <p:cNvSpPr txBox="1"/>
          <p:nvPr/>
        </p:nvSpPr>
        <p:spPr>
          <a:xfrm>
            <a:off x="3188071" y="3997805"/>
            <a:ext cx="82524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 창에서 입장을 선택하면 입장 요청 프로토콜이 서버에 전송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입장 응답이 성공일 경우에만 채팅 창으로 이동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입장 응답이 실패일 경우 입장 요청 프로토콜 재전송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채팅 창에서 퇴장을 선택하면 퇴장 요청 프로토콜이 서버에 전송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퇴장 응답이 성공일 경우에만 대기 창으로 이동 </a:t>
            </a:r>
            <a:endParaRPr lang="en-US" altLang="ko-KR" sz="1600" b="1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ko-KR" altLang="en-US" sz="1600" b="1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퇴장 응답이 실패일 경우 퇴장 요청 프로토콜 재전송</a:t>
            </a:r>
            <a:endParaRPr sz="1600" b="1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54906" y="2824902"/>
            <a:ext cx="2252546" cy="75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창</a:t>
            </a:r>
            <a:endParaRPr lang="ko-KR" altLang="en-US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 rot="10800000" flipV="1">
            <a:off x="2996641" y="1498776"/>
            <a:ext cx="1352017" cy="111697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96423" y="225712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입장 요청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8942" y="157376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입장 응답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250610" y="2901887"/>
            <a:ext cx="1734390" cy="262054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5206005" y="3320412"/>
            <a:ext cx="1734390" cy="262054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V="1">
            <a:off x="7518149" y="1622936"/>
            <a:ext cx="860630" cy="126838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rot="10800000" flipH="1" flipV="1">
            <a:off x="7711566" y="1459499"/>
            <a:ext cx="1352017" cy="111697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3097" y="227708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 요청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4421" y="157376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 응답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6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38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00" y="1755688"/>
            <a:ext cx="37719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기본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452275" y="2596525"/>
            <a:ext cx="3365400" cy="94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452275" y="3622350"/>
            <a:ext cx="3365400" cy="94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770400" y="2492525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①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770400" y="36223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②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147" name="Google Shape;147;p20"/>
          <p:cNvGraphicFramePr/>
          <p:nvPr>
            <p:extLst>
              <p:ext uri="{D42A27DB-BD31-4B8C-83A1-F6EECF244321}">
                <p14:modId xmlns:p14="http://schemas.microsoft.com/office/powerpoint/2010/main" val="133310899"/>
              </p:ext>
            </p:extLst>
          </p:nvPr>
        </p:nvGraphicFramePr>
        <p:xfrm>
          <a:off x="5756578" y="2655837"/>
          <a:ext cx="5036900" cy="18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 창으로 이동할 수 있습니다.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창으로 이동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39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기본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156" name="Google Shape;156;p21"/>
          <p:cNvGraphicFramePr/>
          <p:nvPr>
            <p:extLst>
              <p:ext uri="{D42A27DB-BD31-4B8C-83A1-F6EECF244321}">
                <p14:modId xmlns:p14="http://schemas.microsoft.com/office/powerpoint/2010/main" val="405187279"/>
              </p:ext>
            </p:extLst>
          </p:nvPr>
        </p:nvGraphicFramePr>
        <p:xfrm>
          <a:off x="5763650" y="1952875"/>
          <a:ext cx="5036900" cy="247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4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동작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6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1번 입력 시 로그인 화면으로 이동합니다.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2번 입력 시 회원 가입 화면으로 이동합니다.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종료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 입력 시 프로그램을 종료합니다.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14" y="2300517"/>
            <a:ext cx="3695700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5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프로젝트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134" y="1951672"/>
            <a:ext cx="7529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1" y="1355319"/>
            <a:ext cx="4542155" cy="26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03606" y="4621705"/>
            <a:ext cx="10485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클라이언트를 구현하여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통신을 이용하여 채팅 프로그램 구현하는 것을 목표로 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 CLI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클라이언트는 터미널 창에 채팅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구현하여 로그인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창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창 등을 구현한다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5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40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00" y="1867364"/>
            <a:ext cx="37338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회원가입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1611250" y="2985250"/>
            <a:ext cx="3467100" cy="24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611250" y="3306600"/>
            <a:ext cx="3467100" cy="24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611250" y="3627950"/>
            <a:ext cx="3467100" cy="24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705850" y="3949300"/>
            <a:ext cx="1521300" cy="36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423225" y="3949300"/>
            <a:ext cx="1521300" cy="36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013700" y="29075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①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013700" y="322890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②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5013700" y="35502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③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311075" y="394930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④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944525" y="394930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⑤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177" name="Google Shape;177;p22"/>
          <p:cNvGraphicFramePr/>
          <p:nvPr>
            <p:extLst>
              <p:ext uri="{D42A27DB-BD31-4B8C-83A1-F6EECF244321}">
                <p14:modId xmlns:p14="http://schemas.microsoft.com/office/powerpoint/2010/main" val="1274688726"/>
              </p:ext>
            </p:extLst>
          </p:nvPr>
        </p:nvGraphicFramePr>
        <p:xfrm>
          <a:off x="5853950" y="1600275"/>
          <a:ext cx="5036900" cy="38708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 입력 창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로그인에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필요한 아이디를 입력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 입력 창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로그인에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필요한 비밀번호를 입력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 확인 입력 창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비밀번호를 다시 입력해 비밀번호를 확인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버튼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입력한 아이디와 비밀번호로 회원가입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나가기 버튼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회원가입창을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나가 기본 창으로 돌아 갈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5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41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회원가입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186" name="Google Shape;186;p23"/>
          <p:cNvGraphicFramePr/>
          <p:nvPr>
            <p:extLst>
              <p:ext uri="{D42A27DB-BD31-4B8C-83A1-F6EECF244321}">
                <p14:modId xmlns:p14="http://schemas.microsoft.com/office/powerpoint/2010/main" val="1324089702"/>
              </p:ext>
            </p:extLst>
          </p:nvPr>
        </p:nvGraphicFramePr>
        <p:xfrm>
          <a:off x="5955550" y="1154450"/>
          <a:ext cx="5036900" cy="4114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동작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창에서 처음 입력은 ID로 판별합니다. ID 입력 성공 시 ID에 출력합니다.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 출력 성공 후 입력은 PW로 판별합니다. PW 입력 성공 시 PW에 출력합니다.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 Check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 입력 성공 후 입력은 PW Check로 판별합니다. PW Check 입력 성공 시 서버에 회원가입 요청 프로토콜을 전송하게 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이전 화면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 입력 시 초기 화면으로 이동합니다.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87" name="Google Shape;187;p23"/>
          <p:cNvSpPr txBox="1"/>
          <p:nvPr/>
        </p:nvSpPr>
        <p:spPr>
          <a:xfrm flipH="1">
            <a:off x="1792850" y="5311875"/>
            <a:ext cx="8290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회원가입 프로토콜 응답이  실패일 경우 화면을 지우고 ID 입력으로 돌아갑니다. 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00" y="1903325"/>
            <a:ext cx="3600450" cy="199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42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800" y="1913464"/>
            <a:ext cx="375285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013700" y="213530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①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013700" y="32980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②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082025" y="4161125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③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013700" y="42072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④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202" name="Google Shape;202;p24"/>
          <p:cNvGraphicFramePr/>
          <p:nvPr>
            <p:extLst>
              <p:ext uri="{D42A27DB-BD31-4B8C-83A1-F6EECF244321}">
                <p14:modId xmlns:p14="http://schemas.microsoft.com/office/powerpoint/2010/main" val="12697193"/>
              </p:ext>
            </p:extLst>
          </p:nvPr>
        </p:nvGraphicFramePr>
        <p:xfrm>
          <a:off x="5900075" y="1867538"/>
          <a:ext cx="5036900" cy="3474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 입력 창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본인이 </a:t>
                      </a:r>
                      <a:r>
                        <a:rPr lang="ko-KR" sz="14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회원가입한</a:t>
                      </a:r>
                      <a:r>
                        <a:rPr 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아이디를 입력 합니다.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 입력 창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본인이 </a:t>
                      </a:r>
                      <a:r>
                        <a:rPr lang="ko-KR" sz="14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회원가입한</a:t>
                      </a:r>
                      <a:r>
                        <a:rPr lang="ko-KR" sz="14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비밀번호를 입력 합니다. 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 버튼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 버튼을 눌러 채팅 대기 창으로 이동할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나가기 버튼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나가기 버튼을 눌러 </a:t>
                      </a: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기본창으로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이동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43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211" name="Google Shape;211;p25"/>
          <p:cNvGraphicFramePr/>
          <p:nvPr>
            <p:extLst>
              <p:ext uri="{D42A27DB-BD31-4B8C-83A1-F6EECF244321}">
                <p14:modId xmlns:p14="http://schemas.microsoft.com/office/powerpoint/2010/main" val="222132215"/>
              </p:ext>
            </p:extLst>
          </p:nvPr>
        </p:nvGraphicFramePr>
        <p:xfrm>
          <a:off x="5984000" y="1695125"/>
          <a:ext cx="5036900" cy="3078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창에서 처음 입력은 ID로 판별합니다. ID 입력 성공 시 ID에 출력합니다.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 출력 성공 후 입력은 PW로 판별합니다. PW 입력 성공 시  서버에 로그인 요청 프로토콜을 전송합니다.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이전 화면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Q입력 시 초기 화면으로 이동합니다.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2" name="Google Shape;212;p25"/>
          <p:cNvSpPr txBox="1"/>
          <p:nvPr/>
        </p:nvSpPr>
        <p:spPr>
          <a:xfrm flipH="1">
            <a:off x="1950900" y="5027100"/>
            <a:ext cx="8290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 프로토콜 응답이  실패일 경우 화면을 지우고 ID 입력으로 돌아갑니다. 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650" y="2386588"/>
            <a:ext cx="3657600" cy="169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9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44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00" y="2017189"/>
            <a:ext cx="36861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806250" y="261940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①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757775" y="3983875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②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225" name="Google Shape;225;p26"/>
          <p:cNvGraphicFramePr/>
          <p:nvPr>
            <p:extLst>
              <p:ext uri="{D42A27DB-BD31-4B8C-83A1-F6EECF244321}">
                <p14:modId xmlns:p14="http://schemas.microsoft.com/office/powerpoint/2010/main" val="2828598006"/>
              </p:ext>
            </p:extLst>
          </p:nvPr>
        </p:nvGraphicFramePr>
        <p:xfrm>
          <a:off x="5819375" y="2616785"/>
          <a:ext cx="5036900" cy="18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입장 버튼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입장 버튼을 눌러 </a:t>
                      </a: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대화창으로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이동할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종료 버튼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종료 버튼을 눌러 기본 창으로 이동 할 수 있습니다.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45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234" name="Google Shape;234;p27"/>
          <p:cNvGraphicFramePr/>
          <p:nvPr>
            <p:extLst>
              <p:ext uri="{D42A27DB-BD31-4B8C-83A1-F6EECF244321}">
                <p14:modId xmlns:p14="http://schemas.microsoft.com/office/powerpoint/2010/main" val="2244681443"/>
              </p:ext>
            </p:extLst>
          </p:nvPr>
        </p:nvGraphicFramePr>
        <p:xfrm>
          <a:off x="5927555" y="2170287"/>
          <a:ext cx="5036900" cy="18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동작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입장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1번 입력 시 서버에 입장 프로토콜을 전송합니다.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퇴장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2번 입력 시 로그인 화면으로 이동합니다. </a:t>
                      </a:r>
                      <a:endParaRPr sz="1400" dirty="0">
                        <a:latin typeface="HY헤드라인M" panose="02030600000101010101" pitchFamily="18" charset="-127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5" name="Google Shape;235;p27"/>
          <p:cNvSpPr txBox="1"/>
          <p:nvPr/>
        </p:nvSpPr>
        <p:spPr>
          <a:xfrm flipH="1">
            <a:off x="2194500" y="4744640"/>
            <a:ext cx="8290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입장 프로토콜 응답이 성공일 경우 </a:t>
            </a:r>
            <a:r>
              <a:rPr lang="ko-KR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채팅창으로</a:t>
            </a: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이동합니다.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입장 프로토콜 응답이 실패일 경우 입장 프로토콜을 재전송합니다.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00" y="2389325"/>
            <a:ext cx="356235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2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46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25" y="1731676"/>
            <a:ext cx="4163525" cy="3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5013700" y="1731675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①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815000" y="42072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②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907075" y="420725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③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864300" y="4668300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④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967575" y="4760525"/>
            <a:ext cx="45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⑤</a:t>
            </a:r>
            <a:endParaRPr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graphicFrame>
        <p:nvGraphicFramePr>
          <p:cNvPr id="250" name="Google Shape;250;p28"/>
          <p:cNvGraphicFramePr/>
          <p:nvPr>
            <p:extLst>
              <p:ext uri="{D42A27DB-BD31-4B8C-83A1-F6EECF244321}">
                <p14:modId xmlns:p14="http://schemas.microsoft.com/office/powerpoint/2010/main" val="220550952"/>
              </p:ext>
            </p:extLst>
          </p:nvPr>
        </p:nvGraphicFramePr>
        <p:xfrm>
          <a:off x="5999150" y="1664288"/>
          <a:ext cx="5036900" cy="3657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8450"/>
                <a:gridCol w="2518450"/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출력 창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입장 버튼을 눌러 대화창으로 이동할 수 있습니다. </a:t>
                      </a:r>
                      <a:endParaRPr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입력 창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종료 버튼을 눌러 기본 창으로 이동 할 수 있습니다. 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전송 창</a:t>
                      </a:r>
                      <a:endParaRPr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대화를 입력 할 수 있습니다. 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나가기 버튼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전송 버튼을 눌러 메시지를 전송 할 수 있습니다. 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인원수 출력 라벨</a:t>
                      </a:r>
                      <a:endParaRPr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채팅방에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접속한 사람의 명수를 알 수 있습니다. 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28"/>
          <p:cNvSpPr txBox="1"/>
          <p:nvPr/>
        </p:nvSpPr>
        <p:spPr>
          <a:xfrm>
            <a:off x="726125" y="1104100"/>
            <a:ext cx="259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채팅 창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9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47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 rotWithShape="1">
          <a:blip r:embed="rId3">
            <a:alphaModFix/>
          </a:blip>
          <a:srcRect b="17294"/>
          <a:stretch/>
        </p:blipFill>
        <p:spPr>
          <a:xfrm>
            <a:off x="958439" y="2329450"/>
            <a:ext cx="4524375" cy="22687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29"/>
          <p:cNvGraphicFramePr/>
          <p:nvPr>
            <p:extLst>
              <p:ext uri="{D42A27DB-BD31-4B8C-83A1-F6EECF244321}">
                <p14:modId xmlns:p14="http://schemas.microsoft.com/office/powerpoint/2010/main" val="1626652768"/>
              </p:ext>
            </p:extLst>
          </p:nvPr>
        </p:nvGraphicFramePr>
        <p:xfrm>
          <a:off x="6096000" y="1387759"/>
          <a:ext cx="5006622" cy="37794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3311"/>
                <a:gridCol w="2503311"/>
              </a:tblGrid>
              <a:tr h="457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  <a:endParaRPr sz="14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305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종료 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Q입력 시 퇴장 프로토콜을 서버에 전송합니다.</a:t>
                      </a:r>
                      <a:endParaRPr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현재인원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입장 또는 퇴장 프로토콜 응답 데이터의 현재 인원 데이터를 읽어와서 채팅 참여 인원을 출력합니다.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46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대화창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입장 또는 퇴장 프로토콜 응답 데이터에서 입력 또는 퇴장하는 사람의 ID 데이터를 읽어 화면에 출력합니다.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 프로토콜 응답 데이터에서 채팅 메시지를 읽어 </a:t>
                      </a:r>
                      <a:r>
                        <a:rPr lang="ko-KR" sz="14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채팅창에</a:t>
                      </a:r>
                      <a:r>
                        <a:rPr lang="ko-KR" sz="14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출력합니다.</a:t>
                      </a:r>
                      <a:endParaRPr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29"/>
          <p:cNvSpPr txBox="1"/>
          <p:nvPr/>
        </p:nvSpPr>
        <p:spPr>
          <a:xfrm flipH="1">
            <a:off x="2273334" y="5708340"/>
            <a:ext cx="82902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- </a:t>
            </a:r>
            <a:r>
              <a:rPr 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퇴장 </a:t>
            </a:r>
            <a:r>
              <a:rPr 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프로토콜 응답이 성공일 경우 </a:t>
            </a:r>
            <a:r>
              <a:rPr 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대기창으로</a:t>
            </a:r>
            <a:r>
              <a:rPr 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이동합니다</a:t>
            </a:r>
            <a:r>
              <a:rPr 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.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139700">
              <a:buSzPts val="1400"/>
            </a:pP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-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퇴장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프로토콜 응답이 실패일 경우 퇴장 프로토콜을 재전송합니다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3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48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74" y="1798050"/>
            <a:ext cx="2931675" cy="29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/>
          <p:nvPr/>
        </p:nvSpPr>
        <p:spPr>
          <a:xfrm>
            <a:off x="2027875" y="2512650"/>
            <a:ext cx="2634600" cy="68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2027925" y="3311550"/>
            <a:ext cx="2634600" cy="68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150" y="3365062"/>
            <a:ext cx="2982675" cy="29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/>
          <p:nvPr/>
        </p:nvSpPr>
        <p:spPr>
          <a:xfrm>
            <a:off x="7716968" y="5122697"/>
            <a:ext cx="1215300" cy="31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9088861" y="5122697"/>
            <a:ext cx="1215300" cy="31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cxnSp>
        <p:nvCxnSpPr>
          <p:cNvPr id="275" name="Google Shape;275;p30"/>
          <p:cNvCxnSpPr>
            <a:stCxn id="271" idx="3"/>
            <a:endCxn id="272" idx="1"/>
          </p:cNvCxnSpPr>
          <p:nvPr/>
        </p:nvCxnSpPr>
        <p:spPr>
          <a:xfrm>
            <a:off x="4662525" y="3655200"/>
            <a:ext cx="2870700" cy="1195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6" name="Google Shape;2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288" y="274650"/>
            <a:ext cx="3010529" cy="291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0"/>
          <p:cNvCxnSpPr>
            <a:stCxn id="270" idx="3"/>
            <a:endCxn id="276" idx="1"/>
          </p:cNvCxnSpPr>
          <p:nvPr/>
        </p:nvCxnSpPr>
        <p:spPr>
          <a:xfrm rot="10800000" flipH="1">
            <a:off x="4662475" y="1734600"/>
            <a:ext cx="2842800" cy="112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30"/>
          <p:cNvCxnSpPr>
            <a:stCxn id="274" idx="2"/>
            <a:endCxn id="271" idx="2"/>
          </p:cNvCxnSpPr>
          <p:nvPr/>
        </p:nvCxnSpPr>
        <p:spPr>
          <a:xfrm rot="5400000" flipH="1">
            <a:off x="5803861" y="1540247"/>
            <a:ext cx="1434000" cy="6351300"/>
          </a:xfrm>
          <a:prstGeom prst="bentConnector3">
            <a:avLst>
              <a:gd name="adj1" fmla="val -1660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30"/>
          <p:cNvCxnSpPr>
            <a:stCxn id="273" idx="0"/>
            <a:endCxn id="276" idx="2"/>
          </p:cNvCxnSpPr>
          <p:nvPr/>
        </p:nvCxnSpPr>
        <p:spPr>
          <a:xfrm rot="10800000" flipH="1">
            <a:off x="8324618" y="3194597"/>
            <a:ext cx="685800" cy="1928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30"/>
          <p:cNvSpPr txBox="1"/>
          <p:nvPr/>
        </p:nvSpPr>
        <p:spPr>
          <a:xfrm>
            <a:off x="5779050" y="5649300"/>
            <a:ext cx="110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메인 창으로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5919363" y="3803800"/>
            <a:ext cx="116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회원가입 창 </a:t>
            </a:r>
            <a:r>
              <a:rPr lang="ko-KR" sz="12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으로</a:t>
            </a: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5308075" y="1734600"/>
            <a:ext cx="141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 창으로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9114050" y="2426575"/>
            <a:ext cx="1164900" cy="365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8183500" y="2558775"/>
            <a:ext cx="3215775" cy="3515450"/>
          </a:xfrm>
          <a:custGeom>
            <a:avLst/>
            <a:gdLst/>
            <a:ahLst/>
            <a:cxnLst/>
            <a:rect l="l" t="t" r="r" b="b"/>
            <a:pathLst>
              <a:path w="128631" h="140618" extrusionOk="0">
                <a:moveTo>
                  <a:pt x="82526" y="0"/>
                </a:moveTo>
                <a:lnTo>
                  <a:pt x="128631" y="0"/>
                </a:lnTo>
                <a:lnTo>
                  <a:pt x="128631" y="140618"/>
                </a:lnTo>
                <a:lnTo>
                  <a:pt x="0" y="140618"/>
                </a:lnTo>
                <a:lnTo>
                  <a:pt x="0" y="12540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Google Shape;285;p30"/>
          <p:cNvSpPr/>
          <p:nvPr/>
        </p:nvSpPr>
        <p:spPr>
          <a:xfrm>
            <a:off x="7727213" y="2426575"/>
            <a:ext cx="1164900" cy="365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cxnSp>
        <p:nvCxnSpPr>
          <p:cNvPr id="286" name="Google Shape;286;p30"/>
          <p:cNvCxnSpPr>
            <a:stCxn id="285" idx="0"/>
          </p:cNvCxnSpPr>
          <p:nvPr/>
        </p:nvCxnSpPr>
        <p:spPr>
          <a:xfrm rot="-5400000">
            <a:off x="9805313" y="-285275"/>
            <a:ext cx="1216200" cy="4207500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0"/>
          <p:cNvCxnSpPr>
            <a:stCxn id="276" idx="3"/>
          </p:cNvCxnSpPr>
          <p:nvPr/>
        </p:nvCxnSpPr>
        <p:spPr>
          <a:xfrm>
            <a:off x="10515817" y="1734638"/>
            <a:ext cx="1840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88" name="Google Shape;288;p30"/>
          <p:cNvSpPr txBox="1"/>
          <p:nvPr/>
        </p:nvSpPr>
        <p:spPr>
          <a:xfrm>
            <a:off x="8477725" y="4039450"/>
            <a:ext cx="141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 창으로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10389475" y="2579250"/>
            <a:ext cx="110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메인 창으로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5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609604" y="274639"/>
            <a:ext cx="10027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465"/>
              </a:lnSpc>
              <a:spcBef>
                <a:spcPts val="0"/>
              </a:spcBef>
              <a:spcAft>
                <a:spcPts val="0"/>
              </a:spcAft>
              <a:buClr>
                <a:srgbClr val="005390"/>
              </a:buClr>
              <a:buSzPts val="4300"/>
              <a:buFont typeface="Arial"/>
              <a:buNone/>
            </a:pPr>
            <a:r>
              <a:rPr lang="ko-KR" dirty="0">
                <a:solidFill>
                  <a:srgbClr val="00539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클라이언트</a:t>
            </a:r>
            <a:endParaRPr dirty="0">
              <a:solidFill>
                <a:srgbClr val="00539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95" name="Google Shape;295;p31"/>
          <p:cNvSpPr txBox="1">
            <a:spLocks noGrp="1"/>
          </p:cNvSpPr>
          <p:nvPr>
            <p:ph type="sldNum" idx="4294967295"/>
          </p:nvPr>
        </p:nvSpPr>
        <p:spPr>
          <a:xfrm>
            <a:off x="9265483" y="65059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49</a:t>
            </a:fld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0" y="0"/>
            <a:ext cx="452400" cy="369300"/>
          </a:xfrm>
          <a:prstGeom prst="rect">
            <a:avLst/>
          </a:prstGeom>
          <a:solidFill>
            <a:srgbClr val="00539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02</a:t>
            </a:r>
            <a:endParaRPr sz="18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88" y="1753802"/>
            <a:ext cx="36861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/>
          <p:nvPr/>
        </p:nvSpPr>
        <p:spPr>
          <a:xfrm>
            <a:off x="2277563" y="2494050"/>
            <a:ext cx="3020400" cy="795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cxnSp>
        <p:nvCxnSpPr>
          <p:cNvPr id="299" name="Google Shape;299;p31"/>
          <p:cNvCxnSpPr/>
          <p:nvPr/>
        </p:nvCxnSpPr>
        <p:spPr>
          <a:xfrm rot="10800000">
            <a:off x="-245962" y="2891700"/>
            <a:ext cx="2109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00" name="Google Shape;3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913" y="1753801"/>
            <a:ext cx="4163525" cy="368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1"/>
          <p:cNvCxnSpPr>
            <a:stCxn id="298" idx="3"/>
            <a:endCxn id="300" idx="1"/>
          </p:cNvCxnSpPr>
          <p:nvPr/>
        </p:nvCxnSpPr>
        <p:spPr>
          <a:xfrm>
            <a:off x="5297963" y="2891700"/>
            <a:ext cx="2112000" cy="705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31"/>
          <p:cNvSpPr txBox="1"/>
          <p:nvPr/>
        </p:nvSpPr>
        <p:spPr>
          <a:xfrm>
            <a:off x="6109438" y="2825775"/>
            <a:ext cx="109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채팅방으로</a:t>
            </a: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481688" y="2337600"/>
            <a:ext cx="113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대기창으로</a:t>
            </a: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476513" y="4871625"/>
            <a:ext cx="10257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2277563" y="3721600"/>
            <a:ext cx="3020400" cy="795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</a:endParaRPr>
          </a:p>
        </p:txBody>
      </p:sp>
      <p:cxnSp>
        <p:nvCxnSpPr>
          <p:cNvPr id="306" name="Google Shape;306;p31"/>
          <p:cNvCxnSpPr>
            <a:stCxn id="305" idx="1"/>
          </p:cNvCxnSpPr>
          <p:nvPr/>
        </p:nvCxnSpPr>
        <p:spPr>
          <a:xfrm rot="10800000">
            <a:off x="-326737" y="4119250"/>
            <a:ext cx="260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31"/>
          <p:cNvSpPr txBox="1"/>
          <p:nvPr/>
        </p:nvSpPr>
        <p:spPr>
          <a:xfrm>
            <a:off x="412538" y="4119250"/>
            <a:ext cx="1556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로그인창으로</a:t>
            </a: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이동 소켓 종료</a:t>
            </a:r>
            <a:r>
              <a:rPr 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</a:t>
            </a:r>
            <a:endParaRPr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  <p:cxnSp>
        <p:nvCxnSpPr>
          <p:cNvPr id="308" name="Google Shape;308;p31"/>
          <p:cNvCxnSpPr>
            <a:stCxn id="304" idx="1"/>
          </p:cNvCxnSpPr>
          <p:nvPr/>
        </p:nvCxnSpPr>
        <p:spPr>
          <a:xfrm rot="10800000">
            <a:off x="5597613" y="4107825"/>
            <a:ext cx="1878900" cy="96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1"/>
          <p:cNvSpPr txBox="1"/>
          <p:nvPr/>
        </p:nvSpPr>
        <p:spPr>
          <a:xfrm>
            <a:off x="6109438" y="4107825"/>
            <a:ext cx="109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대기창으로</a:t>
            </a: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 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libri"/>
                <a:sym typeface="Calibri"/>
              </a:rPr>
              <a:t>이동</a:t>
            </a:r>
            <a:endParaRPr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3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설계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구조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134" y="1951672"/>
            <a:ext cx="7529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1844" y="4143565"/>
            <a:ext cx="94259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Thread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각각의 역할을 부여하고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프로그램을 구현하였다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Thread 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터미널 화면 상의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표시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 입력 대기 및 키 입력 처리 기능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Receive Thread 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서버로부터 데이터가 전송되면 해당 데이터를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파싱하고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파싱된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데이터를 이용하여 동작 구현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Send Thread :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 전송 상황이 되면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 데이터를 생성하고 서버에 데이터를 전송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56" y="1494278"/>
            <a:ext cx="6986199" cy="228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8"/>
          <p:cNvSpPr txBox="1">
            <a:spLocks noGrp="1"/>
          </p:cNvSpPr>
          <p:nvPr>
            <p:ph type="title"/>
          </p:nvPr>
        </p:nvSpPr>
        <p:spPr>
          <a:xfrm>
            <a:off x="4239786" y="28325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시나리오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0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8777" y="4172889"/>
            <a:ext cx="79976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채팅 프로토콜을 통한 서버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통신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클라이언트의 로그인 요청 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ID/PW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판단하여 로그인 성공 및 실패 응답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59581"/>
              </p:ext>
            </p:extLst>
          </p:nvPr>
        </p:nvGraphicFramePr>
        <p:xfrm>
          <a:off x="2198777" y="1772089"/>
          <a:ext cx="2235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⁞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43140"/>
              </p:ext>
            </p:extLst>
          </p:nvPr>
        </p:nvGraphicFramePr>
        <p:xfrm>
          <a:off x="6938268" y="2495903"/>
          <a:ext cx="2235200" cy="42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왼쪽/오른쪽 화살표 18"/>
          <p:cNvSpPr/>
          <p:nvPr/>
        </p:nvSpPr>
        <p:spPr>
          <a:xfrm>
            <a:off x="4691209" y="2677783"/>
            <a:ext cx="1989826" cy="156713"/>
          </a:xfrm>
          <a:prstGeom prst="left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167" y="2290897"/>
            <a:ext cx="107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89306" y="2756139"/>
            <a:ext cx="12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0041" y="2290897"/>
            <a:ext cx="13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LOGIN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4223" y="2465417"/>
            <a:ext cx="6069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16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S/F</a:t>
            </a:r>
            <a:endParaRPr lang="ko-KR" altLang="en-US" sz="216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4625" y="1772089"/>
            <a:ext cx="8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ID/PW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6167" y="1243955"/>
            <a:ext cx="190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2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3.75E-6 0.05509 C -3.75E-6 0.08009 0.08737 0.11087 0.15834 0.11087 L 0.3168 0.11087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14245 7.40741E-7 C -0.20638 7.40741E-7 -0.2849 -0.02894 -0.2849 -0.05208 L -0.2849 -0.1037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5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10704"/>
              </p:ext>
            </p:extLst>
          </p:nvPr>
        </p:nvGraphicFramePr>
        <p:xfrm>
          <a:off x="2198777" y="1772089"/>
          <a:ext cx="2235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⁞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08399"/>
              </p:ext>
            </p:extLst>
          </p:nvPr>
        </p:nvGraphicFramePr>
        <p:xfrm>
          <a:off x="6938268" y="2495903"/>
          <a:ext cx="2235200" cy="42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왼쪽/오른쪽 화살표 15"/>
          <p:cNvSpPr/>
          <p:nvPr/>
        </p:nvSpPr>
        <p:spPr>
          <a:xfrm>
            <a:off x="4691209" y="2677783"/>
            <a:ext cx="1989826" cy="156713"/>
          </a:xfrm>
          <a:prstGeom prst="left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7895" y="2269273"/>
            <a:ext cx="107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9306" y="2756139"/>
            <a:ext cx="12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8777" y="4172889"/>
            <a:ext cx="79976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채팅 프로토콜을 통한 서버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통신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클라이언트의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ID/PW/PWC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판단하여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 및 실패 응답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 시 서버 내 저장된 사용자 파일에 사용자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ID/PW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747" y="2300564"/>
            <a:ext cx="159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REGISTRATION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4624" y="1772089"/>
            <a:ext cx="138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ID/PW/PWC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75465"/>
              </p:ext>
            </p:extLst>
          </p:nvPr>
        </p:nvGraphicFramePr>
        <p:xfrm>
          <a:off x="6927969" y="3524004"/>
          <a:ext cx="2235200" cy="875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87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Users.txt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7894841" y="2997015"/>
            <a:ext cx="322053" cy="446501"/>
          </a:xfrm>
          <a:prstGeom prst="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7206" y="2534997"/>
            <a:ext cx="9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ID/PW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3101" y="1292717"/>
            <a:ext cx="190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7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1.66667E-6 0.05509 C -1.66667E-6 0.08009 0.08737 0.11087 0.15834 0.11087 L 0.3168 0.11087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1.66667E-6 0.2120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5" grpId="0" animBg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6943" y="4375109"/>
            <a:ext cx="91938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채팅 프로토콜을 통한 서버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통신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클라이언트의 입장 요청 시 입장 여부를 판단 후 성공 및 실패 응답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성공 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User Number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부여하며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방의 모든 클라이언트에게 입장 클라이언트에 대한 정보 전달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46018"/>
              </p:ext>
            </p:extLst>
          </p:nvPr>
        </p:nvGraphicFramePr>
        <p:xfrm>
          <a:off x="2198777" y="1772089"/>
          <a:ext cx="2235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 Client, 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⁞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43140"/>
              </p:ext>
            </p:extLst>
          </p:nvPr>
        </p:nvGraphicFramePr>
        <p:xfrm>
          <a:off x="6938268" y="2495903"/>
          <a:ext cx="2235200" cy="42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왼쪽/오른쪽 화살표 14"/>
          <p:cNvSpPr/>
          <p:nvPr/>
        </p:nvSpPr>
        <p:spPr>
          <a:xfrm>
            <a:off x="4691209" y="2677783"/>
            <a:ext cx="1989826" cy="156713"/>
          </a:xfrm>
          <a:prstGeom prst="left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7895" y="2269273"/>
            <a:ext cx="107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9306" y="2756139"/>
            <a:ext cx="12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3554" y="2288862"/>
            <a:ext cx="13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ENTRANCE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4223" y="2465417"/>
            <a:ext cx="6069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16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endParaRPr lang="ko-KR" altLang="en-US" sz="216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0965" y="1215779"/>
            <a:ext cx="190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입장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2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14245 7.40741E-7 C -0.20638 7.40741E-7 -0.2849 -0.02894 -0.2849 -0.05208 L -0.2849 -0.1037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449" y="4293078"/>
            <a:ext cx="99491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채팅 프로토콜을 통한 서버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통신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클라이언트의 퇴장 요청 시 퇴장 여부를 판단하며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대화창의 모든 클라이언트에게 퇴장 클라이언트에 대한 정보를 전달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퇴장한 클라이언트는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User Number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정보를 초기화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59875"/>
              </p:ext>
            </p:extLst>
          </p:nvPr>
        </p:nvGraphicFramePr>
        <p:xfrm>
          <a:off x="2198777" y="1772089"/>
          <a:ext cx="2235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    Client</a:t>
                      </a:r>
                      <a:r>
                        <a:rPr lang="en-US" altLang="ko-KR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1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2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3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⁞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43140"/>
              </p:ext>
            </p:extLst>
          </p:nvPr>
        </p:nvGraphicFramePr>
        <p:xfrm>
          <a:off x="6938268" y="2495903"/>
          <a:ext cx="2235200" cy="42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왼쪽/오른쪽 화살표 14"/>
          <p:cNvSpPr/>
          <p:nvPr/>
        </p:nvSpPr>
        <p:spPr>
          <a:xfrm>
            <a:off x="4691209" y="2677783"/>
            <a:ext cx="1989826" cy="156713"/>
          </a:xfrm>
          <a:prstGeom prst="left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7895" y="2269273"/>
            <a:ext cx="107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9306" y="2756139"/>
            <a:ext cx="12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13" y="2300564"/>
            <a:ext cx="13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QUIT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2887" y="1772089"/>
            <a:ext cx="60697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16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endParaRPr lang="ko-KR" altLang="en-US" sz="216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0013" y="1231754"/>
            <a:ext cx="190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5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8777" y="4172889"/>
            <a:ext cx="7997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채팅 프로토콜을 통한 서버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통신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에코 서버로 동작</a:t>
            </a: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클라이언트에게 부여된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User Number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번호를 통해 클라이언트 메시지의 유효성을 판단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62338"/>
              </p:ext>
            </p:extLst>
          </p:nvPr>
        </p:nvGraphicFramePr>
        <p:xfrm>
          <a:off x="2198777" y="1772089"/>
          <a:ext cx="2235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0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1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2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Client, 3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⁞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43140"/>
              </p:ext>
            </p:extLst>
          </p:nvPr>
        </p:nvGraphicFramePr>
        <p:xfrm>
          <a:off x="6938268" y="2495903"/>
          <a:ext cx="2235200" cy="420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왼쪽/오른쪽 화살표 18"/>
          <p:cNvSpPr/>
          <p:nvPr/>
        </p:nvSpPr>
        <p:spPr>
          <a:xfrm>
            <a:off x="4691209" y="2677783"/>
            <a:ext cx="1989826" cy="156713"/>
          </a:xfrm>
          <a:prstGeom prst="left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7895" y="2269273"/>
            <a:ext cx="107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89306" y="2756139"/>
            <a:ext cx="12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33554" y="2300564"/>
            <a:ext cx="13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MESSAGE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4341" y="1817298"/>
            <a:ext cx="32205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0423" y="1222857"/>
            <a:ext cx="190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2.70833E-6 0.0493 C -2.70833E-6 0.07129 0.07995 0.09861 0.14479 0.09861 L 0.28972 0.0986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1 0.09861 L 0.00039 0.0571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2 0.09861 L -0.00013 0.121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2 0.09861 L 0.00222 0.1826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uiExpand="1" animBg="1"/>
      <p:bldP spid="23" grpId="2" animBg="1"/>
      <p:bldP spid="23" grpId="3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8"/>
          <p:cNvSpPr txBox="1">
            <a:spLocks noGrp="1"/>
          </p:cNvSpPr>
          <p:nvPr>
            <p:ph type="title"/>
          </p:nvPr>
        </p:nvSpPr>
        <p:spPr>
          <a:xfrm>
            <a:off x="3353608" y="2826916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프로토콜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6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78895"/>
              </p:ext>
            </p:extLst>
          </p:nvPr>
        </p:nvGraphicFramePr>
        <p:xfrm>
          <a:off x="1964457" y="2776865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Login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 : PASSWORD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PASSWORD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 ~ PW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03192"/>
              </p:ext>
            </p:extLst>
          </p:nvPr>
        </p:nvGraphicFramePr>
        <p:xfrm>
          <a:off x="1964455" y="134165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CMD</a:t>
                      </a:r>
                      <a:endParaRPr lang="en-US" altLang="ko-KR" sz="18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9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5914"/>
              </p:ext>
            </p:extLst>
          </p:nvPr>
        </p:nvGraphicFramePr>
        <p:xfrm>
          <a:off x="1090799" y="1219201"/>
          <a:ext cx="95462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44"/>
                <a:gridCol w="867844"/>
                <a:gridCol w="867844"/>
                <a:gridCol w="867844"/>
                <a:gridCol w="867844"/>
                <a:gridCol w="867844"/>
                <a:gridCol w="867844"/>
                <a:gridCol w="867844"/>
                <a:gridCol w="867844"/>
                <a:gridCol w="867844"/>
                <a:gridCol w="8678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Length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CMD</a:t>
                      </a:r>
                      <a:endParaRPr lang="en-US" altLang="ko-KR" sz="18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 Check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78629"/>
              </p:ext>
            </p:extLst>
          </p:nvPr>
        </p:nvGraphicFramePr>
        <p:xfrm>
          <a:off x="1721556" y="2373997"/>
          <a:ext cx="811368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76"/>
                <a:gridCol w="6645108"/>
              </a:tblGrid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 : Registration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 : Password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Password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Password Check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PW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Check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Password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Check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PW Check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2734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61742"/>
              </p:ext>
            </p:extLst>
          </p:nvPr>
        </p:nvGraphicFramePr>
        <p:xfrm>
          <a:off x="2127234" y="1691455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</a:t>
                      </a:r>
                    </a:p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21226"/>
              </p:ext>
            </p:extLst>
          </p:nvPr>
        </p:nvGraphicFramePr>
        <p:xfrm>
          <a:off x="2127234" y="302222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 : Entrance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ID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6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설계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–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화면 표시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0717" y="4365600"/>
            <a:ext cx="934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상의 레벨을 부여하여 초기 창부터 대화 창까지 구분할 수 있도록 설계하였다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화면은 전환 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Clear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동작을 수행하고 화면이 출력되도록 설계하였다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057" y="1806222"/>
            <a:ext cx="1698978" cy="156915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64613" y="1806222"/>
            <a:ext cx="1698978" cy="156915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8335" y="1806222"/>
            <a:ext cx="1698978" cy="156915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0891" y="1806222"/>
            <a:ext cx="1698978" cy="1569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7169" y="1810931"/>
            <a:ext cx="1698978" cy="15691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703" y="29012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3447" y="1806222"/>
            <a:ext cx="1698978" cy="156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오류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6981" y="29012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3259" y="28843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9537" y="28843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35815" y="28843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71736" y="28843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퇴장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15857"/>
              </p:ext>
            </p:extLst>
          </p:nvPr>
        </p:nvGraphicFramePr>
        <p:xfrm>
          <a:off x="2149810" y="1549554"/>
          <a:ext cx="81280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 </a:t>
                      </a:r>
                    </a:p>
                    <a:p>
                      <a:pPr latinLnBrk="1"/>
                      <a:r>
                        <a:rPr lang="en-US" altLang="ko-KR" sz="18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79303"/>
              </p:ext>
            </p:extLst>
          </p:nvPr>
        </p:nvGraphicFramePr>
        <p:xfrm>
          <a:off x="2149812" y="3146404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 : Quit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 </a:t>
                      </a:r>
                      <a:r>
                        <a:rPr lang="en-US" altLang="ko-KR" sz="18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사용자 유효성 판단을 위해 부여된 사용자 번호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ID</a:t>
                      </a:r>
                      <a:r>
                        <a:rPr lang="ko-KR" altLang="en-US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4116"/>
              </p:ext>
            </p:extLst>
          </p:nvPr>
        </p:nvGraphicFramePr>
        <p:xfrm>
          <a:off x="1911740" y="1379379"/>
          <a:ext cx="8368520" cy="108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65"/>
                <a:gridCol w="1046065"/>
                <a:gridCol w="1046065"/>
                <a:gridCol w="1046065"/>
                <a:gridCol w="1046065"/>
                <a:gridCol w="1046065"/>
                <a:gridCol w="1046065"/>
                <a:gridCol w="1046065"/>
              </a:tblGrid>
              <a:tr h="682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Length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40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 ~ 120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39344"/>
              </p:ext>
            </p:extLst>
          </p:nvPr>
        </p:nvGraphicFramePr>
        <p:xfrm>
          <a:off x="1911744" y="2790419"/>
          <a:ext cx="836851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700"/>
                <a:gridCol w="6853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 : Message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사용자 유효성 판단을 위해 부여된 사용자 번호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Length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 Field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길이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 </a:t>
                      </a:r>
                      <a:r>
                        <a:rPr lang="ko-KR" altLang="en-US" sz="18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메세지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DATA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1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8"/>
          <p:cNvSpPr txBox="1">
            <a:spLocks noGrp="1"/>
          </p:cNvSpPr>
          <p:nvPr>
            <p:ph type="title"/>
          </p:nvPr>
        </p:nvSpPr>
        <p:spPr>
          <a:xfrm>
            <a:off x="4239786" y="2832561"/>
            <a:ext cx="724262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프로토콜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33617"/>
              </p:ext>
            </p:extLst>
          </p:nvPr>
        </p:nvGraphicFramePr>
        <p:xfrm>
          <a:off x="2032000" y="133207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8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12200"/>
              </p:ext>
            </p:extLst>
          </p:nvPr>
        </p:nvGraphicFramePr>
        <p:xfrm>
          <a:off x="2032000" y="2618107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 : Success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Login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User </a:t>
                      </a:r>
                      <a:r>
                        <a:rPr lang="en-US" altLang="ko-KR" sz="18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사용자 유효성 판단을 위해 부여할 사용자 번호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로그인에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대한 상태정보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 ~ Status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7749"/>
              </p:ext>
            </p:extLst>
          </p:nvPr>
        </p:nvGraphicFramePr>
        <p:xfrm>
          <a:off x="2031999" y="1349024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17502"/>
              </p:ext>
            </p:extLst>
          </p:nvPr>
        </p:nvGraphicFramePr>
        <p:xfrm>
          <a:off x="2031999" y="262939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 : Fail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Login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로그인에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대한 상태정보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 ~ Status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42924"/>
              </p:ext>
            </p:extLst>
          </p:nvPr>
        </p:nvGraphicFramePr>
        <p:xfrm>
          <a:off x="2215362" y="2718641"/>
          <a:ext cx="8128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733"/>
                <a:gridCol w="61272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 성공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 성공에 대한 정보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150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5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잘못된 아이디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잘못된 아이디에 대한 정보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151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잘못된 비밀번호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잘못된 비밀번호에 대한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정보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152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64704"/>
              </p:ext>
            </p:extLst>
          </p:nvPr>
        </p:nvGraphicFramePr>
        <p:xfrm>
          <a:off x="2248215" y="1546096"/>
          <a:ext cx="8128001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646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43639"/>
              </p:ext>
            </p:extLst>
          </p:nvPr>
        </p:nvGraphicFramePr>
        <p:xfrm>
          <a:off x="2248216" y="3003365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 : Success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 : Registration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회원가입에 대한 상태정보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Status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9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5515"/>
              </p:ext>
            </p:extLst>
          </p:nvPr>
        </p:nvGraphicFramePr>
        <p:xfrm>
          <a:off x="2184706" y="1489594"/>
          <a:ext cx="8159753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79"/>
                <a:gridCol w="1165679"/>
                <a:gridCol w="1165679"/>
                <a:gridCol w="1165679"/>
                <a:gridCol w="1165679"/>
                <a:gridCol w="1165679"/>
                <a:gridCol w="1165679"/>
              </a:tblGrid>
              <a:tr h="646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75108"/>
              </p:ext>
            </p:extLst>
          </p:nvPr>
        </p:nvGraphicFramePr>
        <p:xfrm>
          <a:off x="2216462" y="2927136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 : Fail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 : Registration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Status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회원가입에 대한 상태정보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Status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7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63344"/>
              </p:ext>
            </p:extLst>
          </p:nvPr>
        </p:nvGraphicFramePr>
        <p:xfrm>
          <a:off x="2215362" y="2718641"/>
          <a:ext cx="8128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733"/>
                <a:gridCol w="61272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성공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성공에 대한 정보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200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5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 불일치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비밀번호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불일치에 대한 정보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201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 중복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아이디가 중복에 대한 정보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202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99054"/>
              </p:ext>
            </p:extLst>
          </p:nvPr>
        </p:nvGraphicFramePr>
        <p:xfrm>
          <a:off x="2166742" y="2793684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 : Success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 : Entrance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Human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대화에 입장한 사람 수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(1~256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ID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89910"/>
              </p:ext>
            </p:extLst>
          </p:nvPr>
        </p:nvGraphicFramePr>
        <p:xfrm>
          <a:off x="2166741" y="1410016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Human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0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프로그램 설계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124" y="4812268"/>
            <a:ext cx="888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 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화면마다 </a:t>
            </a:r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입력할 수 있는 데이터에 제한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두어 해당 데이터가 아닐 경우 입력이 되지 않도록 설계하였다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창이나 회원가입 창에서 모든 입력이 완료되면 자동적으로 프로토콜 요청을 보내도록 설계하였다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 입력이 없을 경우 대기하는 특징을 이용하여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화면의 깜빡임을 제거하도록 설계하였다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>
              <a:latin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057" y="1806222"/>
            <a:ext cx="1698978" cy="156915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64613" y="1806222"/>
            <a:ext cx="1698978" cy="156915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8335" y="1806222"/>
            <a:ext cx="1698978" cy="156915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0891" y="1806222"/>
            <a:ext cx="1698978" cy="1569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대기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37169" y="1810931"/>
            <a:ext cx="1698978" cy="15691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73447" y="1806222"/>
            <a:ext cx="1698978" cy="156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 오류 창</a:t>
            </a:r>
            <a:endParaRPr lang="ko-KR" altLang="en-US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5462" y="3487513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</a:p>
          <a:p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</a:t>
            </a:r>
            <a:endParaRPr lang="en-US" altLang="ko-KR" sz="14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이전화면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4" y="3507611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</a:t>
            </a:r>
            <a:r>
              <a:rPr lang="en-US" altLang="ko-KR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1321" y="3432505"/>
            <a:ext cx="1321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</a:p>
          <a:p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</a:t>
            </a:r>
            <a:endParaRPr lang="en-US" altLang="ko-KR" sz="14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확인</a:t>
            </a:r>
            <a:endParaRPr lang="en-US" altLang="ko-KR" sz="14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이전화면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7811" y="3483821"/>
            <a:ext cx="11128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입장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이전화면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14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4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5548" y="3498617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</a:t>
            </a:r>
            <a:endParaRPr lang="en-US" altLang="ko-KR" sz="14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퇴장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30155" y="3507611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초기창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Q(</a:t>
            </a:r>
            <a:r>
              <a:rPr lang="ko-KR" altLang="en-US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종료</a:t>
            </a:r>
            <a:r>
              <a:rPr lang="en-US" altLang="ko-KR" sz="1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34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20" grpId="0"/>
      <p:bldP spid="21" grpId="0"/>
      <p:bldP spid="22" grpId="0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퇴장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31595"/>
              </p:ext>
            </p:extLst>
          </p:nvPr>
        </p:nvGraphicFramePr>
        <p:xfrm>
          <a:off x="2032001" y="1422400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247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Human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6680"/>
              </p:ext>
            </p:extLst>
          </p:nvPr>
        </p:nvGraphicFramePr>
        <p:xfrm>
          <a:off x="2032000" y="2757642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 : Success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Sub 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Q: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Quit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Human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대화에 입장한 사람 수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(1~256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명</a:t>
                      </a:r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ID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03601"/>
              </p:ext>
            </p:extLst>
          </p:nvPr>
        </p:nvGraphicFramePr>
        <p:xfrm>
          <a:off x="1955636" y="1476343"/>
          <a:ext cx="8127098" cy="108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4"/>
                <a:gridCol w="1161014"/>
                <a:gridCol w="1161014"/>
                <a:gridCol w="1161014"/>
                <a:gridCol w="1161014"/>
                <a:gridCol w="1161014"/>
                <a:gridCol w="1161014"/>
              </a:tblGrid>
              <a:tr h="682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Length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40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 ~ 120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94311"/>
              </p:ext>
            </p:extLst>
          </p:nvPr>
        </p:nvGraphicFramePr>
        <p:xfrm>
          <a:off x="1954734" y="2949553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167"/>
                <a:gridCol w="66568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항목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0x02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 : Message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Length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 Field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길이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ID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10byte ID </a:t>
                      </a:r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DATA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 메시지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Check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SUM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CMD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~ Human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까지 합산 후 하위 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바이트 데이터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ETX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0x03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온품 진행 중인 채용정보 총 1건 - 채용 히스토리 통계 | 잡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586" y="5507774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설계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구성도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690" y="4612339"/>
            <a:ext cx="111097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화면에 따라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있는 데이터를 제한하고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 입력을 통해 원하는 데이터를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입력받을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경우 프로토콜 요청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Flag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 요청이 있을 경우 프로토콜 데이터를 생성하고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Write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통해 서버로 데이터 전송한다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서버에서 응답을 받으면 데이터를 </a:t>
            </a: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파싱하고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화면을 변경한다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71" y="1266533"/>
            <a:ext cx="7851112" cy="2877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51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채팅 프로그램 구현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ea typeface="HY헤드라인M" panose="02030600000101010101" pitchFamily="18" charset="-127"/>
              </a:rPr>
              <a:t>-  Flag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5248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17133"/>
              </p:ext>
            </p:extLst>
          </p:nvPr>
        </p:nvGraphicFramePr>
        <p:xfrm>
          <a:off x="1284790" y="1911859"/>
          <a:ext cx="980954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831"/>
                <a:gridCol w="78127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변수 이름</a:t>
                      </a:r>
                      <a:endParaRPr lang="ko-KR" altLang="en-US"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  <a:endParaRPr lang="ko-KR" altLang="en-US" sz="14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g_chatting_num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창에서 표시되는 채팅의 수를 최대 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</a:t>
                      </a:r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개로 제한하기 위한 변수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g_login_status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로그인 실패 시 사유를 저장하여 로그인 화면에서 표시하기 위한 변수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(151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ID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에러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152 : PW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에러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g_reg_status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회원가입 실패 시 회원가입 화면에서 실패를 표시하기 위한 변수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(0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정상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1: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실패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g_chatting_in_status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창 입장 실패 시 대기 창에서 실패를 표시하기 위한 변수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(0 : </a:t>
                      </a:r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정상 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1 : </a:t>
                      </a:r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실패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g_chatting_out_status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대화 창 퇴장 실패 시 대화 창에서 실패를 표시하기 위한 변수 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( 0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정상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1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실패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g_connect_flag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서버와의 연결 상태를 저장하기 위한 변수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(0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연결 종료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1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연결 중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g_read_flag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read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함수의 동작을 제어하기 위한 변수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(0 : read x / 1: read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필요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g_message_flag 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 창에서 화면 출력이 필요한 상태를 제어하기 위한 변수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(0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 / 1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출력 필요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g_protocol_status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프로토콜 처리 상태를 표시하기 위한 변수</a:t>
                      </a:r>
                      <a:r>
                        <a:rPr lang="en-US" altLang="ko-KR" sz="120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(0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처리완료 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1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처리 시작 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2 : </a:t>
                      </a:r>
                      <a:r>
                        <a:rPr lang="ko-KR" altLang="en-US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처리 중</a:t>
                      </a:r>
                      <a:r>
                        <a:rPr lang="en-US" altLang="ko-KR" sz="1200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2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79294</TotalTime>
  <Words>2759</Words>
  <Application>Microsoft Office PowerPoint</Application>
  <PresentationFormat>와이드스크린</PresentationFormat>
  <Paragraphs>1016</Paragraphs>
  <Slides>72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7" baseType="lpstr">
      <vt:lpstr>HY헤드라인M</vt:lpstr>
      <vt:lpstr>맑은 고딕</vt:lpstr>
      <vt:lpstr>Arial</vt:lpstr>
      <vt:lpstr>Calibri</vt:lpstr>
      <vt:lpstr>PIN Lab. Template 2017</vt:lpstr>
      <vt:lpstr>채팅 프로젝트</vt:lpstr>
      <vt:lpstr>목차</vt:lpstr>
      <vt:lpstr>01 CLI 클라이언트</vt:lpstr>
      <vt:lpstr>채팅 프로젝트</vt:lpstr>
      <vt:lpstr>채팅 프로그램 설계 - 구조</vt:lpstr>
      <vt:lpstr>채팅 프로그램 설계 – 화면 표시</vt:lpstr>
      <vt:lpstr>채팅 프로그램 설계 – 키 입력</vt:lpstr>
      <vt:lpstr>채팅 프로그램 설계 -  구성도</vt:lpstr>
      <vt:lpstr>채팅 프로그램 구현 -  Flag</vt:lpstr>
      <vt:lpstr>채팅 프로그램 구현 -  UI</vt:lpstr>
      <vt:lpstr>채팅 프로그램 구현 -  UI</vt:lpstr>
      <vt:lpstr>채팅 프로그램 구현 -  UI</vt:lpstr>
      <vt:lpstr>채팅 프로그램 구현 -  UI</vt:lpstr>
      <vt:lpstr>채팅 프로그램 구현 -  UI</vt:lpstr>
      <vt:lpstr>채팅 프로그램 구현 -  키 입력</vt:lpstr>
      <vt:lpstr>채팅 프로그램 구현 -  read</vt:lpstr>
      <vt:lpstr>채팅 프로그램 구현 -  write</vt:lpstr>
      <vt:lpstr>02 QT 클라이언트</vt:lpstr>
      <vt:lpstr>03 서버</vt:lpstr>
      <vt:lpstr>다중 클라이언트 기능</vt:lpstr>
      <vt:lpstr>다중 클라이언트 기능</vt:lpstr>
      <vt:lpstr>THREAD</vt:lpstr>
      <vt:lpstr>THREAD</vt:lpstr>
      <vt:lpstr>회원가입 기능</vt:lpstr>
      <vt:lpstr>회원가입 기능</vt:lpstr>
      <vt:lpstr>로그인 기능</vt:lpstr>
      <vt:lpstr>로그인 기능</vt:lpstr>
      <vt:lpstr>로그인 기능</vt:lpstr>
      <vt:lpstr>입장 기능</vt:lpstr>
      <vt:lpstr>퇴장 기능</vt:lpstr>
      <vt:lpstr>메시지 기능</vt:lpstr>
      <vt:lpstr>경계선이요-----------------------------   밑에 자료 필요하시다면 쓰시라고 내비둘게요.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클라이언트</vt:lpstr>
      <vt:lpstr>서버 시나리오</vt:lpstr>
      <vt:lpstr>서버</vt:lpstr>
      <vt:lpstr>서버</vt:lpstr>
      <vt:lpstr>서버</vt:lpstr>
      <vt:lpstr>서버</vt:lpstr>
      <vt:lpstr>서버</vt:lpstr>
      <vt:lpstr>클라이언트 프로토콜</vt:lpstr>
      <vt:lpstr>로그인</vt:lpstr>
      <vt:lpstr>회원가입</vt:lpstr>
      <vt:lpstr>입장</vt:lpstr>
      <vt:lpstr>퇴장</vt:lpstr>
      <vt:lpstr>메시지</vt:lpstr>
      <vt:lpstr>서버 프로토콜</vt:lpstr>
      <vt:lpstr>로그인</vt:lpstr>
      <vt:lpstr>로그인</vt:lpstr>
      <vt:lpstr>로그인</vt:lpstr>
      <vt:lpstr>회원가입</vt:lpstr>
      <vt:lpstr>회원가입</vt:lpstr>
      <vt:lpstr>회원가입</vt:lpstr>
      <vt:lpstr>입장</vt:lpstr>
      <vt:lpstr>퇴장</vt:lpstr>
      <vt:lpstr>메시지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ojw</cp:lastModifiedBy>
  <cp:revision>1134</cp:revision>
  <dcterms:created xsi:type="dcterms:W3CDTF">2014-09-12T18:39:10Z</dcterms:created>
  <dcterms:modified xsi:type="dcterms:W3CDTF">2022-09-08T14:00:16Z</dcterms:modified>
</cp:coreProperties>
</file>