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27820-4912-441A-8E6E-21225DD7495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71529-8EA4-4E54-A96D-23944940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3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89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58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1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4174-0C22-4B03-9773-56ACD1B3895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1715DC-B6DD-4D0D-9BAD-23E6E47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Bioinformatics\RNA-Seq%20Differential%20Expression\Assignment\DESeq-2-Differential-Expression-Analysis.html" TargetMode="External"/><Relationship Id="rId7" Type="http://schemas.openxmlformats.org/officeDocument/2006/relationships/image" Target="../media/image2.emf"/><Relationship Id="rId2" Type="http://schemas.openxmlformats.org/officeDocument/2006/relationships/hyperlink" Target="file:///K:\Bioinformatics\RNA-Seq%20Differential%20Expression\Assignment\DESeq-2-Differential-Expression-Analysi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oleObject" Target="file:///K:\Bioinformatics\RNA-Seq%20Differential%20Expression\Assignment\Manual-Differential-Expression-Analysis.html" TargetMode="External"/><Relationship Id="rId5" Type="http://schemas.openxmlformats.org/officeDocument/2006/relationships/hyperlink" Target="file:///K:\Bioinformatics\RNA-Seq%20Differential%20Expression\Assignment\Manual-Differential-Expression-Analysis.html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Bioinformatics\RNA-Seq%20Differential%20Expression\Assignment\intersection.html" TargetMode="External"/><Relationship Id="rId2" Type="http://schemas.openxmlformats.org/officeDocument/2006/relationships/hyperlink" Target="file:///K:\Bioinformatics\RNA-Seq%20Differential%20Expression\Assignment\intersection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C14D-7EA9-773C-DB28-D2145804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76" y="2517071"/>
            <a:ext cx="6477537" cy="1646302"/>
          </a:xfrm>
        </p:spPr>
        <p:txBody>
          <a:bodyPr/>
          <a:lstStyle/>
          <a:p>
            <a:pPr algn="l"/>
            <a:r>
              <a:rPr lang="en-US" dirty="0"/>
              <a:t>RNA-seq Differential Expression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BCD2-113D-D76A-0A40-925006CF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576" y="4358684"/>
            <a:ext cx="4239946" cy="381992"/>
          </a:xfrm>
        </p:spPr>
        <p:txBody>
          <a:bodyPr/>
          <a:lstStyle/>
          <a:p>
            <a:pPr algn="ctr"/>
            <a:r>
              <a:rPr lang="en-US" dirty="0"/>
              <a:t>Under Supervision of Dr/Mariam </a:t>
            </a:r>
            <a:r>
              <a:rPr lang="en-US" dirty="0" err="1"/>
              <a:t>Oweda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1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478F-1181-E64E-5630-817BC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both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AEA2-6C36-8EFF-4C56-7134BF2C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0" y="2164692"/>
            <a:ext cx="4185623" cy="576262"/>
          </a:xfrm>
        </p:spPr>
        <p:txBody>
          <a:bodyPr/>
          <a:lstStyle/>
          <a:p>
            <a:r>
              <a:rPr lang="en-US" dirty="0"/>
              <a:t>DESeq2: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33E2C-817D-479F-B20E-9812524B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45" y="3832625"/>
            <a:ext cx="4185618" cy="576262"/>
          </a:xfrm>
        </p:spPr>
        <p:txBody>
          <a:bodyPr/>
          <a:lstStyle/>
          <a:p>
            <a:r>
              <a:rPr lang="en-US" dirty="0"/>
              <a:t>Manual:</a:t>
            </a:r>
          </a:p>
        </p:txBody>
      </p:sp>
      <p:graphicFrame>
        <p:nvGraphicFramePr>
          <p:cNvPr id="7" name="Content Placeholder 6">
            <a:hlinkClick r:id="rId2" action="ppaction://hlinkfile"/>
            <a:extLst>
              <a:ext uri="{FF2B5EF4-FFF2-40B4-BE49-F238E27FC236}">
                <a16:creationId xmlns:a16="http://schemas.microsoft.com/office/drawing/2014/main" id="{24F97DD1-6121-A39C-2785-C197673B743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6313785"/>
              </p:ext>
            </p:extLst>
          </p:nvPr>
        </p:nvGraphicFramePr>
        <p:xfrm>
          <a:off x="675745" y="29678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3" imgW="914400" imgH="771704" progId="htmlfile">
                  <p:link updateAutomatic="1"/>
                </p:oleObj>
              </mc:Choice>
              <mc:Fallback>
                <p:oleObj name="HTML Document" showAsIcon="1" r:id="rId3" imgW="914400" imgH="771704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45" y="29678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>
            <a:hlinkClick r:id="rId5" action="ppaction://hlinkfile"/>
            <a:extLst>
              <a:ext uri="{FF2B5EF4-FFF2-40B4-BE49-F238E27FC236}">
                <a16:creationId xmlns:a16="http://schemas.microsoft.com/office/drawing/2014/main" id="{2BB2C5AC-86CE-6415-ADDD-288BD4B8231C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7009325"/>
              </p:ext>
            </p:extLst>
          </p:nvPr>
        </p:nvGraphicFramePr>
        <p:xfrm>
          <a:off x="675740" y="47290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6" imgW="914400" imgH="771704" progId="htmlfile">
                  <p:link updateAutomatic="1"/>
                </p:oleObj>
              </mc:Choice>
              <mc:Fallback>
                <p:oleObj name="HTML Document" showAsIcon="1" r:id="rId6" imgW="914400" imgH="771704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740" y="47290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A3B06E-5E5E-B8CF-62B9-9DE66E93A450}"/>
              </a:ext>
            </a:extLst>
          </p:cNvPr>
          <p:cNvSpPr txBox="1"/>
          <p:nvPr/>
        </p:nvSpPr>
        <p:spPr>
          <a:xfrm>
            <a:off x="2768551" y="2379216"/>
            <a:ext cx="650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in manual script I run Wilcoxon test but when I tried to save it as HTML file it didn’t save “the warning message said that the data is normally distributed”, but when I deleted this chunk it run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992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8AD-531B-A585-1494-126ACC9A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9DE0-48E7-F68B-1BD6-478ABF889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971A-3B4C-369C-8CAF-30E643F3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691755"/>
          </a:xfrm>
        </p:spPr>
        <p:txBody>
          <a:bodyPr/>
          <a:lstStyle/>
          <a:p>
            <a:r>
              <a:rPr lang="en-US" dirty="0"/>
              <a:t>2394 DEGs were observed using DESeq2 package.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B2C7D-BCB5-7035-4123-B58B8646C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1E893-9E5C-A153-070E-C0819B75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691755"/>
          </a:xfrm>
        </p:spPr>
        <p:txBody>
          <a:bodyPr/>
          <a:lstStyle/>
          <a:p>
            <a:r>
              <a:rPr lang="en-US" dirty="0"/>
              <a:t>1139 DEGs were observed using manual analysis.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15D81-63C8-A72F-A93E-9448794681E2}"/>
              </a:ext>
            </a:extLst>
          </p:cNvPr>
          <p:cNvSpPr txBox="1"/>
          <p:nvPr/>
        </p:nvSpPr>
        <p:spPr>
          <a:xfrm>
            <a:off x="675745" y="3905452"/>
            <a:ext cx="7989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Intersection between two different approaches: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879 genes are in common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A44B8BF8-EEE9-8AF4-8F2C-CCE059B09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90717"/>
              </p:ext>
            </p:extLst>
          </p:nvPr>
        </p:nvGraphicFramePr>
        <p:xfrm>
          <a:off x="4518468" y="501828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3" imgW="914400" imgH="771704" progId="htmlfile">
                  <p:link updateAutomatic="1"/>
                </p:oleObj>
              </mc:Choice>
              <mc:Fallback>
                <p:oleObj name="HTML Document" showAsIcon="1" r:id="rId3" imgW="914400" imgH="771704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8468" y="501828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60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009-3FE2-E925-72BE-ED3F37A8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in DEGs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2F6F-E4E1-B066-D169-3A36BE28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1353"/>
            <a:ext cx="8596668" cy="2855294"/>
          </a:xfrm>
        </p:spPr>
        <p:txBody>
          <a:bodyPr/>
          <a:lstStyle/>
          <a:p>
            <a:r>
              <a:rPr lang="en-US" dirty="0"/>
              <a:t>While using DESeq2 package the number of DEGs were higher twice roughly even if the </a:t>
            </a:r>
            <a:r>
              <a:rPr lang="en-US" dirty="0" err="1"/>
              <a:t>logFC</a:t>
            </a:r>
            <a:r>
              <a:rPr lang="en-US" dirty="0"/>
              <a:t> &gt; 2 it means that they are over expressed 4 times!</a:t>
            </a:r>
          </a:p>
          <a:p>
            <a:r>
              <a:rPr lang="en-US" dirty="0"/>
              <a:t>It also mean that there are many different genes involved in bladder cancer than the 1139 that were observed by manual analysis.</a:t>
            </a:r>
          </a:p>
          <a:p>
            <a:r>
              <a:rPr lang="en-US" dirty="0"/>
              <a:t>Which leads us to a fact that a package such DESeq2 make our life easer and also its output is very accurate.</a:t>
            </a:r>
          </a:p>
          <a:p>
            <a:r>
              <a:rPr lang="en-US" dirty="0"/>
              <a:t>It is important to fully understand the theoretical background behind this package to handle in unexpected error. </a:t>
            </a:r>
          </a:p>
        </p:txBody>
      </p:sp>
    </p:spTree>
    <p:extLst>
      <p:ext uri="{BB962C8B-B14F-4D97-AF65-F5344CB8AC3E}">
        <p14:creationId xmlns:p14="http://schemas.microsoft.com/office/powerpoint/2010/main" val="285576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D4E4-640F-B4FC-F1E7-E9E04704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KEGG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0EFC-A697-4E4F-F216-AFE2A35B3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DESeq2: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D33B6-37CA-3671-28B7-DEA12A9D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42352"/>
            <a:ext cx="704948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EB19-8753-6088-9388-F551B025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KEGG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D54E-478D-C314-F731-A96C63641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Manual: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C741-3708-5E11-A055-E7FC77F5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35554"/>
            <a:ext cx="686848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EC20-F238-979B-3764-8CC8229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66" y="2314112"/>
            <a:ext cx="8596668" cy="757561"/>
          </a:xfrm>
        </p:spPr>
        <p:txBody>
          <a:bodyPr/>
          <a:lstStyle/>
          <a:p>
            <a:r>
              <a:rPr lang="en-US" dirty="0"/>
              <a:t>Comment on Enriched Pathways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12C0-3812-62FF-B20E-195655E2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66" y="3429000"/>
            <a:ext cx="8596668" cy="973228"/>
          </a:xfrm>
        </p:spPr>
        <p:txBody>
          <a:bodyPr/>
          <a:lstStyle/>
          <a:p>
            <a:r>
              <a:rPr lang="en-US" dirty="0"/>
              <a:t>By looking to the top 5 pathways you can tell that the DESeq2 package results are more accurate than manual analysis because they are more relevant to the disease we study.</a:t>
            </a:r>
          </a:p>
        </p:txBody>
      </p:sp>
    </p:spTree>
    <p:extLst>
      <p:ext uri="{BB962C8B-B14F-4D97-AF65-F5344CB8AC3E}">
        <p14:creationId xmlns:p14="http://schemas.microsoft.com/office/powerpoint/2010/main" val="2105510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239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file:///K:\Bioinformatics\RNA-Seq%20Differential%20Expression\Assignment\DESeq-2-Differential-Expression-Analysis.html</vt:lpstr>
      <vt:lpstr>file:///K:\Bioinformatics\RNA-Seq%20Differential%20Expression\Assignment\Manual-Differential-Expression-Analysis.html</vt:lpstr>
      <vt:lpstr>file:///K:\Bioinformatics\RNA-Seq%20Differential%20Expression\Assignment\intersection.html</vt:lpstr>
      <vt:lpstr>RNA-seq Differential Expression Analysis</vt:lpstr>
      <vt:lpstr>Code for both approaches</vt:lpstr>
      <vt:lpstr>Comparison</vt:lpstr>
      <vt:lpstr>The difference in DEGs number?</vt:lpstr>
      <vt:lpstr>Top 5 KEGG Pathways</vt:lpstr>
      <vt:lpstr>Top 5 KEGG Pathways</vt:lpstr>
      <vt:lpstr>Comment on Enriched Pathways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</dc:title>
  <dc:creator>pc</dc:creator>
  <cp:lastModifiedBy>pc</cp:lastModifiedBy>
  <cp:revision>3</cp:revision>
  <dcterms:created xsi:type="dcterms:W3CDTF">2023-12-01T18:35:38Z</dcterms:created>
  <dcterms:modified xsi:type="dcterms:W3CDTF">2023-12-09T21:13:30Z</dcterms:modified>
</cp:coreProperties>
</file>