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8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5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600"/>
            <a:ext cx="8121163" cy="70045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Проект «</a:t>
            </a:r>
            <a:r>
              <a:rPr b="1" dirty="0" err="1" smtClean="0"/>
              <a:t>Спортивное</a:t>
            </a:r>
            <a:r>
              <a:rPr lang="ru-RU" b="1" dirty="0" smtClean="0"/>
              <a:t> п</a:t>
            </a:r>
            <a:r>
              <a:rPr b="1" dirty="0" err="1" smtClean="0"/>
              <a:t>риложение</a:t>
            </a:r>
            <a:r>
              <a:rPr lang="ru-RU" b="1" dirty="0" smtClean="0"/>
              <a:t>"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353" y="2004647"/>
            <a:ext cx="7867652" cy="40291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b="1" dirty="0" smtClean="0"/>
              <a:t>Цель: </a:t>
            </a:r>
            <a:r>
              <a:rPr lang="ru-RU" dirty="0"/>
              <a:t>Создать лидирующее приложение для спорта и соц. взаимодействия, увеличивая вовлеченность пользователей и предлагая персонализированный опыт</a:t>
            </a:r>
            <a:r>
              <a:rPr lang="ru-RU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Стимулировать </a:t>
            </a:r>
            <a:r>
              <a:rPr lang="ru-RU" dirty="0"/>
              <a:t>людей по всему миру соревноваться с собой и другими, повышая </a:t>
            </a:r>
            <a:r>
              <a:rPr lang="ru-RU" dirty="0" err="1"/>
              <a:t>вовлечённость</a:t>
            </a:r>
            <a:r>
              <a:rPr lang="ru-RU" dirty="0"/>
              <a:t> в здоровый образ жизни и повышая качество жизни. </a:t>
            </a:r>
            <a:endParaRPr lang="ru-RU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35871" y="5529630"/>
            <a:ext cx="5893779" cy="694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b="1" i="1" dirty="0" smtClean="0"/>
              <a:t>Докладчик: </a:t>
            </a:r>
            <a:r>
              <a:rPr lang="ru-RU" b="1" i="1" dirty="0" smtClean="0"/>
              <a:t>Климова Оксана</a:t>
            </a:r>
            <a:endParaRPr lang="ru-RU" b="1" i="1" dirty="0" smtClean="0"/>
          </a:p>
          <a:p>
            <a:pPr marL="0" indent="0" algn="r">
              <a:buNone/>
            </a:pPr>
            <a:r>
              <a:rPr lang="ru-RU" b="1" i="1" dirty="0" smtClean="0"/>
              <a:t>Архитектор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535" y="2300414"/>
            <a:ext cx="6347714" cy="2710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Предложенная архитектура представляет собой баланс между функциональными требованиями, нефункциональными требованиями (масштабируемость, надежность, безопасность) и ограничениями (бюджет, навыки команды). 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smtClean="0"/>
              <a:t>Спасибо </a:t>
            </a:r>
            <a:r>
              <a:rPr lang="ru-RU" dirty="0"/>
              <a:t>за внимание!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924657"/>
            <a:ext cx="7200901" cy="63011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Бизнес-цели и Функциональные требования</a:t>
            </a:r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599" y="1738559"/>
            <a:ext cx="6564924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i="1" dirty="0" smtClean="0"/>
          </a:p>
          <a:p>
            <a:endParaRPr lang="ru-RU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5349" y="2278561"/>
            <a:ext cx="715327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b="1" dirty="0"/>
              <a:t>Цели: </a:t>
            </a:r>
            <a:r>
              <a:rPr lang="ru-RU" dirty="0"/>
              <a:t>о</a:t>
            </a:r>
            <a:r>
              <a:rPr lang="ru-RU" dirty="0" smtClean="0"/>
              <a:t>своить </a:t>
            </a:r>
            <a:r>
              <a:rPr lang="ru-RU" dirty="0"/>
              <a:t>новые каналы для информирования покупателей о выходе новых товаров и стимулировать спрос на новые вещи</a:t>
            </a:r>
            <a:r>
              <a:rPr lang="ru-RU" dirty="0" smtClean="0"/>
              <a:t>.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 </a:t>
            </a:r>
          </a:p>
          <a:p>
            <a:endParaRPr lang="ru-RU" dirty="0">
              <a:solidFill>
                <a:srgbClr val="000000"/>
              </a:solidFill>
              <a:latin typeface="Roboto"/>
            </a:endParaRPr>
          </a:p>
          <a:p>
            <a:r>
              <a:rPr lang="ru-RU" sz="2500" b="1" dirty="0"/>
              <a:t>Основные функции 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</a:rPr>
              <a:t>планы тренировок,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Roboto"/>
              </a:rPr>
              <a:t>отслеживание 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тренировок, </a:t>
            </a:r>
            <a:endParaRPr lang="ru-RU" dirty="0" smtClean="0">
              <a:solidFill>
                <a:srgbClr val="000000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Roboto"/>
              </a:rPr>
              <a:t>социальная </a:t>
            </a:r>
            <a:r>
              <a:rPr lang="ru-RU" dirty="0">
                <a:solidFill>
                  <a:srgbClr val="000000"/>
                </a:solidFill>
                <a:latin typeface="Roboto"/>
              </a:rPr>
              <a:t>сеть,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Roboto"/>
              </a:rPr>
              <a:t>электронная коммерция,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Roboto"/>
              </a:rPr>
              <a:t>г</a:t>
            </a:r>
            <a:r>
              <a:rPr lang="ru-RU" dirty="0" err="1" smtClean="0">
                <a:solidFill>
                  <a:srgbClr val="000000"/>
                </a:solidFill>
                <a:latin typeface="Roboto"/>
              </a:rPr>
              <a:t>еймификация</a:t>
            </a:r>
            <a:r>
              <a:rPr lang="ru-RU" dirty="0" smtClean="0">
                <a:solidFill>
                  <a:srgbClr val="000000"/>
                </a:solidFill>
                <a:latin typeface="Roboto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err="1" smtClean="0"/>
              <a:t>Стейкхолдеры</a:t>
            </a:r>
            <a:endParaRPr lang="ru-R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850808"/>
            <a:ext cx="7191376" cy="3880773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b="1" dirty="0"/>
              <a:t>Пользователи приложения:</a:t>
            </a:r>
            <a:r>
              <a:rPr lang="ru-RU" dirty="0"/>
              <a:t> мотивация к тренировкам, общение с единомышленниками, получение полезной информации, удобный и функциональный инструмент для отслеживания прогресса, конфиденциальность данных.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Отдел продаж:</a:t>
            </a:r>
            <a:r>
              <a:rPr lang="ru-RU" dirty="0"/>
              <a:t> увеличение продаж продукции, доступ к информации о потенциальных </a:t>
            </a:r>
            <a:r>
              <a:rPr lang="ru-RU" dirty="0" smtClean="0"/>
              <a:t>клиентах.</a:t>
            </a:r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Партнеры </a:t>
            </a:r>
            <a:r>
              <a:rPr lang="ru-RU" b="1" dirty="0"/>
              <a:t>компании (производители спортивного оборудования, фитнес-центры):</a:t>
            </a:r>
            <a:r>
              <a:rPr lang="ru-RU" dirty="0"/>
              <a:t> продвижение своих товаров и услуг, доступ к целевой аудитории, интеграция с приложением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379"/>
            <a:ext cx="75438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9131"/>
            <a:ext cx="7391401" cy="905607"/>
          </a:xfrm>
        </p:spPr>
        <p:txBody>
          <a:bodyPr>
            <a:noAutofit/>
          </a:bodyPr>
          <a:lstStyle/>
          <a:p>
            <a:r>
              <a:rPr lang="ru-RU" dirty="0"/>
              <a:t>Выбрана </a:t>
            </a:r>
            <a:r>
              <a:rPr lang="ru-RU" dirty="0" err="1"/>
              <a:t>микросервисная</a:t>
            </a:r>
            <a:r>
              <a:rPr lang="ru-RU" dirty="0"/>
              <a:t> </a:t>
            </a:r>
            <a:r>
              <a:rPr lang="ru-RU" dirty="0"/>
              <a:t>архитектура.  </a:t>
            </a:r>
            <a:r>
              <a:rPr lang="ru-RU" dirty="0" smtClean="0"/>
              <a:t>Разделение </a:t>
            </a:r>
            <a:r>
              <a:rPr lang="ru-RU" dirty="0"/>
              <a:t>на </a:t>
            </a:r>
            <a:r>
              <a:rPr lang="en-US" dirty="0"/>
              <a:t>UI, API Gateway, </a:t>
            </a:r>
            <a:r>
              <a:rPr lang="en-US" dirty="0" err="1"/>
              <a:t>Microservices</a:t>
            </a:r>
            <a:r>
              <a:rPr lang="en-US" dirty="0"/>
              <a:t>, Data Storage, Analytics. </a:t>
            </a:r>
            <a:endParaRPr lang="ru-RU" dirty="0" smtClean="0"/>
          </a:p>
          <a:p>
            <a:r>
              <a:rPr lang="ru-RU" dirty="0" smtClean="0"/>
              <a:t>Просто</a:t>
            </a:r>
            <a:r>
              <a:rPr lang="ru-RU" dirty="0"/>
              <a:t>, понятно, масштабируемо.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4" y="2795616"/>
            <a:ext cx="7869552" cy="3505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Риски реализации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9650" y="1986766"/>
            <a:ext cx="8134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Бизнес-риски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Низкая</a:t>
            </a:r>
            <a:r>
              <a:rPr lang="en-US" dirty="0"/>
              <a:t> </a:t>
            </a:r>
            <a:r>
              <a:rPr lang="en-US" dirty="0" err="1"/>
              <a:t>вовлеченность</a:t>
            </a:r>
            <a:r>
              <a:rPr lang="en-US" dirty="0"/>
              <a:t> </a:t>
            </a:r>
            <a:r>
              <a:rPr lang="en-US" dirty="0" err="1"/>
              <a:t>пользователей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Высокая</a:t>
            </a:r>
            <a:r>
              <a:rPr lang="en-US" dirty="0"/>
              <a:t> </a:t>
            </a:r>
            <a:r>
              <a:rPr lang="en-US" dirty="0" err="1"/>
              <a:t>стоимость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и </a:t>
            </a:r>
            <a:r>
              <a:rPr lang="en-US" dirty="0" err="1"/>
              <a:t>эксплуатации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Замедленное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выхода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рынок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Сложности</a:t>
            </a:r>
            <a:r>
              <a:rPr lang="en-US" dirty="0"/>
              <a:t> с </a:t>
            </a:r>
            <a:r>
              <a:rPr lang="en-US" dirty="0" err="1"/>
              <a:t>интеграцией</a:t>
            </a:r>
            <a:r>
              <a:rPr lang="en-US" dirty="0"/>
              <a:t> </a:t>
            </a:r>
            <a:r>
              <a:rPr lang="en-US" dirty="0" err="1"/>
              <a:t>приложения</a:t>
            </a:r>
            <a:r>
              <a:rPr lang="en-US" dirty="0"/>
              <a:t> с </a:t>
            </a:r>
            <a:r>
              <a:rPr lang="en-US" dirty="0" err="1"/>
              <a:t>существующими</a:t>
            </a:r>
            <a:r>
              <a:rPr lang="en-US" dirty="0"/>
              <a:t> </a:t>
            </a:r>
            <a:r>
              <a:rPr lang="en-US" dirty="0" err="1"/>
              <a:t>системами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 err="1"/>
              <a:t>Технические</a:t>
            </a:r>
            <a:r>
              <a:rPr lang="en-US" b="1" dirty="0"/>
              <a:t> </a:t>
            </a:r>
            <a:r>
              <a:rPr lang="en-US" b="1" dirty="0" err="1"/>
              <a:t>риски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Сложность</a:t>
            </a:r>
            <a:r>
              <a:rPr lang="en-US" dirty="0"/>
              <a:t> </a:t>
            </a:r>
            <a:r>
              <a:rPr lang="en-US" dirty="0" err="1"/>
              <a:t>микросервисной</a:t>
            </a:r>
            <a:r>
              <a:rPr lang="en-US" dirty="0"/>
              <a:t> </a:t>
            </a:r>
            <a:r>
              <a:rPr lang="en-US" dirty="0" err="1"/>
              <a:t>архитектуры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Проблемы</a:t>
            </a:r>
            <a:r>
              <a:rPr lang="en-US" dirty="0"/>
              <a:t> с </a:t>
            </a:r>
            <a:r>
              <a:rPr lang="en-US" dirty="0" err="1"/>
              <a:t>консистентностью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Проблемы</a:t>
            </a:r>
            <a:r>
              <a:rPr lang="en-US" dirty="0"/>
              <a:t> с </a:t>
            </a:r>
            <a:r>
              <a:rPr lang="en-US" dirty="0" err="1"/>
              <a:t>производительностью</a:t>
            </a:r>
            <a:r>
              <a:rPr lang="en-US" dirty="0"/>
              <a:t> и </a:t>
            </a:r>
            <a:r>
              <a:rPr lang="en-US" dirty="0" err="1"/>
              <a:t>масштабируемостью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Проблемы</a:t>
            </a:r>
            <a:r>
              <a:rPr lang="en-US" dirty="0"/>
              <a:t> с </a:t>
            </a:r>
            <a:r>
              <a:rPr lang="en-US" dirty="0" err="1"/>
              <a:t>безопасностью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План </a:t>
            </a:r>
            <a:r>
              <a:rPr lang="ru-RU" b="1" dirty="0" smtClean="0"/>
              <a:t>разработки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8184" y="1737361"/>
            <a:ext cx="7543801" cy="4023360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Этап 1: Инициация и планирование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	Анализ первичных требований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2.	Определение архитектуры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3.	Формирование команды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4.	Оценка бюджета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5.	Планирование 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6.	Настройка окружения разработки: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Этап 2: Разработка и итерации 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	Планирование спринта 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2.	Разработка: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3.	Тестирование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4.	Демонстрация спринта .</a:t>
            </a:r>
          </a:p>
          <a:p>
            <a:pPr marL="90488" indent="538163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5.	Ретроспектива спринта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Этап 3: Тестирование и стабилизация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/>
              <a:t>Этап 4: </a:t>
            </a:r>
            <a:r>
              <a:rPr lang="ru-RU" b="1" dirty="0" smtClean="0"/>
              <a:t>Развертывание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Критические бизнес-сценарии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2413636"/>
            <a:ext cx="7543801" cy="4023360"/>
          </a:xfrm>
        </p:spPr>
        <p:txBody>
          <a:bodyPr>
            <a:normAutofit/>
          </a:bodyPr>
          <a:lstStyle/>
          <a:p>
            <a:r>
              <a:rPr lang="ru-RU" dirty="0"/>
              <a:t>1. Регистрация и аутентификация пользователя</a:t>
            </a:r>
          </a:p>
          <a:p>
            <a:r>
              <a:rPr lang="ru-RU" dirty="0"/>
              <a:t>2. Отслеживание тренировок и активности</a:t>
            </a:r>
          </a:p>
          <a:p>
            <a:r>
              <a:rPr lang="ru-RU" dirty="0"/>
              <a:t>3. Взаимодействие в социальных группах</a:t>
            </a:r>
          </a:p>
          <a:p>
            <a:r>
              <a:rPr lang="ru-RU" dirty="0"/>
              <a:t>4. Совершение покупок в интегрированном </a:t>
            </a:r>
            <a:r>
              <a:rPr lang="ru-RU" dirty="0" smtClean="0"/>
              <a:t>e-</a:t>
            </a:r>
            <a:r>
              <a:rPr lang="ru-RU" dirty="0" err="1" smtClean="0"/>
              <a:t>commerce</a:t>
            </a:r>
            <a:endParaRPr lang="ru-RU" dirty="0"/>
          </a:p>
          <a:p>
            <a:r>
              <a:rPr lang="ru-RU" dirty="0"/>
              <a:t>5. Получение уведомлений и маркетинговых рассылок</a:t>
            </a:r>
          </a:p>
        </p:txBody>
      </p:sp>
    </p:spTree>
    <p:extLst>
      <p:ext uri="{BB962C8B-B14F-4D97-AF65-F5344CB8AC3E}">
        <p14:creationId xmlns:p14="http://schemas.microsoft.com/office/powerpoint/2010/main" val="24816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Архитектурные решения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2460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Использовать  облачную платформу из-за </a:t>
            </a:r>
            <a:r>
              <a:rPr lang="ru-RU" sz="1400" dirty="0">
                <a:solidFill>
                  <a:schemeClr val="tx1"/>
                </a:solidFill>
              </a:rPr>
              <a:t>их масштабируемости, надежности и широкого спектра </a:t>
            </a:r>
            <a:r>
              <a:rPr lang="ru-RU" sz="1400" dirty="0" smtClean="0">
                <a:solidFill>
                  <a:schemeClr val="tx1"/>
                </a:solidFill>
              </a:rPr>
              <a:t>сервисов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/>
                </a:solidFill>
              </a:rPr>
              <a:t>Контейнеры </a:t>
            </a:r>
            <a:r>
              <a:rPr lang="ru-RU" sz="1400" dirty="0">
                <a:solidFill>
                  <a:schemeClr val="tx1"/>
                </a:solidFill>
              </a:rPr>
              <a:t>(</a:t>
            </a:r>
            <a:r>
              <a:rPr lang="ru-RU" sz="1400" dirty="0" err="1">
                <a:solidFill>
                  <a:schemeClr val="tx1"/>
                </a:solidFill>
              </a:rPr>
              <a:t>Docker</a:t>
            </a:r>
            <a:r>
              <a:rPr lang="ru-RU" sz="1400" dirty="0">
                <a:solidFill>
                  <a:schemeClr val="tx1"/>
                </a:solidFill>
              </a:rPr>
              <a:t>) для упаковки и развертывания </a:t>
            </a:r>
            <a:r>
              <a:rPr lang="ru-RU" sz="1400" dirty="0" err="1">
                <a:solidFill>
                  <a:schemeClr val="tx1"/>
                </a:solidFill>
              </a:rPr>
              <a:t>микросервисов</a:t>
            </a:r>
            <a:endParaRPr lang="ru-RU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Управляемые </a:t>
            </a:r>
            <a:r>
              <a:rPr lang="ru-RU" sz="1400" dirty="0">
                <a:solidFill>
                  <a:schemeClr val="tx1"/>
                </a:solidFill>
              </a:rPr>
              <a:t>сервисы </a:t>
            </a:r>
            <a:r>
              <a:rPr lang="ru-RU" sz="1400" dirty="0" err="1">
                <a:solidFill>
                  <a:schemeClr val="tx1"/>
                </a:solidFill>
              </a:rPr>
              <a:t>Kubernetes</a:t>
            </a:r>
            <a:r>
              <a:rPr lang="ru-RU" sz="1400" dirty="0">
                <a:solidFill>
                  <a:schemeClr val="tx1"/>
                </a:solidFill>
              </a:rPr>
              <a:t>, для упрощения управления кластером </a:t>
            </a:r>
            <a:r>
              <a:rPr lang="ru-RU" sz="1400" dirty="0" err="1">
                <a:solidFill>
                  <a:schemeClr val="tx1"/>
                </a:solidFill>
              </a:rPr>
              <a:t>Kubernetes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Для сбора метрик использовать </a:t>
            </a:r>
            <a:r>
              <a:rPr lang="ru-RU" sz="1400" dirty="0" err="1">
                <a:solidFill>
                  <a:schemeClr val="tx1"/>
                </a:solidFill>
              </a:rPr>
              <a:t>Prometheus</a:t>
            </a:r>
            <a:endParaRPr lang="ru-RU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Для визуализация метрик и создания </a:t>
            </a:r>
            <a:r>
              <a:rPr lang="ru-RU" sz="1400" dirty="0" err="1">
                <a:solidFill>
                  <a:schemeClr val="tx1"/>
                </a:solidFill>
              </a:rPr>
              <a:t>дашбордов</a:t>
            </a:r>
            <a:r>
              <a:rPr lang="ru-RU" sz="1400" dirty="0">
                <a:solidFill>
                  <a:schemeClr val="tx1"/>
                </a:solidFill>
              </a:rPr>
              <a:t> использовать </a:t>
            </a:r>
            <a:r>
              <a:rPr lang="ru-RU" sz="1400" dirty="0" err="1">
                <a:solidFill>
                  <a:schemeClr val="tx1"/>
                </a:solidFill>
              </a:rPr>
              <a:t>Grafana</a:t>
            </a:r>
            <a:r>
              <a:rPr lang="ru-RU" sz="1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ELK </a:t>
            </a:r>
            <a:r>
              <a:rPr lang="ru-RU" sz="1400" dirty="0" err="1">
                <a:solidFill>
                  <a:schemeClr val="tx1"/>
                </a:solidFill>
              </a:rPr>
              <a:t>Stack</a:t>
            </a:r>
            <a:r>
              <a:rPr lang="ru-RU" sz="1400" dirty="0">
                <a:solidFill>
                  <a:schemeClr val="tx1"/>
                </a:solidFill>
              </a:rPr>
              <a:t> (</a:t>
            </a:r>
            <a:r>
              <a:rPr lang="ru-RU" sz="1400" dirty="0" err="1">
                <a:solidFill>
                  <a:schemeClr val="tx1"/>
                </a:solidFill>
              </a:rPr>
              <a:t>Elasticsearch</a:t>
            </a:r>
            <a:r>
              <a:rPr lang="ru-RU" sz="1400" dirty="0">
                <a:solidFill>
                  <a:schemeClr val="tx1"/>
                </a:solidFill>
              </a:rPr>
              <a:t>, </a:t>
            </a:r>
            <a:r>
              <a:rPr lang="ru-RU" sz="1400" dirty="0" err="1">
                <a:solidFill>
                  <a:schemeClr val="tx1"/>
                </a:solidFill>
              </a:rPr>
              <a:t>Logstash</a:t>
            </a:r>
            <a:r>
              <a:rPr lang="ru-RU" sz="1400" dirty="0">
                <a:solidFill>
                  <a:schemeClr val="tx1"/>
                </a:solidFill>
              </a:rPr>
              <a:t>, </a:t>
            </a:r>
            <a:r>
              <a:rPr lang="ru-RU" sz="1400" dirty="0" err="1">
                <a:solidFill>
                  <a:schemeClr val="tx1"/>
                </a:solidFill>
              </a:rPr>
              <a:t>Kibana</a:t>
            </a:r>
            <a:r>
              <a:rPr lang="ru-RU" sz="1400" dirty="0">
                <a:solidFill>
                  <a:schemeClr val="tx1"/>
                </a:solidFill>
              </a:rPr>
              <a:t>) для сбора, обработки и анализа логов.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 smtClean="0">
                <a:solidFill>
                  <a:schemeClr val="tx1"/>
                </a:solidFill>
              </a:rPr>
              <a:t>Настроить </a:t>
            </a:r>
            <a:r>
              <a:rPr lang="ru-RU" sz="1400" dirty="0">
                <a:solidFill>
                  <a:schemeClr val="tx1"/>
                </a:solidFill>
              </a:rPr>
              <a:t>оповещения(</a:t>
            </a:r>
            <a:r>
              <a:rPr lang="ru-RU" sz="1400" dirty="0" err="1">
                <a:solidFill>
                  <a:schemeClr val="tx1"/>
                </a:solidFill>
              </a:rPr>
              <a:t>Alerting</a:t>
            </a:r>
            <a:r>
              <a:rPr lang="ru-RU" sz="1400" dirty="0">
                <a:solidFill>
                  <a:schemeClr val="tx1"/>
                </a:solidFill>
              </a:rPr>
              <a:t>) на основе метрик и логов для оперативного реагирования на проблемы.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Использовать API </a:t>
            </a:r>
            <a:r>
              <a:rPr lang="ru-RU" sz="1400" dirty="0" err="1">
                <a:solidFill>
                  <a:schemeClr val="tx1"/>
                </a:solidFill>
              </a:rPr>
              <a:t>Gateway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для </a:t>
            </a:r>
            <a:r>
              <a:rPr lang="ru-RU" sz="1400" dirty="0">
                <a:solidFill>
                  <a:schemeClr val="tx1"/>
                </a:solidFill>
              </a:rPr>
              <a:t>управления API, аутентификации, авторизации, мониторинга.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1"/>
                </a:solidFill>
              </a:rPr>
              <a:t>Разделить </a:t>
            </a:r>
            <a:r>
              <a:rPr lang="ru-RU" sz="1400" dirty="0">
                <a:solidFill>
                  <a:schemeClr val="tx1"/>
                </a:solidFill>
              </a:rPr>
              <a:t>приложение на несколько </a:t>
            </a:r>
            <a:r>
              <a:rPr lang="ru-RU" sz="1400" dirty="0" smtClean="0"/>
              <a:t>уровней: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 smtClean="0"/>
              <a:t>Уровень </a:t>
            </a:r>
            <a:r>
              <a:rPr lang="ru-RU" sz="1400" dirty="0"/>
              <a:t>представления (</a:t>
            </a:r>
            <a:r>
              <a:rPr lang="ru-RU" sz="1400" dirty="0" err="1"/>
              <a:t>Presentation</a:t>
            </a:r>
            <a:r>
              <a:rPr lang="ru-RU" sz="1400" dirty="0"/>
              <a:t> </a:t>
            </a:r>
            <a:r>
              <a:rPr lang="ru-RU" sz="1400" dirty="0" err="1"/>
              <a:t>Layer</a:t>
            </a:r>
            <a:r>
              <a:rPr lang="ru-RU" sz="1400" dirty="0"/>
              <a:t>): UI (клиентские приложения).</a:t>
            </a:r>
          </a:p>
          <a:p>
            <a:pPr marL="533072" lvl="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/>
              <a:t>Уровень API (API </a:t>
            </a:r>
            <a:r>
              <a:rPr lang="ru-RU" dirty="0" err="1"/>
              <a:t>Layer</a:t>
            </a:r>
            <a:r>
              <a:rPr lang="ru-RU" dirty="0"/>
              <a:t>): API </a:t>
            </a:r>
            <a:r>
              <a:rPr lang="ru-RU" dirty="0" err="1"/>
              <a:t>Gateway</a:t>
            </a:r>
            <a:r>
              <a:rPr lang="ru-RU" dirty="0"/>
              <a:t>.</a:t>
            </a:r>
          </a:p>
          <a:p>
            <a:pPr marL="533072" lvl="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/>
              <a:t>Уровень приложений (</a:t>
            </a:r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): </a:t>
            </a:r>
            <a:r>
              <a:rPr lang="ru-RU" dirty="0" err="1"/>
              <a:t>Микросервисы</a:t>
            </a:r>
            <a:r>
              <a:rPr lang="ru-RU" dirty="0"/>
              <a:t>.</a:t>
            </a:r>
          </a:p>
          <a:p>
            <a:pPr marL="533072" lvl="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/>
              <a:t>Уровень данных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Layer</a:t>
            </a:r>
            <a:r>
              <a:rPr lang="ru-RU" dirty="0"/>
              <a:t>): Базы данных.</a:t>
            </a:r>
          </a:p>
          <a:p>
            <a:pPr marL="533072" lvl="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/>
              <a:t>Изоляция: Изолировать уровни друг от друга с помощью подсетей и правил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89541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Стоимость владения системой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/>
              <a:t>Оценка стоимости владения системой учитывает начальные затраты на инфраструктуру, разработку, поддержку. </a:t>
            </a:r>
            <a:r>
              <a:rPr lang="ru-RU" sz="1400" dirty="0" smtClean="0"/>
              <a:t> </a:t>
            </a:r>
            <a:endParaRPr lang="en-US" sz="1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06447"/>
              </p:ext>
            </p:extLst>
          </p:nvPr>
        </p:nvGraphicFramePr>
        <p:xfrm>
          <a:off x="2562884" y="2355936"/>
          <a:ext cx="4291282" cy="3621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316">
                  <a:extLst>
                    <a:ext uri="{9D8B030D-6E8A-4147-A177-3AD203B41FA5}">
                      <a16:colId xmlns:a16="http://schemas.microsoft.com/office/drawing/2014/main" val="261976925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77874822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29771548"/>
                    </a:ext>
                  </a:extLst>
                </a:gridCol>
                <a:gridCol w="739116">
                  <a:extLst>
                    <a:ext uri="{9D8B030D-6E8A-4147-A177-3AD203B41FA5}">
                      <a16:colId xmlns:a16="http://schemas.microsoft.com/office/drawing/2014/main" val="801143046"/>
                    </a:ext>
                  </a:extLst>
                </a:gridCol>
              </a:tblGrid>
              <a:tr h="160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Компонент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Год 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Год 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Год 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848462636"/>
                  </a:ext>
                </a:extLst>
              </a:tr>
              <a:tr h="551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Вычислительные ресурсы, необходимые для работы приложения в облаке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$50,000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$200,000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$1,500,000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678459871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Базы данных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$35,000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$175,000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$1,250,000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599622848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Сеть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011691512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Очереди сообщений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$2,000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1125169347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Мониторинг и логирование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$3,000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$15,000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752444163"/>
                  </a:ext>
                </a:extLst>
              </a:tr>
              <a:tr h="482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Разработчики (</a:t>
                      </a:r>
                      <a:r>
                        <a:rPr lang="en-US" sz="1000">
                          <a:effectLst/>
                        </a:rPr>
                        <a:t>Backend</a:t>
                      </a:r>
                      <a:r>
                        <a:rPr lang="ru-RU" sz="1000">
                          <a:effectLst/>
                        </a:rPr>
                        <a:t>, </a:t>
                      </a:r>
                      <a:r>
                        <a:rPr lang="en-US" sz="1000">
                          <a:effectLst/>
                        </a:rPr>
                        <a:t>Frontend</a:t>
                      </a:r>
                      <a:r>
                        <a:rPr lang="ru-RU" sz="1000">
                          <a:effectLst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$200,000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 $1,500,000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3939063362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DevOps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$80,000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$160,000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$400,000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1943909324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QA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$300,000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555250631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Администраторы БД (</a:t>
                      </a:r>
                      <a:r>
                        <a:rPr lang="en-US" sz="1000">
                          <a:effectLst/>
                        </a:rPr>
                        <a:t>DBA</a:t>
                      </a:r>
                      <a:r>
                        <a:rPr lang="ru-RU" sz="1000">
                          <a:effectLst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$300,000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74329458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Специалисты по безопасности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$300,000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4160042591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Поддержка пользователей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$300,000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586116636"/>
                  </a:ext>
                </a:extLst>
              </a:tr>
              <a:tr h="160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Итого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$5</a:t>
                      </a:r>
                      <a:r>
                        <a:rPr lang="en-US" sz="1000">
                          <a:effectLst/>
                        </a:rPr>
                        <a:t>8</a:t>
                      </a:r>
                      <a:r>
                        <a:rPr lang="ru-RU" sz="1000">
                          <a:effectLst/>
                        </a:rPr>
                        <a:t>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$1510,000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$6600,000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16" marR="61516" marT="0" marB="0"/>
                </a:tc>
                <a:extLst>
                  <a:ext uri="{0D108BD9-81ED-4DB2-BD59-A6C34878D82A}">
                    <a16:rowId xmlns:a16="http://schemas.microsoft.com/office/drawing/2014/main" val="20807069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388</TotalTime>
  <Words>526</Words>
  <Application>Microsoft Office PowerPoint</Application>
  <PresentationFormat>Экран (4:3)</PresentationFormat>
  <Paragraphs>129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Wingdings</vt:lpstr>
      <vt:lpstr>Wingdings 3</vt:lpstr>
      <vt:lpstr>Ретро</vt:lpstr>
      <vt:lpstr>Проект «Спортивное приложение"</vt:lpstr>
      <vt:lpstr>Бизнес-цели и Функциональные требования</vt:lpstr>
      <vt:lpstr>Стейкхолдеры</vt:lpstr>
      <vt:lpstr>Архитектура приложения</vt:lpstr>
      <vt:lpstr>Риски реализации</vt:lpstr>
      <vt:lpstr>План разработки</vt:lpstr>
      <vt:lpstr>Критические бизнес-сценарии</vt:lpstr>
      <vt:lpstr>Архитектурные решения </vt:lpstr>
      <vt:lpstr>Стоимость владения системой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«Спортивное приложение"</dc:title>
  <dc:subject/>
  <dc:creator>gpbuser</dc:creator>
  <cp:keywords/>
  <dc:description>generated using python-pptx</dc:description>
  <cp:lastModifiedBy>gpbuser</cp:lastModifiedBy>
  <cp:revision>23</cp:revision>
  <dcterms:created xsi:type="dcterms:W3CDTF">2013-01-27T09:14:16Z</dcterms:created>
  <dcterms:modified xsi:type="dcterms:W3CDTF">2025-07-17T17:54:23Z</dcterms:modified>
  <cp:category/>
</cp:coreProperties>
</file>