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37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6E47F9-7E7D-490F-B1BC-CA27797ED754}" type="datetimeFigureOut">
              <a:rPr lang="en-IN" smtClean="0"/>
              <a:t>25-09-2022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06D333-0E5F-4C61-9DC7-63BB81525971}" type="slidenum">
              <a:rPr lang="en-IN" smtClean="0"/>
              <a:t>‹#›</a:t>
            </a:fld>
            <a:endParaRPr lang="en-IN"/>
          </a:p>
        </p:txBody>
      </p:sp>
    </p:spTree>
    <p:extLst>
      <p:ext uri="{BB962C8B-B14F-4D97-AF65-F5344CB8AC3E}">
        <p14:creationId xmlns:p14="http://schemas.microsoft.com/office/powerpoint/2010/main" val="971972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205B817-B305-45C1-AA3B-EE9FF58E5E3F}" type="datetimeFigureOut">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2A037-001B-46B7-A44F-BCE5E7D713B6}" type="slidenum">
              <a:rPr lang="en-IN" smtClean="0"/>
              <a:t>‹#›</a:t>
            </a:fld>
            <a:endParaRPr lang="en-IN"/>
          </a:p>
        </p:txBody>
      </p:sp>
    </p:spTree>
    <p:extLst>
      <p:ext uri="{BB962C8B-B14F-4D97-AF65-F5344CB8AC3E}">
        <p14:creationId xmlns:p14="http://schemas.microsoft.com/office/powerpoint/2010/main" val="2164484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205B817-B305-45C1-AA3B-EE9FF58E5E3F}" type="datetimeFigureOut">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2A037-001B-46B7-A44F-BCE5E7D713B6}" type="slidenum">
              <a:rPr lang="en-IN" smtClean="0"/>
              <a:t>‹#›</a:t>
            </a:fld>
            <a:endParaRPr lang="en-IN"/>
          </a:p>
        </p:txBody>
      </p:sp>
    </p:spTree>
    <p:extLst>
      <p:ext uri="{BB962C8B-B14F-4D97-AF65-F5344CB8AC3E}">
        <p14:creationId xmlns:p14="http://schemas.microsoft.com/office/powerpoint/2010/main" val="2887970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205B817-B305-45C1-AA3B-EE9FF58E5E3F}" type="datetimeFigureOut">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2A037-001B-46B7-A44F-BCE5E7D713B6}" type="slidenum">
              <a:rPr lang="en-IN" smtClean="0"/>
              <a:t>‹#›</a:t>
            </a:fld>
            <a:endParaRPr lang="en-IN"/>
          </a:p>
        </p:txBody>
      </p:sp>
    </p:spTree>
    <p:extLst>
      <p:ext uri="{BB962C8B-B14F-4D97-AF65-F5344CB8AC3E}">
        <p14:creationId xmlns:p14="http://schemas.microsoft.com/office/powerpoint/2010/main" val="3446998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205B817-B305-45C1-AA3B-EE9FF58E5E3F}" type="datetimeFigureOut">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2A037-001B-46B7-A44F-BCE5E7D713B6}" type="slidenum">
              <a:rPr lang="en-IN" smtClean="0"/>
              <a:t>‹#›</a:t>
            </a:fld>
            <a:endParaRPr lang="en-IN"/>
          </a:p>
        </p:txBody>
      </p:sp>
    </p:spTree>
    <p:extLst>
      <p:ext uri="{BB962C8B-B14F-4D97-AF65-F5344CB8AC3E}">
        <p14:creationId xmlns:p14="http://schemas.microsoft.com/office/powerpoint/2010/main" val="3182525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05B817-B305-45C1-AA3B-EE9FF58E5E3F}" type="datetimeFigureOut">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2A037-001B-46B7-A44F-BCE5E7D713B6}" type="slidenum">
              <a:rPr lang="en-IN" smtClean="0"/>
              <a:t>‹#›</a:t>
            </a:fld>
            <a:endParaRPr lang="en-IN"/>
          </a:p>
        </p:txBody>
      </p:sp>
    </p:spTree>
    <p:extLst>
      <p:ext uri="{BB962C8B-B14F-4D97-AF65-F5344CB8AC3E}">
        <p14:creationId xmlns:p14="http://schemas.microsoft.com/office/powerpoint/2010/main" val="4286824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205B817-B305-45C1-AA3B-EE9FF58E5E3F}" type="datetimeFigureOut">
              <a:rPr lang="en-IN" smtClean="0"/>
              <a:t>25-09-2022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92A037-001B-46B7-A44F-BCE5E7D713B6}" type="slidenum">
              <a:rPr lang="en-IN" smtClean="0"/>
              <a:t>‹#›</a:t>
            </a:fld>
            <a:endParaRPr lang="en-IN"/>
          </a:p>
        </p:txBody>
      </p:sp>
    </p:spTree>
    <p:extLst>
      <p:ext uri="{BB962C8B-B14F-4D97-AF65-F5344CB8AC3E}">
        <p14:creationId xmlns:p14="http://schemas.microsoft.com/office/powerpoint/2010/main" val="2130626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205B817-B305-45C1-AA3B-EE9FF58E5E3F}" type="datetimeFigureOut">
              <a:rPr lang="en-IN" smtClean="0"/>
              <a:t>25-09-2022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92A037-001B-46B7-A44F-BCE5E7D713B6}" type="slidenum">
              <a:rPr lang="en-IN" smtClean="0"/>
              <a:t>‹#›</a:t>
            </a:fld>
            <a:endParaRPr lang="en-IN"/>
          </a:p>
        </p:txBody>
      </p:sp>
    </p:spTree>
    <p:extLst>
      <p:ext uri="{BB962C8B-B14F-4D97-AF65-F5344CB8AC3E}">
        <p14:creationId xmlns:p14="http://schemas.microsoft.com/office/powerpoint/2010/main" val="1205110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205B817-B305-45C1-AA3B-EE9FF58E5E3F}" type="datetimeFigureOut">
              <a:rPr lang="en-IN" smtClean="0"/>
              <a:t>25-09-2022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92A037-001B-46B7-A44F-BCE5E7D713B6}" type="slidenum">
              <a:rPr lang="en-IN" smtClean="0"/>
              <a:t>‹#›</a:t>
            </a:fld>
            <a:endParaRPr lang="en-IN"/>
          </a:p>
        </p:txBody>
      </p:sp>
    </p:spTree>
    <p:extLst>
      <p:ext uri="{BB962C8B-B14F-4D97-AF65-F5344CB8AC3E}">
        <p14:creationId xmlns:p14="http://schemas.microsoft.com/office/powerpoint/2010/main" val="1761570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05B817-B305-45C1-AA3B-EE9FF58E5E3F}" type="datetimeFigureOut">
              <a:rPr lang="en-IN" smtClean="0"/>
              <a:t>25-09-2022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92A037-001B-46B7-A44F-BCE5E7D713B6}" type="slidenum">
              <a:rPr lang="en-IN" smtClean="0"/>
              <a:t>‹#›</a:t>
            </a:fld>
            <a:endParaRPr lang="en-IN"/>
          </a:p>
        </p:txBody>
      </p:sp>
    </p:spTree>
    <p:extLst>
      <p:ext uri="{BB962C8B-B14F-4D97-AF65-F5344CB8AC3E}">
        <p14:creationId xmlns:p14="http://schemas.microsoft.com/office/powerpoint/2010/main" val="1271611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05B817-B305-45C1-AA3B-EE9FF58E5E3F}" type="datetimeFigureOut">
              <a:rPr lang="en-IN" smtClean="0"/>
              <a:t>25-09-2022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92A037-001B-46B7-A44F-BCE5E7D713B6}" type="slidenum">
              <a:rPr lang="en-IN" smtClean="0"/>
              <a:t>‹#›</a:t>
            </a:fld>
            <a:endParaRPr lang="en-IN"/>
          </a:p>
        </p:txBody>
      </p:sp>
    </p:spTree>
    <p:extLst>
      <p:ext uri="{BB962C8B-B14F-4D97-AF65-F5344CB8AC3E}">
        <p14:creationId xmlns:p14="http://schemas.microsoft.com/office/powerpoint/2010/main" val="2759792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05B817-B305-45C1-AA3B-EE9FF58E5E3F}" type="datetimeFigureOut">
              <a:rPr lang="en-IN" smtClean="0"/>
              <a:t>25-09-2022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92A037-001B-46B7-A44F-BCE5E7D713B6}" type="slidenum">
              <a:rPr lang="en-IN" smtClean="0"/>
              <a:t>‹#›</a:t>
            </a:fld>
            <a:endParaRPr lang="en-IN"/>
          </a:p>
        </p:txBody>
      </p:sp>
    </p:spTree>
    <p:extLst>
      <p:ext uri="{BB962C8B-B14F-4D97-AF65-F5344CB8AC3E}">
        <p14:creationId xmlns:p14="http://schemas.microsoft.com/office/powerpoint/2010/main" val="700882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05B817-B305-45C1-AA3B-EE9FF58E5E3F}" type="datetimeFigureOut">
              <a:rPr lang="en-IN" smtClean="0"/>
              <a:t>25-09-2022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2A037-001B-46B7-A44F-BCE5E7D713B6}" type="slidenum">
              <a:rPr lang="en-IN" smtClean="0"/>
              <a:t>‹#›</a:t>
            </a:fld>
            <a:endParaRPr lang="en-IN"/>
          </a:p>
        </p:txBody>
      </p:sp>
    </p:spTree>
    <p:extLst>
      <p:ext uri="{BB962C8B-B14F-4D97-AF65-F5344CB8AC3E}">
        <p14:creationId xmlns:p14="http://schemas.microsoft.com/office/powerpoint/2010/main" val="94373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908720"/>
            <a:ext cx="7772400" cy="1470025"/>
          </a:xfrm>
        </p:spPr>
        <p:txBody>
          <a:bodyPr>
            <a:normAutofit/>
          </a:bodyPr>
          <a:lstStyle/>
          <a:p>
            <a:r>
              <a:rPr lang="en-IN" sz="4800" dirty="0" err="1" smtClean="0"/>
              <a:t>Exposys</a:t>
            </a:r>
            <a:r>
              <a:rPr lang="en-IN" sz="4800" dirty="0" smtClean="0"/>
              <a:t> Project</a:t>
            </a:r>
            <a:endParaRPr lang="en-IN" sz="4800" dirty="0"/>
          </a:p>
        </p:txBody>
      </p:sp>
      <p:sp>
        <p:nvSpPr>
          <p:cNvPr id="3" name="Subtitle 2"/>
          <p:cNvSpPr>
            <a:spLocks noGrp="1"/>
          </p:cNvSpPr>
          <p:nvPr>
            <p:ph type="subTitle" idx="1"/>
          </p:nvPr>
        </p:nvSpPr>
        <p:spPr>
          <a:xfrm>
            <a:off x="1403648" y="2492896"/>
            <a:ext cx="6400800" cy="1752600"/>
          </a:xfrm>
        </p:spPr>
        <p:txBody>
          <a:bodyPr>
            <a:normAutofit/>
          </a:bodyPr>
          <a:lstStyle/>
          <a:p>
            <a:r>
              <a:rPr lang="en-IN" sz="2400" dirty="0" smtClean="0">
                <a:solidFill>
                  <a:schemeClr val="tx1">
                    <a:lumMod val="85000"/>
                    <a:lumOff val="15000"/>
                  </a:schemeClr>
                </a:solidFill>
              </a:rPr>
              <a:t>Different Regression Algorithms on 50 companies dataset</a:t>
            </a:r>
          </a:p>
          <a:p>
            <a:pPr algn="r"/>
            <a:r>
              <a:rPr lang="en-IN" sz="1800" i="1" dirty="0" smtClean="0"/>
              <a:t>- Liyakhat yousuf mogal</a:t>
            </a:r>
            <a:endParaRPr lang="en-IN" sz="1800" i="1" dirty="0"/>
          </a:p>
        </p:txBody>
      </p:sp>
    </p:spTree>
    <p:extLst>
      <p:ext uri="{BB962C8B-B14F-4D97-AF65-F5344CB8AC3E}">
        <p14:creationId xmlns:p14="http://schemas.microsoft.com/office/powerpoint/2010/main" val="40805618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260648"/>
            <a:ext cx="3240360" cy="400110"/>
          </a:xfrm>
          <a:prstGeom prst="rect">
            <a:avLst/>
          </a:prstGeom>
          <a:noFill/>
        </p:spPr>
        <p:txBody>
          <a:bodyPr wrap="square" rtlCol="0">
            <a:spAutoFit/>
          </a:bodyPr>
          <a:lstStyle/>
          <a:p>
            <a:r>
              <a:rPr lang="en-IN" sz="2000" b="1" dirty="0" smtClean="0"/>
              <a:t>Decision Tree Regression:</a:t>
            </a:r>
            <a:endParaRPr lang="en-IN" sz="2000" b="1"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871246"/>
            <a:ext cx="3888432" cy="1206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836712"/>
            <a:ext cx="4437856" cy="1345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619" y="2216086"/>
            <a:ext cx="8002587"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5235" y="3140968"/>
            <a:ext cx="5453530" cy="3490683"/>
          </a:xfrm>
          <a:prstGeom prst="rect">
            <a:avLst/>
          </a:prstGeom>
        </p:spPr>
      </p:pic>
    </p:spTree>
    <p:extLst>
      <p:ext uri="{BB962C8B-B14F-4D97-AF65-F5344CB8AC3E}">
        <p14:creationId xmlns:p14="http://schemas.microsoft.com/office/powerpoint/2010/main" val="3741805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14826"/>
            <a:ext cx="3816424" cy="400110"/>
          </a:xfrm>
          <a:prstGeom prst="rect">
            <a:avLst/>
          </a:prstGeom>
          <a:noFill/>
        </p:spPr>
        <p:txBody>
          <a:bodyPr wrap="square" rtlCol="0">
            <a:spAutoFit/>
          </a:bodyPr>
          <a:lstStyle/>
          <a:p>
            <a:r>
              <a:rPr lang="en-IN" sz="2000" b="1" dirty="0" smtClean="0"/>
              <a:t>Random Forest Regression:</a:t>
            </a:r>
            <a:endParaRPr lang="en-IN" sz="2000" b="1"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534" y="764704"/>
            <a:ext cx="3982434"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764704"/>
            <a:ext cx="4582145"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2060848"/>
            <a:ext cx="8250237"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35818" y="2852936"/>
            <a:ext cx="5576722" cy="3569536"/>
          </a:xfrm>
          <a:prstGeom prst="rect">
            <a:avLst/>
          </a:prstGeom>
        </p:spPr>
      </p:pic>
    </p:spTree>
    <p:extLst>
      <p:ext uri="{BB962C8B-B14F-4D97-AF65-F5344CB8AC3E}">
        <p14:creationId xmlns:p14="http://schemas.microsoft.com/office/powerpoint/2010/main" val="6972128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980728"/>
            <a:ext cx="3168352" cy="1223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95536" y="260648"/>
            <a:ext cx="3456384" cy="400110"/>
          </a:xfrm>
          <a:prstGeom prst="rect">
            <a:avLst/>
          </a:prstGeom>
          <a:noFill/>
        </p:spPr>
        <p:txBody>
          <a:bodyPr wrap="square" rtlCol="0">
            <a:spAutoFit/>
          </a:bodyPr>
          <a:lstStyle/>
          <a:p>
            <a:r>
              <a:rPr lang="en-IN" sz="2000" b="1" dirty="0" smtClean="0"/>
              <a:t>Support vector Regression:</a:t>
            </a:r>
            <a:endParaRPr lang="en-IN" sz="2000" b="1"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7" y="980728"/>
            <a:ext cx="5400600" cy="1070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2223583"/>
            <a:ext cx="7840663"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53979" y="3140968"/>
            <a:ext cx="5264206" cy="3369501"/>
          </a:xfrm>
          <a:prstGeom prst="rect">
            <a:avLst/>
          </a:prstGeom>
        </p:spPr>
      </p:pic>
    </p:spTree>
    <p:extLst>
      <p:ext uri="{BB962C8B-B14F-4D97-AF65-F5344CB8AC3E}">
        <p14:creationId xmlns:p14="http://schemas.microsoft.com/office/powerpoint/2010/main" val="23881520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60648"/>
            <a:ext cx="8640960" cy="923330"/>
          </a:xfrm>
          <a:prstGeom prst="rect">
            <a:avLst/>
          </a:prstGeom>
          <a:noFill/>
        </p:spPr>
        <p:txBody>
          <a:bodyPr wrap="square" rtlCol="0">
            <a:spAutoFit/>
          </a:bodyPr>
          <a:lstStyle/>
          <a:p>
            <a:r>
              <a:rPr lang="en-IN" sz="2000" b="1" dirty="0" smtClean="0"/>
              <a:t>Conclusion:</a:t>
            </a:r>
          </a:p>
          <a:p>
            <a:endParaRPr lang="en-IN" sz="2000" dirty="0"/>
          </a:p>
          <a:p>
            <a:endParaRPr lang="en-IN" sz="1400" dirty="0"/>
          </a:p>
        </p:txBody>
      </p:sp>
      <p:sp>
        <p:nvSpPr>
          <p:cNvPr id="3" name="Rectangle 2"/>
          <p:cNvSpPr/>
          <p:nvPr/>
        </p:nvSpPr>
        <p:spPr>
          <a:xfrm>
            <a:off x="611560" y="3429000"/>
            <a:ext cx="7920880" cy="1815882"/>
          </a:xfrm>
          <a:prstGeom prst="rect">
            <a:avLst/>
          </a:prstGeom>
        </p:spPr>
        <p:txBody>
          <a:bodyPr wrap="square">
            <a:spAutoFit/>
          </a:bodyPr>
          <a:lstStyle/>
          <a:p>
            <a:r>
              <a:rPr lang="en-US" sz="1600" b="1" dirty="0"/>
              <a:t>The above accuracy test tells us about how well the models have performed with the 50 start-up data set. The data set only has 50 records as a result some models might have failed to deliver better results like Decision Tree Regression which performed very poorly, considering Random Forest Regression has performed much better than the Decision Tree model. Looking at the other models Linear, Ridge, Lasso, SVR have almost similar results with small variations in accuracy. Hence we can conclude that it depends on the model that we select on which data set the model is going to perform well.</a:t>
            </a:r>
            <a:endParaRPr lang="en-IN" sz="16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400164"/>
            <a:ext cx="6692823"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68065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9905" y="5149225"/>
            <a:ext cx="6336704" cy="523220"/>
          </a:xfrm>
          <a:prstGeom prst="rect">
            <a:avLst/>
          </a:prstGeom>
          <a:noFill/>
        </p:spPr>
        <p:txBody>
          <a:bodyPr wrap="square" rtlCol="0">
            <a:spAutoFit/>
          </a:bodyPr>
          <a:lstStyle/>
          <a:p>
            <a:pPr algn="ctr"/>
            <a:r>
              <a:rPr lang="en-IN" sz="2500" b="1" i="1" dirty="0" smtClean="0">
                <a:sym typeface="Wingdings" panose="05000000000000000000" pitchFamily="2" charset="2"/>
              </a:rPr>
              <a:t>==== </a:t>
            </a:r>
            <a:r>
              <a:rPr lang="en-IN" sz="2800" b="1" i="1" dirty="0" smtClean="0">
                <a:sym typeface="Wingdings" panose="05000000000000000000" pitchFamily="2" charset="2"/>
              </a:rPr>
              <a:t>Thank</a:t>
            </a:r>
            <a:r>
              <a:rPr lang="en-IN" sz="2500" b="1" i="1" dirty="0" smtClean="0">
                <a:sym typeface="Wingdings" panose="05000000000000000000" pitchFamily="2" charset="2"/>
              </a:rPr>
              <a:t> you ====</a:t>
            </a:r>
            <a:endParaRPr lang="en-IN" sz="2500" b="1" i="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6048" y="616278"/>
            <a:ext cx="3744416" cy="2226062"/>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76316" y="2950398"/>
            <a:ext cx="4763881" cy="2042514"/>
          </a:xfrm>
          <a:prstGeom prst="rect">
            <a:avLst/>
          </a:prstGeom>
        </p:spPr>
      </p:pic>
    </p:spTree>
    <p:extLst>
      <p:ext uri="{BB962C8B-B14F-4D97-AF65-F5344CB8AC3E}">
        <p14:creationId xmlns:p14="http://schemas.microsoft.com/office/powerpoint/2010/main" val="3104936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332656"/>
            <a:ext cx="8064896" cy="2739211"/>
          </a:xfrm>
          <a:prstGeom prst="rect">
            <a:avLst/>
          </a:prstGeom>
          <a:noFill/>
        </p:spPr>
        <p:txBody>
          <a:bodyPr wrap="square" rtlCol="0">
            <a:spAutoFit/>
          </a:bodyPr>
          <a:lstStyle/>
          <a:p>
            <a:r>
              <a:rPr lang="en-IN" sz="2000" b="1" dirty="0" smtClean="0"/>
              <a:t>About the dataset: </a:t>
            </a:r>
          </a:p>
          <a:p>
            <a:endParaRPr lang="en-IN" dirty="0"/>
          </a:p>
          <a:p>
            <a:r>
              <a:rPr lang="en-US" sz="1400" dirty="0"/>
              <a:t>Given dataset is about the 50 startups, each of these companies have recorded their R&amp;D spent, Administration Cost, Marketing and their overall profits earned</a:t>
            </a:r>
            <a:r>
              <a:rPr lang="en-US" sz="1400" dirty="0" smtClean="0"/>
              <a:t>.</a:t>
            </a:r>
          </a:p>
          <a:p>
            <a:endParaRPr lang="en-US" sz="1400" dirty="0"/>
          </a:p>
          <a:p>
            <a:r>
              <a:rPr lang="en-US" b="1" i="1" dirty="0"/>
              <a:t>Columns in the Dataset</a:t>
            </a:r>
            <a:endParaRPr lang="en-US" b="1" dirty="0"/>
          </a:p>
          <a:p>
            <a:pPr marL="285750" indent="-285750">
              <a:buFont typeface="Arial" panose="020B0604020202020204" pitchFamily="34" charset="0"/>
              <a:buChar char="•"/>
            </a:pPr>
            <a:r>
              <a:rPr lang="en-US" sz="1400" dirty="0"/>
              <a:t>R&amp;D Spend - Cost spent on Research and Development</a:t>
            </a:r>
          </a:p>
          <a:p>
            <a:pPr marL="285750" indent="-285750">
              <a:buFont typeface="Arial" panose="020B0604020202020204" pitchFamily="34" charset="0"/>
              <a:buChar char="•"/>
            </a:pPr>
            <a:r>
              <a:rPr lang="en-US" sz="1400" dirty="0"/>
              <a:t>Administration Cost - Cost spent on support of business, indirectly related to specific product or service</a:t>
            </a:r>
          </a:p>
          <a:p>
            <a:pPr marL="285750" indent="-285750">
              <a:buFont typeface="Arial" panose="020B0604020202020204" pitchFamily="34" charset="0"/>
              <a:buChar char="•"/>
            </a:pPr>
            <a:r>
              <a:rPr lang="en-US" sz="1400" dirty="0"/>
              <a:t>Marketing Spend - Cost spent on the marketing of products or services provided by the companies</a:t>
            </a:r>
          </a:p>
          <a:p>
            <a:pPr marL="285750" indent="-285750">
              <a:buFont typeface="Arial" panose="020B0604020202020204" pitchFamily="34" charset="0"/>
              <a:buChar char="•"/>
            </a:pPr>
            <a:r>
              <a:rPr lang="en-US" sz="1400" dirty="0"/>
              <a:t>Profit - Overall profit earned by the companies</a:t>
            </a:r>
          </a:p>
          <a:p>
            <a:endParaRPr lang="en-IN"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212976"/>
            <a:ext cx="3960440" cy="1900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3" y="2924945"/>
            <a:ext cx="4315072" cy="2310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4458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260648"/>
            <a:ext cx="8640960" cy="954107"/>
          </a:xfrm>
          <a:prstGeom prst="rect">
            <a:avLst/>
          </a:prstGeom>
          <a:noFill/>
        </p:spPr>
        <p:txBody>
          <a:bodyPr wrap="square" rtlCol="0">
            <a:spAutoFit/>
          </a:bodyPr>
          <a:lstStyle/>
          <a:p>
            <a:r>
              <a:rPr lang="en-IN" sz="2000" b="1" dirty="0"/>
              <a:t>Exploratory Data </a:t>
            </a:r>
            <a:r>
              <a:rPr lang="en-IN" sz="2000" b="1" dirty="0" smtClean="0"/>
              <a:t>Analysis:</a:t>
            </a:r>
          </a:p>
          <a:p>
            <a:endParaRPr lang="en-IN" sz="2000" b="1" dirty="0"/>
          </a:p>
          <a:p>
            <a:r>
              <a:rPr lang="en-US" sz="1400" dirty="0"/>
              <a:t>Distribution plot for R&amp;D Spend, Administration, Marketing Spend, Profit</a:t>
            </a:r>
            <a:endParaRPr lang="en-IN" sz="1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196752"/>
            <a:ext cx="2908245" cy="267893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665" y="3888683"/>
            <a:ext cx="2908245" cy="267893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7478" y="1209746"/>
            <a:ext cx="2908245" cy="2678937"/>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99992" y="3909099"/>
            <a:ext cx="2908245" cy="2678937"/>
          </a:xfrm>
          <a:prstGeom prst="rect">
            <a:avLst/>
          </a:prstGeom>
        </p:spPr>
      </p:pic>
    </p:spTree>
    <p:extLst>
      <p:ext uri="{BB962C8B-B14F-4D97-AF65-F5344CB8AC3E}">
        <p14:creationId xmlns:p14="http://schemas.microsoft.com/office/powerpoint/2010/main" val="40933538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81652"/>
            <a:ext cx="7848872" cy="400110"/>
          </a:xfrm>
          <a:prstGeom prst="rect">
            <a:avLst/>
          </a:prstGeom>
          <a:noFill/>
        </p:spPr>
        <p:txBody>
          <a:bodyPr wrap="square" rtlCol="0">
            <a:spAutoFit/>
          </a:bodyPr>
          <a:lstStyle/>
          <a:p>
            <a:r>
              <a:rPr lang="en-IN" sz="2000" b="1" dirty="0" smtClean="0"/>
              <a:t>Joint plot:</a:t>
            </a:r>
            <a:endParaRPr lang="en-IN" sz="20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808" y="3601144"/>
            <a:ext cx="3119917" cy="297938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056" y="664841"/>
            <a:ext cx="3451935" cy="290817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552" y="593576"/>
            <a:ext cx="3528392" cy="3050704"/>
          </a:xfrm>
          <a:prstGeom prst="rect">
            <a:avLst/>
          </a:prstGeom>
        </p:spPr>
      </p:pic>
    </p:spTree>
    <p:extLst>
      <p:ext uri="{BB962C8B-B14F-4D97-AF65-F5344CB8AC3E}">
        <p14:creationId xmlns:p14="http://schemas.microsoft.com/office/powerpoint/2010/main" val="587396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332656"/>
            <a:ext cx="8496944" cy="400110"/>
          </a:xfrm>
          <a:prstGeom prst="rect">
            <a:avLst/>
          </a:prstGeom>
          <a:noFill/>
        </p:spPr>
        <p:txBody>
          <a:bodyPr wrap="square" rtlCol="0">
            <a:spAutoFit/>
          </a:bodyPr>
          <a:lstStyle/>
          <a:p>
            <a:r>
              <a:rPr lang="en-IN" sz="2000" b="1" dirty="0" smtClean="0"/>
              <a:t>Heat map:</a:t>
            </a:r>
            <a:endParaRPr lang="en-IN" sz="20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7555" y="1052736"/>
            <a:ext cx="6488889" cy="3873016"/>
          </a:xfrm>
          <a:prstGeom prst="rect">
            <a:avLst/>
          </a:prstGeom>
        </p:spPr>
      </p:pic>
      <p:sp>
        <p:nvSpPr>
          <p:cNvPr id="4" name="TextBox 3"/>
          <p:cNvSpPr txBox="1"/>
          <p:nvPr/>
        </p:nvSpPr>
        <p:spPr>
          <a:xfrm>
            <a:off x="395536" y="5157192"/>
            <a:ext cx="8208912" cy="830997"/>
          </a:xfrm>
          <a:prstGeom prst="rect">
            <a:avLst/>
          </a:prstGeom>
          <a:noFill/>
        </p:spPr>
        <p:txBody>
          <a:bodyPr wrap="square" rtlCol="0">
            <a:spAutoFit/>
          </a:bodyPr>
          <a:lstStyle/>
          <a:p>
            <a:r>
              <a:rPr lang="en-US" sz="1600" b="1" dirty="0"/>
              <a:t>The above </a:t>
            </a:r>
            <a:r>
              <a:rPr lang="en-US" sz="1600" b="1" dirty="0" err="1"/>
              <a:t>Heatmap</a:t>
            </a:r>
            <a:r>
              <a:rPr lang="en-US" sz="1600" b="1" dirty="0"/>
              <a:t> tells us that there is a strong correlation between Profit and R&amp;D spend, Profit and Marketing Spend. Hence we can consider that Spending in Marketing or in R&amp;D can help in Increase of Profit.</a:t>
            </a:r>
            <a:endParaRPr lang="en-IN" sz="1600" b="1" dirty="0"/>
          </a:p>
        </p:txBody>
      </p:sp>
    </p:spTree>
    <p:extLst>
      <p:ext uri="{BB962C8B-B14F-4D97-AF65-F5344CB8AC3E}">
        <p14:creationId xmlns:p14="http://schemas.microsoft.com/office/powerpoint/2010/main" val="39436972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332656"/>
            <a:ext cx="8568952" cy="400110"/>
          </a:xfrm>
          <a:prstGeom prst="rect">
            <a:avLst/>
          </a:prstGeom>
          <a:noFill/>
        </p:spPr>
        <p:txBody>
          <a:bodyPr wrap="square" rtlCol="0">
            <a:spAutoFit/>
          </a:bodyPr>
          <a:lstStyle/>
          <a:p>
            <a:r>
              <a:rPr lang="en-IN" sz="2000" b="1" dirty="0" smtClean="0"/>
              <a:t>Train Test Split:</a:t>
            </a:r>
            <a:endParaRPr lang="en-IN" sz="2000"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340768"/>
            <a:ext cx="8280920"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49841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332656"/>
            <a:ext cx="8424936" cy="400110"/>
          </a:xfrm>
          <a:prstGeom prst="rect">
            <a:avLst/>
          </a:prstGeom>
          <a:noFill/>
        </p:spPr>
        <p:txBody>
          <a:bodyPr wrap="square" rtlCol="0">
            <a:spAutoFit/>
          </a:bodyPr>
          <a:lstStyle/>
          <a:p>
            <a:r>
              <a:rPr lang="en-IN" sz="2000" b="1" dirty="0" smtClean="0"/>
              <a:t>Linear Regression:</a:t>
            </a:r>
            <a:endParaRPr lang="en-IN" sz="2000"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649" y="725235"/>
            <a:ext cx="3778279" cy="133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4788" y="2276872"/>
            <a:ext cx="5040560" cy="3038421"/>
          </a:xfrm>
          <a:prstGeom prst="rect">
            <a:avLst/>
          </a:prstGeom>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944" y="730009"/>
            <a:ext cx="4944219" cy="118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5517232"/>
            <a:ext cx="6916737"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7096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332656"/>
            <a:ext cx="7776864" cy="400110"/>
          </a:xfrm>
          <a:prstGeom prst="rect">
            <a:avLst/>
          </a:prstGeom>
          <a:noFill/>
        </p:spPr>
        <p:txBody>
          <a:bodyPr wrap="square" rtlCol="0">
            <a:spAutoFit/>
          </a:bodyPr>
          <a:lstStyle/>
          <a:p>
            <a:r>
              <a:rPr lang="en-IN" sz="2000" b="1" dirty="0" smtClean="0"/>
              <a:t>Ridge Regression:</a:t>
            </a:r>
            <a:endParaRPr lang="en-IN" sz="2000"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836712"/>
            <a:ext cx="6336704" cy="1443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2420888"/>
            <a:ext cx="7231063"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3688" y="3645024"/>
            <a:ext cx="5472608" cy="3096344"/>
          </a:xfrm>
          <a:prstGeom prst="rect">
            <a:avLst/>
          </a:prstGeom>
        </p:spPr>
      </p:pic>
    </p:spTree>
    <p:extLst>
      <p:ext uri="{BB962C8B-B14F-4D97-AF65-F5344CB8AC3E}">
        <p14:creationId xmlns:p14="http://schemas.microsoft.com/office/powerpoint/2010/main" val="22982654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725" y="836712"/>
            <a:ext cx="6912768"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95536" y="292586"/>
            <a:ext cx="2045496" cy="400110"/>
          </a:xfrm>
          <a:prstGeom prst="rect">
            <a:avLst/>
          </a:prstGeom>
          <a:noFill/>
        </p:spPr>
        <p:txBody>
          <a:bodyPr wrap="none" rtlCol="0">
            <a:spAutoFit/>
          </a:bodyPr>
          <a:lstStyle/>
          <a:p>
            <a:r>
              <a:rPr lang="en-IN" sz="2000" b="1" dirty="0" smtClean="0"/>
              <a:t>Lasso Regression:</a:t>
            </a:r>
            <a:endParaRPr lang="en-IN" sz="2000" b="1"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937" y="2276872"/>
            <a:ext cx="7269163"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4836" y="3560649"/>
            <a:ext cx="4567908" cy="3180719"/>
          </a:xfrm>
          <a:prstGeom prst="rect">
            <a:avLst/>
          </a:prstGeom>
        </p:spPr>
      </p:pic>
    </p:spTree>
    <p:extLst>
      <p:ext uri="{BB962C8B-B14F-4D97-AF65-F5344CB8AC3E}">
        <p14:creationId xmlns:p14="http://schemas.microsoft.com/office/powerpoint/2010/main" val="1565134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301</Words>
  <Application>Microsoft Office PowerPoint</Application>
  <PresentationFormat>On-screen Show (4:3)</PresentationFormat>
  <Paragraphs>28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Exposys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Exposys Project</dc:title>
  <dc:creator>MOHD GOUSE</dc:creator>
  <cp:lastModifiedBy>MOHD GOUSE</cp:lastModifiedBy>
  <cp:revision>5</cp:revision>
  <dcterms:created xsi:type="dcterms:W3CDTF">2022-09-25T04:42:09Z</dcterms:created>
  <dcterms:modified xsi:type="dcterms:W3CDTF">2022-09-25T05:28:18Z</dcterms:modified>
</cp:coreProperties>
</file>