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DA85-2299-4E1E-94DC-BEC71822A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FCF38B-9101-456A-B0B2-093BE5A03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282A37-8215-42D5-A9DD-8CDB9C1C5D5B}"/>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5" name="Footer Placeholder 4">
            <a:extLst>
              <a:ext uri="{FF2B5EF4-FFF2-40B4-BE49-F238E27FC236}">
                <a16:creationId xmlns:a16="http://schemas.microsoft.com/office/drawing/2014/main" id="{CDD0C5AD-356A-4CE7-AACF-7833C0DC1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CD15C-00F9-4CD3-969B-4420FB4299EC}"/>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218005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AEE8-3F9A-43D6-80F2-1ED2A21FF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BDE212-E086-46BC-97FA-103F8B9E4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1FDC9-7621-460D-8F46-CE3F1F82115E}"/>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5" name="Footer Placeholder 4">
            <a:extLst>
              <a:ext uri="{FF2B5EF4-FFF2-40B4-BE49-F238E27FC236}">
                <a16:creationId xmlns:a16="http://schemas.microsoft.com/office/drawing/2014/main" id="{C0E4E128-179D-4313-B570-236D7DA9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DE41C-67A0-49EA-99CC-DAFC6FAD42A0}"/>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288428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313454-6EC6-43CC-A0D9-B09EB6E8F9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986D8-551C-460C-B76E-D9AECEE50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D5353-5928-446C-BF4D-66AE328E15AD}"/>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5" name="Footer Placeholder 4">
            <a:extLst>
              <a:ext uri="{FF2B5EF4-FFF2-40B4-BE49-F238E27FC236}">
                <a16:creationId xmlns:a16="http://schemas.microsoft.com/office/drawing/2014/main" id="{484910A5-CBBA-49EE-9C27-92115CFD5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2DFF9-C2A6-4133-8D0B-53DA093328D9}"/>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88280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F77E-F260-4F9D-BCB3-0A9EB759B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92826-D947-4A40-B26F-182440FA18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D8189-B0A3-405C-A99A-F9756B1425F3}"/>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5" name="Footer Placeholder 4">
            <a:extLst>
              <a:ext uri="{FF2B5EF4-FFF2-40B4-BE49-F238E27FC236}">
                <a16:creationId xmlns:a16="http://schemas.microsoft.com/office/drawing/2014/main" id="{0CDDD85B-4ADA-4BD6-86C9-F7F36397D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AF6E5-D3F4-443F-AE30-59248991D49F}"/>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160322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1CED-3575-4C1F-A747-E82BFEEE8D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856AF1-70DF-424D-BB6A-90955ACE7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D14DB-D925-4B8D-B741-683F0C89CE8A}"/>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5" name="Footer Placeholder 4">
            <a:extLst>
              <a:ext uri="{FF2B5EF4-FFF2-40B4-BE49-F238E27FC236}">
                <a16:creationId xmlns:a16="http://schemas.microsoft.com/office/drawing/2014/main" id="{7E23AEBE-FDC7-4B9D-9157-B0F680F58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91F08-F576-4127-B2BE-93727166FBB2}"/>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7991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6CA9-D34B-4E08-8FA1-53CFEC82C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2B34B8-889C-4B19-B53D-0FCD0CEDD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9FB51B-918E-4142-AE4D-D082F3B22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C8682D-2C81-4174-A80C-8ADEB5D36BA3}"/>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6" name="Footer Placeholder 5">
            <a:extLst>
              <a:ext uri="{FF2B5EF4-FFF2-40B4-BE49-F238E27FC236}">
                <a16:creationId xmlns:a16="http://schemas.microsoft.com/office/drawing/2014/main" id="{AD6A768F-7B21-46A7-B9BB-F0C493673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EC417-1A22-4C0D-A5F9-5273EAE6523F}"/>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375548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AD07-907A-42AD-BC2B-18F2F0EA2F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6E5208-4FAE-43FE-8E77-20EF8E1FA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843CCC-86DE-48D2-88F0-7A9514736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DA52B-2F48-4DB2-AD99-82CDE6B0D1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39602-CA92-41E9-80A4-9B2992ACE1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D2B8F0-65B5-4E81-961C-26BCB05553DF}"/>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8" name="Footer Placeholder 7">
            <a:extLst>
              <a:ext uri="{FF2B5EF4-FFF2-40B4-BE49-F238E27FC236}">
                <a16:creationId xmlns:a16="http://schemas.microsoft.com/office/drawing/2014/main" id="{5EF08AA3-D5FF-4C5B-A911-7FDEDB8F6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55F25-CEA7-4016-BFEC-8068897741B4}"/>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18081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3184-A985-4A5C-BF5A-94BBAF7A5B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0902C-8187-4097-9DCF-5764756128F6}"/>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4" name="Footer Placeholder 3">
            <a:extLst>
              <a:ext uri="{FF2B5EF4-FFF2-40B4-BE49-F238E27FC236}">
                <a16:creationId xmlns:a16="http://schemas.microsoft.com/office/drawing/2014/main" id="{A38497B4-AD7A-4741-9FAF-1E8C05C75C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B95B2-55F2-401B-8DF8-B7292AA95CCF}"/>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344342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7D930F-18C5-4BF8-BA34-37DB0BB59825}"/>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3" name="Footer Placeholder 2">
            <a:extLst>
              <a:ext uri="{FF2B5EF4-FFF2-40B4-BE49-F238E27FC236}">
                <a16:creationId xmlns:a16="http://schemas.microsoft.com/office/drawing/2014/main" id="{1D4DBBF7-6FE5-48F2-8A48-B9A7CFF1CE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5817A0-AF73-4462-A1C1-CEB87253D32A}"/>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253952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F77E-2398-4F76-93CA-1A0864ADE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9F4927-60C8-4468-A9C7-3A020E0F8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8734C7-6BAC-4343-9CB1-58A1113B3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F77BD-5CCD-40A3-9066-D20AFDC49CC7}"/>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6" name="Footer Placeholder 5">
            <a:extLst>
              <a:ext uri="{FF2B5EF4-FFF2-40B4-BE49-F238E27FC236}">
                <a16:creationId xmlns:a16="http://schemas.microsoft.com/office/drawing/2014/main" id="{AD0D1E4F-059E-40B1-A53C-4165FADA6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3BC0B-0A3F-4AE7-9A76-A2FF99757D4D}"/>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80491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5B16-27F4-4AA7-AC45-AB1CA6622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D4477-3B12-497F-82B4-FDE945B02B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5881D9-5293-45A5-AF4C-199BE613E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32BA4-95F8-4BE5-BB2D-29F3D4E792D8}"/>
              </a:ext>
            </a:extLst>
          </p:cNvPr>
          <p:cNvSpPr>
            <a:spLocks noGrp="1"/>
          </p:cNvSpPr>
          <p:nvPr>
            <p:ph type="dt" sz="half" idx="10"/>
          </p:nvPr>
        </p:nvSpPr>
        <p:spPr/>
        <p:txBody>
          <a:bodyPr/>
          <a:lstStyle/>
          <a:p>
            <a:fld id="{6D07A4FC-4E46-407C-ABF4-429882C04BDD}" type="datetimeFigureOut">
              <a:rPr lang="en-US" smtClean="0"/>
              <a:t>10/25/2021</a:t>
            </a:fld>
            <a:endParaRPr lang="en-US"/>
          </a:p>
        </p:txBody>
      </p:sp>
      <p:sp>
        <p:nvSpPr>
          <p:cNvPr id="6" name="Footer Placeholder 5">
            <a:extLst>
              <a:ext uri="{FF2B5EF4-FFF2-40B4-BE49-F238E27FC236}">
                <a16:creationId xmlns:a16="http://schemas.microsoft.com/office/drawing/2014/main" id="{8B78DDC0-EFDC-46D1-AE75-489108CE9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A8E0E-FFB1-48A4-B7CE-847791B20B92}"/>
              </a:ext>
            </a:extLst>
          </p:cNvPr>
          <p:cNvSpPr>
            <a:spLocks noGrp="1"/>
          </p:cNvSpPr>
          <p:nvPr>
            <p:ph type="sldNum" sz="quarter" idx="12"/>
          </p:nvPr>
        </p:nvSpPr>
        <p:spPr/>
        <p:txBody>
          <a:bodyPr/>
          <a:lstStyle/>
          <a:p>
            <a:fld id="{99B8D5C3-F936-4EFC-9828-F4CD361E2323}" type="slidenum">
              <a:rPr lang="en-US" smtClean="0"/>
              <a:t>‹#›</a:t>
            </a:fld>
            <a:endParaRPr lang="en-US"/>
          </a:p>
        </p:txBody>
      </p:sp>
    </p:spTree>
    <p:extLst>
      <p:ext uri="{BB962C8B-B14F-4D97-AF65-F5344CB8AC3E}">
        <p14:creationId xmlns:p14="http://schemas.microsoft.com/office/powerpoint/2010/main" val="62361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BDDF6-37CB-4872-970E-D327EB298E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EEF79C-0B5D-41B3-9BC2-D92FAE68E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59B75-C0FC-4C49-B12B-20A7C8DBE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7A4FC-4E46-407C-ABF4-429882C04BDD}" type="datetimeFigureOut">
              <a:rPr lang="en-US" smtClean="0"/>
              <a:t>10/25/2021</a:t>
            </a:fld>
            <a:endParaRPr lang="en-US"/>
          </a:p>
        </p:txBody>
      </p:sp>
      <p:sp>
        <p:nvSpPr>
          <p:cNvPr id="5" name="Footer Placeholder 4">
            <a:extLst>
              <a:ext uri="{FF2B5EF4-FFF2-40B4-BE49-F238E27FC236}">
                <a16:creationId xmlns:a16="http://schemas.microsoft.com/office/drawing/2014/main" id="{E21FE980-0E9F-4AF8-80E0-D749E05F5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8FA460-8881-4909-8A63-DB1DD828C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8D5C3-F936-4EFC-9828-F4CD361E2323}" type="slidenum">
              <a:rPr lang="en-US" smtClean="0"/>
              <a:t>‹#›</a:t>
            </a:fld>
            <a:endParaRPr lang="en-US"/>
          </a:p>
        </p:txBody>
      </p:sp>
    </p:spTree>
    <p:extLst>
      <p:ext uri="{BB962C8B-B14F-4D97-AF65-F5344CB8AC3E}">
        <p14:creationId xmlns:p14="http://schemas.microsoft.com/office/powerpoint/2010/main" val="284332797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3250-219B-4839-B9C3-EA1AAEFB6DD6}"/>
              </a:ext>
            </a:extLst>
          </p:cNvPr>
          <p:cNvSpPr>
            <a:spLocks noGrp="1"/>
          </p:cNvSpPr>
          <p:nvPr>
            <p:ph type="title"/>
          </p:nvPr>
        </p:nvSpPr>
        <p:spPr>
          <a:xfrm>
            <a:off x="838200" y="365126"/>
            <a:ext cx="10515600" cy="980790"/>
          </a:xfrm>
        </p:spPr>
        <p:txBody>
          <a:bodyPr/>
          <a:lstStyle/>
          <a:p>
            <a:pPr algn="ctr"/>
            <a:r>
              <a:rPr lang="en-US" dirty="0"/>
              <a:t>Payment Call Model</a:t>
            </a:r>
          </a:p>
        </p:txBody>
      </p:sp>
      <p:sp>
        <p:nvSpPr>
          <p:cNvPr id="3" name="Content Placeholder 2">
            <a:extLst>
              <a:ext uri="{FF2B5EF4-FFF2-40B4-BE49-F238E27FC236}">
                <a16:creationId xmlns:a16="http://schemas.microsoft.com/office/drawing/2014/main" id="{023DBC01-8929-4B71-AD92-CB2FF4284791}"/>
              </a:ext>
            </a:extLst>
          </p:cNvPr>
          <p:cNvSpPr>
            <a:spLocks noGrp="1"/>
          </p:cNvSpPr>
          <p:nvPr>
            <p:ph idx="1"/>
          </p:nvPr>
        </p:nvSpPr>
        <p:spPr>
          <a:xfrm>
            <a:off x="923914" y="1488613"/>
            <a:ext cx="8596668" cy="3880773"/>
          </a:xfrm>
        </p:spPr>
        <p:txBody>
          <a:bodyPr anchor="t">
            <a:normAutofit/>
          </a:bodyPr>
          <a:lstStyle/>
          <a:p>
            <a:pPr>
              <a:lnSpc>
                <a:spcPct val="150000"/>
              </a:lnSpc>
            </a:pPr>
            <a:r>
              <a:rPr lang="en-US" sz="2400" dirty="0"/>
              <a:t>1:Exploratory Data Analysis</a:t>
            </a:r>
          </a:p>
          <a:p>
            <a:pPr>
              <a:lnSpc>
                <a:spcPct val="150000"/>
              </a:lnSpc>
            </a:pPr>
            <a:r>
              <a:rPr lang="en-US" sz="2400" dirty="0"/>
              <a:t>2:Data Cleaning and Transformation</a:t>
            </a:r>
          </a:p>
          <a:p>
            <a:pPr>
              <a:lnSpc>
                <a:spcPct val="150000"/>
              </a:lnSpc>
            </a:pPr>
            <a:r>
              <a:rPr lang="en-US" sz="2400" dirty="0"/>
              <a:t>3:Model Building</a:t>
            </a:r>
          </a:p>
          <a:p>
            <a:pPr>
              <a:lnSpc>
                <a:spcPct val="150000"/>
              </a:lnSpc>
            </a:pPr>
            <a:r>
              <a:rPr lang="en-US" sz="2400" dirty="0"/>
              <a:t>4:Evaluation</a:t>
            </a:r>
          </a:p>
        </p:txBody>
      </p:sp>
    </p:spTree>
    <p:extLst>
      <p:ext uri="{BB962C8B-B14F-4D97-AF65-F5344CB8AC3E}">
        <p14:creationId xmlns:p14="http://schemas.microsoft.com/office/powerpoint/2010/main" val="195148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F3F4-EA0F-4479-96DB-FA285A9EC5A6}"/>
              </a:ext>
            </a:extLst>
          </p:cNvPr>
          <p:cNvSpPr>
            <a:spLocks noGrp="1"/>
          </p:cNvSpPr>
          <p:nvPr>
            <p:ph type="title"/>
          </p:nvPr>
        </p:nvSpPr>
        <p:spPr/>
        <p:txBody>
          <a:bodyPr/>
          <a:lstStyle/>
          <a:p>
            <a:r>
              <a:rPr lang="en-US" sz="4400" dirty="0"/>
              <a:t>4:Evaluation</a:t>
            </a:r>
            <a:endParaRPr lang="en-US" dirty="0"/>
          </a:p>
        </p:txBody>
      </p:sp>
      <p:sp>
        <p:nvSpPr>
          <p:cNvPr id="3" name="Content Placeholder 2">
            <a:extLst>
              <a:ext uri="{FF2B5EF4-FFF2-40B4-BE49-F238E27FC236}">
                <a16:creationId xmlns:a16="http://schemas.microsoft.com/office/drawing/2014/main" id="{12B23BAF-04B5-47E9-8542-2F8DC851D0D7}"/>
              </a:ext>
            </a:extLst>
          </p:cNvPr>
          <p:cNvSpPr>
            <a:spLocks noGrp="1"/>
          </p:cNvSpPr>
          <p:nvPr>
            <p:ph idx="1"/>
          </p:nvPr>
        </p:nvSpPr>
        <p:spPr>
          <a:xfrm>
            <a:off x="838200" y="1825625"/>
            <a:ext cx="10515600" cy="1996362"/>
          </a:xfrm>
        </p:spPr>
        <p:txBody>
          <a:bodyPr/>
          <a:lstStyle/>
          <a:p>
            <a:pPr lvl="1"/>
            <a:r>
              <a:rPr lang="en-US" dirty="0"/>
              <a:t>I evaluated the models on different metrics</a:t>
            </a:r>
          </a:p>
          <a:p>
            <a:pPr lvl="1"/>
            <a:r>
              <a:rPr lang="en-US" dirty="0"/>
              <a:t>Precision, recall, roc, </a:t>
            </a:r>
            <a:r>
              <a:rPr lang="en-US" dirty="0" err="1"/>
              <a:t>ks</a:t>
            </a:r>
            <a:r>
              <a:rPr lang="en-US" dirty="0"/>
              <a:t>, </a:t>
            </a:r>
            <a:r>
              <a:rPr lang="en-US" dirty="0" err="1"/>
              <a:t>logloss</a:t>
            </a:r>
            <a:r>
              <a:rPr lang="en-US" dirty="0"/>
              <a:t> and accuracy</a:t>
            </a:r>
          </a:p>
          <a:p>
            <a:pPr lvl="1"/>
            <a:r>
              <a:rPr lang="en-US" dirty="0"/>
              <a:t>I checked the feature ranks of two models, their top features are similar which make sense</a:t>
            </a:r>
          </a:p>
          <a:p>
            <a:pPr lvl="1"/>
            <a:r>
              <a:rPr lang="en-US" dirty="0"/>
              <a:t>I also check </a:t>
            </a:r>
            <a:r>
              <a:rPr lang="en-US" dirty="0" err="1"/>
              <a:t>shap</a:t>
            </a:r>
            <a:r>
              <a:rPr lang="en-US" dirty="0"/>
              <a:t> values for their top features</a:t>
            </a:r>
          </a:p>
        </p:txBody>
      </p:sp>
      <p:pic>
        <p:nvPicPr>
          <p:cNvPr id="5122" name="Picture 2">
            <a:extLst>
              <a:ext uri="{FF2B5EF4-FFF2-40B4-BE49-F238E27FC236}">
                <a16:creationId xmlns:a16="http://schemas.microsoft.com/office/drawing/2014/main" id="{5C31305D-F832-43A9-8E30-124D9C024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121" y="3956924"/>
            <a:ext cx="9151759" cy="2681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2B07-AA40-4B23-B40A-4F2E5FC03F11}"/>
              </a:ext>
            </a:extLst>
          </p:cNvPr>
          <p:cNvSpPr>
            <a:spLocks noGrp="1"/>
          </p:cNvSpPr>
          <p:nvPr>
            <p:ph type="title"/>
          </p:nvPr>
        </p:nvSpPr>
        <p:spPr>
          <a:xfrm>
            <a:off x="838200" y="365126"/>
            <a:ext cx="10515600" cy="1165724"/>
          </a:xfrm>
        </p:spPr>
        <p:txBody>
          <a:bodyPr/>
          <a:lstStyle/>
          <a:p>
            <a:r>
              <a:rPr lang="en-US" sz="4400" dirty="0"/>
              <a:t>4:Evaluation</a:t>
            </a:r>
            <a:endParaRPr lang="en-US" dirty="0"/>
          </a:p>
        </p:txBody>
      </p:sp>
      <p:pic>
        <p:nvPicPr>
          <p:cNvPr id="5" name="Content Placeholder 4">
            <a:extLst>
              <a:ext uri="{FF2B5EF4-FFF2-40B4-BE49-F238E27FC236}">
                <a16:creationId xmlns:a16="http://schemas.microsoft.com/office/drawing/2014/main" id="{B8336292-643B-47B1-8CB9-4EE9B82EDABB}"/>
              </a:ext>
            </a:extLst>
          </p:cNvPr>
          <p:cNvPicPr>
            <a:picLocks noGrp="1" noChangeAspect="1"/>
          </p:cNvPicPr>
          <p:nvPr>
            <p:ph idx="1"/>
          </p:nvPr>
        </p:nvPicPr>
        <p:blipFill>
          <a:blip r:embed="rId2"/>
          <a:stretch>
            <a:fillRect/>
          </a:stretch>
        </p:blipFill>
        <p:spPr>
          <a:xfrm>
            <a:off x="1818526" y="1407184"/>
            <a:ext cx="7955301" cy="3784475"/>
          </a:xfrm>
        </p:spPr>
      </p:pic>
      <p:sp>
        <p:nvSpPr>
          <p:cNvPr id="6" name="TextBox 5">
            <a:extLst>
              <a:ext uri="{FF2B5EF4-FFF2-40B4-BE49-F238E27FC236}">
                <a16:creationId xmlns:a16="http://schemas.microsoft.com/office/drawing/2014/main" id="{64D89DF6-5229-4230-BCDF-BD7EB55F2623}"/>
              </a:ext>
            </a:extLst>
          </p:cNvPr>
          <p:cNvSpPr txBox="1"/>
          <p:nvPr/>
        </p:nvSpPr>
        <p:spPr>
          <a:xfrm>
            <a:off x="1273996" y="5650787"/>
            <a:ext cx="9257015" cy="646331"/>
          </a:xfrm>
          <a:prstGeom prst="rect">
            <a:avLst/>
          </a:prstGeom>
          <a:noFill/>
        </p:spPr>
        <p:txBody>
          <a:bodyPr wrap="square" rtlCol="0">
            <a:spAutoFit/>
          </a:bodyPr>
          <a:lstStyle/>
          <a:p>
            <a:r>
              <a:rPr lang="en-US" dirty="0"/>
              <a:t>Two models have similar performance, </a:t>
            </a:r>
            <a:r>
              <a:rPr lang="en-US" dirty="0" err="1"/>
              <a:t>xgboost</a:t>
            </a:r>
            <a:r>
              <a:rPr lang="en-US" dirty="0"/>
              <a:t> is faster , for simplicity </a:t>
            </a:r>
            <a:r>
              <a:rPr lang="en-US" dirty="0" err="1"/>
              <a:t>catboost</a:t>
            </a:r>
            <a:r>
              <a:rPr lang="en-US" dirty="0"/>
              <a:t> is better since it can deal with string </a:t>
            </a:r>
            <a:r>
              <a:rPr lang="en-US"/>
              <a:t>features automatically </a:t>
            </a:r>
            <a:endParaRPr lang="en-US" dirty="0"/>
          </a:p>
        </p:txBody>
      </p:sp>
    </p:spTree>
    <p:extLst>
      <p:ext uri="{BB962C8B-B14F-4D97-AF65-F5344CB8AC3E}">
        <p14:creationId xmlns:p14="http://schemas.microsoft.com/office/powerpoint/2010/main" val="176181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85A5-5547-4D75-9221-8EC5D1461675}"/>
              </a:ext>
            </a:extLst>
          </p:cNvPr>
          <p:cNvSpPr>
            <a:spLocks noGrp="1"/>
          </p:cNvSpPr>
          <p:nvPr>
            <p:ph type="title"/>
          </p:nvPr>
        </p:nvSpPr>
        <p:spPr>
          <a:xfrm>
            <a:off x="677334" y="609600"/>
            <a:ext cx="8271457" cy="921249"/>
          </a:xfrm>
        </p:spPr>
        <p:txBody>
          <a:bodyPr/>
          <a:lstStyle/>
          <a:p>
            <a:r>
              <a:rPr lang="en-US" sz="3600" dirty="0"/>
              <a:t>1:Exploratory Data Analysis</a:t>
            </a:r>
            <a:endParaRPr lang="en-US" dirty="0"/>
          </a:p>
        </p:txBody>
      </p:sp>
      <p:sp>
        <p:nvSpPr>
          <p:cNvPr id="3" name="Content Placeholder 2">
            <a:extLst>
              <a:ext uri="{FF2B5EF4-FFF2-40B4-BE49-F238E27FC236}">
                <a16:creationId xmlns:a16="http://schemas.microsoft.com/office/drawing/2014/main" id="{F8F2BFAE-4DAD-4E5B-BAB2-A2AD04F05F14}"/>
              </a:ext>
            </a:extLst>
          </p:cNvPr>
          <p:cNvSpPr>
            <a:spLocks noGrp="1"/>
          </p:cNvSpPr>
          <p:nvPr>
            <p:ph idx="1"/>
          </p:nvPr>
        </p:nvSpPr>
        <p:spPr>
          <a:xfrm>
            <a:off x="677334" y="1869897"/>
            <a:ext cx="8107070" cy="4171466"/>
          </a:xfrm>
        </p:spPr>
        <p:txBody>
          <a:bodyPr anchor="ctr">
            <a:normAutofit lnSpcReduction="10000"/>
          </a:bodyPr>
          <a:lstStyle/>
          <a:p>
            <a:pPr lvl="1"/>
            <a:r>
              <a:rPr lang="en-US" sz="2200" dirty="0"/>
              <a:t>I got an overview through the EDA on the dataset</a:t>
            </a:r>
          </a:p>
          <a:p>
            <a:pPr lvl="1"/>
            <a:r>
              <a:rPr lang="en-US" sz="2200" dirty="0"/>
              <a:t>There are string, inter and float data types</a:t>
            </a:r>
          </a:p>
          <a:p>
            <a:pPr lvl="1"/>
            <a:r>
              <a:rPr lang="en-US" sz="2200" dirty="0"/>
              <a:t>Not too many missing values, they are nice distributed</a:t>
            </a:r>
          </a:p>
          <a:p>
            <a:pPr lvl="1"/>
            <a:r>
              <a:rPr lang="en-US" sz="2200" dirty="0"/>
              <a:t>By checking boxplot for each feature, there are outliers in those features</a:t>
            </a:r>
          </a:p>
          <a:p>
            <a:pPr lvl="1"/>
            <a:r>
              <a:rPr lang="en-US" sz="2200" dirty="0"/>
              <a:t>By using heatmap, there no clear collinearity among these features</a:t>
            </a:r>
          </a:p>
          <a:p>
            <a:pPr lvl="1"/>
            <a:r>
              <a:rPr lang="en-US" sz="2200" dirty="0"/>
              <a:t>Also, there is one constant column that will not bring any information </a:t>
            </a:r>
          </a:p>
          <a:p>
            <a:pPr lvl="1"/>
            <a:r>
              <a:rPr lang="en-US" sz="2200" dirty="0"/>
              <a:t>By checking bar plots, a lot of these features has effect on the target “</a:t>
            </a:r>
            <a:r>
              <a:rPr lang="en-US" sz="2200" dirty="0" err="1"/>
              <a:t>Call_flag</a:t>
            </a:r>
            <a:r>
              <a:rPr lang="en-US" sz="2200" dirty="0"/>
              <a:t>”</a:t>
            </a:r>
          </a:p>
          <a:p>
            <a:pPr lvl="1"/>
            <a:r>
              <a:rPr lang="en-US" sz="2200" dirty="0"/>
              <a:t>Also, there are some interaction relationship between some features</a:t>
            </a:r>
          </a:p>
          <a:p>
            <a:pPr marL="457200" lvl="1" indent="0">
              <a:buNone/>
            </a:pPr>
            <a:endParaRPr lang="en-US" dirty="0"/>
          </a:p>
          <a:p>
            <a:pPr lvl="1"/>
            <a:endParaRPr lang="en-US" dirty="0"/>
          </a:p>
        </p:txBody>
      </p:sp>
    </p:spTree>
    <p:extLst>
      <p:ext uri="{BB962C8B-B14F-4D97-AF65-F5344CB8AC3E}">
        <p14:creationId xmlns:p14="http://schemas.microsoft.com/office/powerpoint/2010/main" val="180342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C831-DB6E-42FF-9039-1B50B447BC26}"/>
              </a:ext>
            </a:extLst>
          </p:cNvPr>
          <p:cNvSpPr>
            <a:spLocks noGrp="1"/>
          </p:cNvSpPr>
          <p:nvPr>
            <p:ph type="title"/>
          </p:nvPr>
        </p:nvSpPr>
        <p:spPr>
          <a:xfrm>
            <a:off x="677334" y="609601"/>
            <a:ext cx="8596668" cy="684944"/>
          </a:xfrm>
        </p:spPr>
        <p:txBody>
          <a:bodyPr>
            <a:normAutofit/>
          </a:bodyPr>
          <a:lstStyle/>
          <a:p>
            <a:r>
              <a:rPr lang="en-US" sz="3200" dirty="0"/>
              <a:t>Boxplots for Outliers</a:t>
            </a:r>
          </a:p>
        </p:txBody>
      </p:sp>
      <p:pic>
        <p:nvPicPr>
          <p:cNvPr id="1026" name="Picture 2">
            <a:extLst>
              <a:ext uri="{FF2B5EF4-FFF2-40B4-BE49-F238E27FC236}">
                <a16:creationId xmlns:a16="http://schemas.microsoft.com/office/drawing/2014/main" id="{5F63A77F-2101-4822-B1EF-4F2BF114FB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8797" y="708918"/>
            <a:ext cx="4922475" cy="25305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7038436-2A38-4831-BBC3-F346A2641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3338803"/>
            <a:ext cx="4815603" cy="2909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2600E5-4310-45F5-8C6D-96164E3E699A}"/>
              </a:ext>
            </a:extLst>
          </p:cNvPr>
          <p:cNvSpPr txBox="1"/>
          <p:nvPr/>
        </p:nvSpPr>
        <p:spPr>
          <a:xfrm>
            <a:off x="801384" y="1489753"/>
            <a:ext cx="3791164" cy="3416320"/>
          </a:xfrm>
          <a:prstGeom prst="rect">
            <a:avLst/>
          </a:prstGeom>
          <a:noFill/>
        </p:spPr>
        <p:txBody>
          <a:bodyPr wrap="square" rtlCol="0">
            <a:spAutoFit/>
          </a:bodyPr>
          <a:lstStyle/>
          <a:p>
            <a:r>
              <a:rPr lang="en-US" dirty="0"/>
              <a:t>In general, outliers are not that many</a:t>
            </a:r>
          </a:p>
          <a:p>
            <a:endParaRPr lang="en-US" dirty="0"/>
          </a:p>
          <a:p>
            <a:r>
              <a:rPr lang="en-US" dirty="0"/>
              <a:t>Some features like Tenure and Age, they have relative wide range of values, the outliers is not a big issue for them</a:t>
            </a:r>
          </a:p>
          <a:p>
            <a:endParaRPr lang="en-US" dirty="0"/>
          </a:p>
          <a:p>
            <a:r>
              <a:rPr lang="en-US" dirty="0"/>
              <a:t>The features shown below have majority density near 0, therefore we can consider these features are dummies</a:t>
            </a:r>
          </a:p>
        </p:txBody>
      </p:sp>
    </p:spTree>
    <p:extLst>
      <p:ext uri="{BB962C8B-B14F-4D97-AF65-F5344CB8AC3E}">
        <p14:creationId xmlns:p14="http://schemas.microsoft.com/office/powerpoint/2010/main" val="366721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56D6-E301-4D1F-B39D-5A5D4499CFB1}"/>
              </a:ext>
            </a:extLst>
          </p:cNvPr>
          <p:cNvSpPr>
            <a:spLocks noGrp="1"/>
          </p:cNvSpPr>
          <p:nvPr>
            <p:ph type="title"/>
          </p:nvPr>
        </p:nvSpPr>
        <p:spPr>
          <a:xfrm>
            <a:off x="677334" y="609600"/>
            <a:ext cx="8596668" cy="654121"/>
          </a:xfrm>
        </p:spPr>
        <p:txBody>
          <a:bodyPr>
            <a:normAutofit fontScale="90000"/>
          </a:bodyPr>
          <a:lstStyle/>
          <a:p>
            <a:r>
              <a:rPr lang="en-US" dirty="0"/>
              <a:t>Collinearity </a:t>
            </a:r>
          </a:p>
        </p:txBody>
      </p:sp>
      <p:pic>
        <p:nvPicPr>
          <p:cNvPr id="2050" name="Picture 2">
            <a:extLst>
              <a:ext uri="{FF2B5EF4-FFF2-40B4-BE49-F238E27FC236}">
                <a16:creationId xmlns:a16="http://schemas.microsoft.com/office/drawing/2014/main" id="{9FF76A8A-9DD7-431C-8D78-3C31EA9668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7052" y="534255"/>
            <a:ext cx="6949340" cy="5794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BC1EF38-C103-4F3F-89AC-0E730E8FD127}"/>
              </a:ext>
            </a:extLst>
          </p:cNvPr>
          <p:cNvSpPr txBox="1"/>
          <p:nvPr/>
        </p:nvSpPr>
        <p:spPr>
          <a:xfrm>
            <a:off x="801384" y="1623317"/>
            <a:ext cx="2702104" cy="1477328"/>
          </a:xfrm>
          <a:prstGeom prst="rect">
            <a:avLst/>
          </a:prstGeom>
          <a:noFill/>
        </p:spPr>
        <p:txBody>
          <a:bodyPr wrap="square" rtlCol="0">
            <a:spAutoFit/>
          </a:bodyPr>
          <a:lstStyle/>
          <a:p>
            <a:r>
              <a:rPr lang="en-US" dirty="0"/>
              <a:t>The heatmap shows there no collinearities among the features with data types of integer</a:t>
            </a:r>
          </a:p>
        </p:txBody>
      </p:sp>
    </p:spTree>
    <p:extLst>
      <p:ext uri="{BB962C8B-B14F-4D97-AF65-F5344CB8AC3E}">
        <p14:creationId xmlns:p14="http://schemas.microsoft.com/office/powerpoint/2010/main" val="422157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1B97-8DDA-4A49-A8BE-D9B3DEB2A207}"/>
              </a:ext>
            </a:extLst>
          </p:cNvPr>
          <p:cNvSpPr>
            <a:spLocks noGrp="1"/>
          </p:cNvSpPr>
          <p:nvPr>
            <p:ph type="title"/>
          </p:nvPr>
        </p:nvSpPr>
        <p:spPr>
          <a:xfrm>
            <a:off x="677334" y="609599"/>
            <a:ext cx="8596668" cy="767137"/>
          </a:xfrm>
        </p:spPr>
        <p:txBody>
          <a:bodyPr>
            <a:normAutofit/>
          </a:bodyPr>
          <a:lstStyle/>
          <a:p>
            <a:r>
              <a:rPr lang="en-US" dirty="0"/>
              <a:t>Bar-plots</a:t>
            </a:r>
          </a:p>
        </p:txBody>
      </p:sp>
      <p:pic>
        <p:nvPicPr>
          <p:cNvPr id="3076" name="Picture 4">
            <a:extLst>
              <a:ext uri="{FF2B5EF4-FFF2-40B4-BE49-F238E27FC236}">
                <a16:creationId xmlns:a16="http://schemas.microsoft.com/office/drawing/2014/main" id="{528E1324-F8D1-4035-A80D-8F2B994B2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2820" y="1225639"/>
            <a:ext cx="7941624"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A47E30-D382-4936-A382-42F1D4BAFCD9}"/>
              </a:ext>
            </a:extLst>
          </p:cNvPr>
          <p:cNvSpPr txBox="1"/>
          <p:nvPr/>
        </p:nvSpPr>
        <p:spPr>
          <a:xfrm>
            <a:off x="2355757" y="5309195"/>
            <a:ext cx="7335749" cy="646331"/>
          </a:xfrm>
          <a:prstGeom prst="rect">
            <a:avLst/>
          </a:prstGeom>
          <a:noFill/>
        </p:spPr>
        <p:txBody>
          <a:bodyPr wrap="square" rtlCol="0">
            <a:spAutoFit/>
          </a:bodyPr>
          <a:lstStyle/>
          <a:p>
            <a:r>
              <a:rPr lang="en-US" dirty="0"/>
              <a:t>The bar plot shows that the target rate are different across MART_STATUS, so the features with string values are also informative</a:t>
            </a:r>
          </a:p>
        </p:txBody>
      </p:sp>
    </p:spTree>
    <p:extLst>
      <p:ext uri="{BB962C8B-B14F-4D97-AF65-F5344CB8AC3E}">
        <p14:creationId xmlns:p14="http://schemas.microsoft.com/office/powerpoint/2010/main" val="417201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CF29-D74C-4A92-BA48-745CC989458E}"/>
              </a:ext>
            </a:extLst>
          </p:cNvPr>
          <p:cNvSpPr>
            <a:spLocks noGrp="1"/>
          </p:cNvSpPr>
          <p:nvPr>
            <p:ph type="title"/>
          </p:nvPr>
        </p:nvSpPr>
        <p:spPr>
          <a:xfrm>
            <a:off x="677334" y="609600"/>
            <a:ext cx="8596668" cy="808234"/>
          </a:xfrm>
        </p:spPr>
        <p:txBody>
          <a:bodyPr/>
          <a:lstStyle/>
          <a:p>
            <a:r>
              <a:rPr lang="en-US" dirty="0"/>
              <a:t>Bar-plots</a:t>
            </a:r>
          </a:p>
        </p:txBody>
      </p:sp>
      <p:pic>
        <p:nvPicPr>
          <p:cNvPr id="4106" name="Picture 10">
            <a:extLst>
              <a:ext uri="{FF2B5EF4-FFF2-40B4-BE49-F238E27FC236}">
                <a16:creationId xmlns:a16="http://schemas.microsoft.com/office/drawing/2014/main" id="{C5280960-71C5-4E7D-978C-8973FB677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7902" y="205568"/>
            <a:ext cx="5888552" cy="296034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C777A105-7C9F-4586-B0BF-7F18C3DDE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902" y="3254133"/>
            <a:ext cx="5888552" cy="307768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DA01D5-1A05-43EA-863D-F729EB7BF2E2}"/>
              </a:ext>
            </a:extLst>
          </p:cNvPr>
          <p:cNvSpPr txBox="1"/>
          <p:nvPr/>
        </p:nvSpPr>
        <p:spPr>
          <a:xfrm>
            <a:off x="750013" y="1685738"/>
            <a:ext cx="3154167" cy="1754326"/>
          </a:xfrm>
          <a:prstGeom prst="rect">
            <a:avLst/>
          </a:prstGeom>
          <a:noFill/>
        </p:spPr>
        <p:txBody>
          <a:bodyPr wrap="square" rtlCol="0">
            <a:spAutoFit/>
          </a:bodyPr>
          <a:lstStyle/>
          <a:p>
            <a:r>
              <a:rPr lang="en-US" dirty="0"/>
              <a:t>The target rates of different Tenure groups are different across </a:t>
            </a:r>
            <a:r>
              <a:rPr lang="en-US" dirty="0" err="1"/>
              <a:t>CustomerSegment</a:t>
            </a:r>
            <a:r>
              <a:rPr lang="en-US" dirty="0"/>
              <a:t> variable, this indicates that the potential interaction relationship exists</a:t>
            </a:r>
          </a:p>
        </p:txBody>
      </p:sp>
    </p:spTree>
    <p:extLst>
      <p:ext uri="{BB962C8B-B14F-4D97-AF65-F5344CB8AC3E}">
        <p14:creationId xmlns:p14="http://schemas.microsoft.com/office/powerpoint/2010/main" val="124510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547E-5C74-4135-9DFD-B84C2AA817B7}"/>
              </a:ext>
            </a:extLst>
          </p:cNvPr>
          <p:cNvSpPr>
            <a:spLocks noGrp="1"/>
          </p:cNvSpPr>
          <p:nvPr>
            <p:ph type="title"/>
          </p:nvPr>
        </p:nvSpPr>
        <p:spPr/>
        <p:txBody>
          <a:bodyPr/>
          <a:lstStyle/>
          <a:p>
            <a:r>
              <a:rPr lang="en-US" sz="3600" dirty="0"/>
              <a:t>2:Data Cleaning and Transformation</a:t>
            </a:r>
            <a:br>
              <a:rPr lang="en-US" sz="3600" dirty="0"/>
            </a:br>
            <a:endParaRPr lang="en-US" dirty="0"/>
          </a:p>
        </p:txBody>
      </p:sp>
      <p:sp>
        <p:nvSpPr>
          <p:cNvPr id="3" name="Content Placeholder 2">
            <a:extLst>
              <a:ext uri="{FF2B5EF4-FFF2-40B4-BE49-F238E27FC236}">
                <a16:creationId xmlns:a16="http://schemas.microsoft.com/office/drawing/2014/main" id="{28ED84D1-734C-4C83-92AC-3D283A34974B}"/>
              </a:ext>
            </a:extLst>
          </p:cNvPr>
          <p:cNvSpPr>
            <a:spLocks noGrp="1"/>
          </p:cNvSpPr>
          <p:nvPr>
            <p:ph idx="1"/>
          </p:nvPr>
        </p:nvSpPr>
        <p:spPr>
          <a:xfrm>
            <a:off x="1458929" y="1489754"/>
            <a:ext cx="9205645" cy="3585680"/>
          </a:xfrm>
        </p:spPr>
        <p:txBody>
          <a:bodyPr>
            <a:normAutofit/>
          </a:bodyPr>
          <a:lstStyle/>
          <a:p>
            <a:r>
              <a:rPr lang="en-US" dirty="0"/>
              <a:t>Before building models, dropped the constant columns</a:t>
            </a:r>
          </a:p>
          <a:p>
            <a:r>
              <a:rPr lang="en-US" dirty="0"/>
              <a:t>Also, I created the dummy variables of string features</a:t>
            </a:r>
          </a:p>
          <a:p>
            <a:r>
              <a:rPr lang="en-US" dirty="0"/>
              <a:t>Since data has positive values as inputs, therefore I used -9 to replace missing values, it indicates the special case happens</a:t>
            </a:r>
          </a:p>
          <a:p>
            <a:r>
              <a:rPr lang="en-US" dirty="0"/>
              <a:t>I created a “Weekday” feature based on “</a:t>
            </a:r>
            <a:r>
              <a:rPr lang="en-US" dirty="0" err="1"/>
              <a:t>Date_for</a:t>
            </a:r>
            <a:r>
              <a:rPr lang="en-US" dirty="0"/>
              <a:t>”, and used “Weekday” to create 7 dummy variables</a:t>
            </a:r>
          </a:p>
          <a:p>
            <a:endParaRPr lang="en-US" dirty="0"/>
          </a:p>
        </p:txBody>
      </p:sp>
    </p:spTree>
    <p:extLst>
      <p:ext uri="{BB962C8B-B14F-4D97-AF65-F5344CB8AC3E}">
        <p14:creationId xmlns:p14="http://schemas.microsoft.com/office/powerpoint/2010/main" val="337555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E2C9-F8BA-49B1-94C6-4F6289D921CD}"/>
              </a:ext>
            </a:extLst>
          </p:cNvPr>
          <p:cNvSpPr>
            <a:spLocks noGrp="1"/>
          </p:cNvSpPr>
          <p:nvPr>
            <p:ph type="title"/>
          </p:nvPr>
        </p:nvSpPr>
        <p:spPr>
          <a:xfrm>
            <a:off x="838200" y="365125"/>
            <a:ext cx="10515600" cy="1227369"/>
          </a:xfrm>
        </p:spPr>
        <p:txBody>
          <a:bodyPr/>
          <a:lstStyle/>
          <a:p>
            <a:r>
              <a:rPr lang="en-US" sz="4400" dirty="0"/>
              <a:t>3:Model Building</a:t>
            </a:r>
            <a:endParaRPr lang="en-US" dirty="0"/>
          </a:p>
        </p:txBody>
      </p:sp>
      <p:sp>
        <p:nvSpPr>
          <p:cNvPr id="3" name="Content Placeholder 2">
            <a:extLst>
              <a:ext uri="{FF2B5EF4-FFF2-40B4-BE49-F238E27FC236}">
                <a16:creationId xmlns:a16="http://schemas.microsoft.com/office/drawing/2014/main" id="{0FD78CC3-F990-4AF6-A42B-40EC244712E3}"/>
              </a:ext>
            </a:extLst>
          </p:cNvPr>
          <p:cNvSpPr>
            <a:spLocks noGrp="1"/>
          </p:cNvSpPr>
          <p:nvPr>
            <p:ph idx="1"/>
          </p:nvPr>
        </p:nvSpPr>
        <p:spPr>
          <a:xfrm>
            <a:off x="838200" y="1825625"/>
            <a:ext cx="10515600" cy="4351338"/>
          </a:xfrm>
        </p:spPr>
        <p:txBody>
          <a:bodyPr/>
          <a:lstStyle/>
          <a:p>
            <a:r>
              <a:rPr lang="en-US" dirty="0"/>
              <a:t>Based on the EDA, I decide to use tree-based models as my predictors since it can pick up interactions, avoid outlier effect and missing values problems.</a:t>
            </a:r>
          </a:p>
          <a:p>
            <a:r>
              <a:rPr lang="en-US" dirty="0"/>
              <a:t>The algorithms I used are </a:t>
            </a:r>
            <a:r>
              <a:rPr lang="en-US" dirty="0" err="1"/>
              <a:t>Catboost</a:t>
            </a:r>
            <a:r>
              <a:rPr lang="en-US" dirty="0"/>
              <a:t> and </a:t>
            </a:r>
            <a:r>
              <a:rPr lang="en-US" dirty="0" err="1"/>
              <a:t>XGBoost</a:t>
            </a:r>
            <a:r>
              <a:rPr lang="en-US" dirty="0"/>
              <a:t>, </a:t>
            </a:r>
            <a:r>
              <a:rPr lang="en-US" dirty="0" err="1"/>
              <a:t>Catboost</a:t>
            </a:r>
            <a:r>
              <a:rPr lang="en-US" dirty="0"/>
              <a:t> can deal with string features directly and no need for transformation also the data are very nice formatted, they are all integers and can be converted into integers by using simple python function; Since I created some dummies I also fit a </a:t>
            </a:r>
            <a:r>
              <a:rPr lang="en-US" dirty="0" err="1"/>
              <a:t>Xgboost</a:t>
            </a:r>
            <a:r>
              <a:rPr lang="en-US" dirty="0"/>
              <a:t> model compare to </a:t>
            </a:r>
            <a:r>
              <a:rPr lang="en-US" dirty="0" err="1"/>
              <a:t>Catboot</a:t>
            </a:r>
            <a:r>
              <a:rPr lang="en-US" dirty="0"/>
              <a:t>, I can use float as input in </a:t>
            </a:r>
            <a:r>
              <a:rPr lang="en-US" dirty="0" err="1"/>
              <a:t>XGBoost</a:t>
            </a:r>
            <a:endParaRPr lang="en-US" dirty="0"/>
          </a:p>
        </p:txBody>
      </p:sp>
    </p:spTree>
    <p:extLst>
      <p:ext uri="{BB962C8B-B14F-4D97-AF65-F5344CB8AC3E}">
        <p14:creationId xmlns:p14="http://schemas.microsoft.com/office/powerpoint/2010/main" val="129215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D3AB-B7FC-414B-9DB1-AF04CD55BE8B}"/>
              </a:ext>
            </a:extLst>
          </p:cNvPr>
          <p:cNvSpPr>
            <a:spLocks noGrp="1"/>
          </p:cNvSpPr>
          <p:nvPr>
            <p:ph type="title"/>
          </p:nvPr>
        </p:nvSpPr>
        <p:spPr/>
        <p:txBody>
          <a:bodyPr/>
          <a:lstStyle/>
          <a:p>
            <a:r>
              <a:rPr lang="en-US" sz="4400" dirty="0"/>
              <a:t>3:Model Building</a:t>
            </a:r>
            <a:endParaRPr lang="en-US" dirty="0"/>
          </a:p>
        </p:txBody>
      </p:sp>
      <p:sp>
        <p:nvSpPr>
          <p:cNvPr id="3" name="Content Placeholder 2">
            <a:extLst>
              <a:ext uri="{FF2B5EF4-FFF2-40B4-BE49-F238E27FC236}">
                <a16:creationId xmlns:a16="http://schemas.microsoft.com/office/drawing/2014/main" id="{828819D8-D094-4AF2-8FEA-14CE54CE29DF}"/>
              </a:ext>
            </a:extLst>
          </p:cNvPr>
          <p:cNvSpPr>
            <a:spLocks noGrp="1"/>
          </p:cNvSpPr>
          <p:nvPr>
            <p:ph idx="1"/>
          </p:nvPr>
        </p:nvSpPr>
        <p:spPr>
          <a:xfrm>
            <a:off x="838200" y="1825625"/>
            <a:ext cx="10515600" cy="3886806"/>
          </a:xfrm>
        </p:spPr>
        <p:txBody>
          <a:bodyPr/>
          <a:lstStyle/>
          <a:p>
            <a:r>
              <a:rPr lang="en-US" dirty="0"/>
              <a:t>I split data into train and test, train dataset are 70% random selected from original with the same target rate</a:t>
            </a:r>
          </a:p>
          <a:p>
            <a:r>
              <a:rPr lang="en-US" dirty="0"/>
              <a:t>To save time, I used random search method to selected the best set of hyperparameters based on minimizing the </a:t>
            </a:r>
            <a:r>
              <a:rPr lang="en-US" dirty="0" err="1"/>
              <a:t>logloss</a:t>
            </a:r>
            <a:r>
              <a:rPr lang="en-US" dirty="0"/>
              <a:t> of a subsample of training data for both </a:t>
            </a:r>
            <a:r>
              <a:rPr lang="en-US" dirty="0" err="1"/>
              <a:t>Catboost</a:t>
            </a:r>
            <a:r>
              <a:rPr lang="en-US" dirty="0"/>
              <a:t> and </a:t>
            </a:r>
            <a:r>
              <a:rPr lang="en-US" dirty="0" err="1"/>
              <a:t>XGBoost</a:t>
            </a:r>
            <a:endParaRPr lang="en-US" dirty="0"/>
          </a:p>
          <a:p>
            <a:r>
              <a:rPr lang="en-US" dirty="0"/>
              <a:t>Once I have the best estimator, I train the models on training dataset and test on the test dataset</a:t>
            </a:r>
          </a:p>
        </p:txBody>
      </p:sp>
    </p:spTree>
    <p:extLst>
      <p:ext uri="{BB962C8B-B14F-4D97-AF65-F5344CB8AC3E}">
        <p14:creationId xmlns:p14="http://schemas.microsoft.com/office/powerpoint/2010/main" val="3978520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562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Payment Call Model</vt:lpstr>
      <vt:lpstr>1:Exploratory Data Analysis</vt:lpstr>
      <vt:lpstr>Boxplots for Outliers</vt:lpstr>
      <vt:lpstr>Collinearity </vt:lpstr>
      <vt:lpstr>Bar-plots</vt:lpstr>
      <vt:lpstr>Bar-plots</vt:lpstr>
      <vt:lpstr>2:Data Cleaning and Transformation </vt:lpstr>
      <vt:lpstr>3:Model Building</vt:lpstr>
      <vt:lpstr>3:Model Building</vt:lpstr>
      <vt:lpstr>4:Evaluation</vt:lpstr>
      <vt:lpstr>4:Evaluation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Call Model</dc:title>
  <dc:creator>Jay Mu</dc:creator>
  <cp:lastModifiedBy>Jay Mu</cp:lastModifiedBy>
  <cp:revision>2</cp:revision>
  <dcterms:created xsi:type="dcterms:W3CDTF">2021-10-25T05:28:36Z</dcterms:created>
  <dcterms:modified xsi:type="dcterms:W3CDTF">2021-10-25T15:08:17Z</dcterms:modified>
</cp:coreProperties>
</file>