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1099993" y="2002457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AE02EAFE-98F7-4643-8896-9B339036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81000"/>
            <a:ext cx="1524000" cy="1524000"/>
          </a:xfrm>
          <a:prstGeom prst="rect">
            <a:avLst/>
          </a:prstGeom>
        </p:spPr>
      </p:pic>
      <p:pic>
        <p:nvPicPr>
          <p:cNvPr id="7" name="図 6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85EA9CA-3173-48C3-9865-DFECF049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1905000"/>
            <a:ext cx="1524000" cy="1524000"/>
          </a:xfrm>
          <a:prstGeom prst="rect">
            <a:avLst/>
          </a:prstGeom>
        </p:spPr>
      </p:pic>
      <p:pic>
        <p:nvPicPr>
          <p:cNvPr id="8" name="図 7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67BA1436-D578-409D-BBE5-41EF5F2C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429000"/>
            <a:ext cx="1524000" cy="1524000"/>
          </a:xfrm>
          <a:prstGeom prst="rect">
            <a:avLst/>
          </a:prstGeom>
        </p:spPr>
      </p:pic>
      <p:pic>
        <p:nvPicPr>
          <p:cNvPr id="9" name="図 8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20663E3F-58A9-4227-AE3A-7634DDD8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4953000"/>
            <a:ext cx="1524000" cy="1524000"/>
          </a:xfrm>
          <a:prstGeom prst="rect">
            <a:avLst/>
          </a:prstGeom>
        </p:spPr>
      </p:pic>
      <p:pic>
        <p:nvPicPr>
          <p:cNvPr id="11" name="図 10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50C6E6B6-059D-416C-A88B-B11D04CB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1192" y="1905000"/>
            <a:ext cx="1524000" cy="1524000"/>
          </a:xfrm>
          <a:prstGeom prst="rect">
            <a:avLst/>
          </a:prstGeom>
        </p:spPr>
      </p:pic>
      <p:pic>
        <p:nvPicPr>
          <p:cNvPr id="12" name="図 11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EA5D69A1-D631-4DD4-8712-6E9AF331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192" y="1905000"/>
            <a:ext cx="1524000" cy="152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BC6945-1F00-4457-8283-148587D504C0}"/>
              </a:ext>
            </a:extLst>
          </p:cNvPr>
          <p:cNvSpPr txBox="1"/>
          <p:nvPr/>
        </p:nvSpPr>
        <p:spPr>
          <a:xfrm rot="10800000">
            <a:off x="4154749" y="38825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EEE056-C52B-414A-9EB9-8D071E7CA89E}"/>
              </a:ext>
            </a:extLst>
          </p:cNvPr>
          <p:cNvSpPr txBox="1"/>
          <p:nvPr/>
        </p:nvSpPr>
        <p:spPr>
          <a:xfrm>
            <a:off x="4123678" y="8667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06E8-AA92-41AE-A4B3-EF59CEA4FEA0}"/>
              </a:ext>
            </a:extLst>
          </p:cNvPr>
          <p:cNvSpPr txBox="1"/>
          <p:nvPr/>
        </p:nvSpPr>
        <p:spPr>
          <a:xfrm>
            <a:off x="6694320" y="2213168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使用</a:t>
            </a:r>
            <a:endParaRPr lang="en-US" altLang="ja-JP" sz="3200" b="1" dirty="0">
              <a:highlight>
                <a:srgbClr val="FFFF00"/>
              </a:highlight>
            </a:endParaRPr>
          </a:p>
          <a:p>
            <a:r>
              <a:rPr kumimoji="1" lang="ja-JP" altLang="en-US" sz="3200" b="1" dirty="0">
                <a:highlight>
                  <a:srgbClr val="FFFF00"/>
                </a:highlight>
              </a:rPr>
              <a:t>しない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1389F-0E06-4055-AE3A-22AE11CC4FF9}"/>
              </a:ext>
            </a:extLst>
          </p:cNvPr>
          <p:cNvSpPr txBox="1"/>
          <p:nvPr/>
        </p:nvSpPr>
        <p:spPr>
          <a:xfrm>
            <a:off x="5385919" y="239072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3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E7951E-2C64-4FF2-90FF-19C8857F0444}"/>
              </a:ext>
            </a:extLst>
          </p:cNvPr>
          <p:cNvSpPr txBox="1"/>
          <p:nvPr/>
        </p:nvSpPr>
        <p:spPr>
          <a:xfrm rot="10800000">
            <a:off x="3741306" y="5422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側面４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pic>
        <p:nvPicPr>
          <p:cNvPr id="20" name="図 1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B3DA2E0A-17CE-419A-8322-A5E98367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3192" y="1910617"/>
            <a:ext cx="1524000" cy="1524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ABB88-90A5-40D8-B367-C0A0180FC072}"/>
              </a:ext>
            </a:extLst>
          </p:cNvPr>
          <p:cNvSpPr txBox="1"/>
          <p:nvPr/>
        </p:nvSpPr>
        <p:spPr>
          <a:xfrm>
            <a:off x="2298477" y="24061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側面１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C980E2-3CA9-4D24-8FA6-7434F49EA1AA}"/>
              </a:ext>
            </a:extLst>
          </p:cNvPr>
          <p:cNvSpPr/>
          <p:nvPr/>
        </p:nvSpPr>
        <p:spPr>
          <a:xfrm>
            <a:off x="3946898" y="2213168"/>
            <a:ext cx="899663" cy="899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ysClr val="windowText" lastClr="000000"/>
                </a:solidFill>
                <a:latin typeface="Bauhaus 93" panose="04030905020B02020C02" pitchFamily="82" charset="0"/>
              </a:rPr>
              <a:t>4</a:t>
            </a:r>
            <a:endParaRPr kumimoji="1" lang="ja-JP" altLang="en-US" sz="6600" dirty="0">
              <a:solidFill>
                <a:sysClr val="windowText" lastClr="0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FE224B94-2C30-4D66-891D-EE2C3E79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511175"/>
            <a:ext cx="7431314" cy="5835650"/>
          </a:xfrm>
          <a:prstGeom prst="rect">
            <a:avLst/>
          </a:prstGeom>
        </p:spPr>
      </p:pic>
      <p:pic>
        <p:nvPicPr>
          <p:cNvPr id="7" name="図 6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B6F6E083-727F-4902-993C-AF6F9988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511175"/>
            <a:ext cx="7431314" cy="58356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89F93F-F815-45F3-92A4-47A415CE1B4D}"/>
              </a:ext>
            </a:extLst>
          </p:cNvPr>
          <p:cNvSpPr txBox="1"/>
          <p:nvPr/>
        </p:nvSpPr>
        <p:spPr>
          <a:xfrm>
            <a:off x="5775960" y="2571988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Jokerman" panose="04090605060D06020702" pitchFamily="82" charset="0"/>
                <a:ea typeface="UD Digi Kyokasho N-B" panose="020B0400000000000000" pitchFamily="18" charset="-128"/>
              </a:rPr>
              <a:t>0 1 2 3 4 5 6 7 8 9</a:t>
            </a:r>
            <a:endParaRPr kumimoji="1" lang="ja-JP" altLang="en-US" b="1" dirty="0">
              <a:solidFill>
                <a:schemeClr val="bg1"/>
              </a:solidFill>
              <a:latin typeface="Jokerman" panose="04090605060D06020702" pitchFamily="82" charset="0"/>
              <a:ea typeface="UD Digi Kyokasho N-B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9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0FFDE71-1D2B-4536-A670-41EE720C72DE}"/>
              </a:ext>
            </a:extLst>
          </p:cNvPr>
          <p:cNvGrpSpPr/>
          <p:nvPr/>
        </p:nvGrpSpPr>
        <p:grpSpPr>
          <a:xfrm>
            <a:off x="1208912" y="2997130"/>
            <a:ext cx="8810170" cy="2075542"/>
            <a:chOff x="2191657" y="2365829"/>
            <a:chExt cx="8810170" cy="2075542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D0482524-98C5-4F9F-96B1-1A3A7167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5" t="32771" b="28441"/>
            <a:stretch/>
          </p:blipFill>
          <p:spPr>
            <a:xfrm>
              <a:off x="2191657" y="2365829"/>
              <a:ext cx="8810170" cy="2075542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D02923-A5DB-43D6-A8B3-C7C09102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906" y="2551238"/>
              <a:ext cx="634921" cy="634921"/>
            </a:xfrm>
            <a:prstGeom prst="rect">
              <a:avLst/>
            </a:prstGeom>
          </p:spPr>
        </p:pic>
      </p:grpSp>
      <p:pic>
        <p:nvPicPr>
          <p:cNvPr id="9" name="図 8" descr="黒い背景と白い文字&#10;&#10;自動的に生成された説明">
            <a:extLst>
              <a:ext uri="{FF2B5EF4-FFF2-40B4-BE49-F238E27FC236}">
                <a16:creationId xmlns:a16="http://schemas.microsoft.com/office/drawing/2014/main" id="{CAB4E61F-E239-44F8-967F-B7B2B2352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53" t="-2174" r="35937" b="82663"/>
          <a:stretch/>
        </p:blipFill>
        <p:spPr>
          <a:xfrm>
            <a:off x="769258" y="1185090"/>
            <a:ext cx="3373005" cy="1303009"/>
          </a:xfrm>
          <a:prstGeom prst="rect">
            <a:avLst/>
          </a:prstGeom>
        </p:spPr>
      </p:pic>
      <p:pic>
        <p:nvPicPr>
          <p:cNvPr id="3" name="図 2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2F260A36-B55C-4CE6-ADA4-B5DF331AE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53" y="4701831"/>
            <a:ext cx="3540641" cy="7416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D60052-61C2-46A6-BFB8-921F2CED0E54}"/>
              </a:ext>
            </a:extLst>
          </p:cNvPr>
          <p:cNvSpPr txBox="1"/>
          <p:nvPr/>
        </p:nvSpPr>
        <p:spPr>
          <a:xfrm>
            <a:off x="990055" y="4566040"/>
            <a:ext cx="819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  <a:cs typeface="Aharoni" panose="02010803020104030203" pitchFamily="2" charset="-79"/>
              </a:rPr>
              <a:t>+</a:t>
            </a:r>
            <a:endParaRPr kumimoji="1" lang="ja-JP" altLang="en-US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Stout" panose="0202090407030B020401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18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5A587F-37FF-4FB3-A398-DCEF7553385D}"/>
              </a:ext>
            </a:extLst>
          </p:cNvPr>
          <p:cNvSpPr txBox="1"/>
          <p:nvPr/>
        </p:nvSpPr>
        <p:spPr>
          <a:xfrm>
            <a:off x="2651760" y="640616"/>
            <a:ext cx="27238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初めてのコイン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コイン収集初心者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コイン収集家の新星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コイン収集を極めし者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走り始め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マラソン初心者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マラソンの楽しさ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プロマラソンの新星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プロマラソンを極めし者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フルマラソン完走！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ヒーローの意地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孤高のヒーロー</a:t>
            </a:r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執拗に集めし者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endParaRPr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スニーク使い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lang="ja-JP" altLang="en-US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ジャストインタラクト</a:t>
            </a:r>
            <a:endParaRPr lang="en-US" altLang="ja-JP" dirty="0">
              <a:solidFill>
                <a:schemeClr val="accent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r>
              <a:rPr kumimoji="1" lang="ja-JP" altLang="en-US" dirty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ヒーロー</a:t>
            </a:r>
            <a:endParaRPr kumimoji="1" lang="en-US" altLang="ja-JP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r"/>
            <a:endParaRPr kumimoji="1" lang="ja-JP" altLang="en-US" dirty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19A97D-2B89-428C-ACC4-3574AA2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Marathon master</a:t>
            </a:r>
            <a:r>
              <a:rPr kumimoji="0" lang="ja-JP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C560F-C239-43E4-98CC-3ABE15986A74}"/>
              </a:ext>
            </a:extLst>
          </p:cNvPr>
          <p:cNvSpPr txBox="1"/>
          <p:nvPr/>
        </p:nvSpPr>
        <p:spPr>
          <a:xfrm>
            <a:off x="5375647" y="664012"/>
            <a:ext cx="306532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kumimoji="1"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</a:t>
            </a:r>
            <a:r>
              <a:rPr kumimoji="1"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kumimoji="1"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42.195km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&amp;1000m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コイン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&amp;1km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走る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20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枚のコインを</a:t>
            </a:r>
            <a:r>
              <a:rPr lang="en-US" altLang="ja-JP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100m</a:t>
            </a:r>
            <a:r>
              <a:rPr lang="ja-JP" alt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毎収集</a:t>
            </a:r>
            <a:endParaRPr lang="en-US" altLang="ja-JP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endParaRPr lang="en-US" altLang="ja-JP" sz="1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90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B950A4-83FC-4C7A-9DA0-5524D3E2A940}"/>
              </a:ext>
            </a:extLst>
          </p:cNvPr>
          <p:cNvSpPr/>
          <p:nvPr/>
        </p:nvSpPr>
        <p:spPr>
          <a:xfrm>
            <a:off x="376196" y="1517226"/>
            <a:ext cx="10408368" cy="38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5D49B3A3-6892-4A3E-9BE6-AF3483D2D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35075"/>
              </p:ext>
            </p:extLst>
          </p:nvPr>
        </p:nvGraphicFramePr>
        <p:xfrm>
          <a:off x="376196" y="1517226"/>
          <a:ext cx="10408368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92">
                  <a:extLst>
                    <a:ext uri="{9D8B030D-6E8A-4147-A177-3AD203B41FA5}">
                      <a16:colId xmlns:a16="http://schemas.microsoft.com/office/drawing/2014/main" val="634196164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2246313978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1286954542"/>
                    </a:ext>
                  </a:extLst>
                </a:gridCol>
                <a:gridCol w="2602092">
                  <a:extLst>
                    <a:ext uri="{9D8B030D-6E8A-4147-A177-3AD203B41FA5}">
                      <a16:colId xmlns:a16="http://schemas.microsoft.com/office/drawing/2014/main" val="136915513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初めてのコイン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コインを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枚収集</a:t>
                      </a:r>
                      <a:endParaRPr kumimoji="1" lang="en-US" altLang="ja-JP" sz="1400" b="0" i="0" u="none" strike="noStrike" kern="1200" cap="none" spc="0" normalizeH="0" baseline="0" noProof="0" dirty="0">
                        <a:ln w="3175"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障害物との邂逅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初めてギミックをこなす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77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コイン収集初心者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華麗なるかわしかた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1762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コイン収集家の新星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ギミック博士</a:t>
                      </a:r>
                      <a:endParaRPr kumimoji="1" lang="en-US" altLang="ja-JP" b="0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50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075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コイン収集を極めし者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コインを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枚収集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FFC000">
                                <a:satMod val="175000"/>
                                <a:alpha val="40000"/>
                              </a:srgb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長く魅せる者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90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秒生存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2656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最初の一歩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kumimoji="1" lang="ja-JP" altLang="en-US" sz="1400" b="0" i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億万長者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コインを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75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枚収集　　　　　　　　　　　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(300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82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走ることの楽しさ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無限のスタミナ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150m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走る　　　　　　　　　　　　　　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(500m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815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駆けることの楽しさ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glow rad="139700">
                              <a:schemeClr val="bg1"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衰えない直感</a:t>
                      </a:r>
                      <a:endParaRPr kumimoji="1" lang="ja-JP" altLang="en-US" dirty="0">
                        <a:solidFill>
                          <a:srgbClr val="FFC000"/>
                        </a:solidFill>
                        <a:effectLst>
                          <a:glow rad="139700">
                            <a:schemeClr val="bg1"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ギミックを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回処理　　　　　　　　　　　　　　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(100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回以降複数回獲得可能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)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094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ランナーの新星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>
                            <a:glow rad="63500">
                              <a:srgbClr val="FFC000">
                                <a:satMod val="175000"/>
                                <a:alpha val="40000"/>
                              </a:srgb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ヒーローの緩み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レアボイスを聴く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725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ランナーを極めし者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10000m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壁破り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壁ギミックを処理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707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フルマラソン完走者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42.195km</a:t>
                      </a:r>
                      <a:r>
                        <a:rPr kumimoji="1" lang="ja-JP" altLang="en-US" sz="1400" b="0" i="0" dirty="0">
                          <a:solidFill>
                            <a:srgbClr val="FF0000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スニーク使い</a:t>
                      </a:r>
                      <a:endParaRPr kumimoji="1" lang="ja-JP" alt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スニークでギミック処理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61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ヒーローの意地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&amp;1000m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お金大好き</a:t>
                      </a:r>
                      <a:endParaRPr lang="en-US" altLang="ja-JP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20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枚のコインを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100m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毎収集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uLnTx/>
                        <a:uFillTx/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14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孤高のヒーロー</a:t>
                      </a:r>
                      <a:endParaRPr lang="en-US" altLang="ja-JP" dirty="0">
                        <a:solidFill>
                          <a:srgbClr val="FF00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コイン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1000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枚</a:t>
                      </a:r>
                      <a:r>
                        <a:rPr lang="en-US" altLang="ja-JP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&amp;10km</a:t>
                      </a:r>
                      <a:r>
                        <a:rPr lang="ja-JP" altLang="en-US" sz="1400" b="0" i="0" dirty="0"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走る</a:t>
                      </a:r>
                      <a:endParaRPr lang="en-US" altLang="ja-JP" sz="1400" b="0" i="0" dirty="0">
                        <a:solidFill>
                          <a:srgbClr val="FF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ジャストインタラクト</a:t>
                      </a:r>
                      <a:endParaRPr lang="en-US" altLang="ja-JP" dirty="0">
                        <a:solidFill>
                          <a:schemeClr val="accent1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uLnTx/>
                          <a:uFillTx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ギミックの処理を直前に行う</a:t>
                      </a:r>
                      <a:endParaRPr kumimoji="1" lang="ja-JP" altLang="en-US" sz="1400" b="0" dirty="0">
                        <a:solidFill>
                          <a:srgbClr val="FF0000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20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4657724-CC0B-448B-8879-2AE55591729F}"/>
              </a:ext>
            </a:extLst>
          </p:cNvPr>
          <p:cNvSpPr>
            <a:spLocks noChangeAspect="1"/>
          </p:cNvSpPr>
          <p:nvPr/>
        </p:nvSpPr>
        <p:spPr>
          <a:xfrm>
            <a:off x="382112" y="471055"/>
            <a:ext cx="7432654" cy="4032000"/>
          </a:xfrm>
          <a:prstGeom prst="roundRect">
            <a:avLst>
              <a:gd name="adj" fmla="val 314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919C1B-AE1C-4A30-8480-74B193EDD7FC}"/>
              </a:ext>
            </a:extLst>
          </p:cNvPr>
          <p:cNvSpPr txBox="1"/>
          <p:nvPr/>
        </p:nvSpPr>
        <p:spPr>
          <a:xfrm>
            <a:off x="1021795" y="1117264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ボーナス獲得</a:t>
            </a:r>
            <a:r>
              <a:rPr kumimoji="1" lang="en-US" altLang="ja-JP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UI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を表示する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E216F-930F-4D64-91CF-57203784D846}"/>
              </a:ext>
            </a:extLst>
          </p:cNvPr>
          <p:cNvSpPr txBox="1"/>
          <p:nvPr/>
        </p:nvSpPr>
        <p:spPr>
          <a:xfrm>
            <a:off x="1021795" y="185915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アシストモードを有効に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82242B-8E0D-4533-86CE-FC9C176A2953}"/>
              </a:ext>
            </a:extLst>
          </p:cNvPr>
          <p:cNvSpPr txBox="1"/>
          <p:nvPr/>
        </p:nvSpPr>
        <p:spPr>
          <a:xfrm>
            <a:off x="1021793" y="260020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ランキングリセット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2EDBB2-8FEB-4BD7-9D54-B676B93DEDD2}"/>
              </a:ext>
            </a:extLst>
          </p:cNvPr>
          <p:cNvSpPr txBox="1"/>
          <p:nvPr/>
        </p:nvSpPr>
        <p:spPr>
          <a:xfrm>
            <a:off x="1021793" y="33412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音量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D7C1A5-78FE-42F5-8C44-3A9CC2CC0EE8}"/>
              </a:ext>
            </a:extLst>
          </p:cNvPr>
          <p:cNvSpPr/>
          <p:nvPr/>
        </p:nvSpPr>
        <p:spPr>
          <a:xfrm>
            <a:off x="5504872" y="1123247"/>
            <a:ext cx="18934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FF00"/>
                </a:solidFill>
                <a:latin typeface="Berlin Sans FB" panose="020E0602020502020306" pitchFamily="34" charset="0"/>
              </a:rPr>
              <a:t>ON</a:t>
            </a:r>
            <a:r>
              <a:rPr lang="en-US" altLang="ja-JP" dirty="0">
                <a:latin typeface="Berlin Sans FB" panose="020E0602020502020306" pitchFamily="34" charset="0"/>
              </a:rPr>
              <a:t>         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OFF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20B74D-0A37-4966-B0EA-C269DA26DCDE}"/>
              </a:ext>
            </a:extLst>
          </p:cNvPr>
          <p:cNvSpPr/>
          <p:nvPr/>
        </p:nvSpPr>
        <p:spPr>
          <a:xfrm>
            <a:off x="5504872" y="1859156"/>
            <a:ext cx="18934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FF00"/>
                </a:solidFill>
                <a:latin typeface="Berlin Sans FB" panose="020E0602020502020306" pitchFamily="34" charset="0"/>
              </a:rPr>
              <a:t>ON</a:t>
            </a:r>
            <a:r>
              <a:rPr lang="en-US" altLang="ja-JP" dirty="0">
                <a:latin typeface="Berlin Sans FB" panose="020E0602020502020306" pitchFamily="34" charset="0"/>
              </a:rPr>
              <a:t>         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OFF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7462D34-5AA5-4253-8A62-2C7CEFAA409D}"/>
              </a:ext>
            </a:extLst>
          </p:cNvPr>
          <p:cNvSpPr/>
          <p:nvPr/>
        </p:nvSpPr>
        <p:spPr>
          <a:xfrm>
            <a:off x="8972648" y="2149178"/>
            <a:ext cx="1893456" cy="434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リセット</a:t>
            </a:r>
          </a:p>
        </p:txBody>
      </p:sp>
      <p:sp>
        <p:nvSpPr>
          <p:cNvPr id="24" name="減算記号 23">
            <a:extLst>
              <a:ext uri="{FF2B5EF4-FFF2-40B4-BE49-F238E27FC236}">
                <a16:creationId xmlns:a16="http://schemas.microsoft.com/office/drawing/2014/main" id="{C10A63CA-A2E4-4DAE-A38A-EA8FEFD874C9}"/>
              </a:ext>
            </a:extLst>
          </p:cNvPr>
          <p:cNvSpPr/>
          <p:nvPr/>
        </p:nvSpPr>
        <p:spPr>
          <a:xfrm>
            <a:off x="2343482" y="3440980"/>
            <a:ext cx="5395214" cy="193426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B8BA821-819C-4678-88A6-55E1E3249911}"/>
              </a:ext>
            </a:extLst>
          </p:cNvPr>
          <p:cNvSpPr/>
          <p:nvPr/>
        </p:nvSpPr>
        <p:spPr>
          <a:xfrm>
            <a:off x="9329248" y="2936610"/>
            <a:ext cx="193426" cy="19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4C53670B-685F-4C8F-A803-B2F251C0788E}"/>
              </a:ext>
            </a:extLst>
          </p:cNvPr>
          <p:cNvGrpSpPr/>
          <p:nvPr/>
        </p:nvGrpSpPr>
        <p:grpSpPr>
          <a:xfrm>
            <a:off x="8673432" y="3455378"/>
            <a:ext cx="2335826" cy="630850"/>
            <a:chOff x="2927927" y="3742789"/>
            <a:chExt cx="2335826" cy="630850"/>
          </a:xfrm>
        </p:grpSpPr>
        <p:sp>
          <p:nvSpPr>
            <p:cNvPr id="27" name="フローチャート: 代替処理 26">
              <a:extLst>
                <a:ext uri="{FF2B5EF4-FFF2-40B4-BE49-F238E27FC236}">
                  <a16:creationId xmlns:a16="http://schemas.microsoft.com/office/drawing/2014/main" id="{A373478C-142F-4066-B40F-7CA4B270D9BB}"/>
                </a:ext>
              </a:extLst>
            </p:cNvPr>
            <p:cNvSpPr/>
            <p:nvPr/>
          </p:nvSpPr>
          <p:spPr>
            <a:xfrm>
              <a:off x="2927927" y="3808686"/>
              <a:ext cx="2335826" cy="489527"/>
            </a:xfrm>
            <a:prstGeom prst="flowChartAlternateProcess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戻る</a:t>
              </a:r>
            </a:p>
          </p:txBody>
        </p:sp>
        <p:sp>
          <p:nvSpPr>
            <p:cNvPr id="28" name="乗算記号 27">
              <a:extLst>
                <a:ext uri="{FF2B5EF4-FFF2-40B4-BE49-F238E27FC236}">
                  <a16:creationId xmlns:a16="http://schemas.microsoft.com/office/drawing/2014/main" id="{171947F5-9E6B-4111-888C-4EEA14A2FDCD}"/>
                </a:ext>
              </a:extLst>
            </p:cNvPr>
            <p:cNvSpPr/>
            <p:nvPr/>
          </p:nvSpPr>
          <p:spPr>
            <a:xfrm>
              <a:off x="2927927" y="3742789"/>
              <a:ext cx="630850" cy="630850"/>
            </a:xfrm>
            <a:prstGeom prst="mathMultiply">
              <a:avLst>
                <a:gd name="adj1" fmla="val 18736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DEF633-F7DF-4690-9107-4200D78C3DB8}"/>
              </a:ext>
            </a:extLst>
          </p:cNvPr>
          <p:cNvSpPr txBox="1"/>
          <p:nvPr/>
        </p:nvSpPr>
        <p:spPr>
          <a:xfrm>
            <a:off x="446122" y="515703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Showcard Gothic" panose="04020904020102020604" pitchFamily="82" charset="0"/>
              </a:rPr>
              <a:t>~CONFIG~</a:t>
            </a:r>
            <a:endParaRPr kumimoji="1" lang="ja-JP" altLang="en-US" sz="3200" dirty="0">
              <a:solidFill>
                <a:srgbClr val="7030A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A48E53A-7735-421E-81CD-8117DE3A1ED9}"/>
              </a:ext>
            </a:extLst>
          </p:cNvPr>
          <p:cNvSpPr/>
          <p:nvPr/>
        </p:nvSpPr>
        <p:spPr>
          <a:xfrm>
            <a:off x="9536067" y="1229801"/>
            <a:ext cx="766619" cy="41597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orthographicFront"/>
            <a:lightRig rig="harsh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6A41F9-6A4A-425D-858A-E7BACEA7224C}"/>
              </a:ext>
            </a:extLst>
          </p:cNvPr>
          <p:cNvSpPr txBox="1"/>
          <p:nvPr/>
        </p:nvSpPr>
        <p:spPr>
          <a:xfrm>
            <a:off x="1021793" y="1405722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非表示でもボーナススコア自体は加算されます</a:t>
            </a:r>
            <a:endParaRPr kumimoji="1" lang="ja-JP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A75DD40-EF77-4399-9134-A54B67AE375C}"/>
              </a:ext>
            </a:extLst>
          </p:cNvPr>
          <p:cNvSpPr txBox="1"/>
          <p:nvPr/>
        </p:nvSpPr>
        <p:spPr>
          <a:xfrm>
            <a:off x="1019356" y="2128577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アシストモードでは</a:t>
            </a:r>
            <a:r>
              <a:rPr lang="en-US" altLang="ja-JP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QTE</a:t>
            </a:r>
            <a:r>
              <a:rPr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関連の入力が自動的に行われます</a:t>
            </a:r>
            <a:endParaRPr lang="en-US" altLang="ja-JP" sz="1100" dirty="0">
              <a:solidFill>
                <a:schemeClr val="tx1">
                  <a:lumMod val="65000"/>
                  <a:lumOff val="3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ランキングは無効になりますが、最初の練習におすすめです。</a:t>
            </a:r>
          </a:p>
        </p:txBody>
      </p:sp>
    </p:spTree>
    <p:extLst>
      <p:ext uri="{BB962C8B-B14F-4D97-AF65-F5344CB8AC3E}">
        <p14:creationId xmlns:p14="http://schemas.microsoft.com/office/powerpoint/2010/main" val="148984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385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3" baseType="lpstr">
      <vt:lpstr>Arial Unicode MS</vt:lpstr>
      <vt:lpstr>HGSｺﾞｼｯｸE</vt:lpstr>
      <vt:lpstr>HGS創英角ｺﾞｼｯｸUB</vt:lpstr>
      <vt:lpstr>HGS創英角ﾎﾟｯﾌﾟ体</vt:lpstr>
      <vt:lpstr>HG丸ｺﾞｼｯｸM-PRO</vt:lpstr>
      <vt:lpstr>游ゴシック</vt:lpstr>
      <vt:lpstr>游ゴシック Light</vt:lpstr>
      <vt:lpstr>Arial</vt:lpstr>
      <vt:lpstr>Bauhaus 93</vt:lpstr>
      <vt:lpstr>Berlin Sans FB</vt:lpstr>
      <vt:lpstr>Cooper Black</vt:lpstr>
      <vt:lpstr>Goudy Stout</vt:lpstr>
      <vt:lpstr>Jokerman</vt:lpstr>
      <vt:lpstr>Showcard Gothic</vt:lpstr>
      <vt:lpstr>Snap ITC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68</cp:revision>
  <dcterms:created xsi:type="dcterms:W3CDTF">2020-04-05T03:32:01Z</dcterms:created>
  <dcterms:modified xsi:type="dcterms:W3CDTF">2020-08-06T14:17:10Z</dcterms:modified>
</cp:coreProperties>
</file>