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6"/>
  </p:notesMasterIdLst>
  <p:sldIdLst>
    <p:sldId id="256" r:id="rId2"/>
    <p:sldId id="267" r:id="rId3"/>
    <p:sldId id="275" r:id="rId4"/>
    <p:sldId id="277" r:id="rId5"/>
    <p:sldId id="282" r:id="rId6"/>
    <p:sldId id="283" r:id="rId7"/>
    <p:sldId id="284" r:id="rId8"/>
    <p:sldId id="285" r:id="rId9"/>
    <p:sldId id="273" r:id="rId10"/>
    <p:sldId id="281" r:id="rId11"/>
    <p:sldId id="272" r:id="rId12"/>
    <p:sldId id="279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DEC3D-9F9C-464B-80D6-27A0C70EAD7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F504D-F79D-40C3-A4F9-BCC807C3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5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F504D-F79D-40C3-A4F9-BCC807C358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F504D-F79D-40C3-A4F9-BCC807C358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1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1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4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008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2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2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0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7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6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9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1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51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2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3" y="998538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8190404-DCE3-4708-BD39-EE234364814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8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2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45768D9-D378-48E1-B54D-837F7EDC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6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DCEA-5587-97E9-8040-49711575D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63" y="3591354"/>
            <a:ext cx="9418320" cy="2756337"/>
          </a:xfrm>
        </p:spPr>
        <p:txBody>
          <a:bodyPr>
            <a:normAutofit fontScale="90000"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6000" dirty="0">
                <a:solidFill>
                  <a:srgbClr val="92D05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BANK ANALYTICS</a:t>
            </a:r>
            <a:br>
              <a:rPr lang="en-IN" sz="6000" dirty="0">
                <a:solidFill>
                  <a:srgbClr val="92D050"/>
                </a:solidFill>
                <a:latin typeface="Elephant" panose="02020904090505020303" pitchFamily="18" charset="0"/>
                <a:cs typeface="Arial" panose="020B0604020202020204" pitchFamily="34" charset="0"/>
              </a:rPr>
            </a:br>
            <a:r>
              <a:rPr lang="en-IN" sz="6000" dirty="0">
                <a:solidFill>
                  <a:srgbClr val="92D05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PROJECT</a:t>
            </a:r>
            <a:br>
              <a:rPr lang="en-IN" sz="6000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br>
              <a:rPr lang="en-IN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IN" sz="5400" b="1" dirty="0">
                <a:solidFill>
                  <a:srgbClr val="FF0000"/>
                </a:solidFill>
                <a:latin typeface="Bahnschrift" panose="020B0502040204020203" pitchFamily="34" charset="0"/>
              </a:rPr>
              <a:t>Visual Reports</a:t>
            </a:r>
            <a:r>
              <a:rPr lang="en-IN" sz="5400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IN" sz="5400" b="1" dirty="0">
                <a:solidFill>
                  <a:srgbClr val="FF0000"/>
                </a:solidFill>
                <a:latin typeface="Bahnschrift" panose="020B0502040204020203" pitchFamily="34" charset="0"/>
              </a:rPr>
              <a:t>:</a:t>
            </a:r>
            <a:br>
              <a:rPr lang="en-IN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IN" sz="4900" b="1" dirty="0">
                <a:solidFill>
                  <a:schemeClr val="tx1"/>
                </a:solidFill>
                <a:latin typeface="Bahnschrift" panose="020B0502040204020203" pitchFamily="34" charset="0"/>
              </a:rPr>
              <a:t>Excel</a:t>
            </a:r>
            <a:br>
              <a:rPr lang="en-IN" sz="49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IN" sz="4900" b="1" dirty="0">
                <a:solidFill>
                  <a:schemeClr val="tx1"/>
                </a:solidFill>
                <a:latin typeface="Bahnschrift" panose="020B0502040204020203" pitchFamily="34" charset="0"/>
              </a:rPr>
              <a:t>Power BI</a:t>
            </a:r>
            <a:br>
              <a:rPr lang="en-IN" sz="49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IN" sz="4900" b="1" dirty="0">
                <a:solidFill>
                  <a:schemeClr val="tx1"/>
                </a:solidFill>
                <a:latin typeface="Bahnschrift" panose="020B0502040204020203" pitchFamily="34" charset="0"/>
              </a:rPr>
              <a:t>Tableau</a:t>
            </a:r>
            <a:br>
              <a:rPr lang="en-IN" sz="49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IN" sz="4900" b="1" dirty="0">
                <a:solidFill>
                  <a:schemeClr val="tx1"/>
                </a:solidFill>
                <a:latin typeface="Bahnschrift" panose="020B0502040204020203" pitchFamily="34" charset="0"/>
              </a:rPr>
              <a:t>MySQL</a:t>
            </a:r>
            <a:br>
              <a:rPr lang="en-IN" sz="7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endParaRPr lang="en-IN" dirty="0">
              <a:solidFill>
                <a:schemeClr val="tx1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8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515600" cy="4895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Funded Loan Amount</a:t>
            </a:r>
            <a:r>
              <a:rPr lang="en-IN" sz="2000" dirty="0">
                <a:latin typeface="Bahnschrift" panose="020B0502040204020203" pitchFamily="34" charset="0"/>
              </a:rPr>
              <a:t> based on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Loan Issued Year &amp; Growth 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Verification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Employment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Home Ownership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Number of Accounts </a:t>
            </a:r>
            <a:r>
              <a:rPr lang="en-IN" sz="2000" dirty="0">
                <a:latin typeface="Bahnschrift" panose="020B0502040204020203" pitchFamily="34" charset="0"/>
              </a:rPr>
              <a:t>based on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Verification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Employment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Loan 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Interest Amount </a:t>
            </a:r>
            <a:r>
              <a:rPr lang="en-IN" sz="2000" dirty="0">
                <a:latin typeface="Bahnschrift" panose="020B0502040204020203" pitchFamily="34" charset="0"/>
              </a:rPr>
              <a:t>Generated based 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Term of Loan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Grade of Loan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90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515600" cy="4895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Pending Loan Payment </a:t>
            </a:r>
            <a:r>
              <a:rPr lang="en-IN" sz="2000" dirty="0">
                <a:latin typeface="Bahnschrift" panose="020B0502040204020203" pitchFamily="34" charset="0"/>
              </a:rPr>
              <a:t>Amount based 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Verification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Home Ownership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Loan Status </a:t>
            </a:r>
            <a:r>
              <a:rPr lang="en-IN" sz="2000" dirty="0">
                <a:latin typeface="Bahnschrift" panose="020B0502040204020203" pitchFamily="34" charset="0"/>
              </a:rPr>
              <a:t>vs Average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DTI</a:t>
            </a:r>
            <a:r>
              <a:rPr lang="en-IN" sz="2000" dirty="0">
                <a:latin typeface="Bahnschrift" panose="020B0502040204020203" pitchFamily="34" charset="0"/>
              </a:rPr>
              <a:t> – Pareto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Grade &amp; Sub Grade wise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Revolving Balance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Last Payment Amount </a:t>
            </a:r>
            <a:r>
              <a:rPr lang="en-IN" sz="2000" dirty="0">
                <a:latin typeface="Bahnschrift" panose="020B0502040204020203" pitchFamily="34" charset="0"/>
              </a:rPr>
              <a:t>vs Last Payment Date based on Home Ownership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State &amp; Last Credit Pull Date wise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Loan 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All the mentioned KPI have Page level filters based on Year Issued Date,             Purpose of Loan to provide more detailed interactions between visuals.</a:t>
            </a:r>
            <a:endParaRPr lang="en-IN" sz="18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22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Insights /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515600" cy="489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Bahnschrift" panose="020B0502040204020203" pitchFamily="34" charset="0"/>
              </a:rPr>
              <a:t>The Bank can use the indicators to avoid a potential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Charged Off Loan </a:t>
            </a:r>
            <a:r>
              <a:rPr lang="en-IN" sz="2000" dirty="0">
                <a:latin typeface="Bahnschrift" panose="020B0502040204020203" pitchFamily="34" charset="0"/>
              </a:rPr>
              <a:t>: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Term of Loan of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36 months </a:t>
            </a:r>
            <a:r>
              <a:rPr lang="en-IN" sz="2000" dirty="0">
                <a:latin typeface="Bahnschrift" panose="020B0502040204020203" pitchFamily="34" charset="0"/>
              </a:rPr>
              <a:t>account to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60%</a:t>
            </a:r>
            <a:r>
              <a:rPr lang="en-IN" sz="2000" dirty="0">
                <a:latin typeface="Bahnschrift" panose="020B0502040204020203" pitchFamily="34" charset="0"/>
              </a:rPr>
              <a:t> of the Loans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Customer DTI ranging from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9 – 20</a:t>
            </a:r>
            <a:r>
              <a:rPr lang="en-IN" sz="2000" dirty="0">
                <a:latin typeface="Bahnschrift" panose="020B0502040204020203" pitchFamily="34" charset="0"/>
              </a:rPr>
              <a:t> account to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80%</a:t>
            </a:r>
            <a:r>
              <a:rPr lang="en-IN" sz="2000" dirty="0">
                <a:latin typeface="Bahnschrift" panose="020B0502040204020203" pitchFamily="34" charset="0"/>
              </a:rPr>
              <a:t> of the Loans</a:t>
            </a:r>
          </a:p>
          <a:p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Not Verified </a:t>
            </a:r>
            <a:r>
              <a:rPr lang="en-IN" sz="2000" dirty="0">
                <a:latin typeface="Bahnschrift" panose="020B0502040204020203" pitchFamily="34" charset="0"/>
              </a:rPr>
              <a:t>Accounts account to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40%</a:t>
            </a:r>
            <a:r>
              <a:rPr lang="en-IN" sz="2000" dirty="0">
                <a:latin typeface="Bahnschrift" panose="020B0502040204020203" pitchFamily="34" charset="0"/>
              </a:rPr>
              <a:t> of the Loans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Employment Length of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1,2,10+ years </a:t>
            </a:r>
            <a:r>
              <a:rPr lang="en-IN" sz="2000" dirty="0">
                <a:latin typeface="Bahnschrift" panose="020B0502040204020203" pitchFamily="34" charset="0"/>
              </a:rPr>
              <a:t>account to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50%</a:t>
            </a:r>
            <a:r>
              <a:rPr lang="en-IN" sz="2000" dirty="0">
                <a:latin typeface="Bahnschrift" panose="020B0502040204020203" pitchFamily="34" charset="0"/>
              </a:rPr>
              <a:t> of the Loans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Purpose :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Debt Consolidation </a:t>
            </a:r>
            <a:r>
              <a:rPr lang="en-IN" sz="2000" dirty="0">
                <a:latin typeface="Bahnschrift" panose="020B0502040204020203" pitchFamily="34" charset="0"/>
              </a:rPr>
              <a:t>account to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50%</a:t>
            </a:r>
            <a:r>
              <a:rPr lang="en-IN" sz="2000" dirty="0">
                <a:latin typeface="Bahnschrift" panose="020B0502040204020203" pitchFamily="34" charset="0"/>
              </a:rPr>
              <a:t> of the Loans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Accounts from states :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CA, FL, NY, TX, NJ </a:t>
            </a:r>
            <a:r>
              <a:rPr lang="en-IN" sz="2000" dirty="0">
                <a:latin typeface="Bahnschrift" panose="020B0502040204020203" pitchFamily="34" charset="0"/>
              </a:rPr>
              <a:t>account to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50%</a:t>
            </a:r>
            <a:r>
              <a:rPr lang="en-IN" sz="2000" dirty="0">
                <a:latin typeface="Bahnschrift" panose="020B0502040204020203" pitchFamily="34" charset="0"/>
              </a:rPr>
              <a:t> of the Loans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Credit Utilization Rate &gt;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60%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Home Owner ship :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Rent</a:t>
            </a:r>
            <a:r>
              <a:rPr lang="en-IN" sz="2000" dirty="0">
                <a:latin typeface="Bahnschrift" panose="020B0502040204020203" pitchFamily="34" charset="0"/>
              </a:rPr>
              <a:t> account to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50%</a:t>
            </a:r>
            <a:r>
              <a:rPr lang="en-IN" sz="2000" dirty="0">
                <a:latin typeface="Bahnschrift" panose="020B0502040204020203" pitchFamily="34" charset="0"/>
              </a:rPr>
              <a:t> of Loans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Grade of Loan :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D, E, F, G </a:t>
            </a:r>
            <a:r>
              <a:rPr lang="en-IN" sz="2000" dirty="0">
                <a:latin typeface="Bahnschrift" panose="020B0502040204020203" pitchFamily="34" charset="0"/>
              </a:rPr>
              <a:t>Grade Loans account to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40% </a:t>
            </a:r>
            <a:r>
              <a:rPr lang="en-IN" sz="2000" dirty="0">
                <a:latin typeface="Bahnschrift" panose="020B0502040204020203" pitchFamily="34" charset="0"/>
              </a:rPr>
              <a:t>of Loans</a:t>
            </a:r>
          </a:p>
          <a:p>
            <a:endParaRPr lang="en-IN" sz="24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50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Insights /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597574"/>
            <a:ext cx="10050516" cy="4895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The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YoY Growth % of Funded Loan Amount</a:t>
            </a:r>
            <a:r>
              <a:rPr lang="en-IN" sz="2000" dirty="0">
                <a:latin typeface="Bahnschrift" panose="020B0502040204020203" pitchFamily="34" charset="0"/>
              </a:rPr>
              <a:t> is gradually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decreasing</a:t>
            </a:r>
            <a:r>
              <a:rPr lang="en-IN" sz="2000" dirty="0">
                <a:latin typeface="Bahnschrift" panose="020B0502040204020203" pitchFamily="34" charset="0"/>
              </a:rPr>
              <a:t> even though the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YoY Growth % of Number of Accounts </a:t>
            </a:r>
            <a:r>
              <a:rPr lang="en-IN" sz="2000" dirty="0">
                <a:latin typeface="Bahnschrift" panose="020B0502040204020203" pitchFamily="34" charset="0"/>
              </a:rPr>
              <a:t>is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increasing</a:t>
            </a:r>
            <a:r>
              <a:rPr lang="en-IN" sz="2000" dirty="0">
                <a:latin typeface="Bahnschrift" panose="020B0502040204020203" pitchFamily="34" charset="0"/>
              </a:rPr>
              <a:t>. Based on the Current Trend, the Funded Amount for the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2012 </a:t>
            </a:r>
            <a:r>
              <a:rPr lang="en-IN" sz="2000" dirty="0">
                <a:latin typeface="Bahnschrift" panose="020B0502040204020203" pitchFamily="34" charset="0"/>
              </a:rPr>
              <a:t>would be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$ 380M</a:t>
            </a:r>
            <a:r>
              <a:rPr lang="en-IN" sz="2000" dirty="0">
                <a:latin typeface="Bahnschrift" panose="020B0502040204020203" pitchFamily="34" charset="0"/>
              </a:rPr>
              <a:t> which is only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50%</a:t>
            </a:r>
            <a:r>
              <a:rPr lang="en-IN" sz="2000" dirty="0">
                <a:latin typeface="Bahnschrift" panose="020B0502040204020203" pitchFamily="34" charset="0"/>
              </a:rPr>
              <a:t> greater compared to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2011</a:t>
            </a:r>
            <a:r>
              <a:rPr lang="en-IN" sz="2000" dirty="0">
                <a:latin typeface="Bahnschrift" panose="020B0502040204020203" pitchFamily="34" charset="0"/>
              </a:rPr>
              <a:t>. The Bank can target customers with more than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8 years of emp length </a:t>
            </a:r>
            <a:r>
              <a:rPr lang="en-IN" sz="2000" dirty="0">
                <a:latin typeface="Bahnschrift" panose="020B0502040204020203" pitchFamily="34" charset="0"/>
              </a:rPr>
              <a:t>who require Average Loan Amount of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&gt; $ 12K </a:t>
            </a:r>
            <a:r>
              <a:rPr lang="en-IN" sz="2000" dirty="0">
                <a:latin typeface="Bahnschrift" panose="020B0502040204020203" pitchFamily="34" charset="0"/>
              </a:rPr>
              <a:t>in order to increase the Funded Amount.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Loan Accounts </a:t>
            </a:r>
            <a:r>
              <a:rPr lang="en-IN" sz="2000" dirty="0">
                <a:latin typeface="Bahnschrift" panose="020B0502040204020203" pitchFamily="34" charset="0"/>
              </a:rPr>
              <a:t>having Higher Average Interest Rates have more Percentage of Charged Off Loans.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30%</a:t>
            </a:r>
            <a:r>
              <a:rPr lang="en-IN" sz="2000" dirty="0">
                <a:latin typeface="Bahnschrift" panose="020B0502040204020203" pitchFamily="34" charset="0"/>
              </a:rPr>
              <a:t> of the Grade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D, E, F, G</a:t>
            </a:r>
            <a:r>
              <a:rPr lang="en-IN" sz="2000" dirty="0">
                <a:latin typeface="Bahnschrift" panose="020B0502040204020203" pitchFamily="34" charset="0"/>
              </a:rPr>
              <a:t> Loans are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Charged Off</a:t>
            </a:r>
            <a:r>
              <a:rPr lang="en-IN" sz="2000" dirty="0">
                <a:latin typeface="Bahnschrift" panose="020B0502040204020203" pitchFamily="34" charset="0"/>
              </a:rPr>
              <a:t>. The Bank could prefer to not provide more number of loans to these Accounts as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Percentage of Pending Payments</a:t>
            </a:r>
            <a:r>
              <a:rPr lang="en-IN" sz="2000" dirty="0">
                <a:latin typeface="Bahnschrift" panose="020B0502040204020203" pitchFamily="34" charset="0"/>
              </a:rPr>
              <a:t> from these loans is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30% </a:t>
            </a:r>
            <a:r>
              <a:rPr lang="en-IN" sz="2000" dirty="0">
                <a:latin typeface="Bahnschrift" panose="020B0502040204020203" pitchFamily="34" charset="0"/>
              </a:rPr>
              <a:t>compared to less than 20% in other grades.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The Term of Loan of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60 Months </a:t>
            </a:r>
            <a:r>
              <a:rPr lang="en-IN" sz="2000" dirty="0">
                <a:latin typeface="Bahnschrift" panose="020B0502040204020203" pitchFamily="34" charset="0"/>
              </a:rPr>
              <a:t>is generating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60%</a:t>
            </a:r>
            <a:r>
              <a:rPr lang="en-IN" sz="2000" dirty="0">
                <a:latin typeface="Bahnschrift" panose="020B0502040204020203" pitchFamily="34" charset="0"/>
              </a:rPr>
              <a:t> of the Total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Interest Amount </a:t>
            </a:r>
            <a:r>
              <a:rPr lang="en-IN" sz="2000" dirty="0">
                <a:latin typeface="Bahnschrift" panose="020B0502040204020203" pitchFamily="34" charset="0"/>
              </a:rPr>
              <a:t>due to Higher Average Interest Rate. The Bank can push the customers to go for longer loan term to generate much more profits.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latin typeface="Bahnschrift" panose="020B0502040204020203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8439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354" y="2831539"/>
            <a:ext cx="6002721" cy="119492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Thank You</a:t>
            </a:r>
            <a:b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Have a Good Day !</a:t>
            </a:r>
          </a:p>
        </p:txBody>
      </p:sp>
    </p:spTree>
    <p:extLst>
      <p:ext uri="{BB962C8B-B14F-4D97-AF65-F5344CB8AC3E}">
        <p14:creationId xmlns:p14="http://schemas.microsoft.com/office/powerpoint/2010/main" val="37479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515600" cy="4895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To study and understand the </a:t>
            </a:r>
            <a:r>
              <a:rPr lang="en-IN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Loan Data of Customers</a:t>
            </a:r>
            <a:r>
              <a:rPr lang="en-IN" sz="2200" dirty="0">
                <a:latin typeface="Bahnschrift" panose="020B0502040204020203" pitchFamily="34" charset="0"/>
              </a:rPr>
              <a:t> provided.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Clean the data and prepare a </a:t>
            </a:r>
            <a:r>
              <a:rPr lang="en-IN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Data Model</a:t>
            </a:r>
            <a:r>
              <a:rPr lang="en-IN" sz="2200" dirty="0">
                <a:latin typeface="Bahnschrift" panose="020B0502040204020203" pitchFamily="34" charset="0"/>
              </a:rPr>
              <a:t> to work 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Analyse the data using various </a:t>
            </a:r>
            <a:r>
              <a:rPr lang="en-IN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Key Performance Indexes.</a:t>
            </a:r>
            <a:r>
              <a:rPr lang="en-IN" sz="2200" dirty="0">
                <a:latin typeface="Bahnschrift" panose="020B0502040204020203" pitchFamily="34" charset="0"/>
              </a:rPr>
              <a:t>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Prepare visual reports using interactive analytical tools 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Excel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Power BI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Tableau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MySQL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</a:rPr>
              <a:t>Provide insights &amp; suggestions based on the final analytical outcomes.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9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1D5CF0-C7BC-A896-F0B6-CDE9F1C0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692640" cy="87235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Power BI </a:t>
            </a:r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Dashboard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78A52E-0C92-B31D-34FA-A228979D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ABC41-60EB-6FCD-A874-0578E417D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14298" r="4938" b="13001"/>
          <a:stretch/>
        </p:blipFill>
        <p:spPr>
          <a:xfrm>
            <a:off x="0" y="872360"/>
            <a:ext cx="12192000" cy="59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3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1D5CF0-C7BC-A896-F0B6-CDE9F1C0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692640" cy="8723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ower BI </a:t>
            </a:r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9A83E62-CDCC-A2A5-8907-462ACDC7A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4233" r="4994" b="13036"/>
          <a:stretch/>
        </p:blipFill>
        <p:spPr>
          <a:xfrm>
            <a:off x="-1" y="872360"/>
            <a:ext cx="12192001" cy="5985640"/>
          </a:xfrm>
        </p:spPr>
      </p:pic>
    </p:spTree>
    <p:extLst>
      <p:ext uri="{BB962C8B-B14F-4D97-AF65-F5344CB8AC3E}">
        <p14:creationId xmlns:p14="http://schemas.microsoft.com/office/powerpoint/2010/main" val="101523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24A57-4B0F-353D-3E1C-25BB03627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" t="9967" r="682" b="10168"/>
          <a:stretch/>
        </p:blipFill>
        <p:spPr>
          <a:xfrm>
            <a:off x="0" y="775854"/>
            <a:ext cx="12191999" cy="6082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7B988-3B55-4A79-C065-6773F4D9A3DA}"/>
              </a:ext>
            </a:extLst>
          </p:cNvPr>
          <p:cNvSpPr txBox="1"/>
          <p:nvPr/>
        </p:nvSpPr>
        <p:spPr>
          <a:xfrm>
            <a:off x="304800" y="1754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00274"/>
                </a:solidFill>
              </a:rPr>
              <a:t>Tableau Dashboard</a:t>
            </a:r>
            <a:endParaRPr lang="en-US" sz="2400" b="1" dirty="0">
              <a:solidFill>
                <a:srgbClr val="100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5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92668-E1DA-8756-E330-1613BE5371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t="10235" b="9226"/>
          <a:stretch/>
        </p:blipFill>
        <p:spPr>
          <a:xfrm>
            <a:off x="0" y="701964"/>
            <a:ext cx="12192000" cy="6156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C850B-1D8C-6368-6B23-4B9602A5807B}"/>
              </a:ext>
            </a:extLst>
          </p:cNvPr>
          <p:cNvSpPr txBox="1"/>
          <p:nvPr/>
        </p:nvSpPr>
        <p:spPr>
          <a:xfrm>
            <a:off x="180109" y="78571"/>
            <a:ext cx="3422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00274"/>
                </a:solidFill>
              </a:rPr>
              <a:t>Tableau Dashboard</a:t>
            </a:r>
            <a:endParaRPr lang="en-US" sz="2400" b="1" dirty="0">
              <a:solidFill>
                <a:srgbClr val="100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9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BD8F4-F662-D411-CE7B-8CDA667DB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r="12727" b="9609"/>
          <a:stretch/>
        </p:blipFill>
        <p:spPr>
          <a:xfrm>
            <a:off x="0" y="720436"/>
            <a:ext cx="12192000" cy="6137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249B8A-F3D2-DAD4-87FD-A4130ECD8558}"/>
              </a:ext>
            </a:extLst>
          </p:cNvPr>
          <p:cNvSpPr txBox="1"/>
          <p:nvPr/>
        </p:nvSpPr>
        <p:spPr>
          <a:xfrm>
            <a:off x="253999" y="170934"/>
            <a:ext cx="610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00274"/>
                </a:solidFill>
              </a:rPr>
              <a:t>Excel Dashboard</a:t>
            </a:r>
            <a:endParaRPr lang="en-US" sz="1600" b="1" dirty="0">
              <a:solidFill>
                <a:srgbClr val="100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6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57E05-6DF6-0655-CB33-AAFE02AC2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5" r="11136" b="8686"/>
          <a:stretch/>
        </p:blipFill>
        <p:spPr>
          <a:xfrm>
            <a:off x="0" y="858982"/>
            <a:ext cx="12192000" cy="5999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0465B-7618-3C49-3BD2-15771606549B}"/>
              </a:ext>
            </a:extLst>
          </p:cNvPr>
          <p:cNvSpPr txBox="1"/>
          <p:nvPr/>
        </p:nvSpPr>
        <p:spPr>
          <a:xfrm>
            <a:off x="300182" y="254061"/>
            <a:ext cx="610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00274"/>
                </a:solidFill>
              </a:rPr>
              <a:t>Excel Dashboard</a:t>
            </a:r>
            <a:endParaRPr lang="en-US" sz="1600" b="1" dirty="0">
              <a:solidFill>
                <a:srgbClr val="100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0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10-D9C8-0535-7C7E-43E11490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179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Indicators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6AB-1168-5522-0F0D-515BAAF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4"/>
            <a:ext cx="10515600" cy="4895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Total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Number of Accounts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Total &amp; Average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Funded Amount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Percentage of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Investors Fund </a:t>
            </a:r>
            <a:r>
              <a:rPr lang="en-IN" sz="2000" dirty="0">
                <a:latin typeface="Bahnschrift" panose="020B0502040204020203" pitchFamily="34" charset="0"/>
              </a:rPr>
              <a:t>in Total Funded Loan Amount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Average Loan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Interest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Total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Interest Amount </a:t>
            </a:r>
            <a:r>
              <a:rPr lang="en-IN" sz="2000" dirty="0">
                <a:latin typeface="Bahnschrift" panose="020B0502040204020203" pitchFamily="34" charset="0"/>
              </a:rPr>
              <a:t>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Total Receivable and Pending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Loan Payment Amount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Total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Fee Amount </a:t>
            </a:r>
            <a:r>
              <a:rPr lang="en-IN" sz="2000" dirty="0">
                <a:latin typeface="Bahnschrift" panose="020B0502040204020203" pitchFamily="34" charset="0"/>
              </a:rPr>
              <a:t>Accumulated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Loan Repayment </a:t>
            </a:r>
            <a:r>
              <a:rPr lang="en-IN" sz="2000" dirty="0">
                <a:latin typeface="Bahnschrift" panose="020B0502040204020203" pitchFamily="34" charset="0"/>
              </a:rPr>
              <a:t>Percentage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Average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DTI</a:t>
            </a:r>
            <a:r>
              <a:rPr lang="en-IN" sz="2000" dirty="0">
                <a:latin typeface="Bahnschrift" panose="020B0502040204020203" pitchFamily="34" charset="0"/>
              </a:rPr>
              <a:t> of Accounts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Bahnschrift" panose="020B0502040204020203" pitchFamily="34" charset="0"/>
              </a:rPr>
              <a:t>Average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Credit Limit </a:t>
            </a:r>
            <a:r>
              <a:rPr lang="en-IN" sz="2000" dirty="0">
                <a:latin typeface="Bahnschrift" panose="020B0502040204020203" pitchFamily="34" charset="0"/>
              </a:rPr>
              <a:t>and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Credit Utilization </a:t>
            </a:r>
            <a:r>
              <a:rPr lang="en-IN" sz="2000" dirty="0">
                <a:latin typeface="Bahnschrift" panose="020B0502040204020203" pitchFamily="34" charset="0"/>
              </a:rPr>
              <a:t>Rate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5752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590</Words>
  <Application>Microsoft Office PowerPoint</Application>
  <PresentationFormat>Widescreen</PresentationFormat>
  <Paragraphs>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Bahnschrift</vt:lpstr>
      <vt:lpstr>Bahnschrift SemiBold</vt:lpstr>
      <vt:lpstr>Calibri</vt:lpstr>
      <vt:lpstr>Elephant</vt:lpstr>
      <vt:lpstr>Trebuchet MS</vt:lpstr>
      <vt:lpstr>Wingdings</vt:lpstr>
      <vt:lpstr>Wingdings 2</vt:lpstr>
      <vt:lpstr>View</vt:lpstr>
      <vt:lpstr>BANK ANALYTICS PROJECT  Visual Reports : Excel Power BI Tableau MySQL </vt:lpstr>
      <vt:lpstr>Objective</vt:lpstr>
      <vt:lpstr>Power BI Dashboard</vt:lpstr>
      <vt:lpstr>Power BI Dashboard</vt:lpstr>
      <vt:lpstr>PowerPoint Presentation</vt:lpstr>
      <vt:lpstr>PowerPoint Presentation</vt:lpstr>
      <vt:lpstr>PowerPoint Presentation</vt:lpstr>
      <vt:lpstr>PowerPoint Presentation</vt:lpstr>
      <vt:lpstr>Indicators</vt:lpstr>
      <vt:lpstr>KPI</vt:lpstr>
      <vt:lpstr>KPI</vt:lpstr>
      <vt:lpstr>Insights / Suggestions</vt:lpstr>
      <vt:lpstr>Insights / Suggestions</vt:lpstr>
      <vt:lpstr>Thank You Have a Good Day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Analytics Project P-337</dc:title>
  <dc:creator>Puneeth Reddy Kurre</dc:creator>
  <cp:lastModifiedBy>NIKHIL BIRADAR</cp:lastModifiedBy>
  <cp:revision>175</cp:revision>
  <dcterms:created xsi:type="dcterms:W3CDTF">2024-01-27T09:32:53Z</dcterms:created>
  <dcterms:modified xsi:type="dcterms:W3CDTF">2024-01-30T08:56:02Z</dcterms:modified>
</cp:coreProperties>
</file>