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62" r:id="rId3"/>
    <p:sldId id="261" r:id="rId4"/>
    <p:sldId id="263" r:id="rId5"/>
    <p:sldId id="269" r:id="rId6"/>
    <p:sldId id="268" r:id="rId7"/>
    <p:sldId id="318" r:id="rId8"/>
    <p:sldId id="275" r:id="rId9"/>
    <p:sldId id="273" r:id="rId10"/>
    <p:sldId id="281" r:id="rId11"/>
    <p:sldId id="264" r:id="rId12"/>
    <p:sldId id="305" r:id="rId13"/>
    <p:sldId id="311" r:id="rId14"/>
    <p:sldId id="306" r:id="rId15"/>
    <p:sldId id="312" r:id="rId16"/>
    <p:sldId id="307" r:id="rId17"/>
    <p:sldId id="315" r:id="rId18"/>
    <p:sldId id="308" r:id="rId19"/>
    <p:sldId id="316" r:id="rId20"/>
    <p:sldId id="309" r:id="rId21"/>
    <p:sldId id="317" r:id="rId22"/>
    <p:sldId id="310" r:id="rId23"/>
    <p:sldId id="314" r:id="rId24"/>
    <p:sldId id="283" r:id="rId2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7"/>
      <p:bold r:id="rId28"/>
      <p:italic r:id="rId29"/>
      <p:boldItalic r:id="rId30"/>
    </p:embeddedFont>
    <p:embeddedFont>
      <p:font typeface="DM Serif Display" pitchFamily="2" charset="0"/>
      <p:regular r:id="rId31"/>
      <p:italic r:id="rId32"/>
    </p:embeddedFont>
    <p:embeddedFont>
      <p:font typeface="Fredoka One" panose="02000000000000000000" pitchFamily="2" charset="0"/>
      <p:regular r:id="rId33"/>
    </p:embeddedFont>
    <p:embeddedFont>
      <p:font typeface="Nunito" pitchFamily="2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97">
          <p15:clr>
            <a:srgbClr val="9AA0A6"/>
          </p15:clr>
        </p15:guide>
        <p15:guide id="3" orient="horz" pos="2843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595">
          <p15:clr>
            <a:srgbClr val="9AA0A6"/>
          </p15:clr>
        </p15:guide>
        <p15:guide id="6" pos="254">
          <p15:clr>
            <a:srgbClr val="9AA0A6"/>
          </p15:clr>
        </p15:guide>
        <p15:guide id="7" pos="5506">
          <p15:clr>
            <a:srgbClr val="9AA0A6"/>
          </p15:clr>
        </p15:guide>
        <p15:guide id="8" orient="horz" pos="2993">
          <p15:clr>
            <a:srgbClr val="9AA0A6"/>
          </p15:clr>
        </p15:guide>
        <p15:guide id="9" pos="2880">
          <p15:clr>
            <a:srgbClr val="9AA0A6"/>
          </p15:clr>
        </p15:guide>
        <p15:guide id="10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95613A-7980-4DF9-8354-DCDB3A6524FB}">
  <a:tblStyle styleId="{D195613A-7980-4DF9-8354-DCDB3A652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>
        <p:scale>
          <a:sx n="136" d="100"/>
          <a:sy n="136" d="100"/>
        </p:scale>
        <p:origin x="204" y="96"/>
      </p:cViewPr>
      <p:guideLst>
        <p:guide pos="454"/>
        <p:guide orient="horz" pos="397"/>
        <p:guide orient="horz" pos="2843"/>
        <p:guide pos="5306"/>
        <p:guide orient="horz" pos="595"/>
        <p:guide pos="254"/>
        <p:guide pos="5506"/>
        <p:guide orient="horz" pos="2993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e6379c78b0_0_1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e6379c78b0_0_1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60d6f58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60d6f58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444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660575f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660575f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82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660575f23_1_4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660575f23_1_4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142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6379c78b0_0_1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6379c78b0_0_1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493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660575f2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660575f2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736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660575f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660575f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975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e6379c78b0_0_1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e6379c78b0_0_1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146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60d6f58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60d6f58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50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630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68183a5a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68183a5a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11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660575f23_1_4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660575f23_1_4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775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6379c78b0_0_1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6379c78b0_0_1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343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e660575f23_1_4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e660575f23_1_4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68183a5a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68183a5a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660575f23_1_4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660575f23_1_4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660575f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660575f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660575f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660575f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43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660575f2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660575f2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6379c78b0_0_1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6379c78b0_0_1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1643075"/>
            <a:ext cx="9144000" cy="350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03200" y="431250"/>
            <a:ext cx="8337300" cy="274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34150" y="897010"/>
            <a:ext cx="6675600" cy="14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00000" y="2404230"/>
            <a:ext cx="4344000" cy="47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2"/>
          </p:nvPr>
        </p:nvSpPr>
        <p:spPr>
          <a:xfrm>
            <a:off x="1554213" y="1590475"/>
            <a:ext cx="1693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1269513" y="1948392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 idx="3"/>
          </p:nvPr>
        </p:nvSpPr>
        <p:spPr>
          <a:xfrm>
            <a:off x="5820091" y="1590475"/>
            <a:ext cx="1693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4"/>
          </p:nvPr>
        </p:nvSpPr>
        <p:spPr>
          <a:xfrm>
            <a:off x="5820091" y="1948392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5"/>
          </p:nvPr>
        </p:nvSpPr>
        <p:spPr>
          <a:xfrm>
            <a:off x="1554213" y="2779300"/>
            <a:ext cx="1693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6"/>
          </p:nvPr>
        </p:nvSpPr>
        <p:spPr>
          <a:xfrm>
            <a:off x="1269513" y="31372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7"/>
          </p:nvPr>
        </p:nvSpPr>
        <p:spPr>
          <a:xfrm>
            <a:off x="5820091" y="2779300"/>
            <a:ext cx="1693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8"/>
          </p:nvPr>
        </p:nvSpPr>
        <p:spPr>
          <a:xfrm>
            <a:off x="5820091" y="31372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03200" y="389175"/>
            <a:ext cx="8337600" cy="78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-100" y="4418100"/>
            <a:ext cx="9144000" cy="72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03200" y="4231925"/>
            <a:ext cx="8337600" cy="4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-100" y="0"/>
            <a:ext cx="9144000" cy="78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403200" y="389175"/>
            <a:ext cx="8337600" cy="78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403200" y="4308125"/>
            <a:ext cx="8337600" cy="4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/>
          <p:nvPr/>
        </p:nvSpPr>
        <p:spPr>
          <a:xfrm>
            <a:off x="0" y="0"/>
            <a:ext cx="9144000" cy="18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859325" y="1304275"/>
            <a:ext cx="2426700" cy="73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859325" y="2336275"/>
            <a:ext cx="2599200" cy="125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-100" y="1643075"/>
            <a:ext cx="9144000" cy="35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403200" y="431250"/>
            <a:ext cx="8337300" cy="274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1"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403200" y="1136000"/>
            <a:ext cx="8337600" cy="3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61702" y="2830575"/>
            <a:ext cx="4539000" cy="10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465850" y="2037825"/>
            <a:ext cx="1314600" cy="13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61690" y="3819564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100" y="3738575"/>
            <a:ext cx="9144000" cy="140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570750" y="1307100"/>
            <a:ext cx="60024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0" y="3286800"/>
            <a:ext cx="9144000" cy="18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-100" y="0"/>
            <a:ext cx="1797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43800" y="789663"/>
            <a:ext cx="357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43800" y="1955938"/>
            <a:ext cx="4371300" cy="23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B110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5406450" y="0"/>
            <a:ext cx="373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3962750" y="821850"/>
            <a:ext cx="4419300" cy="1226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49213"/>
            <a:ext cx="65760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1284000" y="32971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8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448475" y="2830575"/>
            <a:ext cx="2556600" cy="10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2" hasCustomPrompt="1"/>
          </p:nvPr>
        </p:nvSpPr>
        <p:spPr>
          <a:xfrm>
            <a:off x="6802675" y="1126375"/>
            <a:ext cx="1202400" cy="1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5448465" y="3819564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8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100" y="3155150"/>
            <a:ext cx="9144000" cy="198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4702975" y="3318350"/>
            <a:ext cx="35721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702995" y="872800"/>
            <a:ext cx="357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2"/>
          </p:nvPr>
        </p:nvSpPr>
        <p:spPr>
          <a:xfrm>
            <a:off x="5164525" y="1648625"/>
            <a:ext cx="3259500" cy="1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43450" y="568000"/>
            <a:ext cx="2117700" cy="40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762550" y="583200"/>
            <a:ext cx="389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2" r:id="rId9"/>
    <p:sldLayoutId id="2147483663" r:id="rId10"/>
    <p:sldLayoutId id="2147483665" r:id="rId11"/>
    <p:sldLayoutId id="2147483669" r:id="rId12"/>
    <p:sldLayoutId id="2147483671" r:id="rId13"/>
    <p:sldLayoutId id="214748367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0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t="58279" b="22354"/>
          <a:stretch/>
        </p:blipFill>
        <p:spPr>
          <a:xfrm>
            <a:off x="403200" y="3161207"/>
            <a:ext cx="8337300" cy="16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1234150" y="955964"/>
            <a:ext cx="6675600" cy="1380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Oracle PL/SQL for an Online Bookstore</a:t>
            </a:r>
            <a:endParaRPr lang="en-US" sz="3600"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1"/>
          </p:nvPr>
        </p:nvSpPr>
        <p:spPr>
          <a:xfrm>
            <a:off x="2400000" y="2404230"/>
            <a:ext cx="434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Implementation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50">
        <p159:morph option="byObject"/>
      </p:transition>
    </mc:Choice>
    <mc:Fallback>
      <p:transition spd="slow" advClick="0" advTm="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54"/>
          <p:cNvPicPr preferRelativeResize="0"/>
          <p:nvPr/>
        </p:nvPicPr>
        <p:blipFill rotWithShape="1">
          <a:blip r:embed="rId3">
            <a:alphaModFix/>
          </a:blip>
          <a:srcRect t="19255" b="34678"/>
          <a:stretch/>
        </p:blipFill>
        <p:spPr>
          <a:xfrm>
            <a:off x="775" y="0"/>
            <a:ext cx="9142550" cy="23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4"/>
          <p:cNvSpPr/>
          <p:nvPr/>
        </p:nvSpPr>
        <p:spPr>
          <a:xfrm>
            <a:off x="674100" y="1544782"/>
            <a:ext cx="7795800" cy="294646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4"/>
          <p:cNvSpPr txBox="1">
            <a:spLocks noGrp="1"/>
          </p:cNvSpPr>
          <p:nvPr>
            <p:ph type="title"/>
          </p:nvPr>
        </p:nvSpPr>
        <p:spPr>
          <a:xfrm>
            <a:off x="1570750" y="2583329"/>
            <a:ext cx="6002400" cy="8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Write a single-row and multiple-row subquery using the above tables.</a:t>
            </a:r>
          </a:p>
        </p:txBody>
      </p:sp>
      <p:sp>
        <p:nvSpPr>
          <p:cNvPr id="609" name="Google Shape;609;p54"/>
          <p:cNvSpPr/>
          <p:nvPr/>
        </p:nvSpPr>
        <p:spPr>
          <a:xfrm>
            <a:off x="3914750" y="3917150"/>
            <a:ext cx="1314600" cy="12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85;p42">
            <a:extLst>
              <a:ext uri="{FF2B5EF4-FFF2-40B4-BE49-F238E27FC236}">
                <a16:creationId xmlns:a16="http://schemas.microsoft.com/office/drawing/2014/main" id="{618082E2-5799-FA9D-E55F-AD3DB8DF1FF2}"/>
              </a:ext>
            </a:extLst>
          </p:cNvPr>
          <p:cNvSpPr txBox="1">
            <a:spLocks/>
          </p:cNvSpPr>
          <p:nvPr/>
        </p:nvSpPr>
        <p:spPr>
          <a:xfrm>
            <a:off x="6971950" y="941182"/>
            <a:ext cx="1202400" cy="1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5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50">
        <p159:morph option="byObject"/>
      </p:transition>
    </mc:Choice>
    <mc:Fallback>
      <p:transition spd="slow" advClick="0" advTm="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D5DF867B-AF04-D8DF-2A6C-67461097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96" y="2402726"/>
            <a:ext cx="2644035" cy="12395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44E1C49-EB8C-00C8-FF58-BB7021E69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304" y="1578542"/>
            <a:ext cx="4152369" cy="6075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D78FCA20-8CAF-80C6-3682-4E1733B84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51" y="1454506"/>
            <a:ext cx="3936208" cy="7315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45650134-666C-6320-DD7A-0CDD5168F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197" y="2665322"/>
            <a:ext cx="2553745" cy="8644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Google Shape;608;p54">
            <a:extLst>
              <a:ext uri="{FF2B5EF4-FFF2-40B4-BE49-F238E27FC236}">
                <a16:creationId xmlns:a16="http://schemas.microsoft.com/office/drawing/2014/main" id="{E98AF85B-ECD3-82CD-E6FA-A37E7EED7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0325" y="399976"/>
            <a:ext cx="6002400" cy="8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Write a single-row and multiple-row subquery using the above tables.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 t="18492" b="-6342"/>
          <a:stretch/>
        </p:blipFill>
        <p:spPr>
          <a:xfrm>
            <a:off x="403200" y="364450"/>
            <a:ext cx="8337598" cy="41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/>
          <p:nvPr/>
        </p:nvSpPr>
        <p:spPr>
          <a:xfrm>
            <a:off x="403200" y="2690825"/>
            <a:ext cx="8337600" cy="20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622859" y="3394568"/>
            <a:ext cx="7898280" cy="688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Create a PL/SQL block that contains a Cursor. It must have a LOOP and a suitable cursor attribute</a:t>
            </a:r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>
            <a:off x="6465850" y="1608335"/>
            <a:ext cx="1314600" cy="13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857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50">
        <p159:morph option="byObject"/>
      </p:transition>
    </mc:Choice>
    <mc:Fallback>
      <p:transition spd="slow" advClick="0" advTm="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1"/>
          <p:cNvPicPr preferRelativeResize="0"/>
          <p:nvPr/>
        </p:nvPicPr>
        <p:blipFill rotWithShape="1">
          <a:blip r:embed="rId3">
            <a:alphaModFix/>
          </a:blip>
          <a:srcRect l="49860" r="17312"/>
          <a:stretch/>
        </p:blipFill>
        <p:spPr>
          <a:xfrm>
            <a:off x="6142750" y="0"/>
            <a:ext cx="3001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1"/>
          <p:cNvSpPr/>
          <p:nvPr/>
        </p:nvSpPr>
        <p:spPr>
          <a:xfrm>
            <a:off x="4362175" y="0"/>
            <a:ext cx="1314600" cy="12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D9BFE04E-F9CC-829C-59BD-2885FA8D46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85"/>
          <a:stretch/>
        </p:blipFill>
        <p:spPr>
          <a:xfrm>
            <a:off x="709758" y="856831"/>
            <a:ext cx="3862242" cy="20244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CB255B-DE66-1B8A-AC01-E79EFEF22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87" y="2821247"/>
            <a:ext cx="3070708" cy="19966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215;p34">
            <a:extLst>
              <a:ext uri="{FF2B5EF4-FFF2-40B4-BE49-F238E27FC236}">
                <a16:creationId xmlns:a16="http://schemas.microsoft.com/office/drawing/2014/main" id="{263ACE00-F8FE-6225-D2CD-835637C20F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840" y="81626"/>
            <a:ext cx="8155381" cy="688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Create a PL/SQL block that contains a Cursor. It must have a LOOP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en-US" sz="2000" dirty="0"/>
              <a:t> a suitable cursor attribute</a:t>
            </a:r>
          </a:p>
        </p:txBody>
      </p:sp>
    </p:spTree>
    <p:extLst>
      <p:ext uri="{BB962C8B-B14F-4D97-AF65-F5344CB8AC3E}">
        <p14:creationId xmlns:p14="http://schemas.microsoft.com/office/powerpoint/2010/main" val="3996094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/>
          <p:nvPr/>
        </p:nvSpPr>
        <p:spPr>
          <a:xfrm>
            <a:off x="-100" y="3155150"/>
            <a:ext cx="9144000" cy="198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2"/>
          <p:cNvSpPr/>
          <p:nvPr/>
        </p:nvSpPr>
        <p:spPr>
          <a:xfrm>
            <a:off x="4852500" y="2690825"/>
            <a:ext cx="3888300" cy="20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/>
          <p:nvPr/>
        </p:nvSpPr>
        <p:spPr>
          <a:xfrm>
            <a:off x="4852500" y="364450"/>
            <a:ext cx="3888300" cy="141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3" name="Google Shape;383;p42"/>
          <p:cNvPicPr preferRelativeResize="0"/>
          <p:nvPr/>
        </p:nvPicPr>
        <p:blipFill rotWithShape="1">
          <a:blip r:embed="rId3">
            <a:alphaModFix/>
          </a:blip>
          <a:srcRect l="33611" r="11940"/>
          <a:stretch/>
        </p:blipFill>
        <p:spPr>
          <a:xfrm>
            <a:off x="403200" y="364450"/>
            <a:ext cx="3888300" cy="442187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5039764" y="3183869"/>
            <a:ext cx="3633180" cy="10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Create a view using one of the tables created.</a:t>
            </a:r>
          </a:p>
        </p:txBody>
      </p:sp>
      <p:sp>
        <p:nvSpPr>
          <p:cNvPr id="385" name="Google Shape;385;p42"/>
          <p:cNvSpPr txBox="1">
            <a:spLocks noGrp="1"/>
          </p:cNvSpPr>
          <p:nvPr>
            <p:ph type="title" idx="2"/>
          </p:nvPr>
        </p:nvSpPr>
        <p:spPr>
          <a:xfrm>
            <a:off x="6802675" y="1126375"/>
            <a:ext cx="1202400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87" name="Google Shape;387;p42"/>
          <p:cNvSpPr/>
          <p:nvPr/>
        </p:nvSpPr>
        <p:spPr>
          <a:xfrm>
            <a:off x="403200" y="-4237"/>
            <a:ext cx="1314600" cy="12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60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6"/>
          <p:cNvPicPr preferRelativeResize="0"/>
          <p:nvPr/>
        </p:nvPicPr>
        <p:blipFill rotWithShape="1">
          <a:blip r:embed="rId3">
            <a:alphaModFix/>
          </a:blip>
          <a:srcRect t="20339" b="43078"/>
          <a:stretch/>
        </p:blipFill>
        <p:spPr>
          <a:xfrm>
            <a:off x="-150" y="3261521"/>
            <a:ext cx="9143999" cy="188057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6"/>
          <p:cNvSpPr/>
          <p:nvPr/>
        </p:nvSpPr>
        <p:spPr>
          <a:xfrm>
            <a:off x="674100" y="857250"/>
            <a:ext cx="77958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3809F-583A-D9B8-A192-106A51B7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489" y="855503"/>
            <a:ext cx="5343525" cy="1181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E72DE-D24A-B2CB-0AE7-BE590EF60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7512" y="2430139"/>
            <a:ext cx="4219575" cy="2552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384;p42">
            <a:extLst>
              <a:ext uri="{FF2B5EF4-FFF2-40B4-BE49-F238E27FC236}">
                <a16:creationId xmlns:a16="http://schemas.microsoft.com/office/drawing/2014/main" id="{8C91D785-DFD5-5EF4-D91A-4EC0A618FC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9392" y="104028"/>
            <a:ext cx="5343526" cy="5267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Create a view using one of the tables created.</a:t>
            </a:r>
          </a:p>
        </p:txBody>
      </p:sp>
    </p:spTree>
    <p:extLst>
      <p:ext uri="{BB962C8B-B14F-4D97-AF65-F5344CB8AC3E}">
        <p14:creationId xmlns:p14="http://schemas.microsoft.com/office/powerpoint/2010/main" val="516213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7;p48">
            <a:extLst>
              <a:ext uri="{FF2B5EF4-FFF2-40B4-BE49-F238E27FC236}">
                <a16:creationId xmlns:a16="http://schemas.microsoft.com/office/drawing/2014/main" id="{419F18EE-441D-1F3E-7121-F4C29167092B}"/>
              </a:ext>
            </a:extLst>
          </p:cNvPr>
          <p:cNvSpPr txBox="1">
            <a:spLocks/>
          </p:cNvSpPr>
          <p:nvPr/>
        </p:nvSpPr>
        <p:spPr>
          <a:xfrm>
            <a:off x="4724700" y="0"/>
            <a:ext cx="44193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 lang="en-US" dirty="0"/>
          </a:p>
        </p:txBody>
      </p:sp>
      <p:sp>
        <p:nvSpPr>
          <p:cNvPr id="457" name="Google Shape;457;p48"/>
          <p:cNvSpPr txBox="1">
            <a:spLocks noGrp="1"/>
          </p:cNvSpPr>
          <p:nvPr>
            <p:ph type="title"/>
          </p:nvPr>
        </p:nvSpPr>
        <p:spPr>
          <a:xfrm>
            <a:off x="290950" y="3537344"/>
            <a:ext cx="8548253" cy="785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Write a PL/ SQL block to retrieve a record for specific input.</a:t>
            </a:r>
          </a:p>
        </p:txBody>
      </p:sp>
      <p:sp>
        <p:nvSpPr>
          <p:cNvPr id="7" name="Google Shape;385;p42">
            <a:extLst>
              <a:ext uri="{FF2B5EF4-FFF2-40B4-BE49-F238E27FC236}">
                <a16:creationId xmlns:a16="http://schemas.microsoft.com/office/drawing/2014/main" id="{3EB2E883-FA0E-3C03-5398-20057679BB26}"/>
              </a:ext>
            </a:extLst>
          </p:cNvPr>
          <p:cNvSpPr txBox="1">
            <a:spLocks/>
          </p:cNvSpPr>
          <p:nvPr/>
        </p:nvSpPr>
        <p:spPr>
          <a:xfrm>
            <a:off x="6934350" y="1714554"/>
            <a:ext cx="1202400" cy="1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5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8" name="Google Shape;375;p41">
            <a:extLst>
              <a:ext uri="{FF2B5EF4-FFF2-40B4-BE49-F238E27FC236}">
                <a16:creationId xmlns:a16="http://schemas.microsoft.com/office/drawing/2014/main" id="{709C99FE-540D-0D1E-8EDA-DD8AC59B0DBE}"/>
              </a:ext>
            </a:extLst>
          </p:cNvPr>
          <p:cNvSpPr/>
          <p:nvPr/>
        </p:nvSpPr>
        <p:spPr>
          <a:xfrm>
            <a:off x="4057376" y="0"/>
            <a:ext cx="1314600" cy="12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340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50">
        <p159:morph option="byObject"/>
      </p:transition>
    </mc:Choice>
    <mc:Fallback>
      <p:transition spd="slow" advClick="0" advTm="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1"/>
          <p:cNvPicPr preferRelativeResize="0"/>
          <p:nvPr/>
        </p:nvPicPr>
        <p:blipFill rotWithShape="1">
          <a:blip r:embed="rId3">
            <a:alphaModFix/>
          </a:blip>
          <a:srcRect l="49860" r="17312"/>
          <a:stretch/>
        </p:blipFill>
        <p:spPr>
          <a:xfrm>
            <a:off x="6142750" y="0"/>
            <a:ext cx="3001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1"/>
          <p:cNvSpPr/>
          <p:nvPr/>
        </p:nvSpPr>
        <p:spPr>
          <a:xfrm>
            <a:off x="4362175" y="0"/>
            <a:ext cx="1314600" cy="12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252A2-1C20-9315-3665-91C930788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363" y="3769907"/>
            <a:ext cx="2819400" cy="304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14029-9844-3801-BDE4-485EEC03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00" y="978201"/>
            <a:ext cx="8438326" cy="22219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384;p42">
            <a:extLst>
              <a:ext uri="{FF2B5EF4-FFF2-40B4-BE49-F238E27FC236}">
                <a16:creationId xmlns:a16="http://schemas.microsoft.com/office/drawing/2014/main" id="{C5E5E1DB-99C4-01DA-44CE-A7BB14E474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4204" y="211264"/>
            <a:ext cx="7185061" cy="429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Write a PL/ SQL block to retrieve a record for specific input.</a:t>
            </a:r>
          </a:p>
        </p:txBody>
      </p:sp>
    </p:spTree>
    <p:extLst>
      <p:ext uri="{BB962C8B-B14F-4D97-AF65-F5344CB8AC3E}">
        <p14:creationId xmlns:p14="http://schemas.microsoft.com/office/powerpoint/2010/main" val="1262153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54"/>
          <p:cNvPicPr preferRelativeResize="0"/>
          <p:nvPr/>
        </p:nvPicPr>
        <p:blipFill rotWithShape="1">
          <a:blip r:embed="rId3">
            <a:alphaModFix/>
          </a:blip>
          <a:srcRect t="19255" b="34678"/>
          <a:stretch/>
        </p:blipFill>
        <p:spPr>
          <a:xfrm>
            <a:off x="775" y="0"/>
            <a:ext cx="9142550" cy="23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4"/>
          <p:cNvSpPr/>
          <p:nvPr/>
        </p:nvSpPr>
        <p:spPr>
          <a:xfrm>
            <a:off x="674100" y="1544782"/>
            <a:ext cx="7795800" cy="294646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4"/>
          <p:cNvSpPr txBox="1">
            <a:spLocks noGrp="1"/>
          </p:cNvSpPr>
          <p:nvPr>
            <p:ph type="title"/>
          </p:nvPr>
        </p:nvSpPr>
        <p:spPr>
          <a:xfrm>
            <a:off x="1570750" y="2583329"/>
            <a:ext cx="6002400" cy="8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Write a PL/ SQL block to update a record for specific input.</a:t>
            </a:r>
          </a:p>
        </p:txBody>
      </p:sp>
      <p:sp>
        <p:nvSpPr>
          <p:cNvPr id="609" name="Google Shape;609;p54"/>
          <p:cNvSpPr/>
          <p:nvPr/>
        </p:nvSpPr>
        <p:spPr>
          <a:xfrm>
            <a:off x="3914750" y="3917150"/>
            <a:ext cx="1314600" cy="12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85;p42">
            <a:extLst>
              <a:ext uri="{FF2B5EF4-FFF2-40B4-BE49-F238E27FC236}">
                <a16:creationId xmlns:a16="http://schemas.microsoft.com/office/drawing/2014/main" id="{618082E2-5799-FA9D-E55F-AD3DB8DF1FF2}"/>
              </a:ext>
            </a:extLst>
          </p:cNvPr>
          <p:cNvSpPr txBox="1">
            <a:spLocks/>
          </p:cNvSpPr>
          <p:nvPr/>
        </p:nvSpPr>
        <p:spPr>
          <a:xfrm>
            <a:off x="6971950" y="941182"/>
            <a:ext cx="1202400" cy="1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5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420555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0">
        <p159:morph option="byObject"/>
      </p:transition>
    </mc:Choice>
    <mc:Fallback>
      <p:transition spd="slow" advTm="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25BA3-01FC-555B-62DA-79F056EC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99" y="1086802"/>
            <a:ext cx="8618588" cy="2238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13E5E6-0CF8-EA83-21FC-215713D9A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23" y="3656648"/>
            <a:ext cx="2876550" cy="4000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608;p54">
            <a:extLst>
              <a:ext uri="{FF2B5EF4-FFF2-40B4-BE49-F238E27FC236}">
                <a16:creationId xmlns:a16="http://schemas.microsoft.com/office/drawing/2014/main" id="{0D79913C-EF05-0962-BE91-FB06068594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968" y="170720"/>
            <a:ext cx="6002400" cy="8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Write a PL/ SQL block to update a record for specific input.</a:t>
            </a:r>
          </a:p>
        </p:txBody>
      </p:sp>
    </p:spTree>
    <p:extLst>
      <p:ext uri="{BB962C8B-B14F-4D97-AF65-F5344CB8AC3E}">
        <p14:creationId xmlns:p14="http://schemas.microsoft.com/office/powerpoint/2010/main" val="1326368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702995" y="831238"/>
            <a:ext cx="357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224" name="Google Shape;224;p35"/>
          <p:cNvSpPr txBox="1">
            <a:spLocks noGrp="1"/>
          </p:cNvSpPr>
          <p:nvPr>
            <p:ph type="subTitle" idx="1"/>
          </p:nvPr>
        </p:nvSpPr>
        <p:spPr>
          <a:xfrm>
            <a:off x="4755610" y="1875826"/>
            <a:ext cx="3572100" cy="2682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400" dirty="0">
                <a:solidFill>
                  <a:schemeClr val="dk1"/>
                </a:solidFill>
              </a:rPr>
              <a:t>	Book Haven is an online bookstore offering a diverse selection of books, a user-friendly interface, personalized recommendations, secure shopping, and a strong focus on customer satisfaction. </a:t>
            </a:r>
          </a:p>
          <a:p>
            <a:pPr marL="171450" indent="-171450"/>
            <a:endParaRPr lang="en-US" sz="1400" dirty="0">
              <a:solidFill>
                <a:schemeClr val="dk1"/>
              </a:solidFill>
            </a:endParaRPr>
          </a:p>
          <a:p>
            <a:pPr marL="171450" indent="-171450"/>
            <a:r>
              <a:rPr lang="en-US" sz="1400" dirty="0">
                <a:solidFill>
                  <a:schemeClr val="dk1"/>
                </a:solidFill>
              </a:rPr>
              <a:t>	Book Haven sells a variety of books, manages customer orders, and maintains information about book publishers. We will create four tables: Books, Customers, Orders, and Publishers.</a:t>
            </a:r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l="23672" t="13614" r="16984"/>
          <a:stretch/>
        </p:blipFill>
        <p:spPr>
          <a:xfrm>
            <a:off x="1390341" y="568000"/>
            <a:ext cx="2807108" cy="408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35"/>
          <p:cNvGrpSpPr/>
          <p:nvPr/>
        </p:nvGrpSpPr>
        <p:grpSpPr>
          <a:xfrm>
            <a:off x="4831570" y="1726446"/>
            <a:ext cx="194685" cy="194685"/>
            <a:chOff x="4685050" y="1945825"/>
            <a:chExt cx="294575" cy="294575"/>
          </a:xfrm>
        </p:grpSpPr>
        <p:sp>
          <p:nvSpPr>
            <p:cNvPr id="232" name="Google Shape;232;p35"/>
            <p:cNvSpPr/>
            <p:nvPr/>
          </p:nvSpPr>
          <p:spPr>
            <a:xfrm>
              <a:off x="4720475" y="2086025"/>
              <a:ext cx="104775" cy="121300"/>
            </a:xfrm>
            <a:custGeom>
              <a:avLst/>
              <a:gdLst/>
              <a:ahLst/>
              <a:cxnLst/>
              <a:rect l="l" t="t" r="r" b="b"/>
              <a:pathLst>
                <a:path w="4191" h="4852" extrusionOk="0">
                  <a:moveTo>
                    <a:pt x="2017" y="693"/>
                  </a:moveTo>
                  <a:cubicBezTo>
                    <a:pt x="2427" y="693"/>
                    <a:pt x="2742" y="1008"/>
                    <a:pt x="2742" y="1386"/>
                  </a:cubicBezTo>
                  <a:cubicBezTo>
                    <a:pt x="2742" y="1796"/>
                    <a:pt x="2427" y="2111"/>
                    <a:pt x="2017" y="2111"/>
                  </a:cubicBezTo>
                  <a:cubicBezTo>
                    <a:pt x="1639" y="2111"/>
                    <a:pt x="1324" y="1796"/>
                    <a:pt x="1324" y="1386"/>
                  </a:cubicBezTo>
                  <a:cubicBezTo>
                    <a:pt x="1324" y="1008"/>
                    <a:pt x="1639" y="693"/>
                    <a:pt x="2017" y="693"/>
                  </a:cubicBezTo>
                  <a:close/>
                  <a:moveTo>
                    <a:pt x="2017" y="2772"/>
                  </a:moveTo>
                  <a:cubicBezTo>
                    <a:pt x="2773" y="2772"/>
                    <a:pt x="3403" y="3403"/>
                    <a:pt x="3403" y="4127"/>
                  </a:cubicBezTo>
                  <a:lnTo>
                    <a:pt x="631" y="4127"/>
                  </a:lnTo>
                  <a:cubicBezTo>
                    <a:pt x="631" y="3403"/>
                    <a:pt x="1261" y="2772"/>
                    <a:pt x="2017" y="2772"/>
                  </a:cubicBezTo>
                  <a:close/>
                  <a:moveTo>
                    <a:pt x="2049" y="0"/>
                  </a:moveTo>
                  <a:cubicBezTo>
                    <a:pt x="1324" y="0"/>
                    <a:pt x="694" y="630"/>
                    <a:pt x="694" y="1386"/>
                  </a:cubicBezTo>
                  <a:cubicBezTo>
                    <a:pt x="694" y="1733"/>
                    <a:pt x="851" y="2111"/>
                    <a:pt x="1072" y="2331"/>
                  </a:cubicBezTo>
                  <a:cubicBezTo>
                    <a:pt x="442" y="2678"/>
                    <a:pt x="1" y="3340"/>
                    <a:pt x="1" y="4127"/>
                  </a:cubicBezTo>
                  <a:lnTo>
                    <a:pt x="1" y="4505"/>
                  </a:lnTo>
                  <a:cubicBezTo>
                    <a:pt x="1" y="4694"/>
                    <a:pt x="158" y="4852"/>
                    <a:pt x="379" y="4852"/>
                  </a:cubicBezTo>
                  <a:lnTo>
                    <a:pt x="3844" y="4852"/>
                  </a:lnTo>
                  <a:cubicBezTo>
                    <a:pt x="4033" y="4852"/>
                    <a:pt x="4191" y="4694"/>
                    <a:pt x="4191" y="4505"/>
                  </a:cubicBezTo>
                  <a:lnTo>
                    <a:pt x="4191" y="4127"/>
                  </a:lnTo>
                  <a:cubicBezTo>
                    <a:pt x="4096" y="3340"/>
                    <a:pt x="3687" y="2678"/>
                    <a:pt x="3057" y="2331"/>
                  </a:cubicBezTo>
                  <a:cubicBezTo>
                    <a:pt x="3277" y="2111"/>
                    <a:pt x="3435" y="1733"/>
                    <a:pt x="3435" y="1386"/>
                  </a:cubicBezTo>
                  <a:cubicBezTo>
                    <a:pt x="3435" y="630"/>
                    <a:pt x="2805" y="0"/>
                    <a:pt x="2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4685050" y="1945825"/>
              <a:ext cx="294575" cy="294575"/>
            </a:xfrm>
            <a:custGeom>
              <a:avLst/>
              <a:gdLst/>
              <a:ahLst/>
              <a:cxnLst/>
              <a:rect l="l" t="t" r="r" b="b"/>
              <a:pathLst>
                <a:path w="11783" h="11783" extrusionOk="0">
                  <a:moveTo>
                    <a:pt x="6900" y="693"/>
                  </a:moveTo>
                  <a:lnTo>
                    <a:pt x="6900" y="1418"/>
                  </a:lnTo>
                  <a:lnTo>
                    <a:pt x="4820" y="1418"/>
                  </a:lnTo>
                  <a:lnTo>
                    <a:pt x="4820" y="693"/>
                  </a:lnTo>
                  <a:close/>
                  <a:moveTo>
                    <a:pt x="7215" y="2111"/>
                  </a:moveTo>
                  <a:cubicBezTo>
                    <a:pt x="7404" y="2111"/>
                    <a:pt x="7561" y="2269"/>
                    <a:pt x="7561" y="2458"/>
                  </a:cubicBezTo>
                  <a:cubicBezTo>
                    <a:pt x="7561" y="2678"/>
                    <a:pt x="7404" y="2836"/>
                    <a:pt x="7215" y="2836"/>
                  </a:cubicBezTo>
                  <a:lnTo>
                    <a:pt x="4474" y="2836"/>
                  </a:lnTo>
                  <a:cubicBezTo>
                    <a:pt x="4253" y="2836"/>
                    <a:pt x="4096" y="2678"/>
                    <a:pt x="4096" y="2458"/>
                  </a:cubicBezTo>
                  <a:cubicBezTo>
                    <a:pt x="4096" y="2269"/>
                    <a:pt x="4316" y="2111"/>
                    <a:pt x="4474" y="2111"/>
                  </a:cubicBezTo>
                  <a:close/>
                  <a:moveTo>
                    <a:pt x="6900" y="3497"/>
                  </a:moveTo>
                  <a:lnTo>
                    <a:pt x="6900" y="4568"/>
                  </a:lnTo>
                  <a:cubicBezTo>
                    <a:pt x="6900" y="4757"/>
                    <a:pt x="6742" y="4915"/>
                    <a:pt x="6553" y="4915"/>
                  </a:cubicBezTo>
                  <a:lnTo>
                    <a:pt x="5167" y="4915"/>
                  </a:lnTo>
                  <a:cubicBezTo>
                    <a:pt x="4978" y="4915"/>
                    <a:pt x="4820" y="4757"/>
                    <a:pt x="4820" y="4568"/>
                  </a:cubicBezTo>
                  <a:lnTo>
                    <a:pt x="4820" y="3497"/>
                  </a:lnTo>
                  <a:close/>
                  <a:moveTo>
                    <a:pt x="10775" y="4883"/>
                  </a:moveTo>
                  <a:cubicBezTo>
                    <a:pt x="10964" y="4883"/>
                    <a:pt x="11121" y="5041"/>
                    <a:pt x="11121" y="5230"/>
                  </a:cubicBezTo>
                  <a:lnTo>
                    <a:pt x="11121" y="10775"/>
                  </a:lnTo>
                  <a:cubicBezTo>
                    <a:pt x="11121" y="10964"/>
                    <a:pt x="10964" y="11121"/>
                    <a:pt x="10775" y="11121"/>
                  </a:cubicBezTo>
                  <a:lnTo>
                    <a:pt x="1008" y="11121"/>
                  </a:lnTo>
                  <a:cubicBezTo>
                    <a:pt x="788" y="11121"/>
                    <a:pt x="630" y="10964"/>
                    <a:pt x="630" y="10775"/>
                  </a:cubicBezTo>
                  <a:lnTo>
                    <a:pt x="630" y="5230"/>
                  </a:lnTo>
                  <a:cubicBezTo>
                    <a:pt x="630" y="5041"/>
                    <a:pt x="788" y="4883"/>
                    <a:pt x="1008" y="4883"/>
                  </a:cubicBezTo>
                  <a:lnTo>
                    <a:pt x="4190" y="4883"/>
                  </a:lnTo>
                  <a:cubicBezTo>
                    <a:pt x="4348" y="5261"/>
                    <a:pt x="4694" y="5577"/>
                    <a:pt x="5167" y="5577"/>
                  </a:cubicBezTo>
                  <a:lnTo>
                    <a:pt x="6553" y="5577"/>
                  </a:lnTo>
                  <a:cubicBezTo>
                    <a:pt x="6994" y="5577"/>
                    <a:pt x="7372" y="5293"/>
                    <a:pt x="7530" y="4883"/>
                  </a:cubicBezTo>
                  <a:close/>
                  <a:moveTo>
                    <a:pt x="4505" y="0"/>
                  </a:moveTo>
                  <a:cubicBezTo>
                    <a:pt x="4316" y="0"/>
                    <a:pt x="4159" y="158"/>
                    <a:pt x="4159" y="347"/>
                  </a:cubicBezTo>
                  <a:lnTo>
                    <a:pt x="4159" y="1449"/>
                  </a:lnTo>
                  <a:cubicBezTo>
                    <a:pt x="3749" y="1607"/>
                    <a:pt x="3434" y="1953"/>
                    <a:pt x="3434" y="2426"/>
                  </a:cubicBezTo>
                  <a:cubicBezTo>
                    <a:pt x="3434" y="2867"/>
                    <a:pt x="3718" y="3245"/>
                    <a:pt x="4159" y="3403"/>
                  </a:cubicBezTo>
                  <a:lnTo>
                    <a:pt x="4159" y="4190"/>
                  </a:lnTo>
                  <a:lnTo>
                    <a:pt x="1040" y="4190"/>
                  </a:lnTo>
                  <a:cubicBezTo>
                    <a:pt x="441" y="4190"/>
                    <a:pt x="0" y="4663"/>
                    <a:pt x="0" y="5230"/>
                  </a:cubicBezTo>
                  <a:lnTo>
                    <a:pt x="0" y="10775"/>
                  </a:lnTo>
                  <a:cubicBezTo>
                    <a:pt x="0" y="11373"/>
                    <a:pt x="473" y="11783"/>
                    <a:pt x="1040" y="11783"/>
                  </a:cubicBezTo>
                  <a:lnTo>
                    <a:pt x="10775" y="11783"/>
                  </a:lnTo>
                  <a:cubicBezTo>
                    <a:pt x="11342" y="11783"/>
                    <a:pt x="11783" y="11310"/>
                    <a:pt x="11783" y="10775"/>
                  </a:cubicBezTo>
                  <a:lnTo>
                    <a:pt x="11783" y="5230"/>
                  </a:lnTo>
                  <a:cubicBezTo>
                    <a:pt x="11783" y="4663"/>
                    <a:pt x="11342" y="4190"/>
                    <a:pt x="10775" y="4190"/>
                  </a:cubicBezTo>
                  <a:lnTo>
                    <a:pt x="7624" y="4190"/>
                  </a:lnTo>
                  <a:lnTo>
                    <a:pt x="7624" y="3403"/>
                  </a:lnTo>
                  <a:cubicBezTo>
                    <a:pt x="8002" y="3245"/>
                    <a:pt x="8317" y="2899"/>
                    <a:pt x="8317" y="2426"/>
                  </a:cubicBezTo>
                  <a:cubicBezTo>
                    <a:pt x="8317" y="1985"/>
                    <a:pt x="8034" y="1607"/>
                    <a:pt x="7624" y="1449"/>
                  </a:cubicBezTo>
                  <a:lnTo>
                    <a:pt x="7624" y="347"/>
                  </a:lnTo>
                  <a:cubicBezTo>
                    <a:pt x="7624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840200" y="2103350"/>
              <a:ext cx="104775" cy="17350"/>
            </a:xfrm>
            <a:custGeom>
              <a:avLst/>
              <a:gdLst/>
              <a:ahLst/>
              <a:cxnLst/>
              <a:rect l="l" t="t" r="r" b="b"/>
              <a:pathLst>
                <a:path w="4191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844" y="693"/>
                  </a:lnTo>
                  <a:cubicBezTo>
                    <a:pt x="4033" y="693"/>
                    <a:pt x="4191" y="536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4840200" y="2137200"/>
              <a:ext cx="104775" cy="18150"/>
            </a:xfrm>
            <a:custGeom>
              <a:avLst/>
              <a:gdLst/>
              <a:ahLst/>
              <a:cxnLst/>
              <a:rect l="l" t="t" r="r" b="b"/>
              <a:pathLst>
                <a:path w="419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8"/>
                    <a:pt x="4191" y="379"/>
                  </a:cubicBezTo>
                  <a:cubicBezTo>
                    <a:pt x="4191" y="158"/>
                    <a:pt x="4033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840200" y="2171875"/>
              <a:ext cx="104775" cy="18125"/>
            </a:xfrm>
            <a:custGeom>
              <a:avLst/>
              <a:gdLst/>
              <a:ahLst/>
              <a:cxnLst/>
              <a:rect l="l" t="t" r="r" b="b"/>
              <a:pathLst>
                <a:path w="4191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7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5"/>
          <p:cNvGrpSpPr/>
          <p:nvPr/>
        </p:nvGrpSpPr>
        <p:grpSpPr>
          <a:xfrm>
            <a:off x="4830855" y="2188362"/>
            <a:ext cx="194669" cy="192576"/>
            <a:chOff x="-32245875" y="1938725"/>
            <a:chExt cx="295400" cy="292225"/>
          </a:xfrm>
        </p:grpSpPr>
        <p:sp>
          <p:nvSpPr>
            <p:cNvPr id="241" name="Google Shape;241;p35"/>
            <p:cNvSpPr/>
            <p:nvPr/>
          </p:nvSpPr>
          <p:spPr>
            <a:xfrm>
              <a:off x="-32156075" y="2042700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395" y="725"/>
                  </a:moveTo>
                  <a:cubicBezTo>
                    <a:pt x="3340" y="725"/>
                    <a:pt x="4096" y="1481"/>
                    <a:pt x="4096" y="2426"/>
                  </a:cubicBezTo>
                  <a:cubicBezTo>
                    <a:pt x="4096" y="3308"/>
                    <a:pt x="3340" y="4096"/>
                    <a:pt x="2395" y="4096"/>
                  </a:cubicBezTo>
                  <a:cubicBezTo>
                    <a:pt x="1450" y="4096"/>
                    <a:pt x="725" y="3340"/>
                    <a:pt x="725" y="2426"/>
                  </a:cubicBezTo>
                  <a:cubicBezTo>
                    <a:pt x="725" y="1450"/>
                    <a:pt x="1450" y="725"/>
                    <a:pt x="2395" y="725"/>
                  </a:cubicBezTo>
                  <a:close/>
                  <a:moveTo>
                    <a:pt x="2395" y="0"/>
                  </a:moveTo>
                  <a:cubicBezTo>
                    <a:pt x="1072" y="0"/>
                    <a:pt x="1" y="1071"/>
                    <a:pt x="1" y="2426"/>
                  </a:cubicBezTo>
                  <a:cubicBezTo>
                    <a:pt x="1" y="3749"/>
                    <a:pt x="1072" y="4821"/>
                    <a:pt x="2395" y="4821"/>
                  </a:cubicBezTo>
                  <a:cubicBezTo>
                    <a:pt x="3750" y="4821"/>
                    <a:pt x="4821" y="3749"/>
                    <a:pt x="4821" y="2426"/>
                  </a:cubicBezTo>
                  <a:cubicBezTo>
                    <a:pt x="4758" y="1071"/>
                    <a:pt x="3718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-32105675" y="2076550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009"/>
                  </a:lnTo>
                  <a:cubicBezTo>
                    <a:pt x="1" y="1230"/>
                    <a:pt x="158" y="1356"/>
                    <a:pt x="347" y="1356"/>
                  </a:cubicBezTo>
                  <a:lnTo>
                    <a:pt x="1009" y="1356"/>
                  </a:lnTo>
                  <a:cubicBezTo>
                    <a:pt x="1230" y="1356"/>
                    <a:pt x="1387" y="1198"/>
                    <a:pt x="1387" y="1009"/>
                  </a:cubicBezTo>
                  <a:cubicBezTo>
                    <a:pt x="1419" y="852"/>
                    <a:pt x="1261" y="694"/>
                    <a:pt x="1072" y="694"/>
                  </a:cubicBezTo>
                  <a:lnTo>
                    <a:pt x="694" y="694"/>
                  </a:ln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-32245875" y="1938725"/>
              <a:ext cx="295400" cy="292225"/>
            </a:xfrm>
            <a:custGeom>
              <a:avLst/>
              <a:gdLst/>
              <a:ahLst/>
              <a:cxnLst/>
              <a:rect l="l" t="t" r="r" b="b"/>
              <a:pathLst>
                <a:path w="11816" h="11689" extrusionOk="0">
                  <a:moveTo>
                    <a:pt x="10965" y="1355"/>
                  </a:moveTo>
                  <a:cubicBezTo>
                    <a:pt x="11154" y="1355"/>
                    <a:pt x="11311" y="1544"/>
                    <a:pt x="11311" y="1733"/>
                  </a:cubicBezTo>
                  <a:lnTo>
                    <a:pt x="11311" y="2742"/>
                  </a:lnTo>
                  <a:lnTo>
                    <a:pt x="1009" y="2742"/>
                  </a:lnTo>
                  <a:lnTo>
                    <a:pt x="1009" y="1733"/>
                  </a:lnTo>
                  <a:lnTo>
                    <a:pt x="852" y="1733"/>
                  </a:lnTo>
                  <a:cubicBezTo>
                    <a:pt x="852" y="1544"/>
                    <a:pt x="1009" y="1355"/>
                    <a:pt x="1198" y="1355"/>
                  </a:cubicBezTo>
                  <a:lnTo>
                    <a:pt x="1545" y="1355"/>
                  </a:lnTo>
                  <a:lnTo>
                    <a:pt x="1545" y="1733"/>
                  </a:lnTo>
                  <a:cubicBezTo>
                    <a:pt x="1545" y="1922"/>
                    <a:pt x="1702" y="2080"/>
                    <a:pt x="1891" y="2080"/>
                  </a:cubicBezTo>
                  <a:cubicBezTo>
                    <a:pt x="2112" y="2080"/>
                    <a:pt x="2269" y="1922"/>
                    <a:pt x="2269" y="1733"/>
                  </a:cubicBezTo>
                  <a:lnTo>
                    <a:pt x="2269" y="1355"/>
                  </a:lnTo>
                  <a:lnTo>
                    <a:pt x="3624" y="1355"/>
                  </a:lnTo>
                  <a:lnTo>
                    <a:pt x="3624" y="1733"/>
                  </a:lnTo>
                  <a:cubicBezTo>
                    <a:pt x="3624" y="1922"/>
                    <a:pt x="3782" y="2080"/>
                    <a:pt x="4002" y="2080"/>
                  </a:cubicBezTo>
                  <a:cubicBezTo>
                    <a:pt x="4191" y="2080"/>
                    <a:pt x="4349" y="1922"/>
                    <a:pt x="4349" y="1733"/>
                  </a:cubicBezTo>
                  <a:lnTo>
                    <a:pt x="4349" y="1355"/>
                  </a:lnTo>
                  <a:lnTo>
                    <a:pt x="5735" y="1355"/>
                  </a:lnTo>
                  <a:lnTo>
                    <a:pt x="5735" y="1733"/>
                  </a:lnTo>
                  <a:cubicBezTo>
                    <a:pt x="5735" y="1922"/>
                    <a:pt x="5892" y="2080"/>
                    <a:pt x="6081" y="2080"/>
                  </a:cubicBezTo>
                  <a:cubicBezTo>
                    <a:pt x="6270" y="2080"/>
                    <a:pt x="6428" y="1922"/>
                    <a:pt x="6428" y="1733"/>
                  </a:cubicBezTo>
                  <a:lnTo>
                    <a:pt x="6428" y="1355"/>
                  </a:lnTo>
                  <a:lnTo>
                    <a:pt x="7814" y="1355"/>
                  </a:lnTo>
                  <a:lnTo>
                    <a:pt x="7814" y="1733"/>
                  </a:lnTo>
                  <a:cubicBezTo>
                    <a:pt x="7814" y="1922"/>
                    <a:pt x="7972" y="2080"/>
                    <a:pt x="8161" y="2080"/>
                  </a:cubicBezTo>
                  <a:cubicBezTo>
                    <a:pt x="8381" y="2080"/>
                    <a:pt x="8539" y="1922"/>
                    <a:pt x="8539" y="1733"/>
                  </a:cubicBezTo>
                  <a:lnTo>
                    <a:pt x="8539" y="1355"/>
                  </a:lnTo>
                  <a:lnTo>
                    <a:pt x="9893" y="1355"/>
                  </a:lnTo>
                  <a:lnTo>
                    <a:pt x="9893" y="1733"/>
                  </a:lnTo>
                  <a:cubicBezTo>
                    <a:pt x="9893" y="1922"/>
                    <a:pt x="10051" y="2080"/>
                    <a:pt x="10272" y="2080"/>
                  </a:cubicBezTo>
                  <a:cubicBezTo>
                    <a:pt x="10461" y="2080"/>
                    <a:pt x="10618" y="1922"/>
                    <a:pt x="10618" y="1733"/>
                  </a:cubicBezTo>
                  <a:lnTo>
                    <a:pt x="10618" y="1355"/>
                  </a:lnTo>
                  <a:close/>
                  <a:moveTo>
                    <a:pt x="11154" y="3466"/>
                  </a:moveTo>
                  <a:lnTo>
                    <a:pt x="11154" y="9641"/>
                  </a:lnTo>
                  <a:lnTo>
                    <a:pt x="852" y="9641"/>
                  </a:lnTo>
                  <a:lnTo>
                    <a:pt x="852" y="3466"/>
                  </a:lnTo>
                  <a:close/>
                  <a:moveTo>
                    <a:pt x="11154" y="10366"/>
                  </a:moveTo>
                  <a:lnTo>
                    <a:pt x="11154" y="10712"/>
                  </a:lnTo>
                  <a:cubicBezTo>
                    <a:pt x="11122" y="10870"/>
                    <a:pt x="10965" y="11027"/>
                    <a:pt x="10807" y="11027"/>
                  </a:cubicBezTo>
                  <a:lnTo>
                    <a:pt x="1198" y="11027"/>
                  </a:lnTo>
                  <a:cubicBezTo>
                    <a:pt x="1009" y="11027"/>
                    <a:pt x="852" y="10870"/>
                    <a:pt x="852" y="10649"/>
                  </a:cubicBezTo>
                  <a:lnTo>
                    <a:pt x="852" y="10366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694"/>
                  </a:lnTo>
                  <a:lnTo>
                    <a:pt x="1041" y="694"/>
                  </a:lnTo>
                  <a:cubicBezTo>
                    <a:pt x="474" y="694"/>
                    <a:pt x="1" y="1166"/>
                    <a:pt x="1" y="1733"/>
                  </a:cubicBezTo>
                  <a:lnTo>
                    <a:pt x="1" y="10649"/>
                  </a:lnTo>
                  <a:cubicBezTo>
                    <a:pt x="1" y="11216"/>
                    <a:pt x="474" y="11689"/>
                    <a:pt x="1041" y="11689"/>
                  </a:cubicBezTo>
                  <a:lnTo>
                    <a:pt x="10650" y="11689"/>
                  </a:lnTo>
                  <a:cubicBezTo>
                    <a:pt x="11185" y="11689"/>
                    <a:pt x="11658" y="11216"/>
                    <a:pt x="11658" y="10649"/>
                  </a:cubicBezTo>
                  <a:lnTo>
                    <a:pt x="11658" y="1733"/>
                  </a:lnTo>
                  <a:cubicBezTo>
                    <a:pt x="11815" y="1166"/>
                    <a:pt x="11343" y="694"/>
                    <a:pt x="10807" y="694"/>
                  </a:cubicBezTo>
                  <a:lnTo>
                    <a:pt x="10461" y="694"/>
                  </a:lnTo>
                  <a:lnTo>
                    <a:pt x="10461" y="347"/>
                  </a:lnTo>
                  <a:cubicBezTo>
                    <a:pt x="10461" y="158"/>
                    <a:pt x="10303" y="1"/>
                    <a:pt x="10083" y="1"/>
                  </a:cubicBezTo>
                  <a:cubicBezTo>
                    <a:pt x="9893" y="1"/>
                    <a:pt x="9736" y="158"/>
                    <a:pt x="9736" y="347"/>
                  </a:cubicBezTo>
                  <a:lnTo>
                    <a:pt x="9736" y="694"/>
                  </a:lnTo>
                  <a:lnTo>
                    <a:pt x="8350" y="694"/>
                  </a:lnTo>
                  <a:lnTo>
                    <a:pt x="8350" y="347"/>
                  </a:lnTo>
                  <a:cubicBezTo>
                    <a:pt x="8350" y="158"/>
                    <a:pt x="8192" y="1"/>
                    <a:pt x="8003" y="1"/>
                  </a:cubicBezTo>
                  <a:cubicBezTo>
                    <a:pt x="7814" y="1"/>
                    <a:pt x="7657" y="158"/>
                    <a:pt x="7657" y="347"/>
                  </a:cubicBezTo>
                  <a:lnTo>
                    <a:pt x="7657" y="694"/>
                  </a:lnTo>
                  <a:lnTo>
                    <a:pt x="6270" y="694"/>
                  </a:lnTo>
                  <a:lnTo>
                    <a:pt x="6270" y="347"/>
                  </a:lnTo>
                  <a:cubicBezTo>
                    <a:pt x="6270" y="158"/>
                    <a:pt x="6113" y="1"/>
                    <a:pt x="5924" y="1"/>
                  </a:cubicBezTo>
                  <a:cubicBezTo>
                    <a:pt x="5735" y="1"/>
                    <a:pt x="5577" y="158"/>
                    <a:pt x="5577" y="347"/>
                  </a:cubicBezTo>
                  <a:lnTo>
                    <a:pt x="5577" y="694"/>
                  </a:lnTo>
                  <a:lnTo>
                    <a:pt x="4191" y="694"/>
                  </a:lnTo>
                  <a:lnTo>
                    <a:pt x="4191" y="347"/>
                  </a:lnTo>
                  <a:cubicBezTo>
                    <a:pt x="4191" y="158"/>
                    <a:pt x="4034" y="1"/>
                    <a:pt x="3845" y="1"/>
                  </a:cubicBezTo>
                  <a:cubicBezTo>
                    <a:pt x="3624" y="1"/>
                    <a:pt x="3466" y="158"/>
                    <a:pt x="3466" y="347"/>
                  </a:cubicBezTo>
                  <a:lnTo>
                    <a:pt x="3466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  <p:bldP spid="22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 t="18492" b="-6342"/>
          <a:stretch/>
        </p:blipFill>
        <p:spPr>
          <a:xfrm>
            <a:off x="403200" y="364450"/>
            <a:ext cx="8337598" cy="41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/>
          <p:nvPr/>
        </p:nvSpPr>
        <p:spPr>
          <a:xfrm>
            <a:off x="403200" y="2690825"/>
            <a:ext cx="8337600" cy="20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622859" y="3394568"/>
            <a:ext cx="7898280" cy="688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/>
              <a:t>Write a PL/ SQL block to delete a record for specific input.</a:t>
            </a:r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>
            <a:off x="6465850" y="1608335"/>
            <a:ext cx="1314600" cy="13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967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0">
        <p159:morph option="byObject"/>
      </p:transition>
    </mc:Choice>
    <mc:Fallback>
      <p:transition spd="slow" advTm="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t="37867" b="37869"/>
          <a:stretch/>
        </p:blipFill>
        <p:spPr>
          <a:xfrm>
            <a:off x="0" y="3812139"/>
            <a:ext cx="9144000" cy="1479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4F581A-90C4-DA6C-3EAF-A04F757F4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1187987"/>
            <a:ext cx="8667750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F6B0A9-37FB-D6AE-4CE3-4FF616615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275" y="3682016"/>
            <a:ext cx="398145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215;p34">
            <a:extLst>
              <a:ext uri="{FF2B5EF4-FFF2-40B4-BE49-F238E27FC236}">
                <a16:creationId xmlns:a16="http://schemas.microsoft.com/office/drawing/2014/main" id="{397721B7-9BB6-38B6-9B1F-15B8582729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6165" y="391123"/>
            <a:ext cx="7898280" cy="688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/>
              <a:t>Write a PL/ SQL block to delete a record for specific input.</a:t>
            </a:r>
          </a:p>
        </p:txBody>
      </p:sp>
    </p:spTree>
    <p:extLst>
      <p:ext uri="{BB962C8B-B14F-4D97-AF65-F5344CB8AC3E}">
        <p14:creationId xmlns:p14="http://schemas.microsoft.com/office/powerpoint/2010/main" val="1249691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/>
          <p:nvPr/>
        </p:nvSpPr>
        <p:spPr>
          <a:xfrm>
            <a:off x="-100" y="3155150"/>
            <a:ext cx="9144000" cy="198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2"/>
          <p:cNvSpPr/>
          <p:nvPr/>
        </p:nvSpPr>
        <p:spPr>
          <a:xfrm>
            <a:off x="4852500" y="2690825"/>
            <a:ext cx="3888300" cy="20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/>
          <p:nvPr/>
        </p:nvSpPr>
        <p:spPr>
          <a:xfrm>
            <a:off x="4852500" y="364450"/>
            <a:ext cx="3888300" cy="141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3" name="Google Shape;383;p42"/>
          <p:cNvPicPr preferRelativeResize="0"/>
          <p:nvPr/>
        </p:nvPicPr>
        <p:blipFill rotWithShape="1">
          <a:blip r:embed="rId3">
            <a:alphaModFix/>
          </a:blip>
          <a:srcRect l="33611" r="11940"/>
          <a:stretch/>
        </p:blipFill>
        <p:spPr>
          <a:xfrm>
            <a:off x="403200" y="364450"/>
            <a:ext cx="3888300" cy="442187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5039764" y="3183869"/>
            <a:ext cx="3633180" cy="10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Modify the above query to display the number of rows deleted.</a:t>
            </a:r>
          </a:p>
        </p:txBody>
      </p:sp>
      <p:sp>
        <p:nvSpPr>
          <p:cNvPr id="385" name="Google Shape;385;p42"/>
          <p:cNvSpPr txBox="1">
            <a:spLocks noGrp="1"/>
          </p:cNvSpPr>
          <p:nvPr>
            <p:ph type="title" idx="2"/>
          </p:nvPr>
        </p:nvSpPr>
        <p:spPr>
          <a:xfrm>
            <a:off x="6802675" y="1126375"/>
            <a:ext cx="1202400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387" name="Google Shape;387;p42"/>
          <p:cNvSpPr/>
          <p:nvPr/>
        </p:nvSpPr>
        <p:spPr>
          <a:xfrm>
            <a:off x="403200" y="-4237"/>
            <a:ext cx="1314600" cy="12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580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0">
        <p159:morph option="byObject"/>
      </p:transition>
    </mc:Choice>
    <mc:Fallback>
      <p:transition spd="slow" advTm="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6"/>
          <p:cNvPicPr preferRelativeResize="0"/>
          <p:nvPr/>
        </p:nvPicPr>
        <p:blipFill rotWithShape="1">
          <a:blip r:embed="rId3">
            <a:alphaModFix/>
          </a:blip>
          <a:srcRect t="20339" b="43078"/>
          <a:stretch/>
        </p:blipFill>
        <p:spPr>
          <a:xfrm>
            <a:off x="-150" y="3261521"/>
            <a:ext cx="9143999" cy="188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0B5A5A-62BC-7B3D-9B6F-24582423A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2" y="1121286"/>
            <a:ext cx="8544974" cy="192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9F4B8-362A-F2FC-F31F-245256174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068" y="3399839"/>
            <a:ext cx="3733800" cy="10763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384;p42">
            <a:extLst>
              <a:ext uri="{FF2B5EF4-FFF2-40B4-BE49-F238E27FC236}">
                <a16:creationId xmlns:a16="http://schemas.microsoft.com/office/drawing/2014/main" id="{21E5E291-A837-9A7D-A456-237B40D7C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2874" y="396451"/>
            <a:ext cx="7779434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Modify the above query to display the number of rows deleted.</a:t>
            </a:r>
          </a:p>
        </p:txBody>
      </p:sp>
    </p:spTree>
    <p:extLst>
      <p:ext uri="{BB962C8B-B14F-4D97-AF65-F5344CB8AC3E}">
        <p14:creationId xmlns:p14="http://schemas.microsoft.com/office/powerpoint/2010/main" val="1146150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6"/>
          <p:cNvSpPr/>
          <p:nvPr/>
        </p:nvSpPr>
        <p:spPr>
          <a:xfrm>
            <a:off x="776675" y="1114950"/>
            <a:ext cx="2599200" cy="108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56"/>
          <p:cNvSpPr txBox="1">
            <a:spLocks noGrp="1"/>
          </p:cNvSpPr>
          <p:nvPr>
            <p:ph type="subTitle" idx="1"/>
          </p:nvPr>
        </p:nvSpPr>
        <p:spPr>
          <a:xfrm>
            <a:off x="859325" y="2336275"/>
            <a:ext cx="2599200" cy="12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12A5F"/>
              </a:buClr>
              <a:buFont typeface="Arial"/>
              <a:buNone/>
            </a:pPr>
            <a:r>
              <a:rPr lang="en-US" b="1" dirty="0"/>
              <a:t>COHNDSE233F – 019</a:t>
            </a:r>
          </a:p>
          <a:p>
            <a:pPr marL="0" indent="0" algn="ctr">
              <a:buClr>
                <a:srgbClr val="812A5F"/>
              </a:buClr>
            </a:pPr>
            <a:r>
              <a:rPr lang="en-US" b="1" dirty="0"/>
              <a:t>COHNDSE233F - 020</a:t>
            </a:r>
          </a:p>
          <a:p>
            <a:pPr marL="0" indent="0" algn="ctr">
              <a:buClr>
                <a:srgbClr val="812A5F"/>
              </a:buClr>
            </a:pPr>
            <a:r>
              <a:rPr lang="en-US" b="1" dirty="0"/>
              <a:t>COHNDSE233F - 021</a:t>
            </a:r>
          </a:p>
          <a:p>
            <a:pPr marL="0" indent="0" algn="ctr">
              <a:buClr>
                <a:srgbClr val="812A5F"/>
              </a:buClr>
            </a:pPr>
            <a:r>
              <a:rPr lang="en-US" b="1" dirty="0"/>
              <a:t>COHNDSE233F – 022</a:t>
            </a:r>
          </a:p>
          <a:p>
            <a:pPr marL="0" indent="0" algn="ctr">
              <a:buClr>
                <a:srgbClr val="812A5F"/>
              </a:buClr>
            </a:pPr>
            <a:r>
              <a:rPr lang="en-US" b="1" dirty="0"/>
              <a:t>COHNDSE233F - 023</a:t>
            </a:r>
          </a:p>
        </p:txBody>
      </p:sp>
      <p:sp>
        <p:nvSpPr>
          <p:cNvPr id="638" name="Google Shape;638;p56"/>
          <p:cNvSpPr txBox="1">
            <a:spLocks noGrp="1"/>
          </p:cNvSpPr>
          <p:nvPr>
            <p:ph type="title"/>
          </p:nvPr>
        </p:nvSpPr>
        <p:spPr>
          <a:xfrm>
            <a:off x="859325" y="1304275"/>
            <a:ext cx="24267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/>
              <a:t>Thank You !</a:t>
            </a:r>
            <a:endParaRPr dirty="0"/>
          </a:p>
        </p:txBody>
      </p:sp>
      <p:sp>
        <p:nvSpPr>
          <p:cNvPr id="642" name="Google Shape;642;p56"/>
          <p:cNvSpPr/>
          <p:nvPr/>
        </p:nvSpPr>
        <p:spPr>
          <a:xfrm>
            <a:off x="4031525" y="1712875"/>
            <a:ext cx="1802589" cy="2445711"/>
          </a:xfrm>
          <a:custGeom>
            <a:avLst/>
            <a:gdLst/>
            <a:ahLst/>
            <a:cxnLst/>
            <a:rect l="l" t="t" r="r" b="b"/>
            <a:pathLst>
              <a:path w="70249" h="95461" extrusionOk="0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3" name="Google Shape;643;p56"/>
          <p:cNvPicPr preferRelativeResize="0"/>
          <p:nvPr/>
        </p:nvPicPr>
        <p:blipFill rotWithShape="1">
          <a:blip r:embed="rId3">
            <a:alphaModFix/>
          </a:blip>
          <a:srcRect t="51794" b="37870"/>
          <a:stretch/>
        </p:blipFill>
        <p:spPr>
          <a:xfrm>
            <a:off x="0" y="4513499"/>
            <a:ext cx="9144000" cy="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6"/>
          <p:cNvSpPr/>
          <p:nvPr/>
        </p:nvSpPr>
        <p:spPr>
          <a:xfrm>
            <a:off x="776675" y="3917150"/>
            <a:ext cx="1314600" cy="12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56"/>
          <p:cNvSpPr/>
          <p:nvPr/>
        </p:nvSpPr>
        <p:spPr>
          <a:xfrm>
            <a:off x="4528574" y="1059550"/>
            <a:ext cx="3910713" cy="3087893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44;p56">
            <a:extLst>
              <a:ext uri="{FF2B5EF4-FFF2-40B4-BE49-F238E27FC236}">
                <a16:creationId xmlns:a16="http://schemas.microsoft.com/office/drawing/2014/main" id="{44961BDD-FF13-58E5-0534-C8C75E55F142}"/>
              </a:ext>
            </a:extLst>
          </p:cNvPr>
          <p:cNvSpPr/>
          <p:nvPr/>
        </p:nvSpPr>
        <p:spPr>
          <a:xfrm>
            <a:off x="4672679" y="1208861"/>
            <a:ext cx="3611996" cy="2130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" grpId="0" build="p"/>
      <p:bldP spid="6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 t="18492" b="-6342"/>
          <a:stretch/>
        </p:blipFill>
        <p:spPr>
          <a:xfrm>
            <a:off x="403200" y="364450"/>
            <a:ext cx="8337598" cy="41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/>
          <p:nvPr/>
        </p:nvSpPr>
        <p:spPr>
          <a:xfrm>
            <a:off x="403200" y="2690825"/>
            <a:ext cx="8337600" cy="20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622859" y="3394568"/>
            <a:ext cx="7898280" cy="688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Create tables with primary key and foreign key constraints having auto-increment sequences for one of the tables.</a:t>
            </a:r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>
            <a:off x="6465850" y="1608335"/>
            <a:ext cx="1314600" cy="13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50">
        <p159:morph option="byObject"/>
      </p:transition>
    </mc:Choice>
    <mc:Fallback>
      <p:transition spd="slow" advClick="0" advTm="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t="37867" b="37869"/>
          <a:stretch/>
        </p:blipFill>
        <p:spPr>
          <a:xfrm>
            <a:off x="0" y="3812139"/>
            <a:ext cx="9144000" cy="1479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9DCAB2-7401-69DA-2DAE-35BFFF249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612" y="1379819"/>
            <a:ext cx="1480917" cy="865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03F56F77-A6F6-E88C-890B-D335036C1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111" y="1855029"/>
            <a:ext cx="2609886" cy="232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F43CACE-EB89-7E6C-959C-DBB1F3459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025" y="1849422"/>
            <a:ext cx="2609887" cy="2815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3734289-C86C-8DC9-F802-DA523FDCA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235" y="2572636"/>
            <a:ext cx="2070872" cy="2166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13D72D-A158-AAAA-79C0-B8ED094CE09E}"/>
              </a:ext>
            </a:extLst>
          </p:cNvPr>
          <p:cNvSpPr txBox="1"/>
          <p:nvPr/>
        </p:nvSpPr>
        <p:spPr>
          <a:xfrm>
            <a:off x="7209691" y="2327671"/>
            <a:ext cx="879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B5793-18F4-CBF1-E00F-9EB5E5D6DBF4}"/>
              </a:ext>
            </a:extLst>
          </p:cNvPr>
          <p:cNvSpPr txBox="1"/>
          <p:nvPr/>
        </p:nvSpPr>
        <p:spPr>
          <a:xfrm>
            <a:off x="6890573" y="1128237"/>
            <a:ext cx="128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 Sequence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AE3885-1F01-94B3-F5E6-BC5F325F78E1}"/>
              </a:ext>
            </a:extLst>
          </p:cNvPr>
          <p:cNvSpPr txBox="1"/>
          <p:nvPr/>
        </p:nvSpPr>
        <p:spPr>
          <a:xfrm>
            <a:off x="281025" y="1564335"/>
            <a:ext cx="264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Create table Customers &amp; Orders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ADABA4-2D7E-5C30-2CD2-90806B324B0A}"/>
              </a:ext>
            </a:extLst>
          </p:cNvPr>
          <p:cNvSpPr txBox="1"/>
          <p:nvPr/>
        </p:nvSpPr>
        <p:spPr>
          <a:xfrm>
            <a:off x="3418111" y="1552928"/>
            <a:ext cx="2609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Create table Publishers &amp; Books</a:t>
            </a:r>
          </a:p>
        </p:txBody>
      </p:sp>
      <p:sp>
        <p:nvSpPr>
          <p:cNvPr id="17" name="Google Shape;215;p34">
            <a:extLst>
              <a:ext uri="{FF2B5EF4-FFF2-40B4-BE49-F238E27FC236}">
                <a16:creationId xmlns:a16="http://schemas.microsoft.com/office/drawing/2014/main" id="{B49655B8-1C5B-D216-F82C-397972524D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183" y="440223"/>
            <a:ext cx="7898280" cy="688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Create tables with primary key and foreign key constraints having auto-increment sequences for one of the tables.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/>
          <p:nvPr/>
        </p:nvSpPr>
        <p:spPr>
          <a:xfrm>
            <a:off x="-100" y="3155150"/>
            <a:ext cx="9144000" cy="198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2"/>
          <p:cNvSpPr/>
          <p:nvPr/>
        </p:nvSpPr>
        <p:spPr>
          <a:xfrm>
            <a:off x="4852500" y="2690825"/>
            <a:ext cx="3888300" cy="20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/>
          <p:nvPr/>
        </p:nvSpPr>
        <p:spPr>
          <a:xfrm>
            <a:off x="4852500" y="364450"/>
            <a:ext cx="3888300" cy="141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3" name="Google Shape;383;p42"/>
          <p:cNvPicPr preferRelativeResize="0"/>
          <p:nvPr/>
        </p:nvPicPr>
        <p:blipFill rotWithShape="1">
          <a:blip r:embed="rId3">
            <a:alphaModFix/>
          </a:blip>
          <a:srcRect l="33611" r="11940"/>
          <a:stretch/>
        </p:blipFill>
        <p:spPr>
          <a:xfrm>
            <a:off x="403200" y="364450"/>
            <a:ext cx="3888300" cy="442187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5039764" y="3336377"/>
            <a:ext cx="3633180" cy="10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Insert a set of matching records for the above tables.</a:t>
            </a:r>
          </a:p>
        </p:txBody>
      </p:sp>
      <p:sp>
        <p:nvSpPr>
          <p:cNvPr id="385" name="Google Shape;385;p42"/>
          <p:cNvSpPr txBox="1">
            <a:spLocks noGrp="1"/>
          </p:cNvSpPr>
          <p:nvPr>
            <p:ph type="title" idx="2"/>
          </p:nvPr>
        </p:nvSpPr>
        <p:spPr>
          <a:xfrm>
            <a:off x="6802675" y="1126375"/>
            <a:ext cx="1202400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7" name="Google Shape;387;p42"/>
          <p:cNvSpPr/>
          <p:nvPr/>
        </p:nvSpPr>
        <p:spPr>
          <a:xfrm>
            <a:off x="403200" y="-4237"/>
            <a:ext cx="1314600" cy="12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50">
        <p159:morph option="byObject"/>
      </p:transition>
    </mc:Choice>
    <mc:Fallback>
      <p:transition spd="slow" advClick="0" advTm="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1"/>
          <p:cNvPicPr preferRelativeResize="0"/>
          <p:nvPr/>
        </p:nvPicPr>
        <p:blipFill rotWithShape="1">
          <a:blip r:embed="rId3">
            <a:alphaModFix/>
          </a:blip>
          <a:srcRect l="49860" r="17312"/>
          <a:stretch/>
        </p:blipFill>
        <p:spPr>
          <a:xfrm>
            <a:off x="6142750" y="0"/>
            <a:ext cx="3001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1"/>
          <p:cNvSpPr/>
          <p:nvPr/>
        </p:nvSpPr>
        <p:spPr>
          <a:xfrm>
            <a:off x="4362175" y="0"/>
            <a:ext cx="1314600" cy="12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E9F77552-0AF9-47B2-E44C-F399B6663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74" y="2697869"/>
            <a:ext cx="3918601" cy="210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25468B98-BBC5-2555-1AD0-1F03BACD7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402" y="2708109"/>
            <a:ext cx="3227602" cy="2096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B7169C8-D44C-2B59-A51E-F07D8AB37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764" y="568379"/>
            <a:ext cx="3988076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F7E291D5-56D6-7B52-1AF1-2AAF8F9C2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03" y="629269"/>
            <a:ext cx="3522345" cy="1916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B11548D-9F80-28B7-8FFC-364B0F3F45E5}"/>
              </a:ext>
            </a:extLst>
          </p:cNvPr>
          <p:cNvSpPr txBox="1"/>
          <p:nvPr/>
        </p:nvSpPr>
        <p:spPr>
          <a:xfrm>
            <a:off x="1159891" y="352270"/>
            <a:ext cx="1885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Insert data into Books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01DC05-8236-4B11-048D-F5B11304CC0D}"/>
              </a:ext>
            </a:extLst>
          </p:cNvPr>
          <p:cNvSpPr txBox="1"/>
          <p:nvPr/>
        </p:nvSpPr>
        <p:spPr>
          <a:xfrm>
            <a:off x="5814343" y="291380"/>
            <a:ext cx="183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Insert data into Orders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340811-8540-21C1-4502-EA8DF49D2D26}"/>
              </a:ext>
            </a:extLst>
          </p:cNvPr>
          <p:cNvSpPr txBox="1"/>
          <p:nvPr/>
        </p:nvSpPr>
        <p:spPr>
          <a:xfrm>
            <a:off x="1452149" y="4793352"/>
            <a:ext cx="220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Insert data into Publishers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5400BD-DD08-7392-41DF-F58471EE838E}"/>
              </a:ext>
            </a:extLst>
          </p:cNvPr>
          <p:cNvSpPr txBox="1"/>
          <p:nvPr/>
        </p:nvSpPr>
        <p:spPr>
          <a:xfrm>
            <a:off x="6115563" y="4807423"/>
            <a:ext cx="2212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Insert data into Customers</a:t>
            </a:r>
          </a:p>
        </p:txBody>
      </p:sp>
      <p:sp>
        <p:nvSpPr>
          <p:cNvPr id="37" name="Google Shape;384;p42">
            <a:extLst>
              <a:ext uri="{FF2B5EF4-FFF2-40B4-BE49-F238E27FC236}">
                <a16:creationId xmlns:a16="http://schemas.microsoft.com/office/drawing/2014/main" id="{7D2E9C97-3758-B336-4BD9-1A7BBE340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190" y="-59078"/>
            <a:ext cx="6362760" cy="408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Insert a set of matching records for the above tables.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1"/>
          <p:cNvPicPr preferRelativeResize="0"/>
          <p:nvPr/>
        </p:nvPicPr>
        <p:blipFill rotWithShape="1">
          <a:blip r:embed="rId3">
            <a:alphaModFix/>
          </a:blip>
          <a:srcRect l="49860" r="17312"/>
          <a:stretch/>
        </p:blipFill>
        <p:spPr>
          <a:xfrm>
            <a:off x="6142750" y="0"/>
            <a:ext cx="3001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1"/>
          <p:cNvSpPr/>
          <p:nvPr/>
        </p:nvSpPr>
        <p:spPr>
          <a:xfrm>
            <a:off x="4362175" y="0"/>
            <a:ext cx="1314600" cy="12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1B562B20-13AF-1557-9238-72C0167A2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423" y="2919158"/>
            <a:ext cx="3214826" cy="1554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C0A8A0CD-BD58-135E-4BD6-409A91776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95" y="626550"/>
            <a:ext cx="2779304" cy="119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EA0445BE-1E9A-0266-91D2-7A850BA25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241" y="304578"/>
            <a:ext cx="1576855" cy="1251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FC3D83-8234-1438-5128-3C11B336E7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122" y="1135775"/>
            <a:ext cx="2779305" cy="13809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D190C8-6926-0B69-D826-F2CB8CCF5B6D}"/>
              </a:ext>
            </a:extLst>
          </p:cNvPr>
          <p:cNvSpPr txBox="1"/>
          <p:nvPr/>
        </p:nvSpPr>
        <p:spPr>
          <a:xfrm>
            <a:off x="4580900" y="827998"/>
            <a:ext cx="2327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Inserted data into Books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0EC61-C2AE-E926-D2A0-45E5C2EFA767}"/>
              </a:ext>
            </a:extLst>
          </p:cNvPr>
          <p:cNvSpPr txBox="1"/>
          <p:nvPr/>
        </p:nvSpPr>
        <p:spPr>
          <a:xfrm>
            <a:off x="1025872" y="305423"/>
            <a:ext cx="2658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Inserted data into Publishers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6D2EF-AAB7-7F2D-037A-B21E2766D40A}"/>
              </a:ext>
            </a:extLst>
          </p:cNvPr>
          <p:cNvSpPr txBox="1"/>
          <p:nvPr/>
        </p:nvSpPr>
        <p:spPr>
          <a:xfrm>
            <a:off x="1100117" y="4043924"/>
            <a:ext cx="2658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Inserted data into 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C5389-59D7-3ABA-C0A0-594E1A5CA1CC}"/>
              </a:ext>
            </a:extLst>
          </p:cNvPr>
          <p:cNvSpPr txBox="1"/>
          <p:nvPr/>
        </p:nvSpPr>
        <p:spPr>
          <a:xfrm>
            <a:off x="5295475" y="4473511"/>
            <a:ext cx="2658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Inserted data into Customers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532A8BB-B829-8A14-DECE-0501998C82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341" y="2459432"/>
            <a:ext cx="3114919" cy="149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20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7;p48">
            <a:extLst>
              <a:ext uri="{FF2B5EF4-FFF2-40B4-BE49-F238E27FC236}">
                <a16:creationId xmlns:a16="http://schemas.microsoft.com/office/drawing/2014/main" id="{419F18EE-441D-1F3E-7121-F4C29167092B}"/>
              </a:ext>
            </a:extLst>
          </p:cNvPr>
          <p:cNvSpPr txBox="1">
            <a:spLocks/>
          </p:cNvSpPr>
          <p:nvPr/>
        </p:nvSpPr>
        <p:spPr>
          <a:xfrm>
            <a:off x="4724700" y="0"/>
            <a:ext cx="44193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 lang="en-US" dirty="0"/>
          </a:p>
        </p:txBody>
      </p:sp>
      <p:sp>
        <p:nvSpPr>
          <p:cNvPr id="457" name="Google Shape;457;p48"/>
          <p:cNvSpPr txBox="1">
            <a:spLocks noGrp="1"/>
          </p:cNvSpPr>
          <p:nvPr>
            <p:ph type="title"/>
          </p:nvPr>
        </p:nvSpPr>
        <p:spPr>
          <a:xfrm>
            <a:off x="290950" y="3495782"/>
            <a:ext cx="8548253" cy="112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Write any three select queries using where, group by, having, and order by.</a:t>
            </a:r>
          </a:p>
        </p:txBody>
      </p:sp>
      <p:sp>
        <p:nvSpPr>
          <p:cNvPr id="7" name="Google Shape;385;p42">
            <a:extLst>
              <a:ext uri="{FF2B5EF4-FFF2-40B4-BE49-F238E27FC236}">
                <a16:creationId xmlns:a16="http://schemas.microsoft.com/office/drawing/2014/main" id="{3EB2E883-FA0E-3C03-5398-20057679BB26}"/>
              </a:ext>
            </a:extLst>
          </p:cNvPr>
          <p:cNvSpPr txBox="1">
            <a:spLocks/>
          </p:cNvSpPr>
          <p:nvPr/>
        </p:nvSpPr>
        <p:spPr>
          <a:xfrm>
            <a:off x="6934350" y="1714554"/>
            <a:ext cx="1202400" cy="12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5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8" name="Google Shape;375;p41">
            <a:extLst>
              <a:ext uri="{FF2B5EF4-FFF2-40B4-BE49-F238E27FC236}">
                <a16:creationId xmlns:a16="http://schemas.microsoft.com/office/drawing/2014/main" id="{709C99FE-540D-0D1E-8EDA-DD8AC59B0DBE}"/>
              </a:ext>
            </a:extLst>
          </p:cNvPr>
          <p:cNvSpPr/>
          <p:nvPr/>
        </p:nvSpPr>
        <p:spPr>
          <a:xfrm>
            <a:off x="4057376" y="0"/>
            <a:ext cx="1314600" cy="122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50">
        <p159:morph option="byObject"/>
      </p:transition>
    </mc:Choice>
    <mc:Fallback>
      <p:transition spd="slow" advClick="0" advTm="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6"/>
          <p:cNvPicPr preferRelativeResize="0"/>
          <p:nvPr/>
        </p:nvPicPr>
        <p:blipFill rotWithShape="1">
          <a:blip r:embed="rId3">
            <a:alphaModFix/>
          </a:blip>
          <a:srcRect t="20339" b="43078"/>
          <a:stretch/>
        </p:blipFill>
        <p:spPr>
          <a:xfrm>
            <a:off x="-150" y="3261521"/>
            <a:ext cx="9143999" cy="188057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6"/>
          <p:cNvSpPr/>
          <p:nvPr/>
        </p:nvSpPr>
        <p:spPr>
          <a:xfrm>
            <a:off x="674100" y="857250"/>
            <a:ext cx="7795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E5A63C-8699-08B4-76CE-9E4004A610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434"/>
          <a:stretch/>
        </p:blipFill>
        <p:spPr>
          <a:xfrm>
            <a:off x="483358" y="1340030"/>
            <a:ext cx="3550303" cy="1604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57DC9A1-7D52-795F-C875-722A539D9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05" y="669207"/>
            <a:ext cx="3491556" cy="489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324128C-E393-8E78-8DEC-5188EE73A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695" y="3258111"/>
            <a:ext cx="3449331" cy="8428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5E82A58-E213-262E-92DF-154E5DCBE6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b="20582"/>
          <a:stretch/>
        </p:blipFill>
        <p:spPr>
          <a:xfrm>
            <a:off x="3074674" y="4292932"/>
            <a:ext cx="2975634" cy="9310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390F538-9CC0-F9EA-2823-0A82A1DA35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371" y="1405997"/>
            <a:ext cx="3192206" cy="13020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close up of words&#10;&#10;Description automatically generated">
            <a:extLst>
              <a:ext uri="{FF2B5EF4-FFF2-40B4-BE49-F238E27FC236}">
                <a16:creationId xmlns:a16="http://schemas.microsoft.com/office/drawing/2014/main" id="{55B449FE-39EE-0D23-6F9F-EC85BFC1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7299" y="665095"/>
            <a:ext cx="3098350" cy="5400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Google Shape;384;p42">
            <a:extLst>
              <a:ext uri="{FF2B5EF4-FFF2-40B4-BE49-F238E27FC236}">
                <a16:creationId xmlns:a16="http://schemas.microsoft.com/office/drawing/2014/main" id="{704E3925-1A5E-DB64-5853-EAC0E3C50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018" y="7675"/>
            <a:ext cx="8917981" cy="505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Write any three select queries using where, group by, having, and order by.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Library Book Style CV by Slidesgo">
  <a:themeElements>
    <a:clrScheme name="Simple Light">
      <a:dk1>
        <a:srgbClr val="000000"/>
      </a:dk1>
      <a:lt1>
        <a:srgbClr val="FFFFFF"/>
      </a:lt1>
      <a:dk2>
        <a:srgbClr val="AAE9FF"/>
      </a:dk2>
      <a:lt2>
        <a:srgbClr val="308FB1"/>
      </a:lt2>
      <a:accent1>
        <a:srgbClr val="E9E9E9"/>
      </a:accent1>
      <a:accent2>
        <a:srgbClr val="F1F1F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On-screen Show (16:9)</PresentationFormat>
  <Paragraphs>55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Barlow</vt:lpstr>
      <vt:lpstr>DM Serif Display</vt:lpstr>
      <vt:lpstr>Fredoka One</vt:lpstr>
      <vt:lpstr>Arial</vt:lpstr>
      <vt:lpstr>Open Sans</vt:lpstr>
      <vt:lpstr>Nunito</vt:lpstr>
      <vt:lpstr>Library Book Style CV by Slidesgo</vt:lpstr>
      <vt:lpstr> Oracle PL/SQL for an Online Bookstore</vt:lpstr>
      <vt:lpstr>ABOUT US</vt:lpstr>
      <vt:lpstr>Create tables with primary key and foreign key constraints having auto-increment sequences for one of the tables.</vt:lpstr>
      <vt:lpstr>Create tables with primary key and foreign key constraints having auto-increment sequences for one of the tables.</vt:lpstr>
      <vt:lpstr>Insert a set of matching records for the above tables.</vt:lpstr>
      <vt:lpstr>Insert a set of matching records for the above tables.</vt:lpstr>
      <vt:lpstr>PowerPoint Presentation</vt:lpstr>
      <vt:lpstr>Write any three select queries using where, group by, having, and order by.</vt:lpstr>
      <vt:lpstr>Write any three select queries using where, group by, having, and order by.</vt:lpstr>
      <vt:lpstr>Write a single-row and multiple-row subquery using the above tables.</vt:lpstr>
      <vt:lpstr>Write a single-row and multiple-row subquery using the above tables.</vt:lpstr>
      <vt:lpstr>Create a PL/SQL block that contains a Cursor. It must have a LOOP and a suitable cursor attribute</vt:lpstr>
      <vt:lpstr>Create a PL/SQL block that contains a Cursor. It must have a LOOP and a suitable cursor attribute</vt:lpstr>
      <vt:lpstr>Create a view using one of the tables created.</vt:lpstr>
      <vt:lpstr>Create a view using one of the tables created.</vt:lpstr>
      <vt:lpstr>Write a PL/ SQL block to retrieve a record for specific input.</vt:lpstr>
      <vt:lpstr>Write a PL/ SQL block to retrieve a record for specific input.</vt:lpstr>
      <vt:lpstr>Write a PL/ SQL block to update a record for specific input.</vt:lpstr>
      <vt:lpstr>Write a PL/ SQL block to update a record for specific input.</vt:lpstr>
      <vt:lpstr>Write a PL/ SQL block to delete a record for specific input.</vt:lpstr>
      <vt:lpstr>Write a PL/ SQL block to delete a record for specific input.</vt:lpstr>
      <vt:lpstr>Modify the above query to display the number of rows deleted.</vt:lpstr>
      <vt:lpstr>Modify the above query to display the number of rows deleted.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sohan weerasinghe</dc:creator>
  <cp:lastModifiedBy>WEERASINGHE W A C S</cp:lastModifiedBy>
  <cp:revision>1</cp:revision>
  <dcterms:modified xsi:type="dcterms:W3CDTF">2024-06-06T02:05:43Z</dcterms:modified>
</cp:coreProperties>
</file>