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57D14-BBDD-447C-96E1-7F46CAAD51C1}">
  <a:tblStyle styleId="{6C457D14-BBDD-447C-96E1-7F46CAAD51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bold.fntdata"/><Relationship Id="rId12" Type="http://schemas.openxmlformats.org/officeDocument/2006/relationships/slide" Target="slides/slide6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9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Katya: slides 2 - 9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Andres: slides 10-17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Christina: slides 18-25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20197fc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20197fc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0197fc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20197fc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20197fc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20197fc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e7782f2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e7782f2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e7782f2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4e7782f2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688c132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688c132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688c132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688c132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688c132d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688c132d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688c132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688c132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688c132d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688c132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4e7782f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4e7782f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688c132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688c132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688c132d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688c132d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20197fcd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20197fcd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688c132d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688c132d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20197fcd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20197fcd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20197fcd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20197fcd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20197fcd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20197fcd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4e7782f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4e7782f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e7782f2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e7782f2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20197fc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20197fc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e7782f2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4e7782f2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20197fcd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20197fcd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688c132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688c132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e7782f2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4e7782f2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0197fc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20197fc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kumarajarshi/life-expectancy-wh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of Life Expectancy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981450"/>
            <a:ext cx="30546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Katya Mora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 Gonzalez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 Lopez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820">
                <a:solidFill>
                  <a:schemeClr val="accent3"/>
                </a:solidFill>
              </a:rPr>
              <a:t>Exploratory Data Analysis</a:t>
            </a:r>
            <a:endParaRPr sz="182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29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Deaths per 1,000 live births HIV/AIDS (0-4 years)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Highest count of deaths were for 0-1 years.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Resources could be a possibility for such high count of deaths happening so early.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850" y="760425"/>
            <a:ext cx="5523600" cy="38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Exploratory Data Analysis</a:t>
            </a:r>
            <a:endParaRPr sz="20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0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 composition of resources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Human Development Index in terms of income composition of resources (index ranging from 0 to 1)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appears to be skewed left, countries have high income composition of resources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50" y="867475"/>
            <a:ext cx="5558775" cy="3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Exploratory Data Analysis</a:t>
            </a:r>
            <a:endParaRPr sz="200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30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Mortality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Adult Mortality Rates of both sexes (probability of dying between 15 and 60 years per 1000 population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appears skewed right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175" y="829350"/>
            <a:ext cx="5436750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Which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accent3"/>
                </a:solidFill>
              </a:rPr>
              <a:t>variables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accent3"/>
                </a:solidFill>
              </a:rPr>
              <a:t>best predict life expectancy in developing countries in 2014?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298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Just a quick glance at 4 predictor model with </a:t>
            </a:r>
            <a:r>
              <a:rPr b="1" lang="en" sz="1200"/>
              <a:t>life expectation</a:t>
            </a:r>
            <a:r>
              <a:rPr lang="en" sz="1200"/>
              <a:t> as the response and </a:t>
            </a:r>
            <a:r>
              <a:rPr b="1" lang="en" sz="1200"/>
              <a:t>Income composition</a:t>
            </a:r>
            <a:r>
              <a:rPr lang="en" sz="1200"/>
              <a:t> </a:t>
            </a:r>
            <a:r>
              <a:rPr b="1" lang="en" sz="1200"/>
              <a:t>of </a:t>
            </a:r>
            <a:r>
              <a:rPr b="1" lang="en" sz="1200"/>
              <a:t>resources</a:t>
            </a:r>
            <a:r>
              <a:rPr lang="en" sz="1200"/>
              <a:t>, </a:t>
            </a:r>
            <a:r>
              <a:rPr b="1" lang="en" sz="1200"/>
              <a:t>Adult mortality</a:t>
            </a:r>
            <a:r>
              <a:rPr lang="en" sz="1200"/>
              <a:t>, </a:t>
            </a:r>
            <a:r>
              <a:rPr b="1" lang="en" sz="1200"/>
              <a:t>HIV/AIDS</a:t>
            </a:r>
            <a:r>
              <a:rPr lang="en" sz="1200"/>
              <a:t> and </a:t>
            </a:r>
            <a:r>
              <a:rPr b="1" lang="en" sz="1200"/>
              <a:t>Total expenditure</a:t>
            </a:r>
            <a:r>
              <a:rPr lang="en" sz="1200"/>
              <a:t> as our predictors.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used Stepwise Regression AIC for variable selection.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175" y="1152474"/>
            <a:ext cx="5378600" cy="3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8200" y="134600"/>
            <a:ext cx="81876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Summary of full model without interaction effect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672475" y="1152475"/>
            <a:ext cx="31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R-Squared: </a:t>
            </a:r>
            <a:r>
              <a:rPr b="1" lang="en" sz="1200"/>
              <a:t>0.8616, </a:t>
            </a:r>
            <a:r>
              <a:rPr lang="en" sz="1200"/>
              <a:t>AIC: </a:t>
            </a:r>
            <a:r>
              <a:rPr b="1" lang="en" sz="1200"/>
              <a:t>247.69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Predictors are significant  since all their p-values less  than alpha of </a:t>
            </a:r>
            <a:r>
              <a:rPr b="1" lang="en" sz="1200"/>
              <a:t>0.05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Relationship is at least significant here!</a:t>
            </a:r>
            <a:endParaRPr sz="12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0" y="908050"/>
            <a:ext cx="4554100" cy="36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189375"/>
            <a:ext cx="85206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Are there any interactions between predictors? 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28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 interaction terms using the predictor “</a:t>
            </a:r>
            <a:r>
              <a:rPr b="1" lang="en" sz="1200"/>
              <a:t>Income c</a:t>
            </a:r>
            <a:r>
              <a:rPr b="1" lang="en" sz="1200"/>
              <a:t>omposition of resources</a:t>
            </a:r>
            <a:r>
              <a:rPr lang="en" sz="1200"/>
              <a:t>”</a:t>
            </a:r>
            <a:r>
              <a:rPr lang="en" sz="1200"/>
              <a:t> to all other predictors from the model.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Interaction terms: </a:t>
            </a:r>
            <a:r>
              <a:rPr b="1" lang="en" sz="1200"/>
              <a:t>`Income composition of </a:t>
            </a:r>
            <a:r>
              <a:rPr b="1" lang="en" sz="1200"/>
              <a:t>resources</a:t>
            </a:r>
            <a:r>
              <a:rPr b="1" lang="en" sz="1200"/>
              <a:t>:`HIV/AIDS’</a:t>
            </a:r>
            <a:r>
              <a:rPr lang="en" sz="1200"/>
              <a:t> and </a:t>
            </a:r>
            <a:r>
              <a:rPr b="1" lang="en" sz="1200"/>
              <a:t>`Income composition of resources`:`Total </a:t>
            </a:r>
            <a:r>
              <a:rPr b="1" lang="en" sz="1200"/>
              <a:t>expenditure</a:t>
            </a:r>
            <a:r>
              <a:rPr b="1" lang="en" sz="1200"/>
              <a:t>` </a:t>
            </a:r>
            <a:r>
              <a:rPr lang="en" sz="1200"/>
              <a:t>are significant!</a:t>
            </a:r>
            <a:endParaRPr sz="1200"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76" y="864100"/>
            <a:ext cx="4931075" cy="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275" y="1414224"/>
            <a:ext cx="4931074" cy="3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329375"/>
            <a:ext cx="85206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Summary of full model with interaction effect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5976825" y="1152475"/>
            <a:ext cx="28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Updated the model by adding the interaction terms that were significant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 Squared: </a:t>
            </a:r>
            <a:r>
              <a:rPr b="1" lang="en" sz="1200"/>
              <a:t>0.8829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Adjusted: </a:t>
            </a:r>
            <a:r>
              <a:rPr b="1" lang="en" sz="1200"/>
              <a:t>0.8762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the summary output all predictors and interaction terms are significant except for Total </a:t>
            </a:r>
            <a:r>
              <a:rPr lang="en" sz="1200"/>
              <a:t>expenditure, but we are still including it since p - value is slightly greater than </a:t>
            </a:r>
            <a:r>
              <a:rPr b="1" lang="en" sz="1200"/>
              <a:t>0.05</a:t>
            </a:r>
            <a:endParaRPr b="1" sz="1200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5" y="1152475"/>
            <a:ext cx="4057360" cy="65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5" y="1884000"/>
            <a:ext cx="5389500" cy="2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15925"/>
            <a:ext cx="8520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Coefficient</a:t>
            </a:r>
            <a:r>
              <a:rPr lang="en" sz="2020">
                <a:solidFill>
                  <a:schemeClr val="accent3"/>
                </a:solidFill>
              </a:rPr>
              <a:t> Interpretation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every unit increase in Income composition of resources, the life expectancy increases by 25.26 while controlling for Adult mortality, HIV/AIDS, Total expenditure, and interaction terms.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every unit increase in Adult Mortality, the life expectancy decreases by 0.017 while controlling for, HIV/AIDS, Total expenditure, Income composition of resources and interaction terms.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every unit increase in HIV/AIDS, the life expectancy increase by 2.44 while controlling for Adult mortality, Total expenditure, Income composition of resources and interaction terms.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every unit increase in Total Expenditure, the life expectancy decreases by  0.946 while controlling for Adult mortality, HIV/AIDS, Income composition of resources and interaction terms.</a:t>
            </a:r>
            <a:endParaRPr sz="1200"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Check LINE Assumptions (Linearity &amp; Equal Variance)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29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Plot is “</a:t>
            </a:r>
            <a:r>
              <a:rPr b="1" lang="en" sz="1200"/>
              <a:t>Well-Behaved</a:t>
            </a:r>
            <a:r>
              <a:rPr lang="en" sz="1200"/>
              <a:t>”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Non-linearity is not a problem.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errors have equal variances.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need to do any transformations on x or y to the model.</a:t>
            </a:r>
            <a:endParaRPr sz="1200"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200" y="1212388"/>
            <a:ext cx="5719501" cy="353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15925"/>
            <a:ext cx="85206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Check LINE Assumptions (Normality)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29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normally distributed.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Also, in the shapiro test we fail to reject the null hypothesis since 0.06 &gt; 0.05 = alpha, so we don’t do any transformation on y. </a:t>
            </a:r>
            <a:endParaRPr sz="1200"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650" y="1035175"/>
            <a:ext cx="5719501" cy="353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88" y="3541175"/>
            <a:ext cx="2752126" cy="11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Table of Contents</a:t>
            </a:r>
            <a:endParaRPr sz="202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Introduction to Data Set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Analysis Questions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Study </a:t>
            </a:r>
            <a:r>
              <a:rPr lang="en" sz="1400">
                <a:solidFill>
                  <a:schemeClr val="dk1"/>
                </a:solidFill>
              </a:rPr>
              <a:t>Findings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Exploratory Data Analysis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Discussion of Results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Conclusion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Check LINE Assumptions (Normality)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26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</a:t>
            </a:r>
            <a:r>
              <a:rPr lang="en" sz="1200"/>
              <a:t>Looks normally distributed.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is further indication that a transform is not required.</a:t>
            </a:r>
            <a:endParaRPr sz="12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942025"/>
            <a:ext cx="5719499" cy="353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Check For Outliers</a:t>
            </a:r>
            <a:endParaRPr sz="200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28104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outliers in the model!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we don’t remove any observation rows from the data frame.</a:t>
            </a:r>
            <a:endParaRPr sz="1200"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650" y="804838"/>
            <a:ext cx="5719501" cy="353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75" y="2748150"/>
            <a:ext cx="185490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Which developing country had the highest life expectancy in 2014? 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30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Greece had the highest life expectancy in 2014 with 88 years of age.</a:t>
            </a:r>
            <a:endParaRPr sz="12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700" y="950188"/>
            <a:ext cx="54143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25" y="98700"/>
            <a:ext cx="6539700" cy="4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315925"/>
            <a:ext cx="85206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Are each of the predictors  positive or negatively correlated to life expectancy?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31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Life expectancy has a: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ositive</a:t>
            </a:r>
            <a:r>
              <a:rPr lang="en" sz="1200"/>
              <a:t> </a:t>
            </a:r>
            <a:r>
              <a:rPr lang="en" sz="1200"/>
              <a:t>correlation</a:t>
            </a:r>
            <a:r>
              <a:rPr lang="en" sz="1200"/>
              <a:t> with Total Expenditure and Composition.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Negative correlation with Mortality and HIV/AIDS.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5114" r="0" t="5562"/>
          <a:stretch/>
        </p:blipFill>
        <p:spPr>
          <a:xfrm>
            <a:off x="3755075" y="900250"/>
            <a:ext cx="5266073" cy="37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315925"/>
            <a:ext cx="8520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Make a 95% prediction for the </a:t>
            </a:r>
            <a:r>
              <a:rPr lang="en" sz="2000">
                <a:solidFill>
                  <a:schemeClr val="accent3"/>
                </a:solidFill>
              </a:rPr>
              <a:t>life expectancy of a country with predictors as mean of each predictor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7217" l="1777" r="0" t="8862"/>
          <a:stretch/>
        </p:blipFill>
        <p:spPr>
          <a:xfrm>
            <a:off x="941950" y="1366900"/>
            <a:ext cx="4086575" cy="83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575" y="2466525"/>
            <a:ext cx="313232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5668225" y="1195100"/>
            <a:ext cx="31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mean values for each predictor are shown in the table to the left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life expectancy of a country with these values is expected to be 67.97. The 95% prediction interval is [62.48, 73.45]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315925"/>
            <a:ext cx="85206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Conclusion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significantly predict </a:t>
            </a:r>
            <a:r>
              <a:rPr lang="en" sz="1200"/>
              <a:t>life</a:t>
            </a:r>
            <a:r>
              <a:rPr lang="en" sz="1200"/>
              <a:t> expectancy in developing countries in 2014 using data from the WHO repository and United Nations website.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88% of the variation in life expectancy is explained by these 4 predictors and 2 interaction terms. 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 of the prediction variables are economic-related data and are both positively correlated with life expectancy. 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 </a:t>
            </a:r>
            <a:r>
              <a:rPr lang="en" sz="1200"/>
              <a:t>of the variables are health-related data and are both negatively correlated with life expectancy.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life expectancy is expected to be 67.9 for a country that has the mean of each predictor variable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75" y="3770725"/>
            <a:ext cx="608175" cy="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The Study</a:t>
            </a:r>
            <a:endParaRPr sz="202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846925"/>
            <a:ext cx="85206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Health-related data from the World Health Organization repository was merged with economic-related data from the United Nations website.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was made public in order to help countries improve its citizens life expectancy.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representative for a country with low life expectancy can use the health and economic related variables and regression analysis to determine where to focus its resources for improvement.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set contains life expectancy, health-related data, and economic-related data of 193 different countries between the years 2000-2015.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Variables: Adult Mortality, Polio, GDP, Schooling, and more!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Subset of data to analyze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developing countries in the year 2014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112 observations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</a:t>
            </a:r>
            <a:r>
              <a:rPr lang="en" sz="1100"/>
              <a:t>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https://www.kaggle.com/datasets/kumarajarshi/life-expectancy-who</a:t>
            </a:r>
            <a:r>
              <a:rPr lang="en" sz="1100"/>
              <a:t> </a:t>
            </a:r>
            <a:endParaRPr sz="11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Description of </a:t>
            </a:r>
            <a:r>
              <a:rPr lang="en" sz="2020">
                <a:solidFill>
                  <a:schemeClr val="accent3"/>
                </a:solidFill>
              </a:rPr>
              <a:t>Variables of interest</a:t>
            </a:r>
            <a:endParaRPr sz="202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863550"/>
            <a:ext cx="8520600" cy="4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expectancy -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Life Expectancy in age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Variables: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- 2000-2015  (We will focus on 2014)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is this country developed or developing)  we conduct analysis on developing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- 193 countries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 Variables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Mortality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Adult Mortality Rates of both sexes (probability of dying between 15 and 60 years per 1000 population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expenditure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government expenditure on health as a percentage of total government expenditure (%)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HIV/AIDS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Deaths per 1,000 live births HIV/AIDS (0-4 years)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 composition of resources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Human Development Index in terms of income composition of resources (index ranging from 0 to 1)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Analysis Questions For Developing Countries in 2014</a:t>
            </a:r>
            <a:endParaRPr sz="202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countries had the highest life expectancy? 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Plot the life expectancy per country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Which variables best predict life expectancy? 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 AIC to select variables of interest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there any interactions between variables used to predict life expectancy?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 F test on the model with interaction terms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each of the predictors positive or negatively correlated to life expectancy?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 Scatterplot matrix with correlation matrix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5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Make a 95% point prediction for the life expectancy of a country with predictor values as the mean response of each predictor.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 Prediction interval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62425"/>
            <a:ext cx="85206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020">
                <a:solidFill>
                  <a:schemeClr val="accent3"/>
                </a:solidFill>
              </a:rPr>
              <a:t>Study Findings</a:t>
            </a:r>
            <a:endParaRPr sz="2020">
              <a:solidFill>
                <a:schemeClr val="accent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8675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Predictor variables: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composition of resources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Adult mortality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HIV/AIDS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Expenditure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Interaction variables: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composition of resources : Total expenditure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Income composition of resources : HIV/AIDS</a:t>
            </a:r>
            <a:b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166725" y="37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{6C457D14-BBDD-447C-96E1-7F46CAAD51C1}</a:tableStyleId>
              </a:tblPr>
              <a:tblGrid>
                <a:gridCol w="1077825"/>
                <a:gridCol w="410975"/>
                <a:gridCol w="1063175"/>
                <a:gridCol w="410975"/>
                <a:gridCol w="784450"/>
                <a:gridCol w="382850"/>
                <a:gridCol w="533850"/>
                <a:gridCol w="382850"/>
                <a:gridCol w="955200"/>
                <a:gridCol w="382850"/>
                <a:gridCol w="1052300"/>
                <a:gridCol w="382850"/>
                <a:gridCol w="1157125"/>
              </a:tblGrid>
              <a:tr h="8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Life Expectancy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=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Income composition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Adult mortality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HIV/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AIDS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expenditure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Income composition  * Total expenditure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Income composition 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 HIV /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AIDS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Exploratory Data Analysis</a:t>
            </a:r>
            <a:endParaRPr sz="202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28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Box plot of countries life expectancy by year from year 2000 to 2015.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Red point represents the mean of life expectancy for each year.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Outliers in the year 2005, 2009, 2010 and 2014.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our analysis, we will focus on data in year 2014.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744625"/>
            <a:ext cx="5719499" cy="353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Exploratory Data Analysis</a:t>
            </a:r>
            <a:endParaRPr sz="2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28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Violin plot of countries life expectancy and status.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only two types of status which are developed and developing countries.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see that the overall shape and distribution of the life expectancies are not similar for both statuses.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diamond shape represents the mean of the life expectancy.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For our analysis, we will focus on developing countries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925213"/>
            <a:ext cx="5719499" cy="353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24450" y="262400"/>
            <a:ext cx="2960400" cy="4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Exploratory Data Analysis</a:t>
            </a:r>
            <a:endParaRPr sz="20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29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expenditure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General government expenditure on health as a percentage of total government expenditure (%)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Appears to have a normal distribution, about 6% has the highest count for percent of expenditure on health.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50" y="816350"/>
            <a:ext cx="5719499" cy="384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