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eague Spartan"/>
      <p:regular r:id="rId24"/>
      <p:bold r:id="rId25"/>
    </p:embeddedFont>
    <p:embeddedFont>
      <p:font typeface="Inter"/>
      <p:regular r:id="rId26"/>
      <p:bold r:id="rId27"/>
    </p:embeddedFont>
    <p:embeddedFont>
      <p:font typeface="Lexen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agueSparta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LeagueSpartan-bold.fntdata"/><Relationship Id="rId28" Type="http://schemas.openxmlformats.org/officeDocument/2006/relationships/font" Target="fonts/Lexend-regular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026bcaa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026bcaa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4026bcaa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4026bcaa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55704594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55704594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026bcaa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4026bcaa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4026bcaa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4026bcaa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4026bcaad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4026bcaa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4026bcaad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4026bcaad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4026bcaa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4026bcaa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4026bcaad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4026bcaad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SLIDES_API155704594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SLIDES_API155704594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4026bcaa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4026bcaa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4026bce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4026bce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SLIDES_API155704594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SLIDES_API155704594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4026bcaa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4026bcaa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155704594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155704594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SLIDES_API155704594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SLIDES_API155704594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026bc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4026bc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ixabay.com?ref=SlidesAI.i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6350" y="23178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League Spartan"/>
                <a:ea typeface="League Spartan"/>
                <a:cs typeface="League Spartan"/>
                <a:sym typeface="League Spartan"/>
              </a:rPr>
              <a:t>APPLICATION OF INTEGRALS </a:t>
            </a:r>
            <a:endParaRPr b="1"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16800" y="3447325"/>
            <a:ext cx="23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Om Kshatriya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Vanshaj Nathani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08000" y="189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Solution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10365" l="17695" r="18004" t="24972"/>
          <a:stretch/>
        </p:blipFill>
        <p:spPr>
          <a:xfrm>
            <a:off x="623800" y="625875"/>
            <a:ext cx="7896398" cy="44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08000" y="189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Cycloid Example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08000" y="6158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x=r(θ−sinθ)y=r(1−cosθ)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6048" l="16682" r="16347" t="40940"/>
          <a:stretch/>
        </p:blipFill>
        <p:spPr>
          <a:xfrm>
            <a:off x="12750" y="1032690"/>
            <a:ext cx="9118502" cy="406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-141600" y="2220150"/>
            <a:ext cx="94272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League Spartan"/>
                <a:ea typeface="League Spartan"/>
                <a:cs typeface="League Spartan"/>
                <a:sym typeface="League Spartan"/>
              </a:rPr>
              <a:t>KINGS, QUEENS &amp; OTHER RULES</a:t>
            </a:r>
            <a:endParaRPr b="1"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5" y="1028700"/>
            <a:ext cx="65436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29825" y="347850"/>
            <a:ext cx="614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King’s Rule of Definite Integration gives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22328" l="14406" r="26644" t="22455"/>
          <a:stretch/>
        </p:blipFill>
        <p:spPr>
          <a:xfrm>
            <a:off x="866775" y="772825"/>
            <a:ext cx="7410470" cy="39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586900" y="463675"/>
            <a:ext cx="66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Queen’s Property of Definite Integration gives:</a:t>
            </a:r>
            <a:endParaRPr sz="18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650"/>
            <a:ext cx="8010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586900" y="463675"/>
            <a:ext cx="66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Queen’s Property of Definite Integration gives:</a:t>
            </a:r>
            <a:endParaRPr sz="180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650"/>
            <a:ext cx="8010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498900" y="22605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The Derivation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4">
            <a:alphaModFix/>
          </a:blip>
          <a:srcRect b="27772" l="16087" r="17462" t="25589"/>
          <a:stretch/>
        </p:blipFill>
        <p:spPr>
          <a:xfrm>
            <a:off x="102600" y="971900"/>
            <a:ext cx="8938824" cy="35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Thank you. Please feel free to ask any questions. 😄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06350" y="222015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League Spartan"/>
                <a:ea typeface="League Spartan"/>
                <a:cs typeface="League Spartan"/>
                <a:sym typeface="League Spartan"/>
              </a:rPr>
              <a:t>INTEGRATION AS A LIMIT OF SUM</a:t>
            </a:r>
            <a:endParaRPr b="1"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1059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44" y="152400"/>
            <a:ext cx="31881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06350" y="222015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League Spartan"/>
                <a:ea typeface="League Spartan"/>
                <a:cs typeface="League Spartan"/>
                <a:sym typeface="League Spartan"/>
              </a:rPr>
              <a:t>PARAMETRIC CURVES</a:t>
            </a:r>
            <a:endParaRPr b="1" sz="3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70430" l="24959" r="24555" t="24092"/>
          <a:stretch/>
        </p:blipFill>
        <p:spPr>
          <a:xfrm>
            <a:off x="311700" y="1137021"/>
            <a:ext cx="8520600" cy="51992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600450" y="539350"/>
            <a:ext cx="58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parametric Equations be.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49660" l="17133" r="18238" t="29204"/>
          <a:stretch/>
        </p:blipFill>
        <p:spPr>
          <a:xfrm>
            <a:off x="299063" y="3174700"/>
            <a:ext cx="8464176" cy="1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641300" y="2300225"/>
            <a:ext cx="58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Calculate,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98900" y="22605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The Derivation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27772" l="16087" r="17462" t="25589"/>
          <a:stretch/>
        </p:blipFill>
        <p:spPr>
          <a:xfrm>
            <a:off x="102600" y="971900"/>
            <a:ext cx="8938824" cy="35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The Formula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10297" l="16365" r="15754" t="72981"/>
          <a:stretch/>
        </p:blipFill>
        <p:spPr>
          <a:xfrm>
            <a:off x="-1" y="2029700"/>
            <a:ext cx="9144000" cy="126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Assumptions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Curve is traced out exactly once as t increases from α to β.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-  dx=f′(t)dt.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A Problem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60950" l="17478" r="16688" t="23804"/>
          <a:stretch/>
        </p:blipFill>
        <p:spPr>
          <a:xfrm>
            <a:off x="71913" y="1985600"/>
            <a:ext cx="9000173" cy="11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