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3" r:id="rId5"/>
    <p:sldId id="272" r:id="rId6"/>
    <p:sldId id="259" r:id="rId7"/>
    <p:sldId id="269" r:id="rId8"/>
    <p:sldId id="270" r:id="rId9"/>
    <p:sldId id="274" r:id="rId10"/>
    <p:sldId id="275" r:id="rId11"/>
    <p:sldId id="277" r:id="rId12"/>
    <p:sldId id="276" r:id="rId13"/>
    <p:sldId id="279" r:id="rId14"/>
    <p:sldId id="280" r:id="rId15"/>
    <p:sldId id="278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AB9AB-12DB-4E02-82B2-95D71947103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F919A-0420-43DE-9DB1-13C5A622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pvhaa5vg9c?feature=oembed" TargetMode="Externa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zpvhaa5vg9c?feature=oembed" TargetMode="Externa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3B686A7-FF62-4084-AD62-697305A3A2E2}"/>
              </a:ext>
            </a:extLst>
          </p:cNvPr>
          <p:cNvSpPr txBox="1">
            <a:spLocks/>
          </p:cNvSpPr>
          <p:nvPr/>
        </p:nvSpPr>
        <p:spPr>
          <a:xfrm>
            <a:off x="4007929" y="4529966"/>
            <a:ext cx="4176142" cy="83462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School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of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Mechanical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Engineering</a:t>
            </a:r>
          </a:p>
          <a:p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Chung-Ang University, Seoul, Korea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CAU AIS Lab</a:t>
            </a:r>
            <a:endParaRPr 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42D7C5B-79C7-8CAA-DE29-F24626F83F4F}"/>
              </a:ext>
            </a:extLst>
          </p:cNvPr>
          <p:cNvSpPr txBox="1">
            <a:spLocks/>
          </p:cNvSpPr>
          <p:nvPr/>
        </p:nvSpPr>
        <p:spPr>
          <a:xfrm>
            <a:off x="4007929" y="5726090"/>
            <a:ext cx="4176142" cy="5188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M.S. Student : Yeongho Kim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BAC23-7B73-6EB3-7C61-9D285ADBAE84}"/>
              </a:ext>
            </a:extLst>
          </p:cNvPr>
          <p:cNvSpPr/>
          <p:nvPr/>
        </p:nvSpPr>
        <p:spPr>
          <a:xfrm>
            <a:off x="791547" y="1224639"/>
            <a:ext cx="10608906" cy="333573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52661BB3-D52F-3949-46C9-3C70A30DE379}"/>
              </a:ext>
            </a:extLst>
          </p:cNvPr>
          <p:cNvSpPr txBox="1">
            <a:spLocks/>
          </p:cNvSpPr>
          <p:nvPr/>
        </p:nvSpPr>
        <p:spPr>
          <a:xfrm>
            <a:off x="2943742" y="2018069"/>
            <a:ext cx="6304517" cy="4968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 MACH Rocket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1FB52600-477F-9402-4881-1C575E4D5B58}"/>
              </a:ext>
            </a:extLst>
          </p:cNvPr>
          <p:cNvSpPr txBox="1">
            <a:spLocks/>
          </p:cNvSpPr>
          <p:nvPr/>
        </p:nvSpPr>
        <p:spPr>
          <a:xfrm>
            <a:off x="11677386" y="6483695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5FB9C0-02E8-E149-B37C-F8F2A0CA95AC}"/>
              </a:ext>
            </a:extLst>
          </p:cNvPr>
          <p:cNvCxnSpPr>
            <a:cxnSpLocks/>
          </p:cNvCxnSpPr>
          <p:nvPr/>
        </p:nvCxnSpPr>
        <p:spPr>
          <a:xfrm>
            <a:off x="753271" y="2976464"/>
            <a:ext cx="10685459" cy="0"/>
          </a:xfrm>
          <a:prstGeom prst="line">
            <a:avLst/>
          </a:prstGeom>
          <a:ln w="28575">
            <a:solidFill>
              <a:srgbClr val="1E4E7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14B30C-8D0B-A792-F222-FBB2E39DAA90}"/>
              </a:ext>
            </a:extLst>
          </p:cNvPr>
          <p:cNvGrpSpPr/>
          <p:nvPr/>
        </p:nvGrpSpPr>
        <p:grpSpPr>
          <a:xfrm>
            <a:off x="4580980" y="3426686"/>
            <a:ext cx="3030040" cy="741784"/>
            <a:chOff x="6203272" y="51502"/>
            <a:chExt cx="2503868" cy="612972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8549B8D7-C324-4746-0F39-B4A180F42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5" name="그림 4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85132410-33B8-A6C1-6B7B-F9B373E6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58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7955917" y="6274279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4981215" y="2162739"/>
            <a:ext cx="2229570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자이로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가속도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지자기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모션센서</a:t>
            </a:r>
            <a:endParaRPr lang="en-US" altLang="ko-KR" sz="16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/>
          <p:nvPr/>
        </p:nvCxnSpPr>
        <p:spPr>
          <a:xfrm>
            <a:off x="4602079" y="395839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사출 알고리즘 및 안전장치 신뢰성 향상</a:t>
            </a:r>
            <a:endParaRPr lang="en-US" altLang="ko-KR" sz="1800" b="1" dirty="0"/>
          </a:p>
        </p:txBody>
      </p:sp>
      <p:pic>
        <p:nvPicPr>
          <p:cNvPr id="20" name="온라인 미디어 19" title="ebimu-9dof 동작영상">
            <a:hlinkClick r:id="" action="ppaction://media"/>
            <a:extLst>
              <a:ext uri="{FF2B5EF4-FFF2-40B4-BE49-F238E27FC236}">
                <a16:creationId xmlns:a16="http://schemas.microsoft.com/office/drawing/2014/main" id="{C20E7DB5-19E3-6330-39C5-EB0C20F9A9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07623" y="4361447"/>
            <a:ext cx="3428459" cy="1937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A2E076-13D5-573D-F61C-3AA244E22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534" y="1683688"/>
            <a:ext cx="1598636" cy="2472992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B7FC861-C276-0967-D377-34E4B22460DD}"/>
              </a:ext>
            </a:extLst>
          </p:cNvPr>
          <p:cNvCxnSpPr>
            <a:cxnSpLocks/>
          </p:cNvCxnSpPr>
          <p:nvPr/>
        </p:nvCxnSpPr>
        <p:spPr>
          <a:xfrm>
            <a:off x="9519689" y="5774179"/>
            <a:ext cx="0" cy="5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C5F637-E98E-00CC-D1BF-0F39A2AED433}"/>
              </a:ext>
            </a:extLst>
          </p:cNvPr>
          <p:cNvCxnSpPr>
            <a:cxnSpLocks/>
          </p:cNvCxnSpPr>
          <p:nvPr/>
        </p:nvCxnSpPr>
        <p:spPr>
          <a:xfrm flipV="1">
            <a:off x="9625333" y="5759018"/>
            <a:ext cx="0" cy="49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F609A373-BA3D-E02A-A421-BF5683CC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1" y="2956132"/>
            <a:ext cx="3274084" cy="23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A95572-05F4-9770-17BD-8509B36D94B3}"/>
              </a:ext>
            </a:extLst>
          </p:cNvPr>
          <p:cNvSpPr txBox="1"/>
          <p:nvPr/>
        </p:nvSpPr>
        <p:spPr>
          <a:xfrm>
            <a:off x="7955917" y="4976511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41382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7955917" y="6274279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4981215" y="2162739"/>
            <a:ext cx="2229570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자이로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가속도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지자기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축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모션센서</a:t>
            </a:r>
            <a:endParaRPr lang="en-US" altLang="ko-KR" sz="16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/>
          <p:nvPr/>
        </p:nvCxnSpPr>
        <p:spPr>
          <a:xfrm>
            <a:off x="4602079" y="395839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사출 알고리즘 및 안전장치 신뢰성 향상</a:t>
            </a:r>
            <a:endParaRPr lang="en-US" altLang="ko-KR" sz="1800" b="1" dirty="0"/>
          </a:p>
        </p:txBody>
      </p:sp>
      <p:pic>
        <p:nvPicPr>
          <p:cNvPr id="20" name="온라인 미디어 19" title="ebimu-9dof 동작영상">
            <a:hlinkClick r:id="" action="ppaction://media"/>
            <a:extLst>
              <a:ext uri="{FF2B5EF4-FFF2-40B4-BE49-F238E27FC236}">
                <a16:creationId xmlns:a16="http://schemas.microsoft.com/office/drawing/2014/main" id="{C20E7DB5-19E3-6330-39C5-EB0C20F9A9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07623" y="4361447"/>
            <a:ext cx="3428459" cy="19370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A2E076-13D5-573D-F61C-3AA244E22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534" y="1683688"/>
            <a:ext cx="1598636" cy="2472992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B7FC861-C276-0967-D377-34E4B22460DD}"/>
              </a:ext>
            </a:extLst>
          </p:cNvPr>
          <p:cNvCxnSpPr>
            <a:cxnSpLocks/>
          </p:cNvCxnSpPr>
          <p:nvPr/>
        </p:nvCxnSpPr>
        <p:spPr>
          <a:xfrm>
            <a:off x="9519689" y="5774179"/>
            <a:ext cx="0" cy="5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C5F637-E98E-00CC-D1BF-0F39A2AED433}"/>
              </a:ext>
            </a:extLst>
          </p:cNvPr>
          <p:cNvCxnSpPr>
            <a:cxnSpLocks/>
          </p:cNvCxnSpPr>
          <p:nvPr/>
        </p:nvCxnSpPr>
        <p:spPr>
          <a:xfrm flipV="1">
            <a:off x="9625333" y="5759018"/>
            <a:ext cx="0" cy="49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F609A373-BA3D-E02A-A421-BF5683CC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1" y="2956132"/>
            <a:ext cx="3274084" cy="23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A95572-05F4-9770-17BD-8509B36D94B3}"/>
              </a:ext>
            </a:extLst>
          </p:cNvPr>
          <p:cNvSpPr txBox="1"/>
          <p:nvPr/>
        </p:nvSpPr>
        <p:spPr>
          <a:xfrm>
            <a:off x="7955917" y="4976511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Raspberry Pi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DD039BC-BADB-79BA-60FC-41DEEFB24C9E}"/>
              </a:ext>
            </a:extLst>
          </p:cNvPr>
          <p:cNvSpPr/>
          <p:nvPr/>
        </p:nvSpPr>
        <p:spPr>
          <a:xfrm>
            <a:off x="4379495" y="1866563"/>
            <a:ext cx="7004882" cy="37100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2573A-EBD8-43FF-7CBA-03E166A48F6B}"/>
              </a:ext>
            </a:extLst>
          </p:cNvPr>
          <p:cNvSpPr txBox="1"/>
          <p:nvPr/>
        </p:nvSpPr>
        <p:spPr>
          <a:xfrm>
            <a:off x="9346418" y="1455400"/>
            <a:ext cx="2037960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김영호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박정빈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1014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</a:t>
            </a:r>
            <a:r>
              <a:rPr lang="en-US" altLang="ko-KR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7955917" y="6274279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5035407" y="3440605"/>
            <a:ext cx="2229570" cy="4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사출 알고리즘</a:t>
            </a:r>
            <a:endParaRPr lang="en-US" altLang="ko-KR" sz="16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>
            <a:cxnSpLocks/>
          </p:cNvCxnSpPr>
          <p:nvPr/>
        </p:nvCxnSpPr>
        <p:spPr>
          <a:xfrm flipH="1">
            <a:off x="4602079" y="395839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사출 알고리즘 및 안전장치 신뢰성 향상</a:t>
            </a:r>
            <a:endParaRPr lang="en-US" altLang="ko-KR" sz="18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B7FC861-C276-0967-D377-34E4B22460DD}"/>
              </a:ext>
            </a:extLst>
          </p:cNvPr>
          <p:cNvCxnSpPr>
            <a:cxnSpLocks/>
          </p:cNvCxnSpPr>
          <p:nvPr/>
        </p:nvCxnSpPr>
        <p:spPr>
          <a:xfrm>
            <a:off x="9519689" y="5774179"/>
            <a:ext cx="0" cy="50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C5F637-E98E-00CC-D1BF-0F39A2AED433}"/>
              </a:ext>
            </a:extLst>
          </p:cNvPr>
          <p:cNvCxnSpPr>
            <a:cxnSpLocks/>
          </p:cNvCxnSpPr>
          <p:nvPr/>
        </p:nvCxnSpPr>
        <p:spPr>
          <a:xfrm flipV="1">
            <a:off x="9625333" y="5759018"/>
            <a:ext cx="0" cy="49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F609A373-BA3D-E02A-A421-BF5683CC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1" y="2956132"/>
            <a:ext cx="3274084" cy="23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A95572-05F4-9770-17BD-8509B36D94B3}"/>
              </a:ext>
            </a:extLst>
          </p:cNvPr>
          <p:cNvSpPr txBox="1"/>
          <p:nvPr/>
        </p:nvSpPr>
        <p:spPr>
          <a:xfrm>
            <a:off x="7955917" y="4976511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Raspberry Pi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D76B87-FA07-EF42-FD65-9E9D67FF5D4F}"/>
              </a:ext>
            </a:extLst>
          </p:cNvPr>
          <p:cNvGrpSpPr/>
          <p:nvPr/>
        </p:nvGrpSpPr>
        <p:grpSpPr>
          <a:xfrm>
            <a:off x="1246483" y="2652009"/>
            <a:ext cx="3065610" cy="2817884"/>
            <a:chOff x="8784267" y="3445212"/>
            <a:chExt cx="3065610" cy="281788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7B2E7A6-9283-FE66-000A-6ED7A2365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67" y="3445212"/>
              <a:ext cx="3065610" cy="281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5603D8-92C9-C349-009B-C60B2B4F518E}"/>
                </a:ext>
              </a:extLst>
            </p:cNvPr>
            <p:cNvSpPr/>
            <p:nvPr/>
          </p:nvSpPr>
          <p:spPr>
            <a:xfrm>
              <a:off x="9974179" y="4331740"/>
              <a:ext cx="778293" cy="8349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B6F829-B721-9AE7-9F56-FD253B694C41}"/>
              </a:ext>
            </a:extLst>
          </p:cNvPr>
          <p:cNvSpPr txBox="1"/>
          <p:nvPr/>
        </p:nvSpPr>
        <p:spPr>
          <a:xfrm>
            <a:off x="1103890" y="5476895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Servo Motor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B94F40-3E19-D29A-26A1-1B11CA4C7142}"/>
              </a:ext>
            </a:extLst>
          </p:cNvPr>
          <p:cNvSpPr/>
          <p:nvPr/>
        </p:nvSpPr>
        <p:spPr>
          <a:xfrm>
            <a:off x="885288" y="2024145"/>
            <a:ext cx="7004882" cy="409673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EEA88-ECE7-6D56-E31D-C96538B1634C}"/>
              </a:ext>
            </a:extLst>
          </p:cNvPr>
          <p:cNvSpPr txBox="1"/>
          <p:nvPr/>
        </p:nvSpPr>
        <p:spPr>
          <a:xfrm>
            <a:off x="5611579" y="1611276"/>
            <a:ext cx="2037960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김수한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김영호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박정빈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88529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</a:t>
            </a:r>
            <a:r>
              <a:rPr lang="en-US" altLang="ko-KR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/>
              <a:t>전자부</a:t>
            </a:r>
            <a:r>
              <a:rPr lang="ko-KR" altLang="en-US" sz="1800" b="1" dirty="0"/>
              <a:t> 전선 관리 대책 선정</a:t>
            </a:r>
            <a:endParaRPr lang="en-US" altLang="ko-KR" sz="1800" b="1" dirty="0"/>
          </a:p>
        </p:txBody>
      </p:sp>
      <p:pic>
        <p:nvPicPr>
          <p:cNvPr id="307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F609A373-BA3D-E02A-A421-BF5683CC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86" y="1719635"/>
            <a:ext cx="3274084" cy="23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A95572-05F4-9770-17BD-8509B36D94B3}"/>
              </a:ext>
            </a:extLst>
          </p:cNvPr>
          <p:cNvSpPr txBox="1"/>
          <p:nvPr/>
        </p:nvSpPr>
        <p:spPr>
          <a:xfrm>
            <a:off x="3732369" y="3844654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Raspberry 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6F829-B721-9AE7-9F56-FD253B694C41}"/>
              </a:ext>
            </a:extLst>
          </p:cNvPr>
          <p:cNvSpPr txBox="1"/>
          <p:nvPr/>
        </p:nvSpPr>
        <p:spPr>
          <a:xfrm>
            <a:off x="3713429" y="6242824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Servo Motor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E5242-9DEA-322C-4CE3-A0545EA62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25" y="1652201"/>
            <a:ext cx="1598636" cy="247299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E21BD6-E408-CA99-BF68-F282BFCC1E6C}"/>
              </a:ext>
            </a:extLst>
          </p:cNvPr>
          <p:cNvGrpSpPr/>
          <p:nvPr/>
        </p:nvGrpSpPr>
        <p:grpSpPr>
          <a:xfrm rot="5400000">
            <a:off x="3087522" y="2599184"/>
            <a:ext cx="105644" cy="515261"/>
            <a:chOff x="9519689" y="5759018"/>
            <a:chExt cx="105644" cy="5152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5534933-97F9-5185-4189-EF4AA7E63670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15C45F2-78CA-F669-F475-CB9A92167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F610C9-C522-21EC-376C-1FC94B6916FB}"/>
              </a:ext>
            </a:extLst>
          </p:cNvPr>
          <p:cNvGrpSpPr/>
          <p:nvPr/>
        </p:nvGrpSpPr>
        <p:grpSpPr>
          <a:xfrm rot="5400000">
            <a:off x="7414882" y="2599184"/>
            <a:ext cx="105644" cy="515261"/>
            <a:chOff x="9519689" y="5759018"/>
            <a:chExt cx="105644" cy="5152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3EA025A-3290-0E0E-6B69-198E2AE37A95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DC68A7D-235C-0D62-FA31-E55185497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76DF390-5ECD-C0EA-4A4D-0A1442E89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178" y="1108580"/>
            <a:ext cx="3350795" cy="335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8062178" y="3912089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6F83D9-8CC5-949A-8A2E-8BD315B71F9A}"/>
              </a:ext>
            </a:extLst>
          </p:cNvPr>
          <p:cNvGrpSpPr/>
          <p:nvPr/>
        </p:nvGrpSpPr>
        <p:grpSpPr>
          <a:xfrm>
            <a:off x="5283183" y="4338296"/>
            <a:ext cx="105644" cy="515261"/>
            <a:chOff x="9519689" y="5759018"/>
            <a:chExt cx="105644" cy="51526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0D637B-CE7E-D373-51AD-75B770582C78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B0FC070-4AC0-8B1D-DF9B-514A1B251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900-00005 | Parallax Inc 4 → 6 V 140 mA Servo Motor, 27 Ncm Max Output  Torque | RS">
            <a:extLst>
              <a:ext uri="{FF2B5EF4-FFF2-40B4-BE49-F238E27FC236}">
                <a16:creationId xmlns:a16="http://schemas.microsoft.com/office/drawing/2014/main" id="{D6430208-0E75-3AE3-CE17-ABDF0BF4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94" y="5060765"/>
            <a:ext cx="2198743" cy="12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</a:t>
            </a:r>
            <a:r>
              <a:rPr lang="en-US" altLang="ko-KR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/>
              <a:t>전자부</a:t>
            </a:r>
            <a:r>
              <a:rPr lang="ko-KR" altLang="en-US" sz="1800" b="1" dirty="0"/>
              <a:t> 전선 관리 대책 선정</a:t>
            </a:r>
            <a:endParaRPr lang="en-US" altLang="ko-KR" sz="1800" b="1" dirty="0"/>
          </a:p>
        </p:txBody>
      </p:sp>
      <p:pic>
        <p:nvPicPr>
          <p:cNvPr id="307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F609A373-BA3D-E02A-A421-BF5683CC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86" y="1719635"/>
            <a:ext cx="3274084" cy="23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A95572-05F4-9770-17BD-8509B36D94B3}"/>
              </a:ext>
            </a:extLst>
          </p:cNvPr>
          <p:cNvSpPr txBox="1"/>
          <p:nvPr/>
        </p:nvSpPr>
        <p:spPr>
          <a:xfrm>
            <a:off x="3732369" y="3844654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Raspberry 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6F829-B721-9AE7-9F56-FD253B694C41}"/>
              </a:ext>
            </a:extLst>
          </p:cNvPr>
          <p:cNvSpPr txBox="1"/>
          <p:nvPr/>
        </p:nvSpPr>
        <p:spPr>
          <a:xfrm>
            <a:off x="3713429" y="6242824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Servo Motor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E5242-9DEA-322C-4CE3-A0545EA62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25" y="1652201"/>
            <a:ext cx="1598636" cy="247299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E21BD6-E408-CA99-BF68-F282BFCC1E6C}"/>
              </a:ext>
            </a:extLst>
          </p:cNvPr>
          <p:cNvGrpSpPr/>
          <p:nvPr/>
        </p:nvGrpSpPr>
        <p:grpSpPr>
          <a:xfrm rot="5400000">
            <a:off x="3087522" y="2599184"/>
            <a:ext cx="105644" cy="515261"/>
            <a:chOff x="9519689" y="5759018"/>
            <a:chExt cx="105644" cy="5152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5534933-97F9-5185-4189-EF4AA7E63670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15C45F2-78CA-F669-F475-CB9A92167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F610C9-C522-21EC-376C-1FC94B6916FB}"/>
              </a:ext>
            </a:extLst>
          </p:cNvPr>
          <p:cNvGrpSpPr/>
          <p:nvPr/>
        </p:nvGrpSpPr>
        <p:grpSpPr>
          <a:xfrm rot="5400000">
            <a:off x="7414882" y="2599184"/>
            <a:ext cx="105644" cy="515261"/>
            <a:chOff x="9519689" y="5759018"/>
            <a:chExt cx="105644" cy="5152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3EA025A-3290-0E0E-6B69-198E2AE37A95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DC68A7D-235C-0D62-FA31-E55185497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76DF390-5ECD-C0EA-4A4D-0A1442E89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178" y="1108580"/>
            <a:ext cx="3350795" cy="335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8062178" y="3912089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6F83D9-8CC5-949A-8A2E-8BD315B71F9A}"/>
              </a:ext>
            </a:extLst>
          </p:cNvPr>
          <p:cNvGrpSpPr/>
          <p:nvPr/>
        </p:nvGrpSpPr>
        <p:grpSpPr>
          <a:xfrm>
            <a:off x="5283183" y="4338296"/>
            <a:ext cx="105644" cy="515261"/>
            <a:chOff x="9519689" y="5759018"/>
            <a:chExt cx="105644" cy="51526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0D637B-CE7E-D373-51AD-75B770582C78}"/>
                </a:ext>
              </a:extLst>
            </p:cNvPr>
            <p:cNvCxnSpPr>
              <a:cxnSpLocks/>
            </p:cNvCxnSpPr>
            <p:nvPr/>
          </p:nvCxnSpPr>
          <p:spPr>
            <a:xfrm>
              <a:off x="9519689" y="5774179"/>
              <a:ext cx="0" cy="500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B0FC070-4AC0-8B1D-DF9B-514A1B251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333" y="5759018"/>
              <a:ext cx="0" cy="499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900-00005 | Parallax Inc 4 → 6 V 140 mA Servo Motor, 27 Ncm Max Output  Torque | RS">
            <a:extLst>
              <a:ext uri="{FF2B5EF4-FFF2-40B4-BE49-F238E27FC236}">
                <a16:creationId xmlns:a16="http://schemas.microsoft.com/office/drawing/2014/main" id="{D6430208-0E75-3AE3-CE17-ABDF0BF4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94" y="5060765"/>
            <a:ext cx="2198743" cy="12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AB66CC-6D35-EF8E-9FB3-246489611C2E}"/>
              </a:ext>
            </a:extLst>
          </p:cNvPr>
          <p:cNvSpPr/>
          <p:nvPr/>
        </p:nvSpPr>
        <p:spPr>
          <a:xfrm>
            <a:off x="3844090" y="1497932"/>
            <a:ext cx="2878553" cy="28403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C3F9C8-2CEA-553F-B041-D6E167D3B36F}"/>
              </a:ext>
            </a:extLst>
          </p:cNvPr>
          <p:cNvCxnSpPr>
            <a:cxnSpLocks/>
          </p:cNvCxnSpPr>
          <p:nvPr/>
        </p:nvCxnSpPr>
        <p:spPr>
          <a:xfrm flipH="1">
            <a:off x="3730796" y="4182573"/>
            <a:ext cx="215712" cy="36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0810D2D-3B75-1E10-8441-8EB54F47C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272" y="4587281"/>
            <a:ext cx="2158819" cy="199420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A5BC0-58D7-FD4B-0C8D-C7039C4273A2}"/>
              </a:ext>
            </a:extLst>
          </p:cNvPr>
          <p:cNvSpPr/>
          <p:nvPr/>
        </p:nvSpPr>
        <p:spPr>
          <a:xfrm>
            <a:off x="1389647" y="6184232"/>
            <a:ext cx="1655444" cy="484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A9E8A0-F0E6-C853-D51A-D0F76CE6A1B6}"/>
              </a:ext>
            </a:extLst>
          </p:cNvPr>
          <p:cNvSpPr txBox="1"/>
          <p:nvPr/>
        </p:nvSpPr>
        <p:spPr>
          <a:xfrm>
            <a:off x="217551" y="6199050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Wireless Relay Module</a:t>
            </a:r>
          </a:p>
        </p:txBody>
      </p:sp>
    </p:spTree>
    <p:extLst>
      <p:ext uri="{BB962C8B-B14F-4D97-AF65-F5344CB8AC3E}">
        <p14:creationId xmlns:p14="http://schemas.microsoft.com/office/powerpoint/2010/main" val="38026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5F31BB-59F9-F1C9-E277-DF38F9AC261B}"/>
              </a:ext>
            </a:extLst>
          </p:cNvPr>
          <p:cNvSpPr/>
          <p:nvPr/>
        </p:nvSpPr>
        <p:spPr>
          <a:xfrm>
            <a:off x="6096000" y="3250615"/>
            <a:ext cx="1606216" cy="691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12993-A3F8-C22D-7611-D2543979E21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99108" y="3942431"/>
            <a:ext cx="0" cy="137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755C20-337A-172C-4A1B-4FAE59791280}"/>
              </a:ext>
            </a:extLst>
          </p:cNvPr>
          <p:cNvSpPr txBox="1"/>
          <p:nvPr/>
        </p:nvSpPr>
        <p:spPr>
          <a:xfrm>
            <a:off x="5117735" y="5317958"/>
            <a:ext cx="3115455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지상국</a:t>
            </a:r>
            <a:r>
              <a:rPr lang="ko-KR" altLang="en-US" sz="1600" b="1" dirty="0"/>
              <a:t> 통신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낙하산 사출장치 제어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센서 값 통신</a:t>
            </a:r>
            <a:endParaRPr lang="en-US" altLang="ko-KR" sz="1600" b="1" dirty="0"/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6B3F2B2-AF74-1226-24CB-FE98EAE149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1" t="30579" r="36829" b="46829"/>
          <a:stretch/>
        </p:blipFill>
        <p:spPr>
          <a:xfrm>
            <a:off x="6095998" y="3250615"/>
            <a:ext cx="1606217" cy="691816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4542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5F31BB-59F9-F1C9-E277-DF38F9AC261B}"/>
              </a:ext>
            </a:extLst>
          </p:cNvPr>
          <p:cNvSpPr/>
          <p:nvPr/>
        </p:nvSpPr>
        <p:spPr>
          <a:xfrm>
            <a:off x="1445623" y="2421678"/>
            <a:ext cx="3753394" cy="691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12993-A3F8-C22D-7611-D2543979E21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22320" y="3113494"/>
            <a:ext cx="0" cy="2661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755C20-337A-172C-4A1B-4FAE59791280}"/>
              </a:ext>
            </a:extLst>
          </p:cNvPr>
          <p:cNvSpPr txBox="1"/>
          <p:nvPr/>
        </p:nvSpPr>
        <p:spPr>
          <a:xfrm>
            <a:off x="2528368" y="5775158"/>
            <a:ext cx="3395638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ea typeface="HY견고딕" panose="02030600000101010101" pitchFamily="18" charset="-127"/>
              </a:rPr>
              <a:t>Two Stage Rocket Control Core</a:t>
            </a:r>
            <a:endParaRPr lang="en-US" altLang="ko-KR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817417-B43F-353C-F77F-2568B1B78463}"/>
              </a:ext>
            </a:extLst>
          </p:cNvPr>
          <p:cNvSpPr/>
          <p:nvPr/>
        </p:nvSpPr>
        <p:spPr>
          <a:xfrm>
            <a:off x="4624253" y="2423113"/>
            <a:ext cx="535578" cy="1397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6B3F2B2-AF74-1226-24CB-FE98EAE149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3510" r="59053" b="73898"/>
          <a:stretch/>
        </p:blipFill>
        <p:spPr>
          <a:xfrm>
            <a:off x="1445624" y="2421679"/>
            <a:ext cx="3753393" cy="691816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  <p:pic>
        <p:nvPicPr>
          <p:cNvPr id="16" name="그림 1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EC0266E-CEA6-354D-55B6-3F682E41BD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9" t="26101" r="59395" b="50799"/>
          <a:stretch/>
        </p:blipFill>
        <p:spPr>
          <a:xfrm>
            <a:off x="4624254" y="3113494"/>
            <a:ext cx="535577" cy="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3659687" cy="51838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 err="1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전자부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개발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Stage Separation System Control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11A03-8D2D-4D7D-A403-A007D969AE5E}"/>
              </a:ext>
            </a:extLst>
          </p:cNvPr>
          <p:cNvSpPr txBox="1"/>
          <p:nvPr/>
        </p:nvSpPr>
        <p:spPr>
          <a:xfrm>
            <a:off x="1200248" y="1582374"/>
            <a:ext cx="5098283" cy="4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알고리즘 구축을 위한 </a:t>
            </a:r>
            <a:r>
              <a:rPr lang="en-US" altLang="ko-KR" sz="1600" b="1" dirty="0"/>
              <a:t>Simulink simulation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8DBECA-3C23-BCB0-00C1-331B7DD86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475" y="2051873"/>
            <a:ext cx="5441050" cy="33147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A49F59-58AA-D265-D0DC-1D3246A86EA4}"/>
              </a:ext>
            </a:extLst>
          </p:cNvPr>
          <p:cNvSpPr txBox="1"/>
          <p:nvPr/>
        </p:nvSpPr>
        <p:spPr>
          <a:xfrm>
            <a:off x="7235841" y="5455365"/>
            <a:ext cx="2037960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김영호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박정빈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김아연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44600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２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590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２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5F31BB-59F9-F1C9-E277-DF38F9AC261B}"/>
              </a:ext>
            </a:extLst>
          </p:cNvPr>
          <p:cNvSpPr/>
          <p:nvPr/>
        </p:nvSpPr>
        <p:spPr>
          <a:xfrm>
            <a:off x="3158289" y="3250615"/>
            <a:ext cx="1606216" cy="691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12993-A3F8-C22D-7611-D2543979E21D}"/>
              </a:ext>
            </a:extLst>
          </p:cNvPr>
          <p:cNvCxnSpPr>
            <a:stCxn id="10" idx="2"/>
          </p:cNvCxnSpPr>
          <p:nvPr/>
        </p:nvCxnSpPr>
        <p:spPr>
          <a:xfrm>
            <a:off x="3961397" y="3942431"/>
            <a:ext cx="9024" cy="183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755C20-337A-172C-4A1B-4FAE59791280}"/>
              </a:ext>
            </a:extLst>
          </p:cNvPr>
          <p:cNvSpPr txBox="1"/>
          <p:nvPr/>
        </p:nvSpPr>
        <p:spPr>
          <a:xfrm>
            <a:off x="2761971" y="5775158"/>
            <a:ext cx="311545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Mini Rocket Control (</a:t>
            </a:r>
            <a:r>
              <a:rPr lang="ko-KR" altLang="en-US" sz="1600" b="1" dirty="0"/>
              <a:t>신입생</a:t>
            </a:r>
            <a:r>
              <a:rPr lang="en-US" altLang="ko-KR" sz="1600" b="1" dirty="0"/>
              <a:t>)</a:t>
            </a:r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6B3F2B2-AF74-1226-24CB-FE98EAE149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7" t="30579" r="62912" b="46829"/>
          <a:stretch/>
        </p:blipFill>
        <p:spPr>
          <a:xfrm>
            <a:off x="3158290" y="3250615"/>
            <a:ext cx="1606216" cy="691816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544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２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5F31BB-59F9-F1C9-E277-DF38F9AC261B}"/>
              </a:ext>
            </a:extLst>
          </p:cNvPr>
          <p:cNvSpPr/>
          <p:nvPr/>
        </p:nvSpPr>
        <p:spPr>
          <a:xfrm>
            <a:off x="1445623" y="2421678"/>
            <a:ext cx="3753394" cy="691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12993-A3F8-C22D-7611-D2543979E21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22320" y="3113494"/>
            <a:ext cx="0" cy="2661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755C20-337A-172C-4A1B-4FAE59791280}"/>
              </a:ext>
            </a:extLst>
          </p:cNvPr>
          <p:cNvSpPr txBox="1"/>
          <p:nvPr/>
        </p:nvSpPr>
        <p:spPr>
          <a:xfrm>
            <a:off x="2528368" y="5775158"/>
            <a:ext cx="3395638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ea typeface="HY견고딕" panose="02030600000101010101" pitchFamily="18" charset="-127"/>
              </a:rPr>
              <a:t>Two Stage Rocket Control Core</a:t>
            </a:r>
            <a:endParaRPr lang="en-US" altLang="ko-KR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817417-B43F-353C-F77F-2568B1B78463}"/>
              </a:ext>
            </a:extLst>
          </p:cNvPr>
          <p:cNvSpPr/>
          <p:nvPr/>
        </p:nvSpPr>
        <p:spPr>
          <a:xfrm>
            <a:off x="4624253" y="2423113"/>
            <a:ext cx="535578" cy="1397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6B3F2B2-AF74-1226-24CB-FE98EAE149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3510" r="59053" b="73898"/>
          <a:stretch/>
        </p:blipFill>
        <p:spPr>
          <a:xfrm>
            <a:off x="1445624" y="2421679"/>
            <a:ext cx="3753393" cy="691816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  <p:pic>
        <p:nvPicPr>
          <p:cNvPr id="16" name="그림 1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EC0266E-CEA6-354D-55B6-3F682E41BD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9" t="26101" r="59395" b="50799"/>
          <a:stretch/>
        </p:blipFill>
        <p:spPr>
          <a:xfrm>
            <a:off x="4624254" y="3113494"/>
            <a:ext cx="535577" cy="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D1B35D87-CE5B-AF90-60DE-1C3414E6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139630"/>
            <a:ext cx="223775" cy="21989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124461"/>
            <a:ext cx="3387012" cy="518387"/>
          </a:xfrm>
        </p:spPr>
        <p:txBody>
          <a:bodyPr>
            <a:noAutofit/>
          </a:bodyPr>
          <a:lstStyle/>
          <a:p>
            <a:pPr algn="l"/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개략도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AE02EBD-2064-593B-C711-4FC4A828DFB9}"/>
              </a:ext>
            </a:extLst>
          </p:cNvPr>
          <p:cNvSpPr txBox="1">
            <a:spLocks/>
          </p:cNvSpPr>
          <p:nvPr/>
        </p:nvSpPr>
        <p:spPr>
          <a:xfrm>
            <a:off x="673900" y="1185615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Schematic of 2024 Two Stage Rocket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２</a:t>
            </a:r>
            <a:endParaRPr 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28F0F81-FE55-77AC-D708-B0EFAE8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1B6518F-948F-A160-555D-19B9646BD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2314224"/>
            <a:ext cx="11262503" cy="30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5F31BB-59F9-F1C9-E277-DF38F9AC261B}"/>
              </a:ext>
            </a:extLst>
          </p:cNvPr>
          <p:cNvSpPr/>
          <p:nvPr/>
        </p:nvSpPr>
        <p:spPr>
          <a:xfrm>
            <a:off x="6096000" y="3250615"/>
            <a:ext cx="1606216" cy="691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12993-A3F8-C22D-7611-D2543979E21D}"/>
              </a:ext>
            </a:extLst>
          </p:cNvPr>
          <p:cNvCxnSpPr>
            <a:stCxn id="10" idx="2"/>
          </p:cNvCxnSpPr>
          <p:nvPr/>
        </p:nvCxnSpPr>
        <p:spPr>
          <a:xfrm>
            <a:off x="6899108" y="3942431"/>
            <a:ext cx="9024" cy="183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755C20-337A-172C-4A1B-4FAE59791280}"/>
              </a:ext>
            </a:extLst>
          </p:cNvPr>
          <p:cNvSpPr txBox="1"/>
          <p:nvPr/>
        </p:nvSpPr>
        <p:spPr>
          <a:xfrm>
            <a:off x="6218625" y="5775158"/>
            <a:ext cx="3115455" cy="4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Main Control</a:t>
            </a:r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6B3F2B2-AF74-1226-24CB-FE98EAE149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1" t="30579" r="36829" b="46829"/>
          <a:stretch/>
        </p:blipFill>
        <p:spPr>
          <a:xfrm>
            <a:off x="6095998" y="3250615"/>
            <a:ext cx="1606217" cy="691816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0834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제어부 개선 사항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A492A3-C49C-6640-B053-CF1A74743348}"/>
              </a:ext>
            </a:extLst>
          </p:cNvPr>
          <p:cNvSpPr txBox="1"/>
          <p:nvPr/>
        </p:nvSpPr>
        <p:spPr>
          <a:xfrm>
            <a:off x="908998" y="1975542"/>
            <a:ext cx="6568752" cy="138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전자부</a:t>
            </a:r>
            <a:r>
              <a:rPr lang="ko-KR" altLang="en-US" sz="1600" b="1" dirty="0"/>
              <a:t> 전선 정리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전선 단선 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로켓 발사 전 준비단계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사출 알고리즘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안전장치 문제점</a:t>
            </a:r>
            <a:endParaRPr lang="en-US" altLang="ko-KR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13154-8464-E3DD-F799-6B35FF3F8020}"/>
              </a:ext>
            </a:extLst>
          </p:cNvPr>
          <p:cNvSpPr txBox="1"/>
          <p:nvPr/>
        </p:nvSpPr>
        <p:spPr>
          <a:xfrm>
            <a:off x="908998" y="4453953"/>
            <a:ext cx="6802016" cy="18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전자부</a:t>
            </a:r>
            <a:r>
              <a:rPr lang="ko-KR" altLang="en-US" sz="1600" b="1" dirty="0"/>
              <a:t> 전선 관리 대책 선정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통신 신뢰성 향상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사출 알고리즘 및 안전장치 신뢰성 향상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지상 관리국 제작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발사 데이터 후 처리</a:t>
            </a:r>
            <a:r>
              <a:rPr lang="en-US" altLang="ko-KR" sz="1600" b="1" dirty="0"/>
              <a:t>)</a:t>
            </a:r>
          </a:p>
        </p:txBody>
      </p: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8" name="그림 7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9F54EE33-3FC5-E758-C0E8-82F23B133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1578783"/>
            <a:ext cx="223775" cy="219892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3EBC2555-7DF8-1AA2-F574-DC13B2E56CDF}"/>
              </a:ext>
            </a:extLst>
          </p:cNvPr>
          <p:cNvSpPr txBox="1">
            <a:spLocks/>
          </p:cNvSpPr>
          <p:nvPr/>
        </p:nvSpPr>
        <p:spPr>
          <a:xfrm>
            <a:off x="673900" y="1624768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Problem of Rocket Control</a:t>
            </a:r>
          </a:p>
        </p:txBody>
      </p:sp>
      <p:pic>
        <p:nvPicPr>
          <p:cNvPr id="11" name="그림 10" descr="직사각형, 상징, 디자인이(가) 표시된 사진&#10;&#10;자동 생성된 설명">
            <a:extLst>
              <a:ext uri="{FF2B5EF4-FFF2-40B4-BE49-F238E27FC236}">
                <a16:creationId xmlns:a16="http://schemas.microsoft.com/office/drawing/2014/main" id="{AEA243F5-8299-8BAA-F38A-D20A4270E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5" y="4057194"/>
            <a:ext cx="223775" cy="219892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A9E4A6A6-F500-C99E-6372-D3DD09B584B5}"/>
              </a:ext>
            </a:extLst>
          </p:cNvPr>
          <p:cNvSpPr txBox="1">
            <a:spLocks/>
          </p:cNvSpPr>
          <p:nvPr/>
        </p:nvSpPr>
        <p:spPr>
          <a:xfrm>
            <a:off x="673900" y="4103179"/>
            <a:ext cx="4176142" cy="350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>
                <a:ea typeface="HY견고딕" panose="02030600000101010101" pitchFamily="18" charset="-127"/>
              </a:rPr>
              <a:t>Goals of 2024 Rocket Main</a:t>
            </a:r>
            <a:r>
              <a:rPr lang="ko-KR" altLang="en-US" sz="1800" b="1" dirty="0">
                <a:ea typeface="HY견고딕" panose="02030600000101010101" pitchFamily="18" charset="-127"/>
              </a:rPr>
              <a:t> </a:t>
            </a:r>
            <a:r>
              <a:rPr lang="en-US" altLang="ko-KR" sz="1800" b="1" dirty="0">
                <a:ea typeface="HY견고딕" panose="02030600000101010101" pitchFamily="18" charset="-127"/>
              </a:rPr>
              <a:t>Control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5FBEEA-26C4-AA93-E7CA-325ECE435C53}"/>
              </a:ext>
            </a:extLst>
          </p:cNvPr>
          <p:cNvGrpSpPr/>
          <p:nvPr/>
        </p:nvGrpSpPr>
        <p:grpSpPr>
          <a:xfrm>
            <a:off x="6638756" y="1175048"/>
            <a:ext cx="2045090" cy="3189549"/>
            <a:chOff x="6638756" y="1175048"/>
            <a:chExt cx="2045090" cy="3189549"/>
          </a:xfrm>
        </p:grpSpPr>
        <p:pic>
          <p:nvPicPr>
            <p:cNvPr id="14" name="그림 13" descr="텍스트, 플라스틱이(가) 표시된 사진&#10;&#10;자동 생성된 설명">
              <a:extLst>
                <a:ext uri="{FF2B5EF4-FFF2-40B4-BE49-F238E27FC236}">
                  <a16:creationId xmlns:a16="http://schemas.microsoft.com/office/drawing/2014/main" id="{7E37D3E4-7E67-A1EA-E49D-305AE446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77" r="16190" b="26603"/>
            <a:stretch/>
          </p:blipFill>
          <p:spPr>
            <a:xfrm>
              <a:off x="6638756" y="1175048"/>
              <a:ext cx="2045090" cy="318954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91E3A1-4ED4-64E7-1A2A-5150349515AF}"/>
                </a:ext>
              </a:extLst>
            </p:cNvPr>
            <p:cNvSpPr/>
            <p:nvPr/>
          </p:nvSpPr>
          <p:spPr>
            <a:xfrm>
              <a:off x="6797842" y="3445212"/>
              <a:ext cx="1461838" cy="831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FEA4A5E-2B15-E3F7-8445-90A108956141}"/>
              </a:ext>
            </a:extLst>
          </p:cNvPr>
          <p:cNvGrpSpPr/>
          <p:nvPr/>
        </p:nvGrpSpPr>
        <p:grpSpPr>
          <a:xfrm>
            <a:off x="8784267" y="3355856"/>
            <a:ext cx="3065610" cy="2817884"/>
            <a:chOff x="8784267" y="3445212"/>
            <a:chExt cx="3065610" cy="2817884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8409DC8-4480-7D0B-D62A-29681F11D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67" y="3445212"/>
              <a:ext cx="3065610" cy="281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F440CE-7AE8-F145-9904-82D3692A36E0}"/>
                </a:ext>
              </a:extLst>
            </p:cNvPr>
            <p:cNvSpPr/>
            <p:nvPr/>
          </p:nvSpPr>
          <p:spPr>
            <a:xfrm>
              <a:off x="9200147" y="4277086"/>
              <a:ext cx="1688432" cy="13314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6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86DA3E-9279-27D3-49E0-42AA0574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74" y="1753602"/>
            <a:ext cx="3350795" cy="335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958473" y="4678190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4981215" y="1633349"/>
            <a:ext cx="2229570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TCP/IP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WebSocket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UDP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 Server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/>
          <p:nvPr/>
        </p:nvCxnSpPr>
        <p:spPr>
          <a:xfrm>
            <a:off x="4602079" y="342900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스케치, 그림, 그래픽, 블랙이(가) 표시된 사진&#10;&#10;자동 생성된 설명">
            <a:extLst>
              <a:ext uri="{FF2B5EF4-FFF2-40B4-BE49-F238E27FC236}">
                <a16:creationId xmlns:a16="http://schemas.microsoft.com/office/drawing/2014/main" id="{184EACCC-950A-B47A-79E2-8922B7878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08" y="2583781"/>
            <a:ext cx="1373047" cy="1690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5ECFB-2B0B-20A8-37E5-74A68FA83002}"/>
              </a:ext>
            </a:extLst>
          </p:cNvPr>
          <p:cNvSpPr txBox="1"/>
          <p:nvPr/>
        </p:nvSpPr>
        <p:spPr>
          <a:xfrm>
            <a:off x="7955917" y="4465086"/>
            <a:ext cx="3350795" cy="79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Rocket Ground Station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/>
              <a:t>(+Python)	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5E267-82FD-661C-CDCD-53AFEA34F5EC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통신 신뢰성 향상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지상 관리국 제작</a:t>
            </a:r>
            <a:endParaRPr lang="en-US" altLang="ko-KR" sz="1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8F6D4-D514-7CD2-742A-63EF2892898C}"/>
              </a:ext>
            </a:extLst>
          </p:cNvPr>
          <p:cNvSpPr txBox="1"/>
          <p:nvPr/>
        </p:nvSpPr>
        <p:spPr>
          <a:xfrm>
            <a:off x="958472" y="6307332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Alternative Plan : Zigbee</a:t>
            </a:r>
          </a:p>
        </p:txBody>
      </p:sp>
      <p:pic>
        <p:nvPicPr>
          <p:cNvPr id="1034" name="Picture 10" descr="XBEE/Zigbee S2C at Rs 1000/piece | XBEE Modules in Mumbai | ID: 15319176788">
            <a:extLst>
              <a:ext uri="{FF2B5EF4-FFF2-40B4-BE49-F238E27FC236}">
                <a16:creationId xmlns:a16="http://schemas.microsoft.com/office/drawing/2014/main" id="{353958C0-98EA-9C97-89DE-7BE0A533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81" y="5169553"/>
            <a:ext cx="1286375" cy="1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86DA3E-9279-27D3-49E0-42AA0574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74" y="1753602"/>
            <a:ext cx="3350795" cy="335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958473" y="4678190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4981215" y="1633349"/>
            <a:ext cx="2229570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TCP/IP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WebSocket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UDP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 Server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/>
          <p:nvPr/>
        </p:nvCxnSpPr>
        <p:spPr>
          <a:xfrm>
            <a:off x="4602079" y="342900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스케치, 그림, 그래픽, 블랙이(가) 표시된 사진&#10;&#10;자동 생성된 설명">
            <a:extLst>
              <a:ext uri="{FF2B5EF4-FFF2-40B4-BE49-F238E27FC236}">
                <a16:creationId xmlns:a16="http://schemas.microsoft.com/office/drawing/2014/main" id="{184EACCC-950A-B47A-79E2-8922B7878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08" y="2583781"/>
            <a:ext cx="1373047" cy="1690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5ECFB-2B0B-20A8-37E5-74A68FA83002}"/>
              </a:ext>
            </a:extLst>
          </p:cNvPr>
          <p:cNvSpPr txBox="1"/>
          <p:nvPr/>
        </p:nvSpPr>
        <p:spPr>
          <a:xfrm>
            <a:off x="7955917" y="4465086"/>
            <a:ext cx="3350795" cy="79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Rocket Ground Station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/>
              <a:t>(+Python)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사출 알고리즘 및 안전장치 신뢰성 향상</a:t>
            </a:r>
            <a:endParaRPr lang="en-US" altLang="ko-KR" sz="18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9FDAD2-9218-D846-A25C-8A6E629761C9}"/>
              </a:ext>
            </a:extLst>
          </p:cNvPr>
          <p:cNvCxnSpPr/>
          <p:nvPr/>
        </p:nvCxnSpPr>
        <p:spPr>
          <a:xfrm flipH="1">
            <a:off x="4590047" y="3693695"/>
            <a:ext cx="299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42848A-8944-7333-18B5-3914E2079437}"/>
              </a:ext>
            </a:extLst>
          </p:cNvPr>
          <p:cNvSpPr txBox="1"/>
          <p:nvPr/>
        </p:nvSpPr>
        <p:spPr>
          <a:xfrm>
            <a:off x="4981215" y="3784720"/>
            <a:ext cx="2229570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강제 사출 기능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강제 종료 기능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12A88-D4D1-5352-685A-8986F5E9C7FD}"/>
              </a:ext>
            </a:extLst>
          </p:cNvPr>
          <p:cNvSpPr txBox="1"/>
          <p:nvPr/>
        </p:nvSpPr>
        <p:spPr>
          <a:xfrm>
            <a:off x="958472" y="6307332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Alternative Plan : Zigbee</a:t>
            </a:r>
          </a:p>
        </p:txBody>
      </p:sp>
      <p:pic>
        <p:nvPicPr>
          <p:cNvPr id="13" name="Picture 10" descr="XBEE/Zigbee S2C at Rs 1000/piece | XBEE Modules in Mumbai | ID: 15319176788">
            <a:extLst>
              <a:ext uri="{FF2B5EF4-FFF2-40B4-BE49-F238E27FC236}">
                <a16:creationId xmlns:a16="http://schemas.microsoft.com/office/drawing/2014/main" id="{011E198A-B4F8-4E9B-0DBD-2CB16D3B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81" y="5169553"/>
            <a:ext cx="1286375" cy="1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874E-AF31-D420-A553-000977FC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FBEA654-431F-8C64-7531-BB61B8B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1" y="124461"/>
            <a:ext cx="4850814" cy="51838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Rocket </a:t>
            </a:r>
            <a:r>
              <a:rPr lang="ko-KR" altLang="en-US" sz="2800" dirty="0">
                <a:solidFill>
                  <a:srgbClr val="1E4E7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개선</a:t>
            </a:r>
            <a:endParaRPr lang="en-US" sz="2800" dirty="0">
              <a:solidFill>
                <a:srgbClr val="1E4E7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EF09523E-686D-BD11-409D-A15005CB884B}"/>
              </a:ext>
            </a:extLst>
          </p:cNvPr>
          <p:cNvSpPr txBox="1">
            <a:spLocks/>
          </p:cNvSpPr>
          <p:nvPr/>
        </p:nvSpPr>
        <p:spPr>
          <a:xfrm>
            <a:off x="11690929" y="6455928"/>
            <a:ext cx="317897" cy="255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30FD9E-C969-35B0-C944-E7042F9CF9C0}"/>
              </a:ext>
            </a:extLst>
          </p:cNvPr>
          <p:cNvCxnSpPr>
            <a:cxnSpLocks/>
          </p:cNvCxnSpPr>
          <p:nvPr/>
        </p:nvCxnSpPr>
        <p:spPr>
          <a:xfrm>
            <a:off x="485192" y="737118"/>
            <a:ext cx="11364686" cy="0"/>
          </a:xfrm>
          <a:prstGeom prst="line">
            <a:avLst/>
          </a:prstGeom>
          <a:ln w="34925">
            <a:gradFill>
              <a:gsLst>
                <a:gs pos="0">
                  <a:srgbClr val="1E4E79"/>
                </a:gs>
                <a:gs pos="98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F037D8-D2AF-95D8-6DA6-4D97A62669FE}"/>
              </a:ext>
            </a:extLst>
          </p:cNvPr>
          <p:cNvGrpSpPr/>
          <p:nvPr/>
        </p:nvGrpSpPr>
        <p:grpSpPr>
          <a:xfrm>
            <a:off x="9688132" y="99590"/>
            <a:ext cx="2320694" cy="568129"/>
            <a:chOff x="6203272" y="51502"/>
            <a:chExt cx="2503868" cy="61297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E59D0-58E4-8874-B32C-C32985F6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272" y="51502"/>
              <a:ext cx="1910862" cy="612972"/>
            </a:xfrm>
            <a:prstGeom prst="rect">
              <a:avLst/>
            </a:prstGeom>
          </p:spPr>
        </p:pic>
        <p:pic>
          <p:nvPicPr>
            <p:cNvPr id="7" name="그림 6" descr="폰트, 시계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8179F8E-4207-1365-9726-69525ACED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435" y="92135"/>
              <a:ext cx="531705" cy="531705"/>
            </a:xfrm>
            <a:prstGeom prst="rect">
              <a:avLst/>
            </a:prstGeom>
          </p:spPr>
        </p:pic>
      </p:grpSp>
      <p:pic>
        <p:nvPicPr>
          <p:cNvPr id="6" name="그림 5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4CAF49-F70D-17E3-8B47-EB8B98BEF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636" y="157514"/>
            <a:ext cx="1485679" cy="4902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86DA3E-9279-27D3-49E0-42AA0574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74" y="1753602"/>
            <a:ext cx="3350795" cy="3350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045E7-5F57-548E-4649-C65F65271494}"/>
              </a:ext>
            </a:extLst>
          </p:cNvPr>
          <p:cNvSpPr txBox="1"/>
          <p:nvPr/>
        </p:nvSpPr>
        <p:spPr>
          <a:xfrm>
            <a:off x="958473" y="4678190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4G/LTE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Cellular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Modem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Kit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AC19-64D1-9A4D-7EC2-C6FF0EBF731D}"/>
              </a:ext>
            </a:extLst>
          </p:cNvPr>
          <p:cNvSpPr txBox="1"/>
          <p:nvPr/>
        </p:nvSpPr>
        <p:spPr>
          <a:xfrm>
            <a:off x="4981215" y="1633349"/>
            <a:ext cx="2229570" cy="15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TCP/IP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WebSocket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UDP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Web Server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CA513C-D647-BFFF-011C-8CB038F01190}"/>
              </a:ext>
            </a:extLst>
          </p:cNvPr>
          <p:cNvCxnSpPr/>
          <p:nvPr/>
        </p:nvCxnSpPr>
        <p:spPr>
          <a:xfrm>
            <a:off x="4602079" y="3429000"/>
            <a:ext cx="2947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스케치, 그림, 그래픽, 블랙이(가) 표시된 사진&#10;&#10;자동 생성된 설명">
            <a:extLst>
              <a:ext uri="{FF2B5EF4-FFF2-40B4-BE49-F238E27FC236}">
                <a16:creationId xmlns:a16="http://schemas.microsoft.com/office/drawing/2014/main" id="{184EACCC-950A-B47A-79E2-8922B7878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08" y="2583781"/>
            <a:ext cx="1373047" cy="1690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5ECFB-2B0B-20A8-37E5-74A68FA83002}"/>
              </a:ext>
            </a:extLst>
          </p:cNvPr>
          <p:cNvSpPr txBox="1"/>
          <p:nvPr/>
        </p:nvSpPr>
        <p:spPr>
          <a:xfrm>
            <a:off x="7955917" y="4465086"/>
            <a:ext cx="3350795" cy="79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Rocket Ground Station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/>
              <a:t>(+Python)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137A-D7A6-F5AC-E352-0FDAE94866F4}"/>
              </a:ext>
            </a:extLst>
          </p:cNvPr>
          <p:cNvSpPr txBox="1"/>
          <p:nvPr/>
        </p:nvSpPr>
        <p:spPr>
          <a:xfrm>
            <a:off x="485191" y="970333"/>
            <a:ext cx="6097002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사출 알고리즘 및 안전장치 신뢰성 향상</a:t>
            </a:r>
            <a:endParaRPr lang="en-US" altLang="ko-KR" sz="18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9FDAD2-9218-D846-A25C-8A6E629761C9}"/>
              </a:ext>
            </a:extLst>
          </p:cNvPr>
          <p:cNvCxnSpPr/>
          <p:nvPr/>
        </p:nvCxnSpPr>
        <p:spPr>
          <a:xfrm flipH="1">
            <a:off x="4590047" y="3693695"/>
            <a:ext cx="2995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42848A-8944-7333-18B5-3914E2079437}"/>
              </a:ext>
            </a:extLst>
          </p:cNvPr>
          <p:cNvSpPr txBox="1"/>
          <p:nvPr/>
        </p:nvSpPr>
        <p:spPr>
          <a:xfrm>
            <a:off x="4981215" y="3784720"/>
            <a:ext cx="2229570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강제 사출 기능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강제 종료 기능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12A88-D4D1-5352-685A-8986F5E9C7FD}"/>
              </a:ext>
            </a:extLst>
          </p:cNvPr>
          <p:cNvSpPr txBox="1"/>
          <p:nvPr/>
        </p:nvSpPr>
        <p:spPr>
          <a:xfrm>
            <a:off x="958472" y="6307332"/>
            <a:ext cx="3350795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Alternative Plan : Zigbee</a:t>
            </a:r>
          </a:p>
        </p:txBody>
      </p:sp>
      <p:pic>
        <p:nvPicPr>
          <p:cNvPr id="13" name="Picture 10" descr="XBEE/Zigbee S2C at Rs 1000/piece | XBEE Modules in Mumbai | ID: 15319176788">
            <a:extLst>
              <a:ext uri="{FF2B5EF4-FFF2-40B4-BE49-F238E27FC236}">
                <a16:creationId xmlns:a16="http://schemas.microsoft.com/office/drawing/2014/main" id="{011E198A-B4F8-4E9B-0DBD-2CB16D3B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81" y="5169553"/>
            <a:ext cx="1286375" cy="1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0C6659-1741-57A1-025F-9B6CFBEA300C}"/>
              </a:ext>
            </a:extLst>
          </p:cNvPr>
          <p:cNvSpPr/>
          <p:nvPr/>
        </p:nvSpPr>
        <p:spPr>
          <a:xfrm>
            <a:off x="4379495" y="1479885"/>
            <a:ext cx="6797842" cy="40726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7EAEA-9F7F-7384-4594-7378CFA2D20D}"/>
              </a:ext>
            </a:extLst>
          </p:cNvPr>
          <p:cNvSpPr txBox="1"/>
          <p:nvPr/>
        </p:nvSpPr>
        <p:spPr>
          <a:xfrm>
            <a:off x="7773206" y="5743438"/>
            <a:ext cx="3460322" cy="3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김한수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김효빈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오서윤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오한빈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이해찬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정혁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37986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433</Words>
  <Application>Microsoft Office PowerPoint</Application>
  <PresentationFormat>와이드스크린</PresentationFormat>
  <Paragraphs>125</Paragraphs>
  <Slides>17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kpkk912@naver.com</dc:creator>
  <cp:lastModifiedBy>김영호</cp:lastModifiedBy>
  <cp:revision>62</cp:revision>
  <dcterms:created xsi:type="dcterms:W3CDTF">2024-02-17T04:27:58Z</dcterms:created>
  <dcterms:modified xsi:type="dcterms:W3CDTF">2024-05-21T05:01:00Z</dcterms:modified>
</cp:coreProperties>
</file>