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26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D5CC7-3E90-4112-A673-7E94D31833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B6358F-4D84-4273-8AD5-B84433E97C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5490B7-FDC7-4222-A6AF-CCD7C0C76E11}"/>
              </a:ext>
            </a:extLst>
          </p:cNvPr>
          <p:cNvSpPr>
            <a:spLocks noGrp="1"/>
          </p:cNvSpPr>
          <p:nvPr>
            <p:ph type="dt" sz="half" idx="10"/>
          </p:nvPr>
        </p:nvSpPr>
        <p:spPr/>
        <p:txBody>
          <a:bodyPr/>
          <a:lstStyle/>
          <a:p>
            <a:fld id="{7A3286C1-4538-421A-A85B-7D6CD8C14D80}" type="datetimeFigureOut">
              <a:rPr lang="en-US" smtClean="0"/>
              <a:t>7/29/2024</a:t>
            </a:fld>
            <a:endParaRPr lang="en-US"/>
          </a:p>
        </p:txBody>
      </p:sp>
      <p:sp>
        <p:nvSpPr>
          <p:cNvPr id="5" name="Footer Placeholder 4">
            <a:extLst>
              <a:ext uri="{FF2B5EF4-FFF2-40B4-BE49-F238E27FC236}">
                <a16:creationId xmlns:a16="http://schemas.microsoft.com/office/drawing/2014/main" id="{4AAE4533-1DE4-4F54-A262-E8B3DDE5B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AC9138-23ED-40B0-BA3E-EBAA99E18E83}"/>
              </a:ext>
            </a:extLst>
          </p:cNvPr>
          <p:cNvSpPr>
            <a:spLocks noGrp="1"/>
          </p:cNvSpPr>
          <p:nvPr>
            <p:ph type="sldNum" sz="quarter" idx="12"/>
          </p:nvPr>
        </p:nvSpPr>
        <p:spPr/>
        <p:txBody>
          <a:bodyPr/>
          <a:lstStyle/>
          <a:p>
            <a:fld id="{75190415-BD8B-4AA9-A493-EFF049380812}" type="slidenum">
              <a:rPr lang="en-US" smtClean="0"/>
              <a:t>‹#›</a:t>
            </a:fld>
            <a:endParaRPr lang="en-US"/>
          </a:p>
        </p:txBody>
      </p:sp>
    </p:spTree>
    <p:extLst>
      <p:ext uri="{BB962C8B-B14F-4D97-AF65-F5344CB8AC3E}">
        <p14:creationId xmlns:p14="http://schemas.microsoft.com/office/powerpoint/2010/main" val="1663511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D1168-830A-4FFC-815B-6978D8E602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F9EB36-EAE1-495D-B894-304106ED55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64D7D2-9CF6-47B6-8C52-E7C245A8A88B}"/>
              </a:ext>
            </a:extLst>
          </p:cNvPr>
          <p:cNvSpPr>
            <a:spLocks noGrp="1"/>
          </p:cNvSpPr>
          <p:nvPr>
            <p:ph type="dt" sz="half" idx="10"/>
          </p:nvPr>
        </p:nvSpPr>
        <p:spPr/>
        <p:txBody>
          <a:bodyPr/>
          <a:lstStyle/>
          <a:p>
            <a:fld id="{7A3286C1-4538-421A-A85B-7D6CD8C14D80}" type="datetimeFigureOut">
              <a:rPr lang="en-US" smtClean="0"/>
              <a:t>7/29/2024</a:t>
            </a:fld>
            <a:endParaRPr lang="en-US"/>
          </a:p>
        </p:txBody>
      </p:sp>
      <p:sp>
        <p:nvSpPr>
          <p:cNvPr id="5" name="Footer Placeholder 4">
            <a:extLst>
              <a:ext uri="{FF2B5EF4-FFF2-40B4-BE49-F238E27FC236}">
                <a16:creationId xmlns:a16="http://schemas.microsoft.com/office/drawing/2014/main" id="{1A022F58-4E6A-4A56-84BB-9658421331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730D47-2FFF-46F2-ACA1-192B36458ED2}"/>
              </a:ext>
            </a:extLst>
          </p:cNvPr>
          <p:cNvSpPr>
            <a:spLocks noGrp="1"/>
          </p:cNvSpPr>
          <p:nvPr>
            <p:ph type="sldNum" sz="quarter" idx="12"/>
          </p:nvPr>
        </p:nvSpPr>
        <p:spPr/>
        <p:txBody>
          <a:bodyPr/>
          <a:lstStyle/>
          <a:p>
            <a:fld id="{75190415-BD8B-4AA9-A493-EFF049380812}" type="slidenum">
              <a:rPr lang="en-US" smtClean="0"/>
              <a:t>‹#›</a:t>
            </a:fld>
            <a:endParaRPr lang="en-US"/>
          </a:p>
        </p:txBody>
      </p:sp>
    </p:spTree>
    <p:extLst>
      <p:ext uri="{BB962C8B-B14F-4D97-AF65-F5344CB8AC3E}">
        <p14:creationId xmlns:p14="http://schemas.microsoft.com/office/powerpoint/2010/main" val="2755723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A2E980-E9AB-41A0-ABF0-CEA35BEA67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47D83A-C73E-456D-9978-E25AED9973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80566F-B89C-40B2-AD5E-C3505A5120D9}"/>
              </a:ext>
            </a:extLst>
          </p:cNvPr>
          <p:cNvSpPr>
            <a:spLocks noGrp="1"/>
          </p:cNvSpPr>
          <p:nvPr>
            <p:ph type="dt" sz="half" idx="10"/>
          </p:nvPr>
        </p:nvSpPr>
        <p:spPr/>
        <p:txBody>
          <a:bodyPr/>
          <a:lstStyle/>
          <a:p>
            <a:fld id="{7A3286C1-4538-421A-A85B-7D6CD8C14D80}" type="datetimeFigureOut">
              <a:rPr lang="en-US" smtClean="0"/>
              <a:t>7/29/2024</a:t>
            </a:fld>
            <a:endParaRPr lang="en-US"/>
          </a:p>
        </p:txBody>
      </p:sp>
      <p:sp>
        <p:nvSpPr>
          <p:cNvPr id="5" name="Footer Placeholder 4">
            <a:extLst>
              <a:ext uri="{FF2B5EF4-FFF2-40B4-BE49-F238E27FC236}">
                <a16:creationId xmlns:a16="http://schemas.microsoft.com/office/drawing/2014/main" id="{6E178D14-9FCF-4995-9806-4C1ADD3BA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C1ADE-AAC8-4826-81C9-93F637D32E98}"/>
              </a:ext>
            </a:extLst>
          </p:cNvPr>
          <p:cNvSpPr>
            <a:spLocks noGrp="1"/>
          </p:cNvSpPr>
          <p:nvPr>
            <p:ph type="sldNum" sz="quarter" idx="12"/>
          </p:nvPr>
        </p:nvSpPr>
        <p:spPr/>
        <p:txBody>
          <a:bodyPr/>
          <a:lstStyle/>
          <a:p>
            <a:fld id="{75190415-BD8B-4AA9-A493-EFF049380812}" type="slidenum">
              <a:rPr lang="en-US" smtClean="0"/>
              <a:t>‹#›</a:t>
            </a:fld>
            <a:endParaRPr lang="en-US"/>
          </a:p>
        </p:txBody>
      </p:sp>
    </p:spTree>
    <p:extLst>
      <p:ext uri="{BB962C8B-B14F-4D97-AF65-F5344CB8AC3E}">
        <p14:creationId xmlns:p14="http://schemas.microsoft.com/office/powerpoint/2010/main" val="3495034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00C0E-192F-48DB-BBBF-555DA8A3DD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400A8E-C347-4A7C-B681-79057C34FD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A15F84-A77E-4605-A4B4-EDA8FD63F7FF}"/>
              </a:ext>
            </a:extLst>
          </p:cNvPr>
          <p:cNvSpPr>
            <a:spLocks noGrp="1"/>
          </p:cNvSpPr>
          <p:nvPr>
            <p:ph type="dt" sz="half" idx="10"/>
          </p:nvPr>
        </p:nvSpPr>
        <p:spPr/>
        <p:txBody>
          <a:bodyPr/>
          <a:lstStyle/>
          <a:p>
            <a:fld id="{7A3286C1-4538-421A-A85B-7D6CD8C14D80}" type="datetimeFigureOut">
              <a:rPr lang="en-US" smtClean="0"/>
              <a:t>7/29/2024</a:t>
            </a:fld>
            <a:endParaRPr lang="en-US"/>
          </a:p>
        </p:txBody>
      </p:sp>
      <p:sp>
        <p:nvSpPr>
          <p:cNvPr id="5" name="Footer Placeholder 4">
            <a:extLst>
              <a:ext uri="{FF2B5EF4-FFF2-40B4-BE49-F238E27FC236}">
                <a16:creationId xmlns:a16="http://schemas.microsoft.com/office/drawing/2014/main" id="{B9B8D00C-ADF8-46AA-8DA3-14F876C745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08BAEF-AB11-425E-9CF4-8298326DF6AE}"/>
              </a:ext>
            </a:extLst>
          </p:cNvPr>
          <p:cNvSpPr>
            <a:spLocks noGrp="1"/>
          </p:cNvSpPr>
          <p:nvPr>
            <p:ph type="sldNum" sz="quarter" idx="12"/>
          </p:nvPr>
        </p:nvSpPr>
        <p:spPr/>
        <p:txBody>
          <a:bodyPr/>
          <a:lstStyle/>
          <a:p>
            <a:fld id="{75190415-BD8B-4AA9-A493-EFF049380812}" type="slidenum">
              <a:rPr lang="en-US" smtClean="0"/>
              <a:t>‹#›</a:t>
            </a:fld>
            <a:endParaRPr lang="en-US"/>
          </a:p>
        </p:txBody>
      </p:sp>
    </p:spTree>
    <p:extLst>
      <p:ext uri="{BB962C8B-B14F-4D97-AF65-F5344CB8AC3E}">
        <p14:creationId xmlns:p14="http://schemas.microsoft.com/office/powerpoint/2010/main" val="1697779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D8C61-A63D-4103-B127-A296A9C577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AF1853-6159-450C-8585-27F949F409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03FB18-FAE5-4E85-88E0-908C0F0FE9DD}"/>
              </a:ext>
            </a:extLst>
          </p:cNvPr>
          <p:cNvSpPr>
            <a:spLocks noGrp="1"/>
          </p:cNvSpPr>
          <p:nvPr>
            <p:ph type="dt" sz="half" idx="10"/>
          </p:nvPr>
        </p:nvSpPr>
        <p:spPr/>
        <p:txBody>
          <a:bodyPr/>
          <a:lstStyle/>
          <a:p>
            <a:fld id="{7A3286C1-4538-421A-A85B-7D6CD8C14D80}" type="datetimeFigureOut">
              <a:rPr lang="en-US" smtClean="0"/>
              <a:t>7/29/2024</a:t>
            </a:fld>
            <a:endParaRPr lang="en-US"/>
          </a:p>
        </p:txBody>
      </p:sp>
      <p:sp>
        <p:nvSpPr>
          <p:cNvPr id="5" name="Footer Placeholder 4">
            <a:extLst>
              <a:ext uri="{FF2B5EF4-FFF2-40B4-BE49-F238E27FC236}">
                <a16:creationId xmlns:a16="http://schemas.microsoft.com/office/drawing/2014/main" id="{717761F9-7DAB-404B-AD18-C415BD5ED2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BFC247-7254-475E-859A-E52B4762E0CC}"/>
              </a:ext>
            </a:extLst>
          </p:cNvPr>
          <p:cNvSpPr>
            <a:spLocks noGrp="1"/>
          </p:cNvSpPr>
          <p:nvPr>
            <p:ph type="sldNum" sz="quarter" idx="12"/>
          </p:nvPr>
        </p:nvSpPr>
        <p:spPr/>
        <p:txBody>
          <a:bodyPr/>
          <a:lstStyle/>
          <a:p>
            <a:fld id="{75190415-BD8B-4AA9-A493-EFF049380812}" type="slidenum">
              <a:rPr lang="en-US" smtClean="0"/>
              <a:t>‹#›</a:t>
            </a:fld>
            <a:endParaRPr lang="en-US"/>
          </a:p>
        </p:txBody>
      </p:sp>
    </p:spTree>
    <p:extLst>
      <p:ext uri="{BB962C8B-B14F-4D97-AF65-F5344CB8AC3E}">
        <p14:creationId xmlns:p14="http://schemas.microsoft.com/office/powerpoint/2010/main" val="2779874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EC0E2-8C69-46D7-9FE4-CA9BA6C62E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F16D17-F048-4F3A-B3FB-475121ABD6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B8D1A0-4596-4D48-A46F-CF4A818425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3B3275-D2E5-4972-9965-875FCEB41343}"/>
              </a:ext>
            </a:extLst>
          </p:cNvPr>
          <p:cNvSpPr>
            <a:spLocks noGrp="1"/>
          </p:cNvSpPr>
          <p:nvPr>
            <p:ph type="dt" sz="half" idx="10"/>
          </p:nvPr>
        </p:nvSpPr>
        <p:spPr/>
        <p:txBody>
          <a:bodyPr/>
          <a:lstStyle/>
          <a:p>
            <a:fld id="{7A3286C1-4538-421A-A85B-7D6CD8C14D80}" type="datetimeFigureOut">
              <a:rPr lang="en-US" smtClean="0"/>
              <a:t>7/29/2024</a:t>
            </a:fld>
            <a:endParaRPr lang="en-US"/>
          </a:p>
        </p:txBody>
      </p:sp>
      <p:sp>
        <p:nvSpPr>
          <p:cNvPr id="6" name="Footer Placeholder 5">
            <a:extLst>
              <a:ext uri="{FF2B5EF4-FFF2-40B4-BE49-F238E27FC236}">
                <a16:creationId xmlns:a16="http://schemas.microsoft.com/office/drawing/2014/main" id="{AFE860FE-ED29-43B4-957F-CE019CE948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C1CB47-B3A9-418D-991D-DB213A60B2AE}"/>
              </a:ext>
            </a:extLst>
          </p:cNvPr>
          <p:cNvSpPr>
            <a:spLocks noGrp="1"/>
          </p:cNvSpPr>
          <p:nvPr>
            <p:ph type="sldNum" sz="quarter" idx="12"/>
          </p:nvPr>
        </p:nvSpPr>
        <p:spPr/>
        <p:txBody>
          <a:bodyPr/>
          <a:lstStyle/>
          <a:p>
            <a:fld id="{75190415-BD8B-4AA9-A493-EFF049380812}" type="slidenum">
              <a:rPr lang="en-US" smtClean="0"/>
              <a:t>‹#›</a:t>
            </a:fld>
            <a:endParaRPr lang="en-US"/>
          </a:p>
        </p:txBody>
      </p:sp>
    </p:spTree>
    <p:extLst>
      <p:ext uri="{BB962C8B-B14F-4D97-AF65-F5344CB8AC3E}">
        <p14:creationId xmlns:p14="http://schemas.microsoft.com/office/powerpoint/2010/main" val="1517593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21CC-9C52-41FE-93CB-23710B6C85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B4AB58-8E3E-43AB-B71B-029144029B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654E98-3F9C-44CF-91E2-9646F3C28C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00A948-2F1B-453A-8396-049E4D4702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88BD28-F325-47DD-8E46-C849FC9A84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42E15B-34E9-40D3-A26A-756F3F56A3C6}"/>
              </a:ext>
            </a:extLst>
          </p:cNvPr>
          <p:cNvSpPr>
            <a:spLocks noGrp="1"/>
          </p:cNvSpPr>
          <p:nvPr>
            <p:ph type="dt" sz="half" idx="10"/>
          </p:nvPr>
        </p:nvSpPr>
        <p:spPr/>
        <p:txBody>
          <a:bodyPr/>
          <a:lstStyle/>
          <a:p>
            <a:fld id="{7A3286C1-4538-421A-A85B-7D6CD8C14D80}" type="datetimeFigureOut">
              <a:rPr lang="en-US" smtClean="0"/>
              <a:t>7/29/2024</a:t>
            </a:fld>
            <a:endParaRPr lang="en-US"/>
          </a:p>
        </p:txBody>
      </p:sp>
      <p:sp>
        <p:nvSpPr>
          <p:cNvPr id="8" name="Footer Placeholder 7">
            <a:extLst>
              <a:ext uri="{FF2B5EF4-FFF2-40B4-BE49-F238E27FC236}">
                <a16:creationId xmlns:a16="http://schemas.microsoft.com/office/drawing/2014/main" id="{CA1F9566-71DB-4B4B-8BBF-1C28886913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81BC51-F757-432E-AA0C-47B53D45ACD4}"/>
              </a:ext>
            </a:extLst>
          </p:cNvPr>
          <p:cNvSpPr>
            <a:spLocks noGrp="1"/>
          </p:cNvSpPr>
          <p:nvPr>
            <p:ph type="sldNum" sz="quarter" idx="12"/>
          </p:nvPr>
        </p:nvSpPr>
        <p:spPr/>
        <p:txBody>
          <a:bodyPr/>
          <a:lstStyle/>
          <a:p>
            <a:fld id="{75190415-BD8B-4AA9-A493-EFF049380812}" type="slidenum">
              <a:rPr lang="en-US" smtClean="0"/>
              <a:t>‹#›</a:t>
            </a:fld>
            <a:endParaRPr lang="en-US"/>
          </a:p>
        </p:txBody>
      </p:sp>
    </p:spTree>
    <p:extLst>
      <p:ext uri="{BB962C8B-B14F-4D97-AF65-F5344CB8AC3E}">
        <p14:creationId xmlns:p14="http://schemas.microsoft.com/office/powerpoint/2010/main" val="797255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174A8-9B17-4487-9200-752E09F65E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1A07EE-39D3-4C08-9258-AC7A2FE15668}"/>
              </a:ext>
            </a:extLst>
          </p:cNvPr>
          <p:cNvSpPr>
            <a:spLocks noGrp="1"/>
          </p:cNvSpPr>
          <p:nvPr>
            <p:ph type="dt" sz="half" idx="10"/>
          </p:nvPr>
        </p:nvSpPr>
        <p:spPr/>
        <p:txBody>
          <a:bodyPr/>
          <a:lstStyle/>
          <a:p>
            <a:fld id="{7A3286C1-4538-421A-A85B-7D6CD8C14D80}" type="datetimeFigureOut">
              <a:rPr lang="en-US" smtClean="0"/>
              <a:t>7/29/2024</a:t>
            </a:fld>
            <a:endParaRPr lang="en-US"/>
          </a:p>
        </p:txBody>
      </p:sp>
      <p:sp>
        <p:nvSpPr>
          <p:cNvPr id="4" name="Footer Placeholder 3">
            <a:extLst>
              <a:ext uri="{FF2B5EF4-FFF2-40B4-BE49-F238E27FC236}">
                <a16:creationId xmlns:a16="http://schemas.microsoft.com/office/drawing/2014/main" id="{9014148D-DD5A-4F5C-B715-1B5FC06595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D0AB68-0A8B-4B02-B5D5-80669DA20A76}"/>
              </a:ext>
            </a:extLst>
          </p:cNvPr>
          <p:cNvSpPr>
            <a:spLocks noGrp="1"/>
          </p:cNvSpPr>
          <p:nvPr>
            <p:ph type="sldNum" sz="quarter" idx="12"/>
          </p:nvPr>
        </p:nvSpPr>
        <p:spPr/>
        <p:txBody>
          <a:bodyPr/>
          <a:lstStyle/>
          <a:p>
            <a:fld id="{75190415-BD8B-4AA9-A493-EFF049380812}" type="slidenum">
              <a:rPr lang="en-US" smtClean="0"/>
              <a:t>‹#›</a:t>
            </a:fld>
            <a:endParaRPr lang="en-US"/>
          </a:p>
        </p:txBody>
      </p:sp>
    </p:spTree>
    <p:extLst>
      <p:ext uri="{BB962C8B-B14F-4D97-AF65-F5344CB8AC3E}">
        <p14:creationId xmlns:p14="http://schemas.microsoft.com/office/powerpoint/2010/main" val="3308030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3DF515-BA3B-4BBE-953B-F69C6FD85412}"/>
              </a:ext>
            </a:extLst>
          </p:cNvPr>
          <p:cNvSpPr>
            <a:spLocks noGrp="1"/>
          </p:cNvSpPr>
          <p:nvPr>
            <p:ph type="dt" sz="half" idx="10"/>
          </p:nvPr>
        </p:nvSpPr>
        <p:spPr/>
        <p:txBody>
          <a:bodyPr/>
          <a:lstStyle/>
          <a:p>
            <a:fld id="{7A3286C1-4538-421A-A85B-7D6CD8C14D80}" type="datetimeFigureOut">
              <a:rPr lang="en-US" smtClean="0"/>
              <a:t>7/29/2024</a:t>
            </a:fld>
            <a:endParaRPr lang="en-US"/>
          </a:p>
        </p:txBody>
      </p:sp>
      <p:sp>
        <p:nvSpPr>
          <p:cNvPr id="3" name="Footer Placeholder 2">
            <a:extLst>
              <a:ext uri="{FF2B5EF4-FFF2-40B4-BE49-F238E27FC236}">
                <a16:creationId xmlns:a16="http://schemas.microsoft.com/office/drawing/2014/main" id="{8FAFC9CA-C09B-4E1E-8584-522BCE59E6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15CC91-382C-43FD-B9C5-DF8C13910B68}"/>
              </a:ext>
            </a:extLst>
          </p:cNvPr>
          <p:cNvSpPr>
            <a:spLocks noGrp="1"/>
          </p:cNvSpPr>
          <p:nvPr>
            <p:ph type="sldNum" sz="quarter" idx="12"/>
          </p:nvPr>
        </p:nvSpPr>
        <p:spPr/>
        <p:txBody>
          <a:bodyPr/>
          <a:lstStyle/>
          <a:p>
            <a:fld id="{75190415-BD8B-4AA9-A493-EFF049380812}" type="slidenum">
              <a:rPr lang="en-US" smtClean="0"/>
              <a:t>‹#›</a:t>
            </a:fld>
            <a:endParaRPr lang="en-US"/>
          </a:p>
        </p:txBody>
      </p:sp>
    </p:spTree>
    <p:extLst>
      <p:ext uri="{BB962C8B-B14F-4D97-AF65-F5344CB8AC3E}">
        <p14:creationId xmlns:p14="http://schemas.microsoft.com/office/powerpoint/2010/main" val="2788073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B3506-319C-440C-99F9-FCABE7DEFC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BA2B2F-CF0A-482A-9660-3931D74AA6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B57552-F234-4C91-A8E8-F3679299BF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DA50CC-910A-494E-BFC9-D5C96F827859}"/>
              </a:ext>
            </a:extLst>
          </p:cNvPr>
          <p:cNvSpPr>
            <a:spLocks noGrp="1"/>
          </p:cNvSpPr>
          <p:nvPr>
            <p:ph type="dt" sz="half" idx="10"/>
          </p:nvPr>
        </p:nvSpPr>
        <p:spPr/>
        <p:txBody>
          <a:bodyPr/>
          <a:lstStyle/>
          <a:p>
            <a:fld id="{7A3286C1-4538-421A-A85B-7D6CD8C14D80}" type="datetimeFigureOut">
              <a:rPr lang="en-US" smtClean="0"/>
              <a:t>7/29/2024</a:t>
            </a:fld>
            <a:endParaRPr lang="en-US"/>
          </a:p>
        </p:txBody>
      </p:sp>
      <p:sp>
        <p:nvSpPr>
          <p:cNvPr id="6" name="Footer Placeholder 5">
            <a:extLst>
              <a:ext uri="{FF2B5EF4-FFF2-40B4-BE49-F238E27FC236}">
                <a16:creationId xmlns:a16="http://schemas.microsoft.com/office/drawing/2014/main" id="{0B3883BF-2FE8-4E61-900A-7CC379F206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7174CE-B838-4CDD-819D-B69D923CEEC8}"/>
              </a:ext>
            </a:extLst>
          </p:cNvPr>
          <p:cNvSpPr>
            <a:spLocks noGrp="1"/>
          </p:cNvSpPr>
          <p:nvPr>
            <p:ph type="sldNum" sz="quarter" idx="12"/>
          </p:nvPr>
        </p:nvSpPr>
        <p:spPr/>
        <p:txBody>
          <a:bodyPr/>
          <a:lstStyle/>
          <a:p>
            <a:fld id="{75190415-BD8B-4AA9-A493-EFF049380812}" type="slidenum">
              <a:rPr lang="en-US" smtClean="0"/>
              <a:t>‹#›</a:t>
            </a:fld>
            <a:endParaRPr lang="en-US"/>
          </a:p>
        </p:txBody>
      </p:sp>
    </p:spTree>
    <p:extLst>
      <p:ext uri="{BB962C8B-B14F-4D97-AF65-F5344CB8AC3E}">
        <p14:creationId xmlns:p14="http://schemas.microsoft.com/office/powerpoint/2010/main" val="862044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CD769-FFE4-4DB1-B597-C7AD6C10A9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349686-735C-40A5-B203-F7992DA9BA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57888A-05EA-4102-AB09-BD8B5E0E5F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40598F-5AA5-4348-8439-FC0215B469A1}"/>
              </a:ext>
            </a:extLst>
          </p:cNvPr>
          <p:cNvSpPr>
            <a:spLocks noGrp="1"/>
          </p:cNvSpPr>
          <p:nvPr>
            <p:ph type="dt" sz="half" idx="10"/>
          </p:nvPr>
        </p:nvSpPr>
        <p:spPr/>
        <p:txBody>
          <a:bodyPr/>
          <a:lstStyle/>
          <a:p>
            <a:fld id="{7A3286C1-4538-421A-A85B-7D6CD8C14D80}" type="datetimeFigureOut">
              <a:rPr lang="en-US" smtClean="0"/>
              <a:t>7/29/2024</a:t>
            </a:fld>
            <a:endParaRPr lang="en-US"/>
          </a:p>
        </p:txBody>
      </p:sp>
      <p:sp>
        <p:nvSpPr>
          <p:cNvPr id="6" name="Footer Placeholder 5">
            <a:extLst>
              <a:ext uri="{FF2B5EF4-FFF2-40B4-BE49-F238E27FC236}">
                <a16:creationId xmlns:a16="http://schemas.microsoft.com/office/drawing/2014/main" id="{EBCA1FE0-DDA8-4DF5-A913-0E6243A7E0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2D9989-604F-439D-BC56-80E120CD4CAD}"/>
              </a:ext>
            </a:extLst>
          </p:cNvPr>
          <p:cNvSpPr>
            <a:spLocks noGrp="1"/>
          </p:cNvSpPr>
          <p:nvPr>
            <p:ph type="sldNum" sz="quarter" idx="12"/>
          </p:nvPr>
        </p:nvSpPr>
        <p:spPr/>
        <p:txBody>
          <a:bodyPr/>
          <a:lstStyle/>
          <a:p>
            <a:fld id="{75190415-BD8B-4AA9-A493-EFF049380812}" type="slidenum">
              <a:rPr lang="en-US" smtClean="0"/>
              <a:t>‹#›</a:t>
            </a:fld>
            <a:endParaRPr lang="en-US"/>
          </a:p>
        </p:txBody>
      </p:sp>
    </p:spTree>
    <p:extLst>
      <p:ext uri="{BB962C8B-B14F-4D97-AF65-F5344CB8AC3E}">
        <p14:creationId xmlns:p14="http://schemas.microsoft.com/office/powerpoint/2010/main" val="3514530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9BF6EF-DDFA-48EC-8C5F-D430418605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8EC821-BD2A-492C-AC25-228C6E8516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1D4DDB-49F9-4AD7-9CEA-164299F21C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3286C1-4538-421A-A85B-7D6CD8C14D80}" type="datetimeFigureOut">
              <a:rPr lang="en-US" smtClean="0"/>
              <a:t>7/29/2024</a:t>
            </a:fld>
            <a:endParaRPr lang="en-US"/>
          </a:p>
        </p:txBody>
      </p:sp>
      <p:sp>
        <p:nvSpPr>
          <p:cNvPr id="5" name="Footer Placeholder 4">
            <a:extLst>
              <a:ext uri="{FF2B5EF4-FFF2-40B4-BE49-F238E27FC236}">
                <a16:creationId xmlns:a16="http://schemas.microsoft.com/office/drawing/2014/main" id="{190FF8BC-D4FD-41A8-BB5C-A44E11ED89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CE1B65-8D7E-4F70-9A71-1E8CEC4E97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190415-BD8B-4AA9-A493-EFF049380812}" type="slidenum">
              <a:rPr lang="en-US" smtClean="0"/>
              <a:t>‹#›</a:t>
            </a:fld>
            <a:endParaRPr lang="en-US"/>
          </a:p>
        </p:txBody>
      </p:sp>
    </p:spTree>
    <p:extLst>
      <p:ext uri="{BB962C8B-B14F-4D97-AF65-F5344CB8AC3E}">
        <p14:creationId xmlns:p14="http://schemas.microsoft.com/office/powerpoint/2010/main" val="218637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5805F-4F9B-43B3-AF02-3E6C3136DBAB}"/>
              </a:ext>
            </a:extLst>
          </p:cNvPr>
          <p:cNvSpPr>
            <a:spLocks noGrp="1"/>
          </p:cNvSpPr>
          <p:nvPr>
            <p:ph type="ctrTitle"/>
          </p:nvPr>
        </p:nvSpPr>
        <p:spPr>
          <a:solidFill>
            <a:schemeClr val="accent2">
              <a:lumMod val="20000"/>
              <a:lumOff val="80000"/>
            </a:schemeClr>
          </a:solidFill>
        </p:spPr>
        <p:txBody>
          <a:bodyPr>
            <a:normAutofit/>
          </a:bodyPr>
          <a:lstStyle/>
          <a:p>
            <a:r>
              <a:rPr lang="en-US" sz="4800" dirty="0">
                <a:effectLst>
                  <a:outerShdw blurRad="38100" dist="38100" dir="2700000" algn="tl">
                    <a:srgbClr val="000000">
                      <a:alpha val="43137"/>
                    </a:srgbClr>
                  </a:outerShdw>
                </a:effectLst>
              </a:rPr>
              <a:t>PROJECT TWO – INSIGHTS AND RECOMMENDATIONS</a:t>
            </a:r>
          </a:p>
        </p:txBody>
      </p:sp>
    </p:spTree>
    <p:extLst>
      <p:ext uri="{BB962C8B-B14F-4D97-AF65-F5344CB8AC3E}">
        <p14:creationId xmlns:p14="http://schemas.microsoft.com/office/powerpoint/2010/main" val="2001573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D06D1-CDD2-4B7F-9004-BA44113E733F}"/>
              </a:ext>
            </a:extLst>
          </p:cNvPr>
          <p:cNvSpPr>
            <a:spLocks noGrp="1"/>
          </p:cNvSpPr>
          <p:nvPr>
            <p:ph type="title"/>
          </p:nvPr>
        </p:nvSpPr>
        <p:spPr/>
        <p:txBody>
          <a:bodyPr>
            <a:normAutofit/>
          </a:bodyPr>
          <a:lstStyle/>
          <a:p>
            <a:r>
              <a:rPr lang="en-US" sz="2800" b="1" u="sng" dirty="0">
                <a:effectLst>
                  <a:outerShdw blurRad="38100" dist="38100" dir="2700000" algn="tl">
                    <a:srgbClr val="000000">
                      <a:alpha val="43137"/>
                    </a:srgbClr>
                  </a:outerShdw>
                </a:effectLst>
              </a:rPr>
              <a:t>QUESTION 9 – LOCATION INSIGHTS</a:t>
            </a:r>
          </a:p>
        </p:txBody>
      </p:sp>
      <p:sp>
        <p:nvSpPr>
          <p:cNvPr id="3" name="Content Placeholder 2">
            <a:extLst>
              <a:ext uri="{FF2B5EF4-FFF2-40B4-BE49-F238E27FC236}">
                <a16:creationId xmlns:a16="http://schemas.microsoft.com/office/drawing/2014/main" id="{C27F499C-84DC-493A-BCAD-45FD7349FC46}"/>
              </a:ext>
            </a:extLst>
          </p:cNvPr>
          <p:cNvSpPr>
            <a:spLocks noGrp="1"/>
          </p:cNvSpPr>
          <p:nvPr>
            <p:ph idx="1"/>
          </p:nvPr>
        </p:nvSpPr>
        <p:spPr/>
        <p:txBody>
          <a:bodyPr>
            <a:noAutofit/>
          </a:bodyPr>
          <a:lstStyle/>
          <a:p>
            <a:pPr marL="0" marR="0" lvl="0" indent="0">
              <a:lnSpc>
                <a:spcPct val="107000"/>
              </a:lnSpc>
              <a:spcBef>
                <a:spcPts val="0"/>
              </a:spcBef>
              <a:spcAft>
                <a:spcPts val="0"/>
              </a:spcAft>
              <a:buNone/>
            </a:pPr>
            <a:r>
              <a:rPr lang="en-US" sz="1800" b="1" dirty="0">
                <a:latin typeface="Calibri" panose="020F0502020204030204" pitchFamily="34" charset="0"/>
                <a:ea typeface="Calibri" panose="020F0502020204030204" pitchFamily="34" charset="0"/>
                <a:cs typeface="Times New Roman" panose="02020603050405020304" pitchFamily="18" charset="0"/>
              </a:rPr>
              <a:t>Observations</a:t>
            </a:r>
          </a:p>
          <a:p>
            <a:pPr>
              <a:lnSpc>
                <a:spcPct val="107000"/>
              </a:lnSpc>
              <a:spcBef>
                <a:spcPts val="0"/>
              </a:spcBef>
            </a:pPr>
            <a:r>
              <a:rPr lang="en-US" sz="1800" dirty="0">
                <a:effectLst/>
                <a:latin typeface="Calibri" panose="020F0502020204030204" pitchFamily="34" charset="0"/>
                <a:ea typeface="Calibri" panose="020F0502020204030204" pitchFamily="34" charset="0"/>
                <a:cs typeface="Times New Roman" panose="02020603050405020304" pitchFamily="18" charset="0"/>
              </a:rPr>
              <a:t>At 310.3, Jacksonville-</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Latta</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the most frequently visited start and stop location, then we have Kissimmee – Jacksonville as the second most visited locations at 201.</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Least visited start and stop locations are West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Bakeley</a:t>
            </a:r>
            <a:r>
              <a:rPr lang="en-US" sz="1800" dirty="0">
                <a:effectLst/>
                <a:latin typeface="Calibri" panose="020F0502020204030204" pitchFamily="34" charset="0"/>
                <a:ea typeface="Calibri" panose="020F0502020204030204" pitchFamily="34" charset="0"/>
                <a:cs typeface="Times New Roman" panose="02020603050405020304" pitchFamily="18" charset="0"/>
              </a:rPr>
              <a:t> – Central,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Katunyaka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katunyaka</a:t>
            </a:r>
            <a:r>
              <a:rPr lang="en-US" sz="1800" dirty="0">
                <a:effectLst/>
                <a:latin typeface="Calibri" panose="020F0502020204030204" pitchFamily="34" charset="0"/>
                <a:ea typeface="Calibri" panose="020F0502020204030204" pitchFamily="34" charset="0"/>
                <a:cs typeface="Times New Roman" panose="02020603050405020304" pitchFamily="18" charset="0"/>
              </a:rPr>
              <a:t>, Tribeca – Soho with miles less than 1.</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Causes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most frequently visited Location could be the major cities where people travel for meetings, Customer visits etc.</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least visited locations could be far away from major cities.</a:t>
            </a:r>
          </a:p>
          <a:p>
            <a:pPr marL="0" marR="0" indent="0">
              <a:lnSpc>
                <a:spcPct val="107000"/>
              </a:lnSpc>
              <a:spcBef>
                <a:spcPts val="0"/>
              </a:spcBef>
              <a:spcAft>
                <a:spcPts val="800"/>
              </a:spcAft>
              <a:buNone/>
            </a:pPr>
            <a:r>
              <a:rPr lang="en-US" sz="1800" b="1" dirty="0">
                <a:latin typeface="Calibri" panose="020F0502020204030204" pitchFamily="34" charset="0"/>
                <a:ea typeface="Calibri" panose="020F0502020204030204" pitchFamily="34" charset="0"/>
                <a:cs typeface="Times New Roman" panose="02020603050405020304" pitchFamily="18" charset="0"/>
              </a:rPr>
              <a:t>Recommendations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Uber can use social media for brand awareness and customer loyalty</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Incentives and discounts to attract new customers and retain old ones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Partnership and sponsorship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ie</a:t>
            </a:r>
            <a:r>
              <a:rPr lang="en-US" sz="1800" dirty="0">
                <a:effectLst/>
                <a:latin typeface="Calibri" panose="020F0502020204030204" pitchFamily="34" charset="0"/>
                <a:ea typeface="Calibri" panose="020F0502020204030204" pitchFamily="34" charset="0"/>
                <a:cs typeface="Times New Roman" panose="02020603050405020304" pitchFamily="18" charset="0"/>
              </a:rPr>
              <a:t> partner with local businesses, sponsors and events to offer convenient and affordable riding options for their customers and attendees.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Invest in customer feedback and services.</a:t>
            </a:r>
          </a:p>
        </p:txBody>
      </p:sp>
    </p:spTree>
    <p:extLst>
      <p:ext uri="{BB962C8B-B14F-4D97-AF65-F5344CB8AC3E}">
        <p14:creationId xmlns:p14="http://schemas.microsoft.com/office/powerpoint/2010/main" val="2339861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DA18F-32C9-4373-B021-3109B588D1F6}"/>
              </a:ext>
            </a:extLst>
          </p:cNvPr>
          <p:cNvSpPr>
            <a:spLocks noGrp="1"/>
          </p:cNvSpPr>
          <p:nvPr>
            <p:ph type="title"/>
          </p:nvPr>
        </p:nvSpPr>
        <p:spPr>
          <a:xfrm>
            <a:off x="838200" y="325369"/>
            <a:ext cx="10515600" cy="1325563"/>
          </a:xfrm>
        </p:spPr>
        <p:txBody>
          <a:bodyPr>
            <a:normAutofit/>
          </a:bodyPr>
          <a:lstStyle/>
          <a:p>
            <a:r>
              <a:rPr lang="en-US" sz="2800" b="1" u="sng" dirty="0">
                <a:effectLst>
                  <a:outerShdw blurRad="38100" dist="38100" dir="2700000" algn="tl">
                    <a:srgbClr val="000000">
                      <a:alpha val="43137"/>
                    </a:srgbClr>
                  </a:outerShdw>
                </a:effectLst>
              </a:rPr>
              <a:t>QUESTION 10 – CUSTOMER VISITS</a:t>
            </a:r>
          </a:p>
        </p:txBody>
      </p:sp>
      <p:sp>
        <p:nvSpPr>
          <p:cNvPr id="3" name="Content Placeholder 2">
            <a:extLst>
              <a:ext uri="{FF2B5EF4-FFF2-40B4-BE49-F238E27FC236}">
                <a16:creationId xmlns:a16="http://schemas.microsoft.com/office/drawing/2014/main" id="{6D75B328-5130-46A2-A618-90EAEA789ADF}"/>
              </a:ext>
            </a:extLst>
          </p:cNvPr>
          <p:cNvSpPr>
            <a:spLocks noGrp="1"/>
          </p:cNvSpPr>
          <p:nvPr>
            <p:ph idx="1"/>
          </p:nvPr>
        </p:nvSpPr>
        <p:spPr/>
        <p:txBody>
          <a:bodyPr/>
          <a:lstStyle/>
          <a:p>
            <a:pPr marL="0" marR="0" indent="0">
              <a:lnSpc>
                <a:spcPct val="107000"/>
              </a:lnSpc>
              <a:spcBef>
                <a:spcPts val="0"/>
              </a:spcBef>
              <a:spcAft>
                <a:spcPts val="800"/>
              </a:spcAft>
              <a:buNone/>
            </a:pPr>
            <a:r>
              <a:rPr lang="en-US" sz="1800" b="1" dirty="0">
                <a:latin typeface="Calibri" panose="020F0502020204030204" pitchFamily="34" charset="0"/>
                <a:ea typeface="Calibri" panose="020F0502020204030204" pitchFamily="34" charset="0"/>
                <a:cs typeface="Times New Roman" panose="02020603050405020304" pitchFamily="18" charset="0"/>
              </a:rPr>
              <a:t>Observations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Commute is the highest in both minutes and distance followed by customer visits.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Errands, moving, meal/entertainment and Airport travel have way less miles and more minutes.</a:t>
            </a:r>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Causes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Commute usually entails longer distances hence more minutes and miles.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Those with less miles and more minutes for example moving, waiting time could be contributing to the increase in minutes.</a:t>
            </a:r>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Recommendations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Put an extra fee for waiting time.</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Advertise uber pool to increase no of trips for commute</a:t>
            </a:r>
            <a:endParaRPr lang="en-US" dirty="0"/>
          </a:p>
        </p:txBody>
      </p:sp>
    </p:spTree>
    <p:extLst>
      <p:ext uri="{BB962C8B-B14F-4D97-AF65-F5344CB8AC3E}">
        <p14:creationId xmlns:p14="http://schemas.microsoft.com/office/powerpoint/2010/main" val="3662031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D8719-015E-4690-BA44-A82E9AF4CAB1}"/>
              </a:ext>
            </a:extLst>
          </p:cNvPr>
          <p:cNvSpPr>
            <a:spLocks noGrp="1"/>
          </p:cNvSpPr>
          <p:nvPr>
            <p:ph type="title"/>
          </p:nvPr>
        </p:nvSpPr>
        <p:spPr/>
        <p:txBody>
          <a:bodyPr>
            <a:normAutofit/>
          </a:bodyPr>
          <a:lstStyle/>
          <a:p>
            <a:r>
              <a:rPr lang="en-US" sz="2800" b="1" u="sng" dirty="0">
                <a:effectLst>
                  <a:outerShdw blurRad="38100" dist="38100" dir="2700000" algn="tl">
                    <a:srgbClr val="000000">
                      <a:alpha val="43137"/>
                    </a:srgbClr>
                  </a:outerShdw>
                </a:effectLst>
              </a:rPr>
              <a:t>QUESTION 11 – TIME OF DAY ANALYSIS</a:t>
            </a:r>
          </a:p>
        </p:txBody>
      </p:sp>
      <p:sp>
        <p:nvSpPr>
          <p:cNvPr id="3" name="Content Placeholder 2">
            <a:extLst>
              <a:ext uri="{FF2B5EF4-FFF2-40B4-BE49-F238E27FC236}">
                <a16:creationId xmlns:a16="http://schemas.microsoft.com/office/drawing/2014/main" id="{D926E663-A43F-4EC2-BFC6-AA6C69AAB13B}"/>
              </a:ext>
            </a:extLst>
          </p:cNvPr>
          <p:cNvSpPr>
            <a:spLocks noGrp="1"/>
          </p:cNvSpPr>
          <p:nvPr>
            <p:ph idx="1"/>
          </p:nvPr>
        </p:nvSpPr>
        <p:spPr/>
        <p:txBody>
          <a:bodyPr/>
          <a:lstStyle/>
          <a:p>
            <a:pPr marL="0" marR="0" indent="0">
              <a:lnSpc>
                <a:spcPct val="107000"/>
              </a:lnSpc>
              <a:spcBef>
                <a:spcPts val="0"/>
              </a:spcBef>
              <a:spcAft>
                <a:spcPts val="800"/>
              </a:spcAft>
              <a:buNone/>
            </a:pPr>
            <a:r>
              <a:rPr lang="en-US" sz="1800" b="1" dirty="0">
                <a:latin typeface="Calibri" panose="020F0502020204030204" pitchFamily="34" charset="0"/>
                <a:ea typeface="Calibri" panose="020F0502020204030204" pitchFamily="34" charset="0"/>
                <a:cs typeface="Times New Roman" panose="02020603050405020304" pitchFamily="18" charset="0"/>
              </a:rPr>
              <a:t>Observations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Afternoon are the pick hours for most of the purpose’s meetings being the highest.</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Nights and mornings are the lowest in most of the purposes.</a:t>
            </a:r>
          </a:p>
          <a:p>
            <a:pPr marL="0" marR="0" indent="0">
              <a:lnSpc>
                <a:spcPct val="107000"/>
              </a:lnSpc>
              <a:spcBef>
                <a:spcPts val="0"/>
              </a:spcBef>
              <a:spcAft>
                <a:spcPts val="800"/>
              </a:spcAft>
              <a:buNone/>
            </a:pPr>
            <a:r>
              <a:rPr lang="en-US" sz="1800" b="1" dirty="0">
                <a:latin typeface="Calibri" panose="020F0502020204030204" pitchFamily="34" charset="0"/>
                <a:ea typeface="Calibri" panose="020F0502020204030204" pitchFamily="34" charset="0"/>
                <a:cs typeface="Times New Roman" panose="02020603050405020304" pitchFamily="18" charset="0"/>
              </a:rPr>
              <a:t>Causes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Afternoon especially for meeting purposes could be because corporates have to do internal meetings in the morning and allocate afternoons for external meetings such customer visits.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At night most people are asleep and also some people may not feel safe using uber at night.</a:t>
            </a:r>
          </a:p>
          <a:p>
            <a:pPr marL="0" marR="0" indent="0">
              <a:lnSpc>
                <a:spcPct val="107000"/>
              </a:lnSpc>
              <a:spcBef>
                <a:spcPts val="0"/>
              </a:spcBef>
              <a:spcAft>
                <a:spcPts val="800"/>
              </a:spcAft>
              <a:buNone/>
            </a:pPr>
            <a:r>
              <a:rPr lang="en-US" sz="1800" b="1" dirty="0">
                <a:latin typeface="Calibri" panose="020F0502020204030204" pitchFamily="34" charset="0"/>
                <a:ea typeface="Calibri" panose="020F0502020204030204" pitchFamily="34" charset="0"/>
                <a:cs typeface="Times New Roman" panose="02020603050405020304" pitchFamily="18" charset="0"/>
              </a:rPr>
              <a:t>Recommendation</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Increase safety measures for both riders and drivers especially at night.</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Ensure there more drivers during afternoon since its is the pick hours.</a:t>
            </a:r>
          </a:p>
        </p:txBody>
      </p:sp>
    </p:spTree>
    <p:extLst>
      <p:ext uri="{BB962C8B-B14F-4D97-AF65-F5344CB8AC3E}">
        <p14:creationId xmlns:p14="http://schemas.microsoft.com/office/powerpoint/2010/main" val="2102367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9044C-181B-434E-BCF7-BD2A4AEC3255}"/>
              </a:ext>
            </a:extLst>
          </p:cNvPr>
          <p:cNvSpPr>
            <a:spLocks noGrp="1"/>
          </p:cNvSpPr>
          <p:nvPr>
            <p:ph type="title"/>
          </p:nvPr>
        </p:nvSpPr>
        <p:spPr/>
        <p:txBody>
          <a:bodyPr>
            <a:normAutofit/>
          </a:bodyPr>
          <a:lstStyle/>
          <a:p>
            <a:r>
              <a:rPr lang="en-US" sz="2800" b="1" u="sng" dirty="0">
                <a:effectLst>
                  <a:outerShdw blurRad="38100" dist="38100" dir="2700000" algn="tl">
                    <a:srgbClr val="000000">
                      <a:alpha val="43137"/>
                    </a:srgbClr>
                  </a:outerShdw>
                </a:effectLst>
              </a:rPr>
              <a:t>QUESTION 12 – PREDICTIVE ANALYSIS</a:t>
            </a:r>
          </a:p>
        </p:txBody>
      </p:sp>
      <p:sp>
        <p:nvSpPr>
          <p:cNvPr id="3" name="Content Placeholder 2">
            <a:extLst>
              <a:ext uri="{FF2B5EF4-FFF2-40B4-BE49-F238E27FC236}">
                <a16:creationId xmlns:a16="http://schemas.microsoft.com/office/drawing/2014/main" id="{9A0D35D2-1131-4D80-BEB0-368A4226E6F7}"/>
              </a:ext>
            </a:extLst>
          </p:cNvPr>
          <p:cNvSpPr>
            <a:spLocks noGrp="1"/>
          </p:cNvSpPr>
          <p:nvPr>
            <p:ph idx="1"/>
          </p:nvPr>
        </p:nvSpPr>
        <p:spPr/>
        <p:txBody>
          <a:bodyPr/>
          <a:lstStyle/>
          <a:p>
            <a:pPr marL="0" marR="0" indent="0">
              <a:lnSpc>
                <a:spcPct val="107000"/>
              </a:lnSpc>
              <a:spcBef>
                <a:spcPts val="0"/>
              </a:spcBef>
              <a:spcAft>
                <a:spcPts val="800"/>
              </a:spcAft>
              <a:buNone/>
            </a:pPr>
            <a:r>
              <a:rPr lang="en-US" sz="1800" b="1" dirty="0">
                <a:latin typeface="Calibri" panose="020F0502020204030204" pitchFamily="34" charset="0"/>
                <a:ea typeface="Calibri" panose="020F0502020204030204" pitchFamily="34" charset="0"/>
                <a:cs typeface="Times New Roman" panose="02020603050405020304" pitchFamily="18" charset="0"/>
              </a:rPr>
              <a:t>Observations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Most trips are between 8.30 and 76.6 miles and taking a duration of 19 to 179 minutes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outlier is at 1360.8 miles and trip duration is 2836.</a:t>
            </a:r>
          </a:p>
          <a:p>
            <a:pPr marL="0" marR="0" indent="0">
              <a:lnSpc>
                <a:spcPct val="107000"/>
              </a:lnSpc>
              <a:spcBef>
                <a:spcPts val="0"/>
              </a:spcBef>
              <a:spcAft>
                <a:spcPts val="800"/>
              </a:spcAft>
              <a:buNone/>
            </a:pPr>
            <a:r>
              <a:rPr lang="en-US" sz="1800" b="1" dirty="0">
                <a:latin typeface="Calibri" panose="020F0502020204030204" pitchFamily="34" charset="0"/>
                <a:ea typeface="Calibri" panose="020F0502020204030204" pitchFamily="34" charset="0"/>
                <a:cs typeface="Times New Roman" panose="02020603050405020304" pitchFamily="18" charset="0"/>
              </a:rPr>
              <a:t>Causes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Unknow start and stop location are  the outlier value</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Same start and stop locations trips are more in the highly concentrated area</a:t>
            </a:r>
          </a:p>
        </p:txBody>
      </p:sp>
    </p:spTree>
    <p:extLst>
      <p:ext uri="{BB962C8B-B14F-4D97-AF65-F5344CB8AC3E}">
        <p14:creationId xmlns:p14="http://schemas.microsoft.com/office/powerpoint/2010/main" val="839929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214FE-131B-4FDD-A30C-9F474AB0AF01}"/>
              </a:ext>
            </a:extLst>
          </p:cNvPr>
          <p:cNvSpPr>
            <a:spLocks noGrp="1"/>
          </p:cNvSpPr>
          <p:nvPr>
            <p:ph type="title"/>
          </p:nvPr>
        </p:nvSpPr>
        <p:spPr/>
        <p:txBody>
          <a:bodyPr>
            <a:normAutofit/>
          </a:bodyPr>
          <a:lstStyle/>
          <a:p>
            <a:r>
              <a:rPr lang="en-US" sz="2800" b="1" u="sng" dirty="0">
                <a:effectLst>
                  <a:outerShdw blurRad="38100" dist="38100" dir="2700000" algn="tl">
                    <a:srgbClr val="000000">
                      <a:alpha val="43137"/>
                    </a:srgbClr>
                  </a:outerShdw>
                </a:effectLst>
              </a:rPr>
              <a:t>QUESTION 13 – TREND ANALYSIS</a:t>
            </a:r>
          </a:p>
        </p:txBody>
      </p:sp>
      <p:sp>
        <p:nvSpPr>
          <p:cNvPr id="3" name="Content Placeholder 2">
            <a:extLst>
              <a:ext uri="{FF2B5EF4-FFF2-40B4-BE49-F238E27FC236}">
                <a16:creationId xmlns:a16="http://schemas.microsoft.com/office/drawing/2014/main" id="{2657DFFF-3F39-4721-B988-2B3BF6C76F8D}"/>
              </a:ext>
            </a:extLst>
          </p:cNvPr>
          <p:cNvSpPr>
            <a:spLocks noGrp="1"/>
          </p:cNvSpPr>
          <p:nvPr>
            <p:ph idx="1"/>
          </p:nvPr>
        </p:nvSpPr>
        <p:spPr/>
        <p:txBody>
          <a:bodyPr>
            <a:normAutofit lnSpcReduction="10000"/>
          </a:bodyPr>
          <a:lstStyle/>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Observations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Sunday, Saturday and Wednesday has the lowest number of trips however Sunday and Saturday have higher miles.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Fridays have the highest number of trips including miles, whereas Mondays and Tuesday’s number of trips are higher than the mileage.</a:t>
            </a:r>
          </a:p>
          <a:p>
            <a:pPr marL="0" marR="0" indent="0">
              <a:lnSpc>
                <a:spcPct val="107000"/>
              </a:lnSpc>
              <a:spcBef>
                <a:spcPts val="0"/>
              </a:spcBef>
              <a:spcAft>
                <a:spcPts val="800"/>
              </a:spcAft>
              <a:buNone/>
            </a:pPr>
            <a:r>
              <a:rPr lang="en-US" sz="1800" b="1" dirty="0">
                <a:latin typeface="Calibri" panose="020F0502020204030204" pitchFamily="34" charset="0"/>
                <a:ea typeface="Calibri" panose="020F0502020204030204" pitchFamily="34" charset="0"/>
                <a:cs typeface="Times New Roman" panose="02020603050405020304" pitchFamily="18" charset="0"/>
              </a:rPr>
              <a:t>Causes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Meetings are being held more on Fridays also customer visits plus ordering of meals.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To avoid drink and driving people prefer to use uber on Fridays.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Sunday and Saturday most people are indoors and those commuting they may take this time to out of the city hence more miles.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Mondays and Tuesday’s people could be having many meetings within the same location.</a:t>
            </a:r>
          </a:p>
          <a:p>
            <a:pPr marL="0" marR="0" indent="0">
              <a:lnSpc>
                <a:spcPct val="107000"/>
              </a:lnSpc>
              <a:spcBef>
                <a:spcPts val="0"/>
              </a:spcBef>
              <a:spcAft>
                <a:spcPts val="800"/>
              </a:spcAft>
              <a:buNone/>
            </a:pPr>
            <a:r>
              <a:rPr lang="en-US" sz="1800" b="1" dirty="0">
                <a:latin typeface="Calibri" panose="020F0502020204030204" pitchFamily="34" charset="0"/>
                <a:ea typeface="Calibri" panose="020F0502020204030204" pitchFamily="34" charset="0"/>
                <a:cs typeface="Times New Roman" panose="02020603050405020304" pitchFamily="18" charset="0"/>
              </a:rPr>
              <a:t>Recommendations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Variable pricing for Fridays to meet the demand</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Advertise uber XL for families over the weekend.</a:t>
            </a:r>
          </a:p>
        </p:txBody>
      </p:sp>
    </p:spTree>
    <p:extLst>
      <p:ext uri="{BB962C8B-B14F-4D97-AF65-F5344CB8AC3E}">
        <p14:creationId xmlns:p14="http://schemas.microsoft.com/office/powerpoint/2010/main" val="3638911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F5EA3-1826-4D4B-8E47-9305DFC2E0F7}"/>
              </a:ext>
            </a:extLst>
          </p:cNvPr>
          <p:cNvSpPr>
            <a:spLocks noGrp="1"/>
          </p:cNvSpPr>
          <p:nvPr>
            <p:ph type="title"/>
          </p:nvPr>
        </p:nvSpPr>
        <p:spPr/>
        <p:txBody>
          <a:bodyPr>
            <a:normAutofit/>
          </a:bodyPr>
          <a:lstStyle/>
          <a:p>
            <a:r>
              <a:rPr lang="en-US" sz="2800" b="1" u="sng" dirty="0">
                <a:effectLst>
                  <a:outerShdw blurRad="38100" dist="38100" dir="2700000" algn="tl">
                    <a:srgbClr val="000000">
                      <a:alpha val="43137"/>
                    </a:srgbClr>
                  </a:outerShdw>
                </a:effectLst>
              </a:rPr>
              <a:t>QUESTION 14 – PURPOSE DISTRIBUTION</a:t>
            </a:r>
          </a:p>
        </p:txBody>
      </p:sp>
      <p:sp>
        <p:nvSpPr>
          <p:cNvPr id="3" name="Content Placeholder 2">
            <a:extLst>
              <a:ext uri="{FF2B5EF4-FFF2-40B4-BE49-F238E27FC236}">
                <a16:creationId xmlns:a16="http://schemas.microsoft.com/office/drawing/2014/main" id="{C8084B7B-336B-46A2-AA96-5F1044C0AD2C}"/>
              </a:ext>
            </a:extLst>
          </p:cNvPr>
          <p:cNvSpPr>
            <a:spLocks noGrp="1"/>
          </p:cNvSpPr>
          <p:nvPr>
            <p:ph idx="1"/>
          </p:nvPr>
        </p:nvSpPr>
        <p:spPr/>
        <p:txBody>
          <a:bodyPr/>
          <a:lstStyle/>
          <a:p>
            <a:pPr marL="0" marR="0" indent="0">
              <a:lnSpc>
                <a:spcPct val="107000"/>
              </a:lnSpc>
              <a:spcBef>
                <a:spcPts val="0"/>
              </a:spcBef>
              <a:spcAft>
                <a:spcPts val="800"/>
              </a:spcAft>
              <a:buNone/>
            </a:pPr>
            <a:r>
              <a:rPr lang="en-US" sz="1800" b="1" dirty="0">
                <a:latin typeface="Calibri" panose="020F0502020204030204" pitchFamily="34" charset="0"/>
                <a:ea typeface="Calibri" panose="020F0502020204030204" pitchFamily="34" charset="0"/>
                <a:cs typeface="Times New Roman" panose="02020603050405020304" pitchFamily="18" charset="0"/>
              </a:rPr>
              <a:t>Observations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purposes with higher number of trips have higher number of miles and vice versa.</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Correlation coefficient is 0.93 meaning when number of trips change number of miles change in the same direction.</a:t>
            </a:r>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Recommendations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purposes with fewer number of trips such as airport travel, commute, charity and moving create strategies to increase number of trips.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Word of mouth marketing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i.e</a:t>
            </a:r>
            <a:r>
              <a:rPr lang="en-US" sz="1800" dirty="0">
                <a:effectLst/>
                <a:latin typeface="Calibri" panose="020F0502020204030204" pitchFamily="34" charset="0"/>
                <a:ea typeface="Calibri" panose="020F0502020204030204" pitchFamily="34" charset="0"/>
                <a:cs typeface="Times New Roman" panose="02020603050405020304" pitchFamily="18" charset="0"/>
              </a:rPr>
              <a:t> have uber referral program that encourages people to refer friends as uber drivers or riders earning rewards for every successful referral.</a:t>
            </a:r>
          </a:p>
        </p:txBody>
      </p:sp>
    </p:spTree>
    <p:extLst>
      <p:ext uri="{BB962C8B-B14F-4D97-AF65-F5344CB8AC3E}">
        <p14:creationId xmlns:p14="http://schemas.microsoft.com/office/powerpoint/2010/main" val="1393731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755E-8D28-42EF-B833-D22D85EF690E}"/>
              </a:ext>
            </a:extLst>
          </p:cNvPr>
          <p:cNvSpPr>
            <a:spLocks noGrp="1"/>
          </p:cNvSpPr>
          <p:nvPr>
            <p:ph type="title"/>
          </p:nvPr>
        </p:nvSpPr>
        <p:spPr/>
        <p:txBody>
          <a:bodyPr/>
          <a:lstStyle/>
          <a:p>
            <a:r>
              <a:rPr lang="en-US" u="sng" dirty="0">
                <a:effectLst>
                  <a:outerShdw blurRad="38100" dist="38100" dir="2700000" algn="tl">
                    <a:srgbClr val="000000">
                      <a:alpha val="43137"/>
                    </a:srgbClr>
                  </a:outerShdw>
                </a:effectLst>
              </a:rPr>
              <a:t>HYPOTHESIS TESTING</a:t>
            </a:r>
          </a:p>
        </p:txBody>
      </p:sp>
      <p:sp>
        <p:nvSpPr>
          <p:cNvPr id="3" name="Content Placeholder 2">
            <a:extLst>
              <a:ext uri="{FF2B5EF4-FFF2-40B4-BE49-F238E27FC236}">
                <a16:creationId xmlns:a16="http://schemas.microsoft.com/office/drawing/2014/main" id="{67F6A9B0-849C-4019-A7B2-36E56891D7F1}"/>
              </a:ext>
            </a:extLst>
          </p:cNvPr>
          <p:cNvSpPr>
            <a:spLocks noGrp="1"/>
          </p:cNvSpPr>
          <p:nvPr>
            <p:ph idx="1"/>
          </p:nvPr>
        </p:nvSpPr>
        <p:spPr>
          <a:solidFill>
            <a:schemeClr val="accent2">
              <a:lumMod val="20000"/>
              <a:lumOff val="80000"/>
            </a:schemeClr>
          </a:solidFill>
        </p:spPr>
        <p:style>
          <a:lnRef idx="1">
            <a:schemeClr val="dk1"/>
          </a:lnRef>
          <a:fillRef idx="2">
            <a:schemeClr val="dk1"/>
          </a:fillRef>
          <a:effectRef idx="1">
            <a:schemeClr val="dk1"/>
          </a:effectRef>
          <a:fontRef idx="minor">
            <a:schemeClr val="dk1"/>
          </a:fontRef>
        </p:style>
        <p:txBody>
          <a:bodyPr/>
          <a:lstStyle/>
          <a:p>
            <a:pPr marL="0" marR="0" indent="0">
              <a:lnSpc>
                <a:spcPct val="107000"/>
              </a:lnSpc>
              <a:spcBef>
                <a:spcPts val="0"/>
              </a:spcBef>
              <a:spcAft>
                <a:spcPts val="800"/>
              </a:spcAft>
              <a:buNone/>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Research question</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i="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Is there a difference between purpose of the trip and duration of time taken?</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H0:  There is no statistically significant difference between duration of time taken and purpose of the trip.</a:t>
            </a:r>
          </a:p>
          <a:p>
            <a:pPr marL="0" marR="0">
              <a:lnSpc>
                <a:spcPct val="107000"/>
              </a:lnSpc>
              <a:spcBef>
                <a:spcPts val="0"/>
              </a:spcBef>
              <a:spcAft>
                <a:spcPts val="80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H1: There is statistically significant difference between duration of time taken and purpose of the trip.</a:t>
            </a:r>
          </a:p>
          <a:p>
            <a:pPr marL="0" marR="0">
              <a:lnSpc>
                <a:spcPct val="107000"/>
              </a:lnSpc>
              <a:spcBef>
                <a:spcPts val="0"/>
              </a:spcBef>
              <a:spcAft>
                <a:spcPts val="80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ANOVA test was conducted</a:t>
            </a:r>
          </a:p>
          <a:p>
            <a:pPr marL="0" marR="0">
              <a:lnSpc>
                <a:spcPct val="107000"/>
              </a:lnSpc>
              <a:spcBef>
                <a:spcPts val="0"/>
              </a:spcBef>
              <a:spcAft>
                <a:spcPts val="800"/>
              </a:spcAft>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 value = 0.009848, the p value is less than 0.05 therefore we reject null hypothesis.</a:t>
            </a:r>
          </a:p>
          <a:p>
            <a:pPr marL="0" marR="0" indent="0">
              <a:lnSpc>
                <a:spcPct val="107000"/>
              </a:lnSpc>
              <a:spcBef>
                <a:spcPts val="0"/>
              </a:spcBef>
              <a:spcAft>
                <a:spcPts val="800"/>
              </a:spcAft>
              <a:buNone/>
            </a:pPr>
            <a:r>
              <a:rPr lang="en-US" sz="1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Conclusion</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There is significant difference between duration of time taken and purpose of the trip.</a:t>
            </a:r>
          </a:p>
          <a:p>
            <a:pPr marL="0" marR="0" indent="0">
              <a:lnSpc>
                <a:spcPct val="107000"/>
              </a:lnSpc>
              <a:spcBef>
                <a:spcPts val="0"/>
              </a:spcBef>
              <a:spcAft>
                <a:spcPts val="800"/>
              </a:spcAft>
              <a:buNone/>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662899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EFCDD-A08D-4958-B5BC-28E6370C39FB}"/>
              </a:ext>
            </a:extLst>
          </p:cNvPr>
          <p:cNvSpPr>
            <a:spLocks noGrp="1"/>
          </p:cNvSpPr>
          <p:nvPr>
            <p:ph type="title"/>
          </p:nvPr>
        </p:nvSpPr>
        <p:spPr/>
        <p:txBody>
          <a:bodyPr>
            <a:normAutofit/>
          </a:bodyPr>
          <a:lstStyle/>
          <a:p>
            <a:r>
              <a:rPr lang="en-US" sz="2800" b="1" u="sng" dirty="0">
                <a:effectLst>
                  <a:outerShdw blurRad="38100" dist="38100" dir="2700000" algn="tl">
                    <a:srgbClr val="000000">
                      <a:alpha val="43137"/>
                    </a:srgbClr>
                  </a:outerShdw>
                </a:effectLst>
              </a:rPr>
              <a:t>QUESTION 1 – DATA CLEANING AND QUALITY</a:t>
            </a:r>
          </a:p>
        </p:txBody>
      </p:sp>
      <p:sp>
        <p:nvSpPr>
          <p:cNvPr id="3" name="Content Placeholder 2">
            <a:extLst>
              <a:ext uri="{FF2B5EF4-FFF2-40B4-BE49-F238E27FC236}">
                <a16:creationId xmlns:a16="http://schemas.microsoft.com/office/drawing/2014/main" id="{F4CB78F3-A358-4038-BF6E-F07F5C6E3A75}"/>
              </a:ext>
            </a:extLst>
          </p:cNvPr>
          <p:cNvSpPr>
            <a:spLocks noGrp="1"/>
          </p:cNvSpPr>
          <p:nvPr>
            <p:ph idx="1"/>
          </p:nvPr>
        </p:nvSpPr>
        <p:spPr/>
        <p:txBody>
          <a:bodyPr/>
          <a:lstStyle/>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Observations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Anomalies in data- Karachi written as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Kar?chi</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Rawalpindi as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R?walpindi</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were 503 missing values in the Purposes column.</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Data has other several unknown values in start and stop Locations.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Factors causing missing of data</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Riders not imputing all the data required</a:t>
            </a:r>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Recommendations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Put controls in the app so that the riders can capture all the necessary information</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Drivers to remind the riders to capture the data</a:t>
            </a:r>
          </a:p>
        </p:txBody>
      </p:sp>
    </p:spTree>
    <p:extLst>
      <p:ext uri="{BB962C8B-B14F-4D97-AF65-F5344CB8AC3E}">
        <p14:creationId xmlns:p14="http://schemas.microsoft.com/office/powerpoint/2010/main" val="2247896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0E100-F46E-4AF7-A42A-97E8D910EF52}"/>
              </a:ext>
            </a:extLst>
          </p:cNvPr>
          <p:cNvSpPr>
            <a:spLocks noGrp="1"/>
          </p:cNvSpPr>
          <p:nvPr>
            <p:ph type="title"/>
          </p:nvPr>
        </p:nvSpPr>
        <p:spPr/>
        <p:txBody>
          <a:bodyPr>
            <a:normAutofit/>
          </a:bodyPr>
          <a:lstStyle/>
          <a:p>
            <a:r>
              <a:rPr lang="en-US" sz="2800" b="1" u="sng" dirty="0">
                <a:effectLst>
                  <a:outerShdw blurRad="38100" dist="38100" dir="2700000" algn="tl">
                    <a:srgbClr val="000000">
                      <a:alpha val="43137"/>
                    </a:srgbClr>
                  </a:outerShdw>
                </a:effectLst>
              </a:rPr>
              <a:t>QUESTION 2 – DATA INTEGRITY</a:t>
            </a:r>
          </a:p>
        </p:txBody>
      </p:sp>
      <p:sp>
        <p:nvSpPr>
          <p:cNvPr id="3" name="Content Placeholder 2">
            <a:extLst>
              <a:ext uri="{FF2B5EF4-FFF2-40B4-BE49-F238E27FC236}">
                <a16:creationId xmlns:a16="http://schemas.microsoft.com/office/drawing/2014/main" id="{EF1BA9D9-D836-4A0B-930A-98782F1BE898}"/>
              </a:ext>
            </a:extLst>
          </p:cNvPr>
          <p:cNvSpPr>
            <a:spLocks noGrp="1"/>
          </p:cNvSpPr>
          <p:nvPr>
            <p:ph idx="1"/>
          </p:nvPr>
        </p:nvSpPr>
        <p:spPr/>
        <p:txBody>
          <a:bodyPr/>
          <a:lstStyle/>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Observations</a:t>
            </a:r>
            <a:r>
              <a:rPr lang="en-US" sz="1800" i="1"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All trips with the same start and stop locations have reasonable distances whereas those with different start and stop location have more miles. </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Correlation coefficient (R) is 0.8 which implies a high positive relationship, R is used to measure the strength and direction of linear relationship between two variables.</a:t>
            </a:r>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Causes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distance travelled between two start and stop locations is shorter compared to those with different start and stop Location.</a:t>
            </a:r>
          </a:p>
        </p:txBody>
      </p:sp>
    </p:spTree>
    <p:extLst>
      <p:ext uri="{BB962C8B-B14F-4D97-AF65-F5344CB8AC3E}">
        <p14:creationId xmlns:p14="http://schemas.microsoft.com/office/powerpoint/2010/main" val="3128362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80D7F-E685-4DE8-A65E-457012347768}"/>
              </a:ext>
            </a:extLst>
          </p:cNvPr>
          <p:cNvSpPr>
            <a:spLocks noGrp="1"/>
          </p:cNvSpPr>
          <p:nvPr>
            <p:ph type="title"/>
          </p:nvPr>
        </p:nvSpPr>
        <p:spPr/>
        <p:txBody>
          <a:bodyPr>
            <a:normAutofit/>
          </a:bodyPr>
          <a:lstStyle/>
          <a:p>
            <a:r>
              <a:rPr lang="en-US" sz="2800" b="1" u="sng" dirty="0">
                <a:effectLst>
                  <a:outerShdw blurRad="38100" dist="38100" dir="2700000" algn="tl">
                    <a:srgbClr val="000000">
                      <a:alpha val="43137"/>
                    </a:srgbClr>
                  </a:outerShdw>
                </a:effectLst>
              </a:rPr>
              <a:t>QUESTION 4 – DATE AND TIME</a:t>
            </a:r>
          </a:p>
        </p:txBody>
      </p:sp>
      <p:sp>
        <p:nvSpPr>
          <p:cNvPr id="3" name="Content Placeholder 2">
            <a:extLst>
              <a:ext uri="{FF2B5EF4-FFF2-40B4-BE49-F238E27FC236}">
                <a16:creationId xmlns:a16="http://schemas.microsoft.com/office/drawing/2014/main" id="{63FD8286-15BE-4113-B134-EB6776B19DC7}"/>
              </a:ext>
            </a:extLst>
          </p:cNvPr>
          <p:cNvSpPr>
            <a:spLocks noGrp="1"/>
          </p:cNvSpPr>
          <p:nvPr>
            <p:ph idx="1"/>
          </p:nvPr>
        </p:nvSpPr>
        <p:spPr>
          <a:xfrm>
            <a:off x="838200" y="1799121"/>
            <a:ext cx="10515600" cy="4351338"/>
          </a:xfrm>
        </p:spPr>
        <p:txBody>
          <a:bodyPr>
            <a:noAutofit/>
          </a:bodyPr>
          <a:lstStyle/>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Observations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At 206, Friday had the highest total number of trips and was 40.14% higher than Wednesday which had the lowest total.</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Across all the seven days total number of trips ranged from 147 to 206.</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December had the highest number of trips and September had the lowest number of trips.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Out of 1155 number of trips only 14 ended next day and they are all for meeting purpose.</a:t>
            </a:r>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Causes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On Fridays most people request uber to avoid drinking and driving</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December is a festive month and people are requesting uber to run errands, end of year meetings&amp; parties, ordering food online etc.</a:t>
            </a:r>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Recommendations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When demand for uber is high use variable costs to encourage more drivers to get to the road and handle customer requests. Increase the price so that those people who really need the ride are able to access it.</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Loyalty rewards can be given to customers whose rides run beyond the same day.</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days and months when the demand is low uber can reduce the prices to encourage people to use it.</a:t>
            </a:r>
          </a:p>
        </p:txBody>
      </p:sp>
    </p:spTree>
    <p:extLst>
      <p:ext uri="{BB962C8B-B14F-4D97-AF65-F5344CB8AC3E}">
        <p14:creationId xmlns:p14="http://schemas.microsoft.com/office/powerpoint/2010/main" val="3503259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CCE3D-CD0D-40CF-BEF3-79CAAFBA281B}"/>
              </a:ext>
            </a:extLst>
          </p:cNvPr>
          <p:cNvSpPr>
            <a:spLocks noGrp="1"/>
          </p:cNvSpPr>
          <p:nvPr>
            <p:ph type="title"/>
          </p:nvPr>
        </p:nvSpPr>
        <p:spPr/>
        <p:txBody>
          <a:bodyPr>
            <a:normAutofit/>
          </a:bodyPr>
          <a:lstStyle/>
          <a:p>
            <a:r>
              <a:rPr lang="en-US" sz="2800" b="1" u="sng" dirty="0">
                <a:effectLst>
                  <a:outerShdw blurRad="38100" dist="38100" dir="2700000" algn="tl">
                    <a:srgbClr val="000000">
                      <a:alpha val="43137"/>
                    </a:srgbClr>
                  </a:outerShdw>
                </a:effectLst>
              </a:rPr>
              <a:t>QUESTION 5 – DISTANCE CALCULATIONS</a:t>
            </a:r>
          </a:p>
        </p:txBody>
      </p:sp>
      <p:sp>
        <p:nvSpPr>
          <p:cNvPr id="3" name="Content Placeholder 2">
            <a:extLst>
              <a:ext uri="{FF2B5EF4-FFF2-40B4-BE49-F238E27FC236}">
                <a16:creationId xmlns:a16="http://schemas.microsoft.com/office/drawing/2014/main" id="{DBC653D9-6EF3-4C66-8C4A-AEDD1379797F}"/>
              </a:ext>
            </a:extLst>
          </p:cNvPr>
          <p:cNvSpPr>
            <a:spLocks noGrp="1"/>
          </p:cNvSpPr>
          <p:nvPr>
            <p:ph idx="1"/>
          </p:nvPr>
        </p:nvSpPr>
        <p:spPr/>
        <p:txBody>
          <a:bodyPr/>
          <a:lstStyle/>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Observation</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At 502, Short trips are the highest followed closely by Medium trips at 499.</a:t>
            </a:r>
          </a:p>
          <a:p>
            <a:pPr marL="0" marR="0" indent="0">
              <a:lnSpc>
                <a:spcPct val="107000"/>
              </a:lnSpc>
              <a:spcBef>
                <a:spcPts val="0"/>
              </a:spcBef>
              <a:spcAft>
                <a:spcPts val="80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Causes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Short trips are more profitable than long trips and also more affordable for the riders</a:t>
            </a:r>
            <a:endParaRPr lang="en-US" dirty="0"/>
          </a:p>
        </p:txBody>
      </p:sp>
    </p:spTree>
    <p:extLst>
      <p:ext uri="{BB962C8B-B14F-4D97-AF65-F5344CB8AC3E}">
        <p14:creationId xmlns:p14="http://schemas.microsoft.com/office/powerpoint/2010/main" val="2773524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D8BFE-5115-4842-9F29-E8BB33F8BAAC}"/>
              </a:ext>
            </a:extLst>
          </p:cNvPr>
          <p:cNvSpPr>
            <a:spLocks noGrp="1"/>
          </p:cNvSpPr>
          <p:nvPr>
            <p:ph type="title"/>
          </p:nvPr>
        </p:nvSpPr>
        <p:spPr/>
        <p:txBody>
          <a:bodyPr>
            <a:normAutofit/>
          </a:bodyPr>
          <a:lstStyle/>
          <a:p>
            <a:r>
              <a:rPr lang="en-US" sz="2800" b="1" u="sng" dirty="0">
                <a:effectLst>
                  <a:outerShdw blurRad="38100" dist="38100" dir="2700000" algn="tl">
                    <a:srgbClr val="000000">
                      <a:alpha val="43137"/>
                    </a:srgbClr>
                  </a:outerShdw>
                </a:effectLst>
              </a:rPr>
              <a:t>QUESTION 6 – BASIC SUMMARY</a:t>
            </a:r>
          </a:p>
        </p:txBody>
      </p:sp>
      <p:sp>
        <p:nvSpPr>
          <p:cNvPr id="3" name="Content Placeholder 2">
            <a:extLst>
              <a:ext uri="{FF2B5EF4-FFF2-40B4-BE49-F238E27FC236}">
                <a16:creationId xmlns:a16="http://schemas.microsoft.com/office/drawing/2014/main" id="{531AF5BD-D028-41A4-92DF-1E3AFB03BFD5}"/>
              </a:ext>
            </a:extLst>
          </p:cNvPr>
          <p:cNvSpPr>
            <a:spLocks noGrp="1"/>
          </p:cNvSpPr>
          <p:nvPr>
            <p:ph idx="1"/>
          </p:nvPr>
        </p:nvSpPr>
        <p:spPr/>
        <p:txBody>
          <a:bodyPr>
            <a:normAutofit/>
          </a:bodyPr>
          <a:lstStyle/>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Observations</a:t>
            </a:r>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Total trips Vs Purposes</a:t>
            </a:r>
          </a:p>
          <a:p>
            <a:pPr marL="342900" marR="0" lvl="0" indent="-342900">
              <a:lnSpc>
                <a:spcPct val="107000"/>
              </a:lnSpc>
              <a:spcBef>
                <a:spcPts val="0"/>
              </a:spcBef>
              <a:spcAft>
                <a:spcPts val="0"/>
              </a:spcAft>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Meetings </a:t>
            </a:r>
            <a:r>
              <a:rPr lang="en-US" sz="1800" dirty="0">
                <a:effectLst/>
                <a:latin typeface="Calibri" panose="020F0502020204030204" pitchFamily="34" charset="0"/>
                <a:ea typeface="Calibri" panose="020F0502020204030204" pitchFamily="34" charset="0"/>
                <a:cs typeface="Times New Roman" panose="02020603050405020304" pitchFamily="18" charset="0"/>
              </a:rPr>
              <a:t>have the largest number of total trips followed by meals/entertainment and errands/supplies.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lowest is commute, charity and airport travel.</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43.46% of the total number of trips, the purpose is unknown.</a:t>
            </a:r>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Causes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Corporates prefer paying for uber for their staff for accountability.</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Its easier to use uber to ran errands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Introduction of food delivery services (uber eats) has contributed to high number of trips for meals/entertainment.</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People prefer public or personal means when commuting since it is cheaper.</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riders may be using the competitor for airport travel purpose.</a:t>
            </a: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9763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080011-FA1B-4BEB-AC50-F82D6AB28C2E}"/>
              </a:ext>
            </a:extLst>
          </p:cNvPr>
          <p:cNvSpPr>
            <a:spLocks noGrp="1"/>
          </p:cNvSpPr>
          <p:nvPr>
            <p:ph idx="1"/>
          </p:nvPr>
        </p:nvSpPr>
        <p:spPr/>
        <p:txBody>
          <a:bodyPr>
            <a:normAutofit/>
          </a:bodyPr>
          <a:lstStyle/>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Total miles vs purpose </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At 4893.50, unknown purposes have the largest value.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For the known purpose meetings are leading followed closely by customer service.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Meal/entertainment have higher number of trips compared to customer visits but customer visits has higher number of miles.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Lowest is Charity, Airport travel and moving</a:t>
            </a:r>
          </a:p>
          <a:p>
            <a:pPr marL="0" marR="0" indent="0">
              <a:lnSpc>
                <a:spcPct val="107000"/>
              </a:lnSpc>
              <a:spcBef>
                <a:spcPts val="0"/>
              </a:spcBef>
              <a:spcAft>
                <a:spcPts val="800"/>
              </a:spcAft>
              <a:buNone/>
            </a:pPr>
            <a:r>
              <a:rPr lang="en-US" sz="1800" b="1" dirty="0">
                <a:latin typeface="Calibri" panose="020F0502020204030204" pitchFamily="34" charset="0"/>
                <a:ea typeface="Calibri" panose="020F0502020204030204" pitchFamily="34" charset="0"/>
                <a:cs typeface="Times New Roman" panose="02020603050405020304" pitchFamily="18" charset="0"/>
              </a:rPr>
              <a:t>Causes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Meals are mostly ordered within the same location hence less miles whereas customer service cover both same locations and different start and stop locations.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People usually don’t use uber for moving to far locations.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Charity had only one trip and airport travel had only 4 total number of trips.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Uber rates are based on mileage and doesn’t cater for airport or ferry chance leading to drivers shying away from taking such rides hence low mileage.</a:t>
            </a:r>
          </a:p>
        </p:txBody>
      </p:sp>
    </p:spTree>
    <p:extLst>
      <p:ext uri="{BB962C8B-B14F-4D97-AF65-F5344CB8AC3E}">
        <p14:creationId xmlns:p14="http://schemas.microsoft.com/office/powerpoint/2010/main" val="1445982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DDB7E-E703-4E50-BCC4-ACD2FD022538}"/>
              </a:ext>
            </a:extLst>
          </p:cNvPr>
          <p:cNvSpPr>
            <a:spLocks noGrp="1"/>
          </p:cNvSpPr>
          <p:nvPr>
            <p:ph type="title"/>
          </p:nvPr>
        </p:nvSpPr>
        <p:spPr/>
        <p:txBody>
          <a:bodyPr>
            <a:normAutofit/>
          </a:bodyPr>
          <a:lstStyle/>
          <a:p>
            <a:r>
              <a:rPr lang="en-US" sz="2800" b="1" u="sng" dirty="0">
                <a:effectLst>
                  <a:outerShdw blurRad="38100" dist="38100" dir="2700000" algn="tl">
                    <a:srgbClr val="000000">
                      <a:alpha val="43137"/>
                    </a:srgbClr>
                  </a:outerShdw>
                </a:effectLst>
              </a:rPr>
              <a:t>QUESTION 7 – TRIP DURATION</a:t>
            </a:r>
          </a:p>
        </p:txBody>
      </p:sp>
      <p:sp>
        <p:nvSpPr>
          <p:cNvPr id="3" name="Content Placeholder 2">
            <a:extLst>
              <a:ext uri="{FF2B5EF4-FFF2-40B4-BE49-F238E27FC236}">
                <a16:creationId xmlns:a16="http://schemas.microsoft.com/office/drawing/2014/main" id="{61FD62D3-EB5F-4FF2-BDE1-5D46DD81E582}"/>
              </a:ext>
            </a:extLst>
          </p:cNvPr>
          <p:cNvSpPr>
            <a:spLocks noGrp="1"/>
          </p:cNvSpPr>
          <p:nvPr>
            <p:ph idx="1"/>
          </p:nvPr>
        </p:nvSpPr>
        <p:spPr/>
        <p:txBody>
          <a:bodyPr/>
          <a:lstStyle/>
          <a:p>
            <a:pPr marL="0" marR="0" indent="0">
              <a:lnSpc>
                <a:spcPct val="107000"/>
              </a:lnSpc>
              <a:spcBef>
                <a:spcPts val="0"/>
              </a:spcBef>
              <a:spcAft>
                <a:spcPts val="800"/>
              </a:spcAft>
              <a:buNone/>
            </a:pPr>
            <a:r>
              <a:rPr lang="en-US" sz="1800" b="1" dirty="0">
                <a:latin typeface="Calibri" panose="020F0502020204030204" pitchFamily="34" charset="0"/>
                <a:ea typeface="Calibri" panose="020F0502020204030204" pitchFamily="34" charset="0"/>
                <a:cs typeface="Times New Roman" panose="02020603050405020304" pitchFamily="18" charset="0"/>
              </a:rPr>
              <a:t>Observations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Average duration in minutes for a trip is 3.24, Maximum duration is 86mins and Minimum is 1 min.</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Distribution of trips duration is skewed to the right (asymmetrical distribution).</a:t>
            </a:r>
          </a:p>
          <a:p>
            <a:pPr marL="0" marR="0" indent="0">
              <a:lnSpc>
                <a:spcPct val="107000"/>
              </a:lnSpc>
              <a:spcBef>
                <a:spcPts val="0"/>
              </a:spcBef>
              <a:spcAft>
                <a:spcPts val="800"/>
              </a:spcAft>
              <a:buNone/>
            </a:pPr>
            <a:r>
              <a:rPr lang="en-US" sz="1800" b="1" dirty="0">
                <a:latin typeface="Calibri" panose="020F0502020204030204" pitchFamily="34" charset="0"/>
                <a:ea typeface="Calibri" panose="020F0502020204030204" pitchFamily="34" charset="0"/>
                <a:cs typeface="Times New Roman" panose="02020603050405020304" pitchFamily="18" charset="0"/>
              </a:rPr>
              <a:t>Causes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highest duration may be registered by riders with long commutes.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Lowest duration could be between offices rides.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Most trips duration was higher than the average duration.</a:t>
            </a:r>
          </a:p>
        </p:txBody>
      </p:sp>
    </p:spTree>
    <p:extLst>
      <p:ext uri="{BB962C8B-B14F-4D97-AF65-F5344CB8AC3E}">
        <p14:creationId xmlns:p14="http://schemas.microsoft.com/office/powerpoint/2010/main" val="254120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9E4AA-94E8-469E-B033-710A8674C09D}"/>
              </a:ext>
            </a:extLst>
          </p:cNvPr>
          <p:cNvSpPr>
            <a:spLocks noGrp="1"/>
          </p:cNvSpPr>
          <p:nvPr>
            <p:ph type="title"/>
          </p:nvPr>
        </p:nvSpPr>
        <p:spPr/>
        <p:txBody>
          <a:bodyPr>
            <a:normAutofit/>
          </a:bodyPr>
          <a:lstStyle/>
          <a:p>
            <a:r>
              <a:rPr lang="en-US" sz="2800" b="1" u="sng" dirty="0">
                <a:effectLst>
                  <a:outerShdw blurRad="38100" dist="38100" dir="2700000" algn="tl">
                    <a:srgbClr val="000000">
                      <a:alpha val="43137"/>
                    </a:srgbClr>
                  </a:outerShdw>
                </a:effectLst>
              </a:rPr>
              <a:t>QUESTION 8 – PURPOSE ANALYSIS</a:t>
            </a:r>
          </a:p>
        </p:txBody>
      </p:sp>
      <p:sp>
        <p:nvSpPr>
          <p:cNvPr id="3" name="Content Placeholder 2">
            <a:extLst>
              <a:ext uri="{FF2B5EF4-FFF2-40B4-BE49-F238E27FC236}">
                <a16:creationId xmlns:a16="http://schemas.microsoft.com/office/drawing/2014/main" id="{71C11646-1D58-4895-957D-993559270BCA}"/>
              </a:ext>
            </a:extLst>
          </p:cNvPr>
          <p:cNvSpPr>
            <a:spLocks noGrp="1"/>
          </p:cNvSpPr>
          <p:nvPr>
            <p:ph idx="1"/>
          </p:nvPr>
        </p:nvSpPr>
        <p:spPr/>
        <p:txBody>
          <a:bodyPr>
            <a:noAutofit/>
          </a:bodyPr>
          <a:lstStyle/>
          <a:p>
            <a:pPr marL="0" marR="0" lvl="0" indent="0">
              <a:lnSpc>
                <a:spcPct val="107000"/>
              </a:lnSpc>
              <a:spcBef>
                <a:spcPts val="0"/>
              </a:spcBef>
              <a:spcAft>
                <a:spcPts val="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Observations</a:t>
            </a:r>
          </a:p>
          <a:p>
            <a:pPr>
              <a:lnSpc>
                <a:spcPct val="107000"/>
              </a:lnSpc>
              <a:spcBef>
                <a:spcPts val="0"/>
              </a:spcBef>
              <a:buSzPct val="120000"/>
            </a:pPr>
            <a:r>
              <a:rPr lang="en-US" sz="1800" dirty="0">
                <a:effectLst/>
                <a:latin typeface="Calibri" panose="020F0502020204030204" pitchFamily="34" charset="0"/>
                <a:ea typeface="Calibri" panose="020F0502020204030204" pitchFamily="34" charset="0"/>
                <a:cs typeface="Times New Roman" panose="02020603050405020304" pitchFamily="18" charset="0"/>
              </a:rPr>
              <a:t>4900 miles is the value of the unknown purposes, meeting follow with 2900 miles.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Charity, airport travel and moving has the least miles.</a:t>
            </a:r>
          </a:p>
          <a:p>
            <a:pPr marL="0" marR="0" indent="0">
              <a:lnSpc>
                <a:spcPct val="107000"/>
              </a:lnSpc>
              <a:spcBef>
                <a:spcPts val="0"/>
              </a:spcBef>
              <a:spcAft>
                <a:spcPts val="800"/>
              </a:spcAft>
              <a:buNone/>
            </a:pPr>
            <a:r>
              <a:rPr lang="en-US" sz="1800" b="1" dirty="0">
                <a:latin typeface="Calibri" panose="020F0502020204030204" pitchFamily="34" charset="0"/>
                <a:ea typeface="Calibri" panose="020F0502020204030204" pitchFamily="34" charset="0"/>
                <a:cs typeface="Times New Roman" panose="02020603050405020304" pitchFamily="18" charset="0"/>
              </a:rPr>
              <a:t>Causes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People don’t usually use uber to move to different cities most of them are moving within the same city.</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Fewer miles to airport could be as a result of riders opting to use competitors.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Higher number in meetings could be because companies prefer uber services for accountability in fuel expenses.</a:t>
            </a:r>
          </a:p>
          <a:p>
            <a:pPr marL="0" marR="0" indent="0">
              <a:lnSpc>
                <a:spcPct val="107000"/>
              </a:lnSpc>
              <a:spcBef>
                <a:spcPts val="0"/>
              </a:spcBef>
              <a:spcAft>
                <a:spcPts val="800"/>
              </a:spcAft>
              <a:buNone/>
            </a:pPr>
            <a:r>
              <a:rPr lang="en-US" sz="1800" b="1" dirty="0">
                <a:latin typeface="Calibri" panose="020F0502020204030204" pitchFamily="34" charset="0"/>
                <a:ea typeface="Calibri" panose="020F0502020204030204" pitchFamily="34" charset="0"/>
                <a:cs typeface="Times New Roman" panose="02020603050405020304" pitchFamily="18" charset="0"/>
              </a:rPr>
              <a:t>Recommendations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To increase airport travel uber can look for brand collaborations with travel booking companies to enable uber for business bookings directly within the travel booking companies.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To expand the business from the meetings uber can market uber green to corporations that support environmental sustainability.</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To expand the market of commute the company can advertise uber pool, (this is shared ride with other riders going into the same direction).</a:t>
            </a:r>
          </a:p>
        </p:txBody>
      </p:sp>
    </p:spTree>
    <p:extLst>
      <p:ext uri="{BB962C8B-B14F-4D97-AF65-F5344CB8AC3E}">
        <p14:creationId xmlns:p14="http://schemas.microsoft.com/office/powerpoint/2010/main" val="3555905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1620</Words>
  <Application>Microsoft Office PowerPoint</Application>
  <PresentationFormat>Widescreen</PresentationFormat>
  <Paragraphs>147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Symbol</vt:lpstr>
      <vt:lpstr>Times New Roman</vt:lpstr>
      <vt:lpstr>Office Theme</vt:lpstr>
      <vt:lpstr>PROJECT TWO – INSIGHTS AND RECOMMENDATIONS</vt:lpstr>
      <vt:lpstr>QUESTION 1 – DATA CLEANING AND QUALITY</vt:lpstr>
      <vt:lpstr>QUESTION 2 – DATA INTEGRITY</vt:lpstr>
      <vt:lpstr>QUESTION 4 – DATE AND TIME</vt:lpstr>
      <vt:lpstr>QUESTION 5 – DISTANCE CALCULATIONS</vt:lpstr>
      <vt:lpstr>QUESTION 6 – BASIC SUMMARY</vt:lpstr>
      <vt:lpstr>PowerPoint Presentation</vt:lpstr>
      <vt:lpstr>QUESTION 7 – TRIP DURATION</vt:lpstr>
      <vt:lpstr>QUESTION 8 – PURPOSE ANALYSIS</vt:lpstr>
      <vt:lpstr>QUESTION 9 – LOCATION INSIGHTS</vt:lpstr>
      <vt:lpstr>QUESTION 10 – CUSTOMER VISITS</vt:lpstr>
      <vt:lpstr>QUESTION 11 – TIME OF DAY ANALYSIS</vt:lpstr>
      <vt:lpstr>QUESTION 12 – PREDICTIVE ANALYSIS</vt:lpstr>
      <vt:lpstr>QUESTION 13 – TREND ANALYSIS</vt:lpstr>
      <vt:lpstr>QUESTION 14 – PURPOSE DISTRIBUTION</vt:lpstr>
      <vt:lpstr>HYPOTHESIS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vicky gaiti</dc:creator>
  <cp:lastModifiedBy>user</cp:lastModifiedBy>
  <cp:revision>7</cp:revision>
  <dcterms:created xsi:type="dcterms:W3CDTF">2024-07-01T03:24:45Z</dcterms:created>
  <dcterms:modified xsi:type="dcterms:W3CDTF">2024-07-29T14:52:49Z</dcterms:modified>
</cp:coreProperties>
</file>