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0" r:id="rId5"/>
    <p:sldId id="263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AFC"/>
    <a:srgbClr val="151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MOKEHINDE\Downloads\Final%20TdI%20(SQL%20project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MOKEHINDE\Downloads\Final%20TdI%20(SQL%20project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TdI (SQL project).xlsx]Sheet1!PivotTable11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226AF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5E9EE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D3D7D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226AFC"/>
            </a:solidFill>
            <a:round/>
          </a:ln>
          <a:effectLst/>
        </c:spPr>
        <c:marker>
          <c:symbol val="circle"/>
          <c:size val="6"/>
          <c:spPr>
            <a:solidFill>
              <a:srgbClr val="5E9EEF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rgbClr val="226AFC"/>
            </a:solidFill>
            <a:round/>
          </a:ln>
          <a:effectLst/>
        </c:spPr>
        <c:marker>
          <c:symbol val="circle"/>
          <c:size val="6"/>
          <c:spPr>
            <a:solidFill>
              <a:srgbClr val="5E9EEF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rgbClr val="226AF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rgbClr val="226AFC"/>
            </a:solidFill>
            <a:round/>
          </a:ln>
          <a:effectLst/>
        </c:spPr>
        <c:marker>
          <c:symbol val="circle"/>
          <c:size val="6"/>
          <c:spPr>
            <a:solidFill>
              <a:srgbClr val="5E9EEF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rgbClr val="226AFC"/>
            </a:solidFill>
            <a:round/>
          </a:ln>
          <a:effectLst/>
        </c:spPr>
        <c:marker>
          <c:symbol val="circle"/>
          <c:size val="6"/>
          <c:spPr>
            <a:solidFill>
              <a:srgbClr val="5E9EEF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rgbClr val="226AF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rgbClr val="226AFC"/>
            </a:solidFill>
            <a:round/>
          </a:ln>
          <a:effectLst/>
        </c:spPr>
        <c:marker>
          <c:symbol val="circle"/>
          <c:size val="6"/>
          <c:spPr>
            <a:solidFill>
              <a:srgbClr val="5E9EEF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rgbClr val="226AFC"/>
            </a:solidFill>
            <a:round/>
          </a:ln>
          <a:effectLst/>
        </c:spPr>
        <c:marker>
          <c:symbol val="circle"/>
          <c:size val="6"/>
          <c:spPr>
            <a:solidFill>
              <a:srgbClr val="5E9EEF"/>
            </a:solidFill>
            <a:ln w="9525">
              <a:solidFill>
                <a:schemeClr val="accent1"/>
              </a:solidFill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1.5054429251240967E-2"/>
          <c:y val="5.9882472610305701E-2"/>
          <c:w val="0.90540990667654775"/>
          <c:h val="0.8138293791040605"/>
        </c:manualLayout>
      </c:layout>
      <c:lineChart>
        <c:grouping val="standard"/>
        <c:varyColors val="0"/>
        <c:ser>
          <c:idx val="0"/>
          <c:order val="0"/>
          <c:tx>
            <c:strRef>
              <c:f>Sheet1!$E$26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226AFC"/>
              </a:solidFill>
              <a:round/>
            </a:ln>
            <a:effectLst/>
          </c:spPr>
          <c:marker>
            <c:symbol val="none"/>
          </c:marker>
          <c:dPt>
            <c:idx val="3"/>
            <c:marker>
              <c:symbol val="circle"/>
              <c:size val="6"/>
              <c:spPr>
                <a:solidFill>
                  <a:srgbClr val="5E9EEF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07A-460F-AC1C-3B5E9CDB785A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5E9EEF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07A-460F-AC1C-3B5E9CDB785A}"/>
              </c:ext>
            </c:extLst>
          </c:dPt>
          <c:cat>
            <c:strRef>
              <c:f>Sheet1!$D$27:$D$39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Sheet1!$E$27:$E$39</c:f>
              <c:numCache>
                <c:formatCode>[&gt;=1000000]"$"#0.0,,\ "m";[&gt;=1000]"$"#0.0,"k";"$"#,##0</c:formatCode>
                <c:ptCount val="12"/>
                <c:pt idx="0">
                  <c:v>221946.31999999989</c:v>
                </c:pt>
                <c:pt idx="1">
                  <c:v>192455.78999999998</c:v>
                </c:pt>
                <c:pt idx="2">
                  <c:v>170359.50999999992</c:v>
                </c:pt>
                <c:pt idx="3">
                  <c:v>211971.21999999994</c:v>
                </c:pt>
                <c:pt idx="4">
                  <c:v>144714.12999999995</c:v>
                </c:pt>
                <c:pt idx="5">
                  <c:v>138903.21999999997</c:v>
                </c:pt>
                <c:pt idx="6">
                  <c:v>220959.71000000002</c:v>
                </c:pt>
                <c:pt idx="7">
                  <c:v>170396.71999999994</c:v>
                </c:pt>
                <c:pt idx="8">
                  <c:v>206174.15999999992</c:v>
                </c:pt>
                <c:pt idx="9">
                  <c:v>201175.92999999988</c:v>
                </c:pt>
                <c:pt idx="10">
                  <c:v>182225.96999999997</c:v>
                </c:pt>
                <c:pt idx="11">
                  <c:v>140432.90999999997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007A-460F-AC1C-3B5E9CDB7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165135"/>
        <c:axId val="175167055"/>
      </c:lineChart>
      <c:catAx>
        <c:axId val="175165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67055"/>
        <c:crosses val="autoZero"/>
        <c:auto val="1"/>
        <c:lblAlgn val="ctr"/>
        <c:lblOffset val="100"/>
        <c:noMultiLvlLbl val="0"/>
      </c:catAx>
      <c:valAx>
        <c:axId val="175167055"/>
        <c:scaling>
          <c:orientation val="minMax"/>
        </c:scaling>
        <c:delete val="1"/>
        <c:axPos val="l"/>
        <c:numFmt formatCode="[&gt;=1000000]&quot;$&quot;#0.0,,\ &quot;m&quot;;[&gt;=1000]&quot;$&quot;#0.0,&quot;k&quot;;&quot;$&quot;#,##0" sourceLinked="1"/>
        <c:majorTickMark val="none"/>
        <c:minorTickMark val="none"/>
        <c:tickLblPos val="nextTo"/>
        <c:crossAx val="175165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TdI (SQL project).xlsx]Sheet1!PivotTable13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226AF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5E9EE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D3D7D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226AFC"/>
            </a:solidFill>
            <a:round/>
          </a:ln>
          <a:effectLst/>
        </c:spPr>
        <c:marker>
          <c:symbol val="circle"/>
          <c:size val="6"/>
          <c:spPr>
            <a:solidFill>
              <a:srgbClr val="5E9EEF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rgbClr val="226AF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rgbClr val="226AFC"/>
            </a:solidFill>
            <a:round/>
          </a:ln>
          <a:effectLst/>
        </c:spPr>
        <c:marker>
          <c:symbol val="circle"/>
          <c:size val="6"/>
          <c:spPr>
            <a:solidFill>
              <a:srgbClr val="5E9EEF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rgbClr val="5E9EE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rgbClr val="D3D7D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8"/>
          <c:spPr>
            <a:solidFill>
              <a:schemeClr val="accent1"/>
            </a:solidFill>
            <a:ln w="9525">
              <a:solidFill>
                <a:srgbClr val="226AFC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8"/>
          <c:spPr>
            <a:solidFill>
              <a:srgbClr val="5E9EEF"/>
            </a:solidFill>
            <a:ln w="9525">
              <a:solidFill>
                <a:srgbClr val="226AFC"/>
              </a:solidFill>
            </a:ln>
            <a:effectLst/>
          </c:spPr>
        </c:marker>
      </c:pivotFmt>
      <c:pivotFmt>
        <c:idx val="28"/>
        <c:spPr>
          <a:solidFill>
            <a:schemeClr val="accent1"/>
          </a:solidFill>
          <a:ln w="28575" cap="rnd">
            <a:solidFill>
              <a:srgbClr val="5E9EE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rgbClr val="D3D7D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8"/>
          <c:spPr>
            <a:solidFill>
              <a:schemeClr val="accent1"/>
            </a:solidFill>
            <a:ln w="9525">
              <a:solidFill>
                <a:srgbClr val="226AFC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8"/>
          <c:spPr>
            <a:solidFill>
              <a:srgbClr val="5E9EEF"/>
            </a:solidFill>
            <a:ln w="9525">
              <a:solidFill>
                <a:srgbClr val="226AFC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8"/>
          <c:spPr>
            <a:solidFill>
              <a:schemeClr val="accent1"/>
            </a:solidFill>
            <a:ln w="9525">
              <a:solidFill>
                <a:srgbClr val="226AFC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circle"/>
          <c:size val="8"/>
          <c:spPr>
            <a:solidFill>
              <a:srgbClr val="5E9EEF"/>
            </a:solidFill>
            <a:ln w="9525">
              <a:solidFill>
                <a:srgbClr val="226AFC"/>
              </a:solidFill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3.0828024859260245E-2"/>
          <c:y val="5.5632191964115049E-2"/>
          <c:w val="0.76426292664099649"/>
          <c:h val="0.76137094924368887"/>
        </c:manualLayout>
      </c:layout>
      <c:lineChart>
        <c:grouping val="standard"/>
        <c:varyColors val="0"/>
        <c:ser>
          <c:idx val="0"/>
          <c:order val="0"/>
          <c:tx>
            <c:strRef>
              <c:f>Sheet1!$J$36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rgbClr val="226AFC"/>
                </a:solidFill>
              </a:ln>
              <a:effectLst/>
            </c:spPr>
          </c:marker>
          <c:dPt>
            <c:idx val="3"/>
            <c:marker>
              <c:symbol val="circle"/>
              <c:size val="8"/>
              <c:spPr>
                <a:solidFill>
                  <a:srgbClr val="5E9EEF"/>
                </a:solidFill>
                <a:ln w="9525">
                  <a:solidFill>
                    <a:srgbClr val="226AFC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DDA-4113-9BAD-EA65F3CBFDBE}"/>
              </c:ext>
            </c:extLst>
          </c:dPt>
          <c:cat>
            <c:multiLvlStrRef>
              <c:f>Sheet1!$I$37:$I$44</c:f>
              <c:multiLvlStrCache>
                <c:ptCount val="5"/>
                <c:lvl>
                  <c:pt idx="0">
                    <c:v>4</c:v>
                  </c:pt>
                  <c:pt idx="1">
                    <c:v>1</c:v>
                  </c:pt>
                  <c:pt idx="2">
                    <c:v>2</c:v>
                  </c:pt>
                  <c:pt idx="3">
                    <c:v>3</c:v>
                  </c:pt>
                  <c:pt idx="4">
                    <c:v>4</c:v>
                  </c:pt>
                </c:lvl>
                <c:lvl>
                  <c:pt idx="0">
                    <c:v>2024</c:v>
                  </c:pt>
                  <c:pt idx="1">
                    <c:v>2025</c:v>
                  </c:pt>
                </c:lvl>
              </c:multiLvlStrCache>
            </c:multiLvlStrRef>
          </c:cat>
          <c:val>
            <c:numRef>
              <c:f>Sheet1!$J$37:$J$44</c:f>
              <c:numCache>
                <c:formatCode>[&gt;=1000000]"$"#0.0,,\ "m";[&gt;=1000]"$"#0.0,"k";"$"#,##0</c:formatCode>
                <c:ptCount val="5"/>
                <c:pt idx="0">
                  <c:v>511319.88000000035</c:v>
                </c:pt>
                <c:pt idx="1">
                  <c:v>584761.62000000034</c:v>
                </c:pt>
                <c:pt idx="2">
                  <c:v>495588.57000000036</c:v>
                </c:pt>
                <c:pt idx="3">
                  <c:v>597530.5900000009</c:v>
                </c:pt>
                <c:pt idx="4">
                  <c:v>12514.929999999998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DA-4113-9BAD-EA65F3CBFD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19050" cap="flat" cmpd="sng" algn="ctr">
              <a:solidFill>
                <a:srgbClr val="D3D7DF"/>
              </a:solidFill>
              <a:prstDash val="sysDot"/>
              <a:round/>
            </a:ln>
            <a:effectLst/>
          </c:spPr>
        </c:dropLines>
        <c:marker val="1"/>
        <c:smooth val="0"/>
        <c:axId val="560492687"/>
        <c:axId val="560499407"/>
      </c:lineChart>
      <c:catAx>
        <c:axId val="56049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499407"/>
        <c:crosses val="autoZero"/>
        <c:auto val="1"/>
        <c:lblAlgn val="ctr"/>
        <c:lblOffset val="100"/>
        <c:noMultiLvlLbl val="0"/>
      </c:catAx>
      <c:valAx>
        <c:axId val="560499407"/>
        <c:scaling>
          <c:orientation val="minMax"/>
        </c:scaling>
        <c:delete val="1"/>
        <c:axPos val="l"/>
        <c:numFmt formatCode="[&gt;=1000000]&quot;$&quot;#0.0,,\ &quot;m&quot;;[&gt;=1000]&quot;$&quot;#0.0,&quot;k&quot;;&quot;$&quot;#,##0" sourceLinked="1"/>
        <c:majorTickMark val="none"/>
        <c:minorTickMark val="none"/>
        <c:tickLblPos val="nextTo"/>
        <c:crossAx val="56049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679BE-A1A5-4D03-9424-A4C1166CEAC6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8E4D6-E6BA-4CC7-9106-22D897805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4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8E4D6-E6BA-4CC7-9106-22D8978056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0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8E4D6-E6BA-4CC7-9106-22D8978056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8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8E4D6-E6BA-4CC7-9106-22D8978056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2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8E4D6-E6BA-4CC7-9106-22D8978056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8E4D6-E6BA-4CC7-9106-22D8978056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6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567F-77A6-CC36-4828-B0A5BFF33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B6C59-2CA0-CD00-204B-3C291CE12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F46B-E686-434F-EDE0-01D7C9B3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1302-D3CC-425D-B51D-11CD6F9BD57E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002A-6D2B-3B4B-4D56-D2C72516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8AF5-BBE2-0FDD-4CC9-371AF9C3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B3A9-8F9D-4936-B518-51C5F8CF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7EA3-3214-04D5-85CD-56D190B0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D411F-D1B8-A826-3F97-984D8B2A6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A6A0E-564D-8C8C-222F-170EE1D3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1302-D3CC-425D-B51D-11CD6F9BD57E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033D-9317-4D08-9A7B-CB44919F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A2D6-9C23-400E-F46A-D1C0B37D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B3A9-8F9D-4936-B518-51C5F8CF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2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5C6DD-3684-CFD5-48A1-7173EAB26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1E0FC-7A0A-FADC-F791-5797F1EED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1992C-0E31-7941-DA9F-C35A7BD8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1302-D3CC-425D-B51D-11CD6F9BD57E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6378-9B87-8173-4BB5-C2525CA5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74C1-B785-7C55-02E9-71AAC8FF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B3A9-8F9D-4936-B518-51C5F8CF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F288-9331-5B87-00C9-24F3D192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314-03AF-5EA4-0FD2-3DC314B4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4F6EB-6256-5064-1EAA-D81FC5F5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1302-D3CC-425D-B51D-11CD6F9BD57E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B8C5-4FA0-56C7-F94A-D5A26032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EC71C-89BC-BDA3-09E3-F63ED4E2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B3A9-8F9D-4936-B518-51C5F8CF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0F9F-7778-EF60-7ED2-F2055D48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3FA8B-4F4C-7217-BDBE-3A6D95CF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ED9F-BE83-F29D-5810-FBC268B9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1302-D3CC-425D-B51D-11CD6F9BD57E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62CD-AAF3-A28E-27F5-CC6F662A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3ACF-1AEF-39BC-C3FB-57248553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B3A9-8F9D-4936-B518-51C5F8CF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EFE0-F8CB-2F52-28C1-AADA567F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D4BA-AD25-87E1-6E2F-66C2D815B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70178-E631-FA3F-403D-3EA72665F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295AF-3287-DF95-D2A3-C898591A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1302-D3CC-425D-B51D-11CD6F9BD57E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0319-131D-7FEB-7B33-C2EB7F96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47191-5B9E-A101-588C-5673FD3E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B3A9-8F9D-4936-B518-51C5F8CF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0B79-2A56-2566-82C1-8E703ED8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0C472-EB13-0D3B-B14C-04B1ED5B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F4EF7-753A-9AFB-E017-AB7FF1697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5A0A0-4059-22A4-BF84-75F74BBC5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79D44-E328-3297-1221-505D0FF63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3C7E2-8E6E-D1FD-EA84-CD8C37A2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1302-D3CC-425D-B51D-11CD6F9BD57E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00FB7-11A4-9B72-1670-385ADAED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B34D7-0DE0-A7C1-D0C6-3B7D4604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B3A9-8F9D-4936-B518-51C5F8CF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FB30-183F-8036-3028-CCD762FC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93692-3A30-2C5E-0FA1-C4519491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1302-D3CC-425D-B51D-11CD6F9BD57E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DD5F6-6D2C-0E0F-59FF-D2B74128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2A137-56FD-FAA7-DBBC-FC3D1DF5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B3A9-8F9D-4936-B518-51C5F8CF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9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F1DF3-E78D-BCED-590F-A6BDB6B5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1302-D3CC-425D-B51D-11CD6F9BD57E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F315B-DEC7-DE8A-C389-131B11B0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BD4D-2865-B2FC-C6D9-3829E713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B3A9-8F9D-4936-B518-51C5F8CF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8FF9-D395-FFA3-8BCA-8C53F866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08F24-46DA-B2B2-7B48-113D9E9E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DFAC3-9811-3E17-A433-563931ABD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061D7-EC5A-4F1C-8CD7-FCC8A89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1302-D3CC-425D-B51D-11CD6F9BD57E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37590-7EE9-86AE-168C-DBD8A417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5D81C-0574-C71D-3308-FA3956FB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B3A9-8F9D-4936-B518-51C5F8CF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3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94C4-3CDE-D501-00DF-C3644F94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27C6A-3589-B237-EC99-B0992103F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82B60-F23B-00D6-F1A4-D070AD86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2063A-DA31-376D-FBE8-FA7FEA10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1302-D3CC-425D-B51D-11CD6F9BD57E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252AE-41C6-CD4A-6702-04FEE562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2E58A-BBF4-B57A-06B1-DAD669CA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1B3A9-8F9D-4936-B518-51C5F8CF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31CF8-9BF4-6799-0073-42D39219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54545-C56B-05F4-8DE4-6197AFAD0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22AC-5A6F-EBA3-F91E-4BE8BC7D7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1302-D3CC-425D-B51D-11CD6F9BD57E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9F1D-5868-C2BD-2687-8F3339067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D2318-57B1-4518-09DC-8D852B08A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B3A9-8F9D-4936-B518-51C5F8CFB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2C0ED6-F784-2313-B77E-B05B46EC8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" y="701040"/>
            <a:ext cx="11704320" cy="5920740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3200" b="1" dirty="0">
                <a:solidFill>
                  <a:schemeClr val="bg1"/>
                </a:solidFill>
              </a:rPr>
              <a:t>Title:</a:t>
            </a:r>
            <a:r>
              <a:rPr lang="en-US" sz="3200" dirty="0">
                <a:solidFill>
                  <a:schemeClr val="bg1"/>
                </a:solidFill>
              </a:rPr>
              <a:t> Sales Report Analysis (Q4 2024 – Q3 2025)</a:t>
            </a:r>
          </a:p>
          <a:p>
            <a:r>
              <a:rPr lang="en-US" dirty="0">
                <a:solidFill>
                  <a:schemeClr val="bg1"/>
                </a:solidFill>
              </a:rPr>
              <a:t> Overview of trends, top products, and customer insights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0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71FE-2C63-D9CF-CF74-224E20203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111317"/>
            <a:ext cx="11242482" cy="6504167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INTRODUCTION: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Sales report analysis covering Q4 2024 – Q3 2025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The goal of this project was to examine sales trends, identify top-performing products and understand customer behavior.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I used a sample sales dataset to simulate real business data, which analyzed using SQL and Excel to build a dashboard that visualizes key insights for decision making</a:t>
            </a:r>
            <a:r>
              <a:rPr lang="en-US" sz="2600" b="1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Identify highest revenue product categories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Track monthly and quarterly sales trends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Highlight top customers and top products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Examine order status and returns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1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7968-98F3-0885-50FB-4805887F5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752600"/>
            <a:ext cx="11422380" cy="4424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Quarterly Performance Trend (Q3 2025 vs Q4 2024)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Q3 2025 results show a positive performance trend compared to Q4 2024, with revenue up 17%, quantity up 7%, and unit price up 12%.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is not a direct YOY comparison, it provides an early signal of continued growth heading into Q4 2025.</a:t>
            </a:r>
          </a:p>
        </p:txBody>
      </p:sp>
    </p:spTree>
    <p:extLst>
      <p:ext uri="{BB962C8B-B14F-4D97-AF65-F5344CB8AC3E}">
        <p14:creationId xmlns:p14="http://schemas.microsoft.com/office/powerpoint/2010/main" val="56460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7E9504-9CEA-47B9-09B8-4C67363A5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8827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F9890-FB1D-711F-1EA1-6D38126F8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4185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242F9C-DF49-402B-A830-4022F38CB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410482"/>
              </p:ext>
            </p:extLst>
          </p:nvPr>
        </p:nvGraphicFramePr>
        <p:xfrm>
          <a:off x="388939" y="282575"/>
          <a:ext cx="5326062" cy="3405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8407FE-1F00-0891-8592-AA76620D2968}"/>
              </a:ext>
            </a:extLst>
          </p:cNvPr>
          <p:cNvSpPr txBox="1"/>
          <p:nvPr/>
        </p:nvSpPr>
        <p:spPr>
          <a:xfrm>
            <a:off x="5882640" y="459016"/>
            <a:ext cx="6096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</a:rPr>
              <a:t>Monthly Sales Trend</a:t>
            </a:r>
          </a:p>
          <a:p>
            <a:pPr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Sales </a:t>
            </a:r>
            <a:r>
              <a:rPr lang="en-US" sz="2000" b="1" dirty="0">
                <a:solidFill>
                  <a:schemeClr val="bg1"/>
                </a:solidFill>
              </a:rPr>
              <a:t>increased</a:t>
            </a:r>
            <a:r>
              <a:rPr lang="en-US" sz="2000" dirty="0">
                <a:solidFill>
                  <a:schemeClr val="bg1"/>
                </a:solidFill>
              </a:rPr>
              <a:t> from January, but </a:t>
            </a:r>
            <a:r>
              <a:rPr lang="en-US" sz="2000" b="1" dirty="0">
                <a:solidFill>
                  <a:schemeClr val="bg1"/>
                </a:solidFill>
              </a:rPr>
              <a:t>dropped</a:t>
            </a:r>
            <a:r>
              <a:rPr lang="en-US" sz="2000" dirty="0">
                <a:solidFill>
                  <a:schemeClr val="bg1"/>
                </a:solidFill>
              </a:rPr>
              <a:t> in March, May, June, August, and December.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biggest drop</a:t>
            </a:r>
            <a:r>
              <a:rPr lang="en-US" sz="2000" dirty="0">
                <a:solidFill>
                  <a:schemeClr val="bg1"/>
                </a:solidFill>
              </a:rPr>
              <a:t> was in May and </a:t>
            </a:r>
            <a:r>
              <a:rPr lang="en-US" sz="2000" b="1" dirty="0">
                <a:solidFill>
                  <a:schemeClr val="bg1"/>
                </a:solidFill>
              </a:rPr>
              <a:t>June </a:t>
            </a:r>
            <a:endParaRPr lang="en-US" sz="24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37E5F0C-10CA-490C-8C63-7F25D5792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30859"/>
              </p:ext>
            </p:extLst>
          </p:nvPr>
        </p:nvGraphicFramePr>
        <p:xfrm>
          <a:off x="388939" y="3858800"/>
          <a:ext cx="5242241" cy="288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D1334F7-25B3-866B-DC44-22BAA926309E}"/>
              </a:ext>
            </a:extLst>
          </p:cNvPr>
          <p:cNvSpPr txBox="1"/>
          <p:nvPr/>
        </p:nvSpPr>
        <p:spPr>
          <a:xfrm>
            <a:off x="5882640" y="4299487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</a:rPr>
              <a:t>Quarterly Revenue Trend</a:t>
            </a:r>
          </a:p>
          <a:p>
            <a:pPr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Sales were recorded from </a:t>
            </a:r>
            <a:r>
              <a:rPr lang="en-US" sz="2000" b="1" dirty="0">
                <a:solidFill>
                  <a:schemeClr val="bg1"/>
                </a:solidFill>
              </a:rPr>
              <a:t>Q4 2024 to Q3 2025</a:t>
            </a:r>
            <a:r>
              <a:rPr lang="en-US" sz="2000" dirty="0">
                <a:solidFill>
                  <a:schemeClr val="bg1"/>
                </a:solidFill>
              </a:rPr>
              <a:t>, not including </a:t>
            </a:r>
            <a:r>
              <a:rPr lang="en-US" sz="2000" b="1" dirty="0">
                <a:solidFill>
                  <a:schemeClr val="bg1"/>
                </a:solidFill>
              </a:rPr>
              <a:t>Q4 2025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Q4 2024</a:t>
            </a:r>
            <a:r>
              <a:rPr lang="en-US" sz="2000" dirty="0">
                <a:solidFill>
                  <a:schemeClr val="bg1"/>
                </a:solidFill>
              </a:rPr>
              <a:t>: Strong start.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Q2 2025</a:t>
            </a:r>
            <a:r>
              <a:rPr lang="en-US" sz="2000" dirty="0">
                <a:solidFill>
                  <a:schemeClr val="bg1"/>
                </a:solidFill>
              </a:rPr>
              <a:t>: Slight drop.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Q3 2025</a:t>
            </a:r>
            <a:r>
              <a:rPr lang="en-US" sz="2000" dirty="0">
                <a:solidFill>
                  <a:schemeClr val="bg1"/>
                </a:solidFill>
              </a:rPr>
              <a:t>: Strong recovery and growth.</a:t>
            </a:r>
          </a:p>
        </p:txBody>
      </p:sp>
    </p:spTree>
    <p:extLst>
      <p:ext uri="{BB962C8B-B14F-4D97-AF65-F5344CB8AC3E}">
        <p14:creationId xmlns:p14="http://schemas.microsoft.com/office/powerpoint/2010/main" val="342329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A11E-B830-44D9-EC4B-FDD996053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769" y="3919856"/>
            <a:ext cx="4404360" cy="264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Lowest Revenue Products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Monitor – Lowest revenue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Hard drive – Lowest revenue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Note: This products made the least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A34D3-5B37-17DD-E848-F32EE49B0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51" y="255904"/>
            <a:ext cx="4404359" cy="3279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0EFC6-CEA4-7CC7-3E11-A72C6EF7F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1" y="3627120"/>
            <a:ext cx="4207456" cy="309372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1A31D0-6161-6F34-3885-27BA5BEC9769}"/>
              </a:ext>
            </a:extLst>
          </p:cNvPr>
          <p:cNvSpPr txBox="1">
            <a:spLocks/>
          </p:cNvSpPr>
          <p:nvPr/>
        </p:nvSpPr>
        <p:spPr>
          <a:xfrm>
            <a:off x="7277100" y="3429000"/>
            <a:ext cx="4404360" cy="317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181A21-917F-1917-D056-A61BEF3DECDB}"/>
              </a:ext>
            </a:extLst>
          </p:cNvPr>
          <p:cNvSpPr txBox="1">
            <a:spLocks/>
          </p:cNvSpPr>
          <p:nvPr/>
        </p:nvSpPr>
        <p:spPr>
          <a:xfrm>
            <a:off x="7386292" y="294004"/>
            <a:ext cx="4404360" cy="284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</a:rPr>
              <a:t>Top Performing products by Revenue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Headphones – 120.9k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Sunglasses – 112.7k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Refrigerator – 105.5k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073CBB-A869-F4C6-5BD9-1DFA5E69925E}"/>
              </a:ext>
            </a:extLst>
          </p:cNvPr>
          <p:cNvCxnSpPr/>
          <p:nvPr/>
        </p:nvCxnSpPr>
        <p:spPr>
          <a:xfrm>
            <a:off x="4892040" y="1767840"/>
            <a:ext cx="2141220" cy="0"/>
          </a:xfrm>
          <a:prstGeom prst="straightConnector1">
            <a:avLst/>
          </a:prstGeom>
          <a:ln w="19050">
            <a:solidFill>
              <a:srgbClr val="226A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79D91D-9C99-0329-141B-4475B66E2451}"/>
              </a:ext>
            </a:extLst>
          </p:cNvPr>
          <p:cNvCxnSpPr/>
          <p:nvPr/>
        </p:nvCxnSpPr>
        <p:spPr>
          <a:xfrm>
            <a:off x="4892040" y="4937760"/>
            <a:ext cx="2141220" cy="0"/>
          </a:xfrm>
          <a:prstGeom prst="straightConnector1">
            <a:avLst/>
          </a:prstGeom>
          <a:ln w="19050">
            <a:solidFill>
              <a:srgbClr val="226A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7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7FDB-07D0-923B-176D-8A23CDED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02920"/>
            <a:ext cx="11506200" cy="6050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    Summary Insights</a:t>
            </a:r>
          </a:p>
          <a:p>
            <a:r>
              <a:rPr lang="en-US" sz="2600" dirty="0">
                <a:solidFill>
                  <a:schemeClr val="bg1"/>
                </a:solidFill>
              </a:rPr>
              <a:t>Electronics category is top revenue contributor</a:t>
            </a:r>
          </a:p>
          <a:p>
            <a:r>
              <a:rPr lang="en-US" sz="2600" dirty="0">
                <a:solidFill>
                  <a:schemeClr val="bg1"/>
                </a:solidFill>
              </a:rPr>
              <a:t>Headphones are the highest-selling product</a:t>
            </a:r>
          </a:p>
          <a:p>
            <a:r>
              <a:rPr lang="en-US" sz="2600" dirty="0">
                <a:solidFill>
                  <a:schemeClr val="bg1"/>
                </a:solidFill>
              </a:rPr>
              <a:t>Returned orders need attention</a:t>
            </a:r>
          </a:p>
          <a:p>
            <a:r>
              <a:rPr lang="en-US" sz="2600" dirty="0">
                <a:solidFill>
                  <a:schemeClr val="bg1"/>
                </a:solidFill>
              </a:rPr>
              <a:t>Top customers are key revenue drivers</a:t>
            </a:r>
          </a:p>
          <a:p>
            <a:r>
              <a:rPr lang="en-US" sz="2600" dirty="0">
                <a:solidFill>
                  <a:schemeClr val="bg1"/>
                </a:solidFill>
              </a:rPr>
              <a:t>Sales are generally growing with some monthly dips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3000" b="1" dirty="0">
                <a:solidFill>
                  <a:schemeClr val="bg1"/>
                </a:solidFill>
              </a:rPr>
              <a:t>   Recommendations</a:t>
            </a:r>
          </a:p>
          <a:p>
            <a:r>
              <a:rPr lang="en-US" sz="2600" dirty="0">
                <a:solidFill>
                  <a:schemeClr val="bg1"/>
                </a:solidFill>
              </a:rPr>
              <a:t>Investigate reasons for returns</a:t>
            </a:r>
          </a:p>
          <a:p>
            <a:r>
              <a:rPr lang="en-US" sz="2600" dirty="0">
                <a:solidFill>
                  <a:schemeClr val="bg1"/>
                </a:solidFill>
              </a:rPr>
              <a:t>Promote top products</a:t>
            </a:r>
          </a:p>
          <a:p>
            <a:r>
              <a:rPr lang="en-US" sz="2600" dirty="0">
                <a:solidFill>
                  <a:schemeClr val="bg1"/>
                </a:solidFill>
              </a:rPr>
              <a:t>Focus on improving low-performing products</a:t>
            </a:r>
          </a:p>
          <a:p>
            <a:r>
              <a:rPr lang="en-US" sz="2600" dirty="0">
                <a:solidFill>
                  <a:schemeClr val="bg1"/>
                </a:solidFill>
              </a:rPr>
              <a:t>Reward top customers to retain loyalty</a:t>
            </a:r>
          </a:p>
          <a:p>
            <a:r>
              <a:rPr lang="en-US" sz="2600" dirty="0">
                <a:solidFill>
                  <a:schemeClr val="bg1"/>
                </a:solidFill>
              </a:rPr>
              <a:t>Monitor trends to plan better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8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330</Words>
  <Application>Microsoft Office PowerPoint</Application>
  <PresentationFormat>Widescreen</PresentationFormat>
  <Paragraphs>59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OMOKEHINDE</dc:creator>
  <cp:lastModifiedBy>OMOKEHINDE</cp:lastModifiedBy>
  <cp:revision>5</cp:revision>
  <dcterms:created xsi:type="dcterms:W3CDTF">2025-10-10T19:56:17Z</dcterms:created>
  <dcterms:modified xsi:type="dcterms:W3CDTF">2025-10-16T06:32:22Z</dcterms:modified>
</cp:coreProperties>
</file>