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96" r:id="rId3"/>
    <p:sldId id="297" r:id="rId4"/>
    <p:sldId id="273" r:id="rId5"/>
    <p:sldId id="298" r:id="rId6"/>
    <p:sldId id="299" r:id="rId7"/>
    <p:sldId id="300" r:id="rId8"/>
    <p:sldId id="289" r:id="rId9"/>
    <p:sldId id="301" r:id="rId10"/>
    <p:sldId id="275" r:id="rId11"/>
    <p:sldId id="277" r:id="rId12"/>
    <p:sldId id="303" r:id="rId13"/>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80808"/>
    <a:srgbClr val="008000"/>
    <a:srgbClr val="FABE00"/>
    <a:srgbClr val="9E7800"/>
    <a:srgbClr val="F18F8F"/>
    <a:srgbClr val="FFFF00"/>
    <a:srgbClr val="FAD6D6"/>
    <a:srgbClr val="F0808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Μεσαίο στυλ 3 - Έμφαση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CF1AB2-1976-4502-BF36-3FF5EA218861}" styleName="Μεσαίο στυλ 4 - Έμφαση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2750" autoAdjust="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EA94F-4F8D-4020-B7C9-EBA46177C4DA}" type="datetimeFigureOut">
              <a:rPr lang="el-GR" smtClean="0"/>
              <a:t>2/6/2023</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0A25F4-CC46-4DAA-84DA-F6FB45539500}" type="slidenum">
              <a:rPr lang="el-GR" smtClean="0"/>
              <a:t>‹#›</a:t>
            </a:fld>
            <a:endParaRPr lang="el-GR"/>
          </a:p>
        </p:txBody>
      </p:sp>
    </p:spTree>
    <p:extLst>
      <p:ext uri="{BB962C8B-B14F-4D97-AF65-F5344CB8AC3E}">
        <p14:creationId xmlns:p14="http://schemas.microsoft.com/office/powerpoint/2010/main" val="2021791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1"/>
          <p:cNvSpPr>
            <a:spLocks noGrp="1" noRot="1" noChangeAspect="1" noChangeArrowheads="1" noTextEdit="1"/>
          </p:cNvSpPr>
          <p:nvPr>
            <p:ph type="sldImg"/>
          </p:nvPr>
        </p:nvSpPr>
        <p:spPr>
          <a:xfrm>
            <a:off x="298450" y="714375"/>
            <a:ext cx="6261100" cy="3522663"/>
          </a:xfrm>
          <a:solidFill>
            <a:srgbClr val="FFFFFF"/>
          </a:solidFill>
          <a:ln>
            <a:solidFill>
              <a:srgbClr val="000000"/>
            </a:solidFill>
            <a:miter lim="800000"/>
          </a:ln>
        </p:spPr>
      </p:sp>
      <p:sp>
        <p:nvSpPr>
          <p:cNvPr id="95235" name="Rectangle 2"/>
          <p:cNvSpPr>
            <a:spLocks noGrp="1" noChangeArrowheads="1"/>
          </p:cNvSpPr>
          <p:nvPr>
            <p:ph type="body" idx="1"/>
          </p:nvPr>
        </p:nvSpPr>
        <p:spPr>
          <a:xfrm>
            <a:off x="685800" y="4461788"/>
            <a:ext cx="5486400" cy="4226957"/>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167574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p:cNvSpPr>
            <a:spLocks noGrp="1"/>
          </p:cNvSpPr>
          <p:nvPr>
            <p:ph type="ctrTitle"/>
          </p:nvPr>
        </p:nvSpPr>
        <p:spPr>
          <a:xfrm>
            <a:off x="1524000" y="1122363"/>
            <a:ext cx="9144000" cy="2387600"/>
          </a:xfrm>
        </p:spPr>
        <p:txBody>
          <a:bodyPr anchor="b"/>
          <a:lstStyle>
            <a:lvl1pPr algn="ctr">
              <a:defRPr sz="6000"/>
            </a:lvl1pPr>
          </a:lstStyle>
          <a:p>
            <a:r>
              <a:rPr lang="el-GR"/>
              <a:t>Στυλ κύριου τίτλου</a:t>
            </a:r>
          </a:p>
        </p:txBody>
      </p:sp>
      <p:sp>
        <p:nvSpPr>
          <p:cNvPr id="3" name="Υπότιτλο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Στυλ κύριου υπότιτλου</a:t>
            </a:r>
          </a:p>
        </p:txBody>
      </p:sp>
      <p:sp>
        <p:nvSpPr>
          <p:cNvPr id="4" name="Θέση ημερομηνίας 3"/>
          <p:cNvSpPr>
            <a:spLocks noGrp="1"/>
          </p:cNvSpPr>
          <p:nvPr>
            <p:ph type="dt" sz="half" idx="10"/>
          </p:nvPr>
        </p:nvSpPr>
        <p:spPr/>
        <p:txBody>
          <a:bodyPr/>
          <a:lstStyle/>
          <a:p>
            <a:fld id="{80E979CD-11C3-40AF-BFD0-D6BA53CA2140}" type="datetime1">
              <a:rPr lang="el-GR" smtClean="0"/>
              <a:t>2/6/2023</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a:xfrm>
            <a:off x="9296400" y="6356350"/>
            <a:ext cx="2743200" cy="365125"/>
          </a:xfrm>
        </p:spPr>
        <p:txBody>
          <a:bodyPr/>
          <a:lstStyle/>
          <a:p>
            <a:fld id="{7BA62CDB-1D13-4ABA-950E-23110580C238}" type="slidenum">
              <a:rPr lang="el-GR" smtClean="0"/>
              <a:t>‹#›</a:t>
            </a:fld>
            <a:endParaRPr lang="el-GR"/>
          </a:p>
        </p:txBody>
      </p:sp>
    </p:spTree>
    <p:extLst>
      <p:ext uri="{BB962C8B-B14F-4D97-AF65-F5344CB8AC3E}">
        <p14:creationId xmlns:p14="http://schemas.microsoft.com/office/powerpoint/2010/main" val="3925651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κατακόρυφου κειμένου 2"/>
          <p:cNvSpPr>
            <a:spLocks noGrp="1"/>
          </p:cNvSpPr>
          <p:nvPr>
            <p:ph type="body" orient="vert" idx="1"/>
          </p:nvPr>
        </p:nvSpPr>
        <p:spPr/>
        <p:txBody>
          <a:bodyPr vert="eaVert"/>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3FE11BB1-8183-4578-AB57-ABDE4544E2E8}" type="datetime1">
              <a:rPr lang="el-GR" smtClean="0"/>
              <a:t>2/6/2023</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7BA62CDB-1D13-4ABA-950E-23110580C238}" type="slidenum">
              <a:rPr lang="el-GR" smtClean="0"/>
              <a:t>‹#›</a:t>
            </a:fld>
            <a:endParaRPr lang="el-GR"/>
          </a:p>
        </p:txBody>
      </p:sp>
    </p:spTree>
    <p:extLst>
      <p:ext uri="{BB962C8B-B14F-4D97-AF65-F5344CB8AC3E}">
        <p14:creationId xmlns:p14="http://schemas.microsoft.com/office/powerpoint/2010/main" val="1575178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8724900" y="365125"/>
            <a:ext cx="2628900" cy="5811838"/>
          </a:xfrm>
        </p:spPr>
        <p:txBody>
          <a:bodyPr vert="eaVert"/>
          <a:lstStyle/>
          <a:p>
            <a:r>
              <a:rPr lang="el-GR"/>
              <a:t>Στυλ κύριου τίτλου</a:t>
            </a:r>
          </a:p>
        </p:txBody>
      </p:sp>
      <p:sp>
        <p:nvSpPr>
          <p:cNvPr id="3" name="Θέση κατακόρυφου κειμένου 2"/>
          <p:cNvSpPr>
            <a:spLocks noGrp="1"/>
          </p:cNvSpPr>
          <p:nvPr>
            <p:ph type="body" orient="vert" idx="1"/>
          </p:nvPr>
        </p:nvSpPr>
        <p:spPr>
          <a:xfrm>
            <a:off x="838200" y="365125"/>
            <a:ext cx="7734300" cy="5811838"/>
          </a:xfrm>
        </p:spPr>
        <p:txBody>
          <a:bodyPr vert="eaVert"/>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18D490C6-00C3-4EE6-A454-27BB34ADB597}" type="datetime1">
              <a:rPr lang="el-GR" smtClean="0"/>
              <a:t>2/6/2023</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7BA62CDB-1D13-4ABA-950E-23110580C238}" type="slidenum">
              <a:rPr lang="el-GR" smtClean="0"/>
              <a:t>‹#›</a:t>
            </a:fld>
            <a:endParaRPr lang="el-GR"/>
          </a:p>
        </p:txBody>
      </p:sp>
    </p:spTree>
    <p:extLst>
      <p:ext uri="{BB962C8B-B14F-4D97-AF65-F5344CB8AC3E}">
        <p14:creationId xmlns:p14="http://schemas.microsoft.com/office/powerpoint/2010/main" val="2254771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περιεχομένου 2"/>
          <p:cNvSpPr>
            <a:spLocks noGrp="1"/>
          </p:cNvSpPr>
          <p:nvPr>
            <p:ph idx="1"/>
          </p:nvPr>
        </p:nvSpPr>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995BD776-337E-4E52-BD39-924FB387A279}" type="datetime1">
              <a:rPr lang="el-GR" smtClean="0"/>
              <a:t>2/6/2023</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a:xfrm>
            <a:off x="9277350" y="6356350"/>
            <a:ext cx="2743200" cy="365125"/>
          </a:xfrm>
        </p:spPr>
        <p:txBody>
          <a:bodyPr/>
          <a:lstStyle/>
          <a:p>
            <a:fld id="{7BA62CDB-1D13-4ABA-950E-23110580C238}" type="slidenum">
              <a:rPr lang="el-GR" smtClean="0"/>
              <a:t>‹#›</a:t>
            </a:fld>
            <a:endParaRPr lang="el-GR"/>
          </a:p>
        </p:txBody>
      </p:sp>
    </p:spTree>
    <p:extLst>
      <p:ext uri="{BB962C8B-B14F-4D97-AF65-F5344CB8AC3E}">
        <p14:creationId xmlns:p14="http://schemas.microsoft.com/office/powerpoint/2010/main" val="3313701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831850" y="1709738"/>
            <a:ext cx="10515600" cy="2852737"/>
          </a:xfrm>
        </p:spPr>
        <p:txBody>
          <a:bodyPr anchor="b"/>
          <a:lstStyle>
            <a:lvl1pPr>
              <a:defRPr sz="6000"/>
            </a:lvl1pPr>
          </a:lstStyle>
          <a:p>
            <a:r>
              <a:rPr lang="el-GR"/>
              <a:t>Στυλ κύριου τίτλου</a:t>
            </a:r>
          </a:p>
        </p:txBody>
      </p:sp>
      <p:sp>
        <p:nvSpPr>
          <p:cNvPr id="3" name="Θέση κειμένου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υποδείγματος κειμένου</a:t>
            </a:r>
          </a:p>
        </p:txBody>
      </p:sp>
      <p:sp>
        <p:nvSpPr>
          <p:cNvPr id="4" name="Θέση ημερομηνίας 3"/>
          <p:cNvSpPr>
            <a:spLocks noGrp="1"/>
          </p:cNvSpPr>
          <p:nvPr>
            <p:ph type="dt" sz="half" idx="10"/>
          </p:nvPr>
        </p:nvSpPr>
        <p:spPr/>
        <p:txBody>
          <a:bodyPr/>
          <a:lstStyle/>
          <a:p>
            <a:fld id="{47C37B47-74DF-4569-859F-960B743742C7}" type="datetime1">
              <a:rPr lang="el-GR" smtClean="0"/>
              <a:t>2/6/2023</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7BA62CDB-1D13-4ABA-950E-23110580C238}" type="slidenum">
              <a:rPr lang="el-GR" smtClean="0"/>
              <a:t>‹#›</a:t>
            </a:fld>
            <a:endParaRPr lang="el-GR"/>
          </a:p>
        </p:txBody>
      </p:sp>
    </p:spTree>
    <p:extLst>
      <p:ext uri="{BB962C8B-B14F-4D97-AF65-F5344CB8AC3E}">
        <p14:creationId xmlns:p14="http://schemas.microsoft.com/office/powerpoint/2010/main" val="3814898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περιεχομένου 2"/>
          <p:cNvSpPr>
            <a:spLocks noGrp="1"/>
          </p:cNvSpPr>
          <p:nvPr>
            <p:ph sz="half" idx="1"/>
          </p:nvPr>
        </p:nvSpPr>
        <p:spPr>
          <a:xfrm>
            <a:off x="838200" y="1825625"/>
            <a:ext cx="5181600" cy="435133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περιεχομένου 3"/>
          <p:cNvSpPr>
            <a:spLocks noGrp="1"/>
          </p:cNvSpPr>
          <p:nvPr>
            <p:ph sz="half" idx="2"/>
          </p:nvPr>
        </p:nvSpPr>
        <p:spPr>
          <a:xfrm>
            <a:off x="6172200" y="1825625"/>
            <a:ext cx="5181600" cy="435133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Θέση ημερομηνίας 4"/>
          <p:cNvSpPr>
            <a:spLocks noGrp="1"/>
          </p:cNvSpPr>
          <p:nvPr>
            <p:ph type="dt" sz="half" idx="10"/>
          </p:nvPr>
        </p:nvSpPr>
        <p:spPr/>
        <p:txBody>
          <a:bodyPr/>
          <a:lstStyle/>
          <a:p>
            <a:fld id="{C28008B2-773E-4394-A327-F0AA3F74D110}" type="datetime1">
              <a:rPr lang="el-GR" smtClean="0"/>
              <a:t>2/6/2023</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7BA62CDB-1D13-4ABA-950E-23110580C238}" type="slidenum">
              <a:rPr lang="el-GR" smtClean="0"/>
              <a:t>‹#›</a:t>
            </a:fld>
            <a:endParaRPr lang="el-GR"/>
          </a:p>
        </p:txBody>
      </p:sp>
    </p:spTree>
    <p:extLst>
      <p:ext uri="{BB962C8B-B14F-4D97-AF65-F5344CB8AC3E}">
        <p14:creationId xmlns:p14="http://schemas.microsoft.com/office/powerpoint/2010/main" val="272028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365125"/>
            <a:ext cx="10515600" cy="1325563"/>
          </a:xfrm>
        </p:spPr>
        <p:txBody>
          <a:bodyPr/>
          <a:lstStyle/>
          <a:p>
            <a:r>
              <a:rPr lang="el-GR"/>
              <a:t>Στυλ κύριου τίτλου</a:t>
            </a:r>
          </a:p>
        </p:txBody>
      </p:sp>
      <p:sp>
        <p:nvSpPr>
          <p:cNvPr id="3" name="Θέση κειμένου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υποδείγματος κειμένου</a:t>
            </a:r>
          </a:p>
        </p:txBody>
      </p:sp>
      <p:sp>
        <p:nvSpPr>
          <p:cNvPr id="4" name="Θέση περιεχομένου 3"/>
          <p:cNvSpPr>
            <a:spLocks noGrp="1"/>
          </p:cNvSpPr>
          <p:nvPr>
            <p:ph sz="half" idx="2"/>
          </p:nvPr>
        </p:nvSpPr>
        <p:spPr>
          <a:xfrm>
            <a:off x="839788" y="2505075"/>
            <a:ext cx="5157787" cy="368458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Θέση κειμένου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υποδείγματος κειμένου</a:t>
            </a:r>
          </a:p>
        </p:txBody>
      </p:sp>
      <p:sp>
        <p:nvSpPr>
          <p:cNvPr id="6" name="Θέση περιεχομένου 5"/>
          <p:cNvSpPr>
            <a:spLocks noGrp="1"/>
          </p:cNvSpPr>
          <p:nvPr>
            <p:ph sz="quarter" idx="4"/>
          </p:nvPr>
        </p:nvSpPr>
        <p:spPr>
          <a:xfrm>
            <a:off x="6172200" y="2505075"/>
            <a:ext cx="5183188" cy="368458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Θέση ημερομηνίας 6"/>
          <p:cNvSpPr>
            <a:spLocks noGrp="1"/>
          </p:cNvSpPr>
          <p:nvPr>
            <p:ph type="dt" sz="half" idx="10"/>
          </p:nvPr>
        </p:nvSpPr>
        <p:spPr/>
        <p:txBody>
          <a:bodyPr/>
          <a:lstStyle/>
          <a:p>
            <a:fld id="{E0090DE8-B74F-4722-BE94-4E559BA5F9E9}" type="datetime1">
              <a:rPr lang="el-GR" smtClean="0"/>
              <a:t>2/6/2023</a:t>
            </a:fld>
            <a:endParaRPr lang="el-GR"/>
          </a:p>
        </p:txBody>
      </p:sp>
      <p:sp>
        <p:nvSpPr>
          <p:cNvPr id="8" name="Θέση υποσέλιδου 7"/>
          <p:cNvSpPr>
            <a:spLocks noGrp="1"/>
          </p:cNvSpPr>
          <p:nvPr>
            <p:ph type="ftr" sz="quarter" idx="11"/>
          </p:nvPr>
        </p:nvSpPr>
        <p:spPr/>
        <p:txBody>
          <a:bodyPr/>
          <a:lstStyle/>
          <a:p>
            <a:endParaRPr lang="el-GR"/>
          </a:p>
        </p:txBody>
      </p:sp>
      <p:sp>
        <p:nvSpPr>
          <p:cNvPr id="9" name="Θέση αριθμού διαφάνειας 8"/>
          <p:cNvSpPr>
            <a:spLocks noGrp="1"/>
          </p:cNvSpPr>
          <p:nvPr>
            <p:ph type="sldNum" sz="quarter" idx="12"/>
          </p:nvPr>
        </p:nvSpPr>
        <p:spPr/>
        <p:txBody>
          <a:bodyPr/>
          <a:lstStyle/>
          <a:p>
            <a:fld id="{7BA62CDB-1D13-4ABA-950E-23110580C238}" type="slidenum">
              <a:rPr lang="el-GR" smtClean="0"/>
              <a:t>‹#›</a:t>
            </a:fld>
            <a:endParaRPr lang="el-GR"/>
          </a:p>
        </p:txBody>
      </p:sp>
    </p:spTree>
    <p:extLst>
      <p:ext uri="{BB962C8B-B14F-4D97-AF65-F5344CB8AC3E}">
        <p14:creationId xmlns:p14="http://schemas.microsoft.com/office/powerpoint/2010/main" val="456994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ημερομηνίας 2"/>
          <p:cNvSpPr>
            <a:spLocks noGrp="1"/>
          </p:cNvSpPr>
          <p:nvPr>
            <p:ph type="dt" sz="half" idx="10"/>
          </p:nvPr>
        </p:nvSpPr>
        <p:spPr/>
        <p:txBody>
          <a:bodyPr/>
          <a:lstStyle/>
          <a:p>
            <a:fld id="{2A497D33-5D7A-414E-A037-6F29D872C2E2}" type="datetime1">
              <a:rPr lang="el-GR" smtClean="0"/>
              <a:t>2/6/2023</a:t>
            </a:fld>
            <a:endParaRPr lang="el-GR"/>
          </a:p>
        </p:txBody>
      </p:sp>
      <p:sp>
        <p:nvSpPr>
          <p:cNvPr id="4" name="Θέση υποσέλιδου 3"/>
          <p:cNvSpPr>
            <a:spLocks noGrp="1"/>
          </p:cNvSpPr>
          <p:nvPr>
            <p:ph type="ftr" sz="quarter" idx="11"/>
          </p:nvPr>
        </p:nvSpPr>
        <p:spPr/>
        <p:txBody>
          <a:bodyPr/>
          <a:lstStyle/>
          <a:p>
            <a:endParaRPr lang="el-GR"/>
          </a:p>
        </p:txBody>
      </p:sp>
      <p:sp>
        <p:nvSpPr>
          <p:cNvPr id="5" name="Θέση αριθμού διαφάνειας 4"/>
          <p:cNvSpPr>
            <a:spLocks noGrp="1"/>
          </p:cNvSpPr>
          <p:nvPr>
            <p:ph type="sldNum" sz="quarter" idx="12"/>
          </p:nvPr>
        </p:nvSpPr>
        <p:spPr/>
        <p:txBody>
          <a:bodyPr/>
          <a:lstStyle/>
          <a:p>
            <a:fld id="{7BA62CDB-1D13-4ABA-950E-23110580C238}" type="slidenum">
              <a:rPr lang="el-GR" smtClean="0"/>
              <a:t>‹#›</a:t>
            </a:fld>
            <a:endParaRPr lang="el-GR"/>
          </a:p>
        </p:txBody>
      </p:sp>
    </p:spTree>
    <p:extLst>
      <p:ext uri="{BB962C8B-B14F-4D97-AF65-F5344CB8AC3E}">
        <p14:creationId xmlns:p14="http://schemas.microsoft.com/office/powerpoint/2010/main" val="1544293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04F8FA26-813B-41B2-B740-9D8DF0A4C6BA}" type="datetime1">
              <a:rPr lang="el-GR" smtClean="0"/>
              <a:t>2/6/2023</a:t>
            </a:fld>
            <a:endParaRPr lang="el-GR"/>
          </a:p>
        </p:txBody>
      </p:sp>
      <p:sp>
        <p:nvSpPr>
          <p:cNvPr id="3" name="Θέση υποσέλιδου 2"/>
          <p:cNvSpPr>
            <a:spLocks noGrp="1"/>
          </p:cNvSpPr>
          <p:nvPr>
            <p:ph type="ftr" sz="quarter" idx="11"/>
          </p:nvPr>
        </p:nvSpPr>
        <p:spPr/>
        <p:txBody>
          <a:bodyPr/>
          <a:lstStyle/>
          <a:p>
            <a:endParaRPr lang="el-GR"/>
          </a:p>
        </p:txBody>
      </p:sp>
      <p:sp>
        <p:nvSpPr>
          <p:cNvPr id="4" name="Θέση αριθμού διαφάνειας 3"/>
          <p:cNvSpPr>
            <a:spLocks noGrp="1"/>
          </p:cNvSpPr>
          <p:nvPr>
            <p:ph type="sldNum" sz="quarter" idx="12"/>
          </p:nvPr>
        </p:nvSpPr>
        <p:spPr/>
        <p:txBody>
          <a:bodyPr/>
          <a:lstStyle/>
          <a:p>
            <a:fld id="{7BA62CDB-1D13-4ABA-950E-23110580C238}" type="slidenum">
              <a:rPr lang="el-GR" smtClean="0"/>
              <a:t>‹#›</a:t>
            </a:fld>
            <a:endParaRPr lang="el-GR"/>
          </a:p>
        </p:txBody>
      </p:sp>
    </p:spTree>
    <p:extLst>
      <p:ext uri="{BB962C8B-B14F-4D97-AF65-F5344CB8AC3E}">
        <p14:creationId xmlns:p14="http://schemas.microsoft.com/office/powerpoint/2010/main" val="342741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l-GR"/>
              <a:t>Στυλ κύριου τίτλου</a:t>
            </a:r>
          </a:p>
        </p:txBody>
      </p:sp>
      <p:sp>
        <p:nvSpPr>
          <p:cNvPr id="3" name="Θέση περιεχομένου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υποδείγματος κειμένου</a:t>
            </a:r>
          </a:p>
        </p:txBody>
      </p:sp>
      <p:sp>
        <p:nvSpPr>
          <p:cNvPr id="5" name="Θέση ημερομηνίας 4"/>
          <p:cNvSpPr>
            <a:spLocks noGrp="1"/>
          </p:cNvSpPr>
          <p:nvPr>
            <p:ph type="dt" sz="half" idx="10"/>
          </p:nvPr>
        </p:nvSpPr>
        <p:spPr/>
        <p:txBody>
          <a:bodyPr/>
          <a:lstStyle/>
          <a:p>
            <a:fld id="{DD73E53B-7810-4EFF-85E0-F079708FEBF6}" type="datetime1">
              <a:rPr lang="el-GR" smtClean="0"/>
              <a:t>2/6/2023</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7BA62CDB-1D13-4ABA-950E-23110580C238}" type="slidenum">
              <a:rPr lang="el-GR" smtClean="0"/>
              <a:t>‹#›</a:t>
            </a:fld>
            <a:endParaRPr lang="el-GR"/>
          </a:p>
        </p:txBody>
      </p:sp>
    </p:spTree>
    <p:extLst>
      <p:ext uri="{BB962C8B-B14F-4D97-AF65-F5344CB8AC3E}">
        <p14:creationId xmlns:p14="http://schemas.microsoft.com/office/powerpoint/2010/main" val="3800777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l-GR"/>
              <a:t>Στυλ κύριου τίτλου</a:t>
            </a:r>
          </a:p>
        </p:txBody>
      </p:sp>
      <p:sp>
        <p:nvSpPr>
          <p:cNvPr id="3" name="Θέση εικόνας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υποδείγματος κειμένου</a:t>
            </a:r>
          </a:p>
        </p:txBody>
      </p:sp>
      <p:sp>
        <p:nvSpPr>
          <p:cNvPr id="5" name="Θέση ημερομηνίας 4"/>
          <p:cNvSpPr>
            <a:spLocks noGrp="1"/>
          </p:cNvSpPr>
          <p:nvPr>
            <p:ph type="dt" sz="half" idx="10"/>
          </p:nvPr>
        </p:nvSpPr>
        <p:spPr/>
        <p:txBody>
          <a:bodyPr/>
          <a:lstStyle/>
          <a:p>
            <a:fld id="{0D12DD27-3B67-4399-87E2-1D0710B07A45}" type="datetime1">
              <a:rPr lang="el-GR" smtClean="0"/>
              <a:t>2/6/2023</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7BA62CDB-1D13-4ABA-950E-23110580C238}" type="slidenum">
              <a:rPr lang="el-GR" smtClean="0"/>
              <a:t>‹#›</a:t>
            </a:fld>
            <a:endParaRPr lang="el-GR"/>
          </a:p>
        </p:txBody>
      </p:sp>
    </p:spTree>
    <p:extLst>
      <p:ext uri="{BB962C8B-B14F-4D97-AF65-F5344CB8AC3E}">
        <p14:creationId xmlns:p14="http://schemas.microsoft.com/office/powerpoint/2010/main" val="2945327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Στυλ κύριου τίτλου</a:t>
            </a:r>
          </a:p>
        </p:txBody>
      </p:sp>
      <p:sp>
        <p:nvSpPr>
          <p:cNvPr id="3" name="Θέση κειμένου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193B6-7FD3-4D4F-AAD8-F4A7C7818A68}" type="datetime1">
              <a:rPr lang="el-GR" smtClean="0"/>
              <a:t>2/6/2023</a:t>
            </a:fld>
            <a:endParaRPr lang="el-GR"/>
          </a:p>
        </p:txBody>
      </p:sp>
      <p:sp>
        <p:nvSpPr>
          <p:cNvPr id="5" name="Θέση υποσέλιδου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A62CDB-1D13-4ABA-950E-23110580C238}" type="slidenum">
              <a:rPr lang="el-GR" smtClean="0"/>
              <a:t>‹#›</a:t>
            </a:fld>
            <a:endParaRPr lang="el-GR"/>
          </a:p>
        </p:txBody>
      </p:sp>
    </p:spTree>
    <p:extLst>
      <p:ext uri="{BB962C8B-B14F-4D97-AF65-F5344CB8AC3E}">
        <p14:creationId xmlns:p14="http://schemas.microsoft.com/office/powerpoint/2010/main" val="2134232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p:txBody>
          <a:bodyPr/>
          <a:lstStyle/>
          <a:p>
            <a:r>
              <a:rPr lang="en-US" dirty="0"/>
              <a:t>A user study on analyzing data with dimensions</a:t>
            </a:r>
            <a:endParaRPr lang="el-GR" dirty="0"/>
          </a:p>
        </p:txBody>
      </p:sp>
      <p:sp>
        <p:nvSpPr>
          <p:cNvPr id="3" name="Υπότιτλος 2"/>
          <p:cNvSpPr>
            <a:spLocks noGrp="1"/>
          </p:cNvSpPr>
          <p:nvPr>
            <p:ph type="subTitle" idx="1"/>
          </p:nvPr>
        </p:nvSpPr>
        <p:spPr/>
        <p:txBody>
          <a:bodyPr/>
          <a:lstStyle/>
          <a:p>
            <a:r>
              <a:rPr lang="en-US" dirty="0"/>
              <a:t>June 2023</a:t>
            </a:r>
            <a:endParaRPr lang="el-GR" dirty="0"/>
          </a:p>
        </p:txBody>
      </p:sp>
    </p:spTree>
    <p:extLst>
      <p:ext uri="{BB962C8B-B14F-4D97-AF65-F5344CB8AC3E}">
        <p14:creationId xmlns:p14="http://schemas.microsoft.com/office/powerpoint/2010/main" val="4267377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Πίνακας 3"/>
          <p:cNvGraphicFramePr>
            <a:graphicFrameLocks noGrp="1"/>
          </p:cNvGraphicFramePr>
          <p:nvPr>
            <p:extLst>
              <p:ext uri="{D42A27DB-BD31-4B8C-83A1-F6EECF244321}">
                <p14:modId xmlns:p14="http://schemas.microsoft.com/office/powerpoint/2010/main" val="675565690"/>
              </p:ext>
            </p:extLst>
          </p:nvPr>
        </p:nvGraphicFramePr>
        <p:xfrm>
          <a:off x="76199" y="33867"/>
          <a:ext cx="12048067" cy="6798733"/>
        </p:xfrm>
        <a:graphic>
          <a:graphicData uri="http://schemas.openxmlformats.org/drawingml/2006/table">
            <a:tbl>
              <a:tblPr firstRow="1" bandRow="1">
                <a:tableStyleId>{5C22544A-7EE6-4342-B048-85BDC9FD1C3A}</a:tableStyleId>
              </a:tblPr>
              <a:tblGrid>
                <a:gridCol w="6028268">
                  <a:extLst>
                    <a:ext uri="{9D8B030D-6E8A-4147-A177-3AD203B41FA5}">
                      <a16:colId xmlns:a16="http://schemas.microsoft.com/office/drawing/2014/main" xmlns="" val="20000"/>
                    </a:ext>
                  </a:extLst>
                </a:gridCol>
                <a:gridCol w="6019799">
                  <a:extLst>
                    <a:ext uri="{9D8B030D-6E8A-4147-A177-3AD203B41FA5}">
                      <a16:colId xmlns:a16="http://schemas.microsoft.com/office/drawing/2014/main" xmlns="" val="20001"/>
                    </a:ext>
                  </a:extLst>
                </a:gridCol>
              </a:tblGrid>
              <a:tr h="3080173">
                <a:tc>
                  <a:txBody>
                    <a:bodyPr/>
                    <a:lstStyle/>
                    <a:p>
                      <a:pPr marL="0" indent="0">
                        <a:buFont typeface="Arial" panose="020B0604020202020204" pitchFamily="34" charset="0"/>
                        <a:buNone/>
                      </a:pPr>
                      <a:r>
                        <a:rPr lang="en-US" b="1" dirty="0">
                          <a:solidFill>
                            <a:schemeClr val="bg1">
                              <a:lumMod val="50000"/>
                            </a:schemeClr>
                          </a:solidFill>
                        </a:rPr>
                        <a:t>Query Result 11</a:t>
                      </a:r>
                    </a:p>
                    <a:p>
                      <a:pPr marL="0" indent="0">
                        <a:buFont typeface="Arial" panose="020B0604020202020204" pitchFamily="34" charset="0"/>
                        <a:buNone/>
                      </a:pPr>
                      <a:r>
                        <a:rPr lang="en-US" b="0" dirty="0">
                          <a:solidFill>
                            <a:schemeClr val="bg1">
                              <a:lumMod val="50000"/>
                            </a:schemeClr>
                          </a:solidFill>
                        </a:rPr>
                        <a:t>Here, we see the average work hours of people with </a:t>
                      </a:r>
                    </a:p>
                    <a:p>
                      <a:pPr marL="0" indent="0">
                        <a:buFont typeface="Arial" panose="020B0604020202020204" pitchFamily="34" charset="0"/>
                        <a:buNone/>
                      </a:pPr>
                      <a:r>
                        <a:rPr lang="en-US" b="0" i="1" dirty="0">
                          <a:solidFill>
                            <a:schemeClr val="bg1">
                              <a:lumMod val="50000"/>
                            </a:schemeClr>
                          </a:solidFill>
                        </a:rPr>
                        <a:t>‘University’ Education </a:t>
                      </a:r>
                      <a:r>
                        <a:rPr lang="en-US" b="0" dirty="0">
                          <a:solidFill>
                            <a:schemeClr val="bg1">
                              <a:lumMod val="50000"/>
                            </a:schemeClr>
                          </a:solidFill>
                        </a:rPr>
                        <a:t>who also belong to </a:t>
                      </a:r>
                    </a:p>
                    <a:p>
                      <a:pPr marL="0" indent="0">
                        <a:buFont typeface="Arial" panose="020B0604020202020204" pitchFamily="34" charset="0"/>
                        <a:buNone/>
                      </a:pPr>
                      <a:r>
                        <a:rPr lang="en-US" b="0" i="1" dirty="0">
                          <a:solidFill>
                            <a:schemeClr val="bg1">
                              <a:lumMod val="50000"/>
                            </a:schemeClr>
                          </a:solidFill>
                        </a:rPr>
                        <a:t>Work Class ‘With-Pay’</a:t>
                      </a:r>
                      <a:r>
                        <a:rPr lang="en-US" b="0" dirty="0">
                          <a:solidFill>
                            <a:schemeClr val="bg1">
                              <a:lumMod val="50000"/>
                            </a:schemeClr>
                          </a:solidFill>
                        </a:rPr>
                        <a:t>, organized by occupation </a:t>
                      </a:r>
                    </a:p>
                    <a:p>
                      <a:pPr marL="0" indent="0">
                        <a:buFont typeface="Arial" panose="020B0604020202020204" pitchFamily="34" charset="0"/>
                        <a:buNone/>
                      </a:pPr>
                      <a:r>
                        <a:rPr lang="en-US" b="0" dirty="0">
                          <a:solidFill>
                            <a:schemeClr val="bg1">
                              <a:lumMod val="50000"/>
                            </a:schemeClr>
                          </a:solidFill>
                        </a:rPr>
                        <a:t>and </a:t>
                      </a:r>
                      <a:r>
                        <a:rPr lang="en-US" b="0" dirty="0" smtClean="0">
                          <a:solidFill>
                            <a:schemeClr val="bg1">
                              <a:lumMod val="50000"/>
                            </a:schemeClr>
                          </a:solidFill>
                        </a:rPr>
                        <a:t>detailed work class</a:t>
                      </a:r>
                      <a:endParaRPr lang="el-GR" b="0" dirty="0">
                        <a:solidFill>
                          <a:schemeClr val="bg1">
                            <a:lumMod val="50000"/>
                          </a:schemeClr>
                        </a:solidFill>
                      </a:endParaRPr>
                    </a:p>
                    <a:p>
                      <a:endParaRPr lang="el-GR" b="0" dirty="0">
                        <a:solidFill>
                          <a:schemeClr val="tx1"/>
                        </a:solidFill>
                      </a:endParaRP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r">
                        <a:buFont typeface="Arial" panose="020B0604020202020204" pitchFamily="34" charset="0"/>
                        <a:buNone/>
                      </a:pPr>
                      <a:r>
                        <a:rPr lang="en-US" b="1" dirty="0">
                          <a:solidFill>
                            <a:schemeClr val="bg1">
                              <a:lumMod val="50000"/>
                            </a:schemeClr>
                          </a:solidFill>
                        </a:rPr>
                        <a:t>Query Result 12</a:t>
                      </a:r>
                    </a:p>
                    <a:p>
                      <a:pPr marL="0" indent="0" algn="r">
                        <a:buFont typeface="Arial" panose="020B0604020202020204" pitchFamily="34" charset="0"/>
                        <a:buNone/>
                      </a:pPr>
                      <a:r>
                        <a:rPr lang="en-US" b="0" dirty="0">
                          <a:solidFill>
                            <a:schemeClr val="bg1">
                              <a:lumMod val="50000"/>
                            </a:schemeClr>
                          </a:solidFill>
                        </a:rPr>
                        <a:t>Here, we see the average work hours of people </a:t>
                      </a:r>
                    </a:p>
                    <a:p>
                      <a:pPr marL="0" indent="0" algn="r">
                        <a:buFont typeface="Arial" panose="020B0604020202020204" pitchFamily="34" charset="0"/>
                        <a:buNone/>
                      </a:pPr>
                      <a:r>
                        <a:rPr lang="en-US" b="0" dirty="0">
                          <a:solidFill>
                            <a:schemeClr val="bg1">
                              <a:lumMod val="50000"/>
                            </a:schemeClr>
                          </a:solidFill>
                        </a:rPr>
                        <a:t>with </a:t>
                      </a:r>
                      <a:r>
                        <a:rPr lang="en-US" b="0" i="1" dirty="0">
                          <a:solidFill>
                            <a:schemeClr val="bg1">
                              <a:lumMod val="50000"/>
                            </a:schemeClr>
                          </a:solidFill>
                        </a:rPr>
                        <a:t>Age</a:t>
                      </a:r>
                      <a:r>
                        <a:rPr lang="en-US" b="0" dirty="0">
                          <a:solidFill>
                            <a:schemeClr val="bg1">
                              <a:lumMod val="50000"/>
                            </a:schemeClr>
                          </a:solidFill>
                        </a:rPr>
                        <a:t> in </a:t>
                      </a:r>
                      <a:r>
                        <a:rPr lang="en-US" b="0" i="1" dirty="0">
                          <a:solidFill>
                            <a:schemeClr val="bg1">
                              <a:lumMod val="50000"/>
                            </a:schemeClr>
                          </a:solidFill>
                        </a:rPr>
                        <a:t>’37-56’ </a:t>
                      </a:r>
                      <a:r>
                        <a:rPr lang="en-US" b="0" dirty="0">
                          <a:solidFill>
                            <a:schemeClr val="bg1">
                              <a:lumMod val="50000"/>
                            </a:schemeClr>
                          </a:solidFill>
                        </a:rPr>
                        <a:t>who also belong to </a:t>
                      </a:r>
                      <a:r>
                        <a:rPr lang="en-US" b="0" i="1" dirty="0">
                          <a:solidFill>
                            <a:schemeClr val="bg1">
                              <a:lumMod val="50000"/>
                            </a:schemeClr>
                          </a:solidFill>
                        </a:rPr>
                        <a:t>Work Class </a:t>
                      </a:r>
                    </a:p>
                    <a:p>
                      <a:pPr marL="0" indent="0" algn="r">
                        <a:buFont typeface="Arial" panose="020B0604020202020204" pitchFamily="34" charset="0"/>
                        <a:buNone/>
                      </a:pPr>
                      <a:r>
                        <a:rPr lang="en-US" b="0" i="1" dirty="0">
                          <a:solidFill>
                            <a:schemeClr val="bg1">
                              <a:lumMod val="50000"/>
                            </a:schemeClr>
                          </a:solidFill>
                        </a:rPr>
                        <a:t>‘With-Pay</a:t>
                      </a:r>
                      <a:r>
                        <a:rPr lang="en-US" b="0" i="1" dirty="0" smtClean="0">
                          <a:solidFill>
                            <a:schemeClr val="bg1">
                              <a:lumMod val="50000"/>
                            </a:schemeClr>
                          </a:solidFill>
                        </a:rPr>
                        <a:t>’</a:t>
                      </a:r>
                      <a:r>
                        <a:rPr lang="en-US" b="0" dirty="0" smtClean="0">
                          <a:solidFill>
                            <a:schemeClr val="bg1">
                              <a:lumMod val="50000"/>
                            </a:schemeClr>
                          </a:solidFill>
                        </a:rPr>
                        <a:t>, </a:t>
                      </a:r>
                      <a:r>
                        <a:rPr lang="en-US" b="0" dirty="0">
                          <a:solidFill>
                            <a:schemeClr val="bg1">
                              <a:lumMod val="50000"/>
                            </a:schemeClr>
                          </a:solidFill>
                        </a:rPr>
                        <a:t>organized by occupation and education</a:t>
                      </a:r>
                      <a:endParaRPr lang="el-GR" b="0" dirty="0">
                        <a:solidFill>
                          <a:schemeClr val="bg1">
                            <a:lumMod val="50000"/>
                          </a:schemeClr>
                        </a:solidFill>
                      </a:endParaRPr>
                    </a:p>
                    <a:p>
                      <a:pPr marL="0" indent="0">
                        <a:buFont typeface="Arial" panose="020B0604020202020204" pitchFamily="34" charset="0"/>
                        <a:buNone/>
                      </a:pPr>
                      <a:endParaRPr lang="el-GR" b="0" dirty="0">
                        <a:solidFill>
                          <a:schemeClr val="tx1"/>
                        </a:solidFill>
                      </a:endParaRPr>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352800">
                <a:tc>
                  <a:txBody>
                    <a:bodyPr/>
                    <a:lstStyle/>
                    <a:p>
                      <a:pPr marL="0" indent="0">
                        <a:buFont typeface="Arial" panose="020B0604020202020204" pitchFamily="34" charset="0"/>
                        <a:buNone/>
                      </a:pPr>
                      <a:endParaRPr lang="en-US" b="0" dirty="0">
                        <a:solidFill>
                          <a:srgbClr val="0000FF"/>
                        </a:solidFill>
                      </a:endParaRPr>
                    </a:p>
                    <a:p>
                      <a:pPr marL="0" indent="0">
                        <a:buFont typeface="Arial" panose="020B0604020202020204" pitchFamily="34" charset="0"/>
                        <a:buNone/>
                      </a:pPr>
                      <a:endParaRPr lang="en-US" b="0" dirty="0">
                        <a:solidFill>
                          <a:schemeClr val="bg1">
                            <a:lumMod val="50000"/>
                          </a:schemeClr>
                        </a:solidFill>
                      </a:endParaRPr>
                    </a:p>
                    <a:p>
                      <a:pPr marL="0" indent="0">
                        <a:buFont typeface="Arial" panose="020B0604020202020204" pitchFamily="34" charset="0"/>
                        <a:buNone/>
                      </a:pPr>
                      <a:r>
                        <a:rPr lang="en-US" b="1" dirty="0">
                          <a:solidFill>
                            <a:schemeClr val="bg1">
                              <a:lumMod val="50000"/>
                            </a:schemeClr>
                          </a:solidFill>
                        </a:rPr>
                        <a:t>Query Result 13</a:t>
                      </a:r>
                    </a:p>
                    <a:p>
                      <a:pPr marL="0" indent="0">
                        <a:buFont typeface="Arial" panose="020B0604020202020204" pitchFamily="34" charset="0"/>
                        <a:buNone/>
                      </a:pPr>
                      <a:r>
                        <a:rPr lang="en-US" b="0" dirty="0">
                          <a:solidFill>
                            <a:schemeClr val="bg1">
                              <a:lumMod val="50000"/>
                            </a:schemeClr>
                          </a:solidFill>
                        </a:rPr>
                        <a:t>Here, we see the average work hours of </a:t>
                      </a:r>
                    </a:p>
                    <a:p>
                      <a:pPr marL="0" indent="0">
                        <a:buFont typeface="Arial" panose="020B0604020202020204" pitchFamily="34" charset="0"/>
                        <a:buNone/>
                      </a:pPr>
                      <a:r>
                        <a:rPr lang="en-US" b="0" dirty="0">
                          <a:solidFill>
                            <a:schemeClr val="bg1">
                              <a:lumMod val="50000"/>
                            </a:schemeClr>
                          </a:solidFill>
                        </a:rPr>
                        <a:t>people with </a:t>
                      </a:r>
                      <a:r>
                        <a:rPr lang="en-US" b="0" i="1" dirty="0">
                          <a:solidFill>
                            <a:schemeClr val="bg1">
                              <a:lumMod val="50000"/>
                            </a:schemeClr>
                          </a:solidFill>
                        </a:rPr>
                        <a:t>‘Post-Grad’ Education </a:t>
                      </a:r>
                    </a:p>
                    <a:p>
                      <a:pPr marL="0" indent="0">
                        <a:buFont typeface="Arial" panose="020B0604020202020204" pitchFamily="34" charset="0"/>
                        <a:buNone/>
                      </a:pPr>
                      <a:r>
                        <a:rPr lang="en-US" b="0" dirty="0">
                          <a:solidFill>
                            <a:schemeClr val="bg1">
                              <a:lumMod val="50000"/>
                            </a:schemeClr>
                          </a:solidFill>
                        </a:rPr>
                        <a:t>who also belong to </a:t>
                      </a:r>
                      <a:r>
                        <a:rPr lang="en-US" b="0" i="1" dirty="0">
                          <a:solidFill>
                            <a:schemeClr val="bg1">
                              <a:lumMod val="50000"/>
                            </a:schemeClr>
                          </a:solidFill>
                        </a:rPr>
                        <a:t>Work Class ‘With-Pay’ </a:t>
                      </a:r>
                    </a:p>
                    <a:p>
                      <a:pPr marL="0" indent="0">
                        <a:buFont typeface="Arial" panose="020B0604020202020204" pitchFamily="34" charset="0"/>
                        <a:buNone/>
                      </a:pPr>
                      <a:r>
                        <a:rPr lang="en-US" b="0" i="0" dirty="0">
                          <a:solidFill>
                            <a:schemeClr val="bg1">
                              <a:lumMod val="50000"/>
                            </a:schemeClr>
                          </a:solidFill>
                        </a:rPr>
                        <a:t>and their occupation is ‘Other’ </a:t>
                      </a:r>
                    </a:p>
                    <a:p>
                      <a:pPr marL="0" indent="0">
                        <a:buFont typeface="Arial" panose="020B0604020202020204" pitchFamily="34" charset="0"/>
                        <a:buNone/>
                      </a:pPr>
                      <a:r>
                        <a:rPr lang="en-US" b="0" i="0" dirty="0">
                          <a:solidFill>
                            <a:schemeClr val="bg1">
                              <a:lumMod val="50000"/>
                            </a:schemeClr>
                          </a:solidFill>
                        </a:rPr>
                        <a:t>(neither Blue or White collar)</a:t>
                      </a:r>
                      <a:r>
                        <a:rPr lang="en-US" b="0" dirty="0">
                          <a:solidFill>
                            <a:schemeClr val="bg1">
                              <a:lumMod val="50000"/>
                            </a:schemeClr>
                          </a:solidFill>
                        </a:rPr>
                        <a:t>, </a:t>
                      </a:r>
                    </a:p>
                    <a:p>
                      <a:pPr marL="0" indent="0">
                        <a:buFont typeface="Arial" panose="020B0604020202020204" pitchFamily="34" charset="0"/>
                        <a:buNone/>
                      </a:pPr>
                      <a:r>
                        <a:rPr lang="en-US" b="0" dirty="0">
                          <a:solidFill>
                            <a:schemeClr val="bg1">
                              <a:lumMod val="50000"/>
                            </a:schemeClr>
                          </a:solidFill>
                        </a:rPr>
                        <a:t>organized by occupation and education subdivision</a:t>
                      </a:r>
                      <a:r>
                        <a:rPr lang="en-US" b="0" dirty="0">
                          <a:solidFill>
                            <a:srgbClr val="0000FF"/>
                          </a:solidFill>
                        </a:rPr>
                        <a:t>	</a:t>
                      </a:r>
                      <a:endParaRPr lang="el-GR" b="0" dirty="0">
                        <a:solidFill>
                          <a:srgbClr val="0000FF"/>
                        </a:solidFill>
                      </a:endParaRPr>
                    </a:p>
                    <a:p>
                      <a:endParaRPr lang="el-GR" b="0" dirty="0">
                        <a:solidFill>
                          <a:schemeClr val="tx1"/>
                        </a:solidFill>
                      </a:endParaRP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r">
                        <a:buFont typeface="Arial" panose="020B0604020202020204" pitchFamily="34" charset="0"/>
                        <a:buChar char="•"/>
                      </a:pPr>
                      <a:endParaRPr lang="en-US" b="0" dirty="0">
                        <a:solidFill>
                          <a:schemeClr val="tx1"/>
                        </a:solidFill>
                      </a:endParaRPr>
                    </a:p>
                    <a:p>
                      <a:pPr marL="0" indent="0" algn="r">
                        <a:buFont typeface="Arial" panose="020B0604020202020204" pitchFamily="34" charset="0"/>
                        <a:buNone/>
                      </a:pPr>
                      <a:endParaRPr lang="en-US" b="0" dirty="0">
                        <a:solidFill>
                          <a:schemeClr val="tx1"/>
                        </a:solidFill>
                      </a:endParaRPr>
                    </a:p>
                    <a:p>
                      <a:pPr marL="0" indent="0" algn="r">
                        <a:buFont typeface="Arial" panose="020B0604020202020204" pitchFamily="34" charset="0"/>
                        <a:buNone/>
                      </a:pPr>
                      <a:endParaRPr lang="en-US" b="0" dirty="0">
                        <a:solidFill>
                          <a:schemeClr val="tx1"/>
                        </a:solidFill>
                      </a:endParaRPr>
                    </a:p>
                    <a:p>
                      <a:pPr marL="0" indent="0" algn="r">
                        <a:buFont typeface="Arial" panose="020B0604020202020204" pitchFamily="34" charset="0"/>
                        <a:buNone/>
                      </a:pPr>
                      <a:r>
                        <a:rPr lang="en-US" b="1" dirty="0">
                          <a:solidFill>
                            <a:schemeClr val="bg1">
                              <a:lumMod val="50000"/>
                            </a:schemeClr>
                          </a:solidFill>
                        </a:rPr>
                        <a:t>Query Result 14</a:t>
                      </a:r>
                    </a:p>
                    <a:p>
                      <a:pPr marL="0" indent="0" algn="r">
                        <a:buFont typeface="Arial" panose="020B0604020202020204" pitchFamily="34" charset="0"/>
                        <a:buNone/>
                      </a:pPr>
                      <a:r>
                        <a:rPr lang="en-US" b="0" dirty="0">
                          <a:solidFill>
                            <a:schemeClr val="bg1">
                              <a:lumMod val="50000"/>
                            </a:schemeClr>
                          </a:solidFill>
                        </a:rPr>
                        <a:t>Here, we see the average work hours </a:t>
                      </a:r>
                    </a:p>
                    <a:p>
                      <a:pPr marL="0" indent="0" algn="r">
                        <a:buFont typeface="Arial" panose="020B0604020202020204" pitchFamily="34" charset="0"/>
                        <a:buNone/>
                      </a:pPr>
                      <a:r>
                        <a:rPr lang="en-US" b="0" dirty="0">
                          <a:solidFill>
                            <a:schemeClr val="bg1">
                              <a:lumMod val="50000"/>
                            </a:schemeClr>
                          </a:solidFill>
                        </a:rPr>
                        <a:t>of people with </a:t>
                      </a:r>
                      <a:r>
                        <a:rPr lang="en-US" b="0" i="1" dirty="0">
                          <a:solidFill>
                            <a:schemeClr val="bg1">
                              <a:lumMod val="50000"/>
                            </a:schemeClr>
                          </a:solidFill>
                        </a:rPr>
                        <a:t>Age</a:t>
                      </a:r>
                      <a:r>
                        <a:rPr lang="en-US" b="0" dirty="0">
                          <a:solidFill>
                            <a:schemeClr val="bg1">
                              <a:lumMod val="50000"/>
                            </a:schemeClr>
                          </a:solidFill>
                        </a:rPr>
                        <a:t> in </a:t>
                      </a:r>
                      <a:r>
                        <a:rPr lang="en-US" b="0" i="1" dirty="0">
                          <a:solidFill>
                            <a:schemeClr val="bg1">
                              <a:lumMod val="50000"/>
                            </a:schemeClr>
                          </a:solidFill>
                        </a:rPr>
                        <a:t>’17-36’, </a:t>
                      </a:r>
                      <a:r>
                        <a:rPr lang="en-US" b="0" dirty="0">
                          <a:solidFill>
                            <a:schemeClr val="bg1">
                              <a:lumMod val="50000"/>
                            </a:schemeClr>
                          </a:solidFill>
                        </a:rPr>
                        <a:t>who also </a:t>
                      </a:r>
                    </a:p>
                    <a:p>
                      <a:pPr marL="0" indent="0" algn="r">
                        <a:buFont typeface="Arial" panose="020B0604020202020204" pitchFamily="34" charset="0"/>
                        <a:buNone/>
                      </a:pPr>
                      <a:r>
                        <a:rPr lang="en-US" b="0" dirty="0">
                          <a:solidFill>
                            <a:schemeClr val="bg1">
                              <a:lumMod val="50000"/>
                            </a:schemeClr>
                          </a:solidFill>
                        </a:rPr>
                        <a:t>belong to </a:t>
                      </a:r>
                      <a:r>
                        <a:rPr lang="en-US" b="0" i="1" dirty="0">
                          <a:solidFill>
                            <a:schemeClr val="bg1">
                              <a:lumMod val="50000"/>
                            </a:schemeClr>
                          </a:solidFill>
                        </a:rPr>
                        <a:t>Work Class ‘Without-Pay’,</a:t>
                      </a:r>
                    </a:p>
                    <a:p>
                      <a:pPr marL="0" indent="0" algn="r">
                        <a:buFont typeface="Arial" panose="020B0604020202020204" pitchFamily="34" charset="0"/>
                        <a:buNone/>
                      </a:pPr>
                      <a:r>
                        <a:rPr lang="en-US" b="0" dirty="0">
                          <a:solidFill>
                            <a:schemeClr val="bg1">
                              <a:lumMod val="50000"/>
                            </a:schemeClr>
                          </a:solidFill>
                        </a:rPr>
                        <a:t>and have a ‘</a:t>
                      </a:r>
                      <a:r>
                        <a:rPr lang="en-US" b="0" i="1" baseline="0" dirty="0">
                          <a:solidFill>
                            <a:schemeClr val="bg1">
                              <a:lumMod val="50000"/>
                            </a:schemeClr>
                          </a:solidFill>
                        </a:rPr>
                        <a:t>Post-Secondary</a:t>
                      </a:r>
                      <a:r>
                        <a:rPr lang="en-US" b="0" i="1" dirty="0">
                          <a:solidFill>
                            <a:schemeClr val="bg1">
                              <a:lumMod val="50000"/>
                            </a:schemeClr>
                          </a:solidFill>
                        </a:rPr>
                        <a:t>’ Education</a:t>
                      </a:r>
                      <a:r>
                        <a:rPr lang="en-US" b="0" dirty="0">
                          <a:solidFill>
                            <a:schemeClr val="bg1">
                              <a:lumMod val="50000"/>
                            </a:schemeClr>
                          </a:solidFill>
                        </a:rPr>
                        <a:t>, </a:t>
                      </a:r>
                    </a:p>
                    <a:p>
                      <a:pPr marL="0" indent="0" algn="r">
                        <a:buFont typeface="Arial" panose="020B0604020202020204" pitchFamily="34" charset="0"/>
                        <a:buNone/>
                      </a:pPr>
                      <a:r>
                        <a:rPr lang="en-US" b="0" dirty="0">
                          <a:solidFill>
                            <a:schemeClr val="bg1">
                              <a:lumMod val="50000"/>
                            </a:schemeClr>
                          </a:solidFill>
                        </a:rPr>
                        <a:t>organized by occupation and education</a:t>
                      </a:r>
                      <a:endParaRPr lang="el-GR" b="0" dirty="0">
                        <a:solidFill>
                          <a:schemeClr val="bg1">
                            <a:lumMod val="50000"/>
                          </a:schemeClr>
                        </a:solidFill>
                      </a:endParaRPr>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143933">
                <a:tc>
                  <a:txBody>
                    <a:bodyPr/>
                    <a:lstStyle/>
                    <a:p>
                      <a:endParaRPr lang="el-GR" b="0" dirty="0">
                        <a:solidFill>
                          <a:schemeClr val="tx1"/>
                        </a:solidFill>
                      </a:endParaRP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r">
                        <a:buNone/>
                      </a:pPr>
                      <a:endParaRPr lang="en-US" b="0" dirty="0">
                        <a:solidFill>
                          <a:schemeClr val="tx1"/>
                        </a:solidFill>
                      </a:endParaRPr>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p:graphicFrame>
        <p:nvGraphicFramePr>
          <p:cNvPr id="6" name="Πίνακας 5"/>
          <p:cNvGraphicFramePr>
            <a:graphicFrameLocks noGrp="1"/>
          </p:cNvGraphicFramePr>
          <p:nvPr>
            <p:extLst>
              <p:ext uri="{D42A27DB-BD31-4B8C-83A1-F6EECF244321}">
                <p14:modId xmlns:p14="http://schemas.microsoft.com/office/powerpoint/2010/main" val="442449728"/>
              </p:ext>
            </p:extLst>
          </p:nvPr>
        </p:nvGraphicFramePr>
        <p:xfrm>
          <a:off x="75144" y="5901605"/>
          <a:ext cx="4612204" cy="762000"/>
        </p:xfrm>
        <a:graphic>
          <a:graphicData uri="http://schemas.openxmlformats.org/drawingml/2006/table">
            <a:tbl>
              <a:tblPr>
                <a:tableStyleId>{5C22544A-7EE6-4342-B048-85BDC9FD1C3A}</a:tableStyleId>
              </a:tblPr>
              <a:tblGrid>
                <a:gridCol w="1022338">
                  <a:extLst>
                    <a:ext uri="{9D8B030D-6E8A-4147-A177-3AD203B41FA5}">
                      <a16:colId xmlns:a16="http://schemas.microsoft.com/office/drawing/2014/main" xmlns="" val="20000"/>
                    </a:ext>
                  </a:extLst>
                </a:gridCol>
                <a:gridCol w="855133">
                  <a:extLst>
                    <a:ext uri="{9D8B030D-6E8A-4147-A177-3AD203B41FA5}">
                      <a16:colId xmlns:a16="http://schemas.microsoft.com/office/drawing/2014/main" xmlns="" val="20001"/>
                    </a:ext>
                  </a:extLst>
                </a:gridCol>
                <a:gridCol w="982133">
                  <a:extLst>
                    <a:ext uri="{9D8B030D-6E8A-4147-A177-3AD203B41FA5}">
                      <a16:colId xmlns:a16="http://schemas.microsoft.com/office/drawing/2014/main" xmlns="" val="20002"/>
                    </a:ext>
                  </a:extLst>
                </a:gridCol>
                <a:gridCol w="829734">
                  <a:extLst>
                    <a:ext uri="{9D8B030D-6E8A-4147-A177-3AD203B41FA5}">
                      <a16:colId xmlns:a16="http://schemas.microsoft.com/office/drawing/2014/main" xmlns="" val="20003"/>
                    </a:ext>
                  </a:extLst>
                </a:gridCol>
                <a:gridCol w="922866">
                  <a:extLst>
                    <a:ext uri="{9D8B030D-6E8A-4147-A177-3AD203B41FA5}">
                      <a16:colId xmlns:a16="http://schemas.microsoft.com/office/drawing/2014/main" xmlns="" val="20004"/>
                    </a:ext>
                  </a:extLst>
                </a:gridCol>
              </a:tblGrid>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Query 13</a:t>
                      </a:r>
                      <a:endParaRPr lang="en-US"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gridSpan="4">
                  <a:txBody>
                    <a:bodyPr/>
                    <a:lstStyle/>
                    <a:p>
                      <a:pPr algn="r" fontAlgn="b"/>
                      <a:r>
                        <a:rPr lang="en-US" sz="1100" b="1" u="none" strike="noStrike" dirty="0">
                          <a:effectLst/>
                          <a:latin typeface="Cambria" panose="02040503050406030204" pitchFamily="18" charset="0"/>
                          <a:ea typeface="Cambria" panose="02040503050406030204" pitchFamily="18" charset="0"/>
                        </a:rPr>
                        <a:t>Occupation.lvl0</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0"/>
                  </a:ext>
                </a:extLst>
              </a:tr>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Education.lvl1</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Armed-Forces</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Farming-fishing</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Other-service</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Protective-</a:t>
                      </a:r>
                      <a:r>
                        <a:rPr lang="en-US" sz="1100" i="1" u="none" strike="noStrike" dirty="0" err="1">
                          <a:effectLst/>
                          <a:latin typeface="Cambria" panose="02040503050406030204" pitchFamily="18" charset="0"/>
                          <a:ea typeface="Cambria" panose="02040503050406030204" pitchFamily="18" charset="0"/>
                        </a:rPr>
                        <a:t>serv</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extLst>
                  <a:ext uri="{0D108BD9-81ED-4DB2-BD59-A6C34878D82A}">
                    <a16:rowId xmlns:a16="http://schemas.microsoft.com/office/drawing/2014/main" xmlns="" val="10001"/>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Masters</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solidFill>
                            <a:schemeClr val="tx1"/>
                          </a:solidFill>
                          <a:effectLst/>
                        </a:rPr>
                        <a:t>40.00</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66.60</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37.11</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41.80</a:t>
                      </a:r>
                      <a:endParaRPr lang="en-US" sz="11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2"/>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Doctorate</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l" fontAlgn="b"/>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40.00</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bl>
          </a:graphicData>
        </a:graphic>
      </p:graphicFrame>
      <p:graphicFrame>
        <p:nvGraphicFramePr>
          <p:cNvPr id="3" name="Πίνακας 2"/>
          <p:cNvGraphicFramePr>
            <a:graphicFrameLocks noGrp="1"/>
          </p:cNvGraphicFramePr>
          <p:nvPr>
            <p:extLst>
              <p:ext uri="{D42A27DB-BD31-4B8C-83A1-F6EECF244321}">
                <p14:modId xmlns:p14="http://schemas.microsoft.com/office/powerpoint/2010/main" val="3526657788"/>
              </p:ext>
            </p:extLst>
          </p:nvPr>
        </p:nvGraphicFramePr>
        <p:xfrm>
          <a:off x="137055" y="1538986"/>
          <a:ext cx="3975100" cy="952500"/>
        </p:xfrm>
        <a:graphic>
          <a:graphicData uri="http://schemas.openxmlformats.org/drawingml/2006/table">
            <a:tbl>
              <a:tblPr>
                <a:tableStyleId>{5C22544A-7EE6-4342-B048-85BDC9FD1C3A}</a:tableStyleId>
              </a:tblPr>
              <a:tblGrid>
                <a:gridCol w="1511300">
                  <a:extLst>
                    <a:ext uri="{9D8B030D-6E8A-4147-A177-3AD203B41FA5}">
                      <a16:colId xmlns:a16="http://schemas.microsoft.com/office/drawing/2014/main" xmlns="" val="20000"/>
                    </a:ext>
                  </a:extLst>
                </a:gridCol>
                <a:gridCol w="919686">
                  <a:extLst>
                    <a:ext uri="{9D8B030D-6E8A-4147-A177-3AD203B41FA5}">
                      <a16:colId xmlns:a16="http://schemas.microsoft.com/office/drawing/2014/main" xmlns="" val="20001"/>
                    </a:ext>
                  </a:extLst>
                </a:gridCol>
                <a:gridCol w="756714">
                  <a:extLst>
                    <a:ext uri="{9D8B030D-6E8A-4147-A177-3AD203B41FA5}">
                      <a16:colId xmlns:a16="http://schemas.microsoft.com/office/drawing/2014/main" xmlns="" val="20002"/>
                    </a:ext>
                  </a:extLst>
                </a:gridCol>
                <a:gridCol w="787400">
                  <a:extLst>
                    <a:ext uri="{9D8B030D-6E8A-4147-A177-3AD203B41FA5}">
                      <a16:colId xmlns:a16="http://schemas.microsoft.com/office/drawing/2014/main" xmlns="" val="20003"/>
                    </a:ext>
                  </a:extLst>
                </a:gridCol>
              </a:tblGrid>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Query 11</a:t>
                      </a:r>
                      <a:endParaRPr lang="en-US"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gridSpan="3">
                  <a:txBody>
                    <a:bodyPr/>
                    <a:lstStyle/>
                    <a:p>
                      <a:pPr algn="r" fontAlgn="b"/>
                      <a:r>
                        <a:rPr lang="en-US" sz="1100" b="1" i="0" u="none" strike="noStrike" dirty="0">
                          <a:effectLst/>
                          <a:latin typeface="Cambria" panose="02040503050406030204" pitchFamily="18" charset="0"/>
                          <a:ea typeface="Cambria" panose="02040503050406030204" pitchFamily="18" charset="0"/>
                        </a:rPr>
                        <a:t>Occupation.lvl1</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0"/>
                  </a:ext>
                </a:extLst>
              </a:tr>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Work_class.lvl1</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a:effectLst/>
                          <a:latin typeface="Cambria" panose="02040503050406030204" pitchFamily="18" charset="0"/>
                          <a:ea typeface="Cambria" panose="02040503050406030204" pitchFamily="18" charset="0"/>
                        </a:rPr>
                        <a:t>Blue-collar</a:t>
                      </a:r>
                      <a:endParaRPr lang="en-US" sz="1100" b="1"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Other</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white-collar</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extLst>
                  <a:ext uri="{0D108BD9-81ED-4DB2-BD59-A6C34878D82A}">
                    <a16:rowId xmlns:a16="http://schemas.microsoft.com/office/drawing/2014/main" xmlns="" val="10001"/>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Gov</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39.24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45.30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42.01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2"/>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Private</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40.99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38.56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43.71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Self-</a:t>
                      </a:r>
                      <a:r>
                        <a:rPr lang="en-US" sz="1100" i="1" u="none" strike="noStrike" dirty="0" err="1">
                          <a:effectLst/>
                          <a:latin typeface="Cambria" panose="02040503050406030204" pitchFamily="18" charset="0"/>
                          <a:ea typeface="Cambria" panose="02040503050406030204" pitchFamily="18" charset="0"/>
                        </a:rPr>
                        <a:t>emp</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45.91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49.15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46.46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4"/>
                  </a:ext>
                </a:extLst>
              </a:tr>
            </a:tbl>
          </a:graphicData>
        </a:graphic>
      </p:graphicFrame>
      <p:graphicFrame>
        <p:nvGraphicFramePr>
          <p:cNvPr id="8" name="Πίνακας 7"/>
          <p:cNvGraphicFramePr>
            <a:graphicFrameLocks noGrp="1"/>
          </p:cNvGraphicFramePr>
          <p:nvPr>
            <p:extLst>
              <p:ext uri="{D42A27DB-BD31-4B8C-83A1-F6EECF244321}">
                <p14:modId xmlns:p14="http://schemas.microsoft.com/office/powerpoint/2010/main" val="202631629"/>
              </p:ext>
            </p:extLst>
          </p:nvPr>
        </p:nvGraphicFramePr>
        <p:xfrm>
          <a:off x="8190468" y="1390519"/>
          <a:ext cx="3933798" cy="1615581"/>
        </p:xfrm>
        <a:graphic>
          <a:graphicData uri="http://schemas.openxmlformats.org/drawingml/2006/table">
            <a:tbl>
              <a:tblPr>
                <a:tableStyleId>{5C22544A-7EE6-4342-B048-85BDC9FD1C3A}</a:tableStyleId>
              </a:tblPr>
              <a:tblGrid>
                <a:gridCol w="1295529">
                  <a:extLst>
                    <a:ext uri="{9D8B030D-6E8A-4147-A177-3AD203B41FA5}">
                      <a16:colId xmlns:a16="http://schemas.microsoft.com/office/drawing/2014/main" xmlns="" val="20000"/>
                    </a:ext>
                  </a:extLst>
                </a:gridCol>
                <a:gridCol w="963550">
                  <a:extLst>
                    <a:ext uri="{9D8B030D-6E8A-4147-A177-3AD203B41FA5}">
                      <a16:colId xmlns:a16="http://schemas.microsoft.com/office/drawing/2014/main" xmlns="" val="20001"/>
                    </a:ext>
                  </a:extLst>
                </a:gridCol>
                <a:gridCol w="737325">
                  <a:extLst>
                    <a:ext uri="{9D8B030D-6E8A-4147-A177-3AD203B41FA5}">
                      <a16:colId xmlns:a16="http://schemas.microsoft.com/office/drawing/2014/main" xmlns="" val="20002"/>
                    </a:ext>
                  </a:extLst>
                </a:gridCol>
                <a:gridCol w="937394">
                  <a:extLst>
                    <a:ext uri="{9D8B030D-6E8A-4147-A177-3AD203B41FA5}">
                      <a16:colId xmlns:a16="http://schemas.microsoft.com/office/drawing/2014/main" xmlns="" val="20003"/>
                    </a:ext>
                  </a:extLst>
                </a:gridCol>
              </a:tblGrid>
              <a:tr h="179509">
                <a:tc>
                  <a:txBody>
                    <a:bodyPr/>
                    <a:lstStyle/>
                    <a:p>
                      <a:pPr algn="l" fontAlgn="b"/>
                      <a:r>
                        <a:rPr lang="en-US" sz="1100" b="1" u="none" strike="noStrike" dirty="0">
                          <a:effectLst/>
                          <a:latin typeface="Cambria" panose="02040503050406030204" pitchFamily="18" charset="0"/>
                          <a:ea typeface="Cambria" panose="02040503050406030204" pitchFamily="18" charset="0"/>
                        </a:rPr>
                        <a:t>Query 12</a:t>
                      </a:r>
                      <a:endParaRPr lang="en-US"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gridSpan="3">
                  <a:txBody>
                    <a:bodyPr/>
                    <a:lstStyle/>
                    <a:p>
                      <a:pPr algn="r" fontAlgn="b"/>
                      <a:r>
                        <a:rPr lang="en-US" sz="1100" b="1" i="0" u="none" strike="noStrike" dirty="0">
                          <a:solidFill>
                            <a:schemeClr val="dk1"/>
                          </a:solidFill>
                          <a:effectLst/>
                          <a:latin typeface="Cambria" panose="02040503050406030204" pitchFamily="18" charset="0"/>
                          <a:ea typeface="Cambria" panose="02040503050406030204" pitchFamily="18" charset="0"/>
                        </a:rPr>
                        <a:t>Occupation.lvl1</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l" fontAlgn="b"/>
                      <a:endParaRPr lang="en-US"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l" fontAlgn="b"/>
                      <a:endParaRPr lang="en-US"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extLst>
                  <a:ext uri="{0D108BD9-81ED-4DB2-BD59-A6C34878D82A}">
                    <a16:rowId xmlns:a16="http://schemas.microsoft.com/office/drawing/2014/main" xmlns="" val="10000"/>
                  </a:ext>
                </a:extLst>
              </a:tr>
              <a:tr h="179509">
                <a:tc>
                  <a:txBody>
                    <a:bodyPr/>
                    <a:lstStyle/>
                    <a:p>
                      <a:pPr algn="l" fontAlgn="b"/>
                      <a:r>
                        <a:rPr lang="en-US" sz="1100" b="1" u="none" strike="noStrike" dirty="0">
                          <a:effectLst/>
                          <a:latin typeface="Cambria" panose="02040503050406030204" pitchFamily="18" charset="0"/>
                          <a:ea typeface="Cambria" panose="02040503050406030204" pitchFamily="18" charset="0"/>
                        </a:rPr>
                        <a:t>Education.lvl2</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a:effectLst/>
                          <a:latin typeface="Cambria" panose="02040503050406030204" pitchFamily="18" charset="0"/>
                          <a:ea typeface="Cambria" panose="02040503050406030204" pitchFamily="18" charset="0"/>
                        </a:rPr>
                        <a:t>Blue-collar</a:t>
                      </a:r>
                      <a:endParaRPr lang="en-US" sz="1100" b="1"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Other</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white-collar</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extLst>
                  <a:ext uri="{0D108BD9-81ED-4DB2-BD59-A6C34878D82A}">
                    <a16:rowId xmlns:a16="http://schemas.microsoft.com/office/drawing/2014/main" xmlns="" val="10001"/>
                  </a:ext>
                </a:extLst>
              </a:tr>
              <a:tr h="179509">
                <a:tc>
                  <a:txBody>
                    <a:bodyPr/>
                    <a:lstStyle/>
                    <a:p>
                      <a:pPr algn="l" fontAlgn="b"/>
                      <a:r>
                        <a:rPr lang="en-US" sz="1100" i="1" u="none" strike="noStrike">
                          <a:effectLst/>
                          <a:latin typeface="Cambria" panose="02040503050406030204" pitchFamily="18" charset="0"/>
                          <a:ea typeface="Cambria" panose="02040503050406030204" pitchFamily="18" charset="0"/>
                        </a:rPr>
                        <a:t>Preschool</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40.56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36.50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40.00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2"/>
                  </a:ext>
                </a:extLst>
              </a:tr>
              <a:tr h="179509">
                <a:tc>
                  <a:txBody>
                    <a:bodyPr/>
                    <a:lstStyle/>
                    <a:p>
                      <a:pPr algn="l" fontAlgn="b"/>
                      <a:r>
                        <a:rPr lang="en-US" sz="1100" i="1" u="none" strike="noStrike">
                          <a:effectLst/>
                          <a:latin typeface="Cambria" panose="02040503050406030204" pitchFamily="18" charset="0"/>
                          <a:ea typeface="Cambria" panose="02040503050406030204" pitchFamily="18" charset="0"/>
                        </a:rPr>
                        <a:t>Elementary</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40.91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40.35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44.60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r h="179509">
                <a:tc>
                  <a:txBody>
                    <a:bodyPr/>
                    <a:lstStyle/>
                    <a:p>
                      <a:pPr algn="l" fontAlgn="b"/>
                      <a:r>
                        <a:rPr lang="en-US" sz="1100" i="1" u="none" strike="noStrike">
                          <a:effectLst/>
                          <a:latin typeface="Cambria" panose="02040503050406030204" pitchFamily="18" charset="0"/>
                          <a:ea typeface="Cambria" panose="02040503050406030204" pitchFamily="18" charset="0"/>
                        </a:rPr>
                        <a:t>Secondary</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42.57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40.90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42.37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4"/>
                  </a:ext>
                </a:extLst>
              </a:tr>
              <a:tr h="179509">
                <a:tc>
                  <a:txBody>
                    <a:bodyPr/>
                    <a:lstStyle/>
                    <a:p>
                      <a:pPr algn="l" fontAlgn="b"/>
                      <a:r>
                        <a:rPr lang="en-US" sz="1100" i="1" u="none" strike="noStrike">
                          <a:effectLst/>
                          <a:latin typeface="Cambria" panose="02040503050406030204" pitchFamily="18" charset="0"/>
                          <a:ea typeface="Cambria" panose="02040503050406030204" pitchFamily="18" charset="0"/>
                        </a:rPr>
                        <a:t>Some-college</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43.43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44.17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43.35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5"/>
                  </a:ext>
                </a:extLst>
              </a:tr>
              <a:tr h="179509">
                <a:tc>
                  <a:txBody>
                    <a:bodyPr/>
                    <a:lstStyle/>
                    <a:p>
                      <a:pPr algn="l" fontAlgn="b"/>
                      <a:r>
                        <a:rPr lang="en-US" sz="1100" i="1" u="none" strike="noStrike">
                          <a:effectLst/>
                          <a:latin typeface="Cambria" panose="02040503050406030204" pitchFamily="18" charset="0"/>
                          <a:ea typeface="Cambria" panose="02040503050406030204" pitchFamily="18" charset="0"/>
                        </a:rPr>
                        <a:t>Assoc</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42.39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42.98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42.44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6"/>
                  </a:ext>
                </a:extLst>
              </a:tr>
              <a:tr h="179509">
                <a:tc>
                  <a:txBody>
                    <a:bodyPr/>
                    <a:lstStyle/>
                    <a:p>
                      <a:pPr algn="l" fontAlgn="b"/>
                      <a:r>
                        <a:rPr lang="en-US" sz="1100" i="1" u="none" strike="noStrike">
                          <a:effectLst/>
                          <a:latin typeface="Cambria" panose="02040503050406030204" pitchFamily="18" charset="0"/>
                          <a:ea typeface="Cambria" panose="02040503050406030204" pitchFamily="18" charset="0"/>
                        </a:rPr>
                        <a:t>University</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42.40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45.40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45.62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7"/>
                  </a:ext>
                </a:extLst>
              </a:tr>
              <a:tr h="179509">
                <a:tc>
                  <a:txBody>
                    <a:bodyPr/>
                    <a:lstStyle/>
                    <a:p>
                      <a:pPr algn="l" fontAlgn="b"/>
                      <a:r>
                        <a:rPr lang="en-US" sz="1100" i="1" u="none" strike="noStrike" dirty="0">
                          <a:effectLst/>
                          <a:latin typeface="Cambria" panose="02040503050406030204" pitchFamily="18" charset="0"/>
                          <a:ea typeface="Cambria" panose="02040503050406030204" pitchFamily="18" charset="0"/>
                        </a:rPr>
                        <a:t>Post-grad</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42.13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51.00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46.11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8"/>
                  </a:ext>
                </a:extLst>
              </a:tr>
            </a:tbl>
          </a:graphicData>
        </a:graphic>
      </p:graphicFrame>
      <p:graphicFrame>
        <p:nvGraphicFramePr>
          <p:cNvPr id="9" name="Πίνακας 8"/>
          <p:cNvGraphicFramePr>
            <a:graphicFrameLocks noGrp="1"/>
          </p:cNvGraphicFramePr>
          <p:nvPr>
            <p:extLst>
              <p:ext uri="{D42A27DB-BD31-4B8C-83A1-F6EECF244321}">
                <p14:modId xmlns:p14="http://schemas.microsoft.com/office/powerpoint/2010/main" val="12842246"/>
              </p:ext>
            </p:extLst>
          </p:nvPr>
        </p:nvGraphicFramePr>
        <p:xfrm>
          <a:off x="8258036" y="5745603"/>
          <a:ext cx="3798661" cy="571500"/>
        </p:xfrm>
        <a:graphic>
          <a:graphicData uri="http://schemas.openxmlformats.org/drawingml/2006/table">
            <a:tbl>
              <a:tblPr>
                <a:tableStyleId>{5C22544A-7EE6-4342-B048-85BDC9FD1C3A}</a:tableStyleId>
              </a:tblPr>
              <a:tblGrid>
                <a:gridCol w="1309462">
                  <a:extLst>
                    <a:ext uri="{9D8B030D-6E8A-4147-A177-3AD203B41FA5}">
                      <a16:colId xmlns:a16="http://schemas.microsoft.com/office/drawing/2014/main" xmlns="" val="20000"/>
                    </a:ext>
                  </a:extLst>
                </a:gridCol>
                <a:gridCol w="1016000">
                  <a:extLst>
                    <a:ext uri="{9D8B030D-6E8A-4147-A177-3AD203B41FA5}">
                      <a16:colId xmlns:a16="http://schemas.microsoft.com/office/drawing/2014/main" xmlns="" val="20001"/>
                    </a:ext>
                  </a:extLst>
                </a:gridCol>
                <a:gridCol w="609600">
                  <a:extLst>
                    <a:ext uri="{9D8B030D-6E8A-4147-A177-3AD203B41FA5}">
                      <a16:colId xmlns:a16="http://schemas.microsoft.com/office/drawing/2014/main" xmlns="" val="20002"/>
                    </a:ext>
                  </a:extLst>
                </a:gridCol>
                <a:gridCol w="863599">
                  <a:extLst>
                    <a:ext uri="{9D8B030D-6E8A-4147-A177-3AD203B41FA5}">
                      <a16:colId xmlns:a16="http://schemas.microsoft.com/office/drawing/2014/main" xmlns="" val="20003"/>
                    </a:ext>
                  </a:extLst>
                </a:gridCol>
              </a:tblGrid>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Query 14</a:t>
                      </a:r>
                      <a:endParaRPr lang="en-US"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gridSpan="3">
                  <a:txBody>
                    <a:bodyPr/>
                    <a:lstStyle/>
                    <a:p>
                      <a:pPr algn="r" fontAlgn="b"/>
                      <a:r>
                        <a:rPr lang="en-US" sz="1100" b="1" i="0" u="none" strike="noStrike" dirty="0">
                          <a:effectLst/>
                          <a:latin typeface="Cambria" panose="02040503050406030204" pitchFamily="18" charset="0"/>
                          <a:ea typeface="Cambria" panose="02040503050406030204" pitchFamily="18" charset="0"/>
                        </a:rPr>
                        <a:t>Occupation.lvl1</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r" fontAlgn="b"/>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extLst>
                  <a:ext uri="{0D108BD9-81ED-4DB2-BD59-A6C34878D82A}">
                    <a16:rowId xmlns:a16="http://schemas.microsoft.com/office/drawing/2014/main" xmlns="" val="10000"/>
                  </a:ext>
                </a:extLst>
              </a:tr>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Education.lvl3</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Blue-collar</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Other</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white-collar</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extLst>
                  <a:ext uri="{0D108BD9-81ED-4DB2-BD59-A6C34878D82A}">
                    <a16:rowId xmlns:a16="http://schemas.microsoft.com/office/drawing/2014/main" xmlns="" val="10001"/>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Post-Secondary</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65.00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2"/>
                  </a:ext>
                </a:extLst>
              </a:tr>
            </a:tbl>
          </a:graphicData>
        </a:graphic>
      </p:graphicFrame>
      <p:sp>
        <p:nvSpPr>
          <p:cNvPr id="2" name="Slide Number Placeholder 1">
            <a:extLst>
              <a:ext uri="{FF2B5EF4-FFF2-40B4-BE49-F238E27FC236}">
                <a16:creationId xmlns:a16="http://schemas.microsoft.com/office/drawing/2014/main" xmlns="" id="{D6A15405-DC1A-0CB0-56C3-2B6768D209C5}"/>
              </a:ext>
            </a:extLst>
          </p:cNvPr>
          <p:cNvSpPr>
            <a:spLocks noGrp="1"/>
          </p:cNvSpPr>
          <p:nvPr>
            <p:ph type="sldNum" sz="quarter" idx="12"/>
          </p:nvPr>
        </p:nvSpPr>
        <p:spPr>
          <a:xfrm>
            <a:off x="9448800" y="6481042"/>
            <a:ext cx="2743200" cy="365125"/>
          </a:xfrm>
        </p:spPr>
        <p:txBody>
          <a:bodyPr/>
          <a:lstStyle/>
          <a:p>
            <a:fld id="{7BA62CDB-1D13-4ABA-950E-23110580C238}" type="slidenum">
              <a:rPr lang="el-GR" smtClean="0"/>
              <a:t>10</a:t>
            </a:fld>
            <a:endParaRPr lang="el-GR" dirty="0"/>
          </a:p>
        </p:txBody>
      </p:sp>
      <p:sp>
        <p:nvSpPr>
          <p:cNvPr id="5" name="TextBox 4">
            <a:extLst>
              <a:ext uri="{FF2B5EF4-FFF2-40B4-BE49-F238E27FC236}">
                <a16:creationId xmlns:a16="http://schemas.microsoft.com/office/drawing/2014/main" xmlns="" id="{5E23C93C-ACC7-25ED-8DC2-A717C64F1EF5}"/>
              </a:ext>
            </a:extLst>
          </p:cNvPr>
          <p:cNvSpPr txBox="1"/>
          <p:nvPr/>
        </p:nvSpPr>
        <p:spPr>
          <a:xfrm>
            <a:off x="5317066" y="155833"/>
            <a:ext cx="674159" cy="628650"/>
          </a:xfrm>
          <a:prstGeom prst="rect">
            <a:avLst/>
          </a:prstGeom>
          <a:solidFill>
            <a:schemeClr val="accent2">
              <a:lumMod val="20000"/>
              <a:lumOff val="80000"/>
            </a:schemeClr>
          </a:solidFill>
          <a:ln w="19050">
            <a:solidFill>
              <a:srgbClr val="FF0000"/>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xmlns="" id="{9D5E0EF3-E1CC-6D86-47D5-0B49CB07D70E}"/>
              </a:ext>
            </a:extLst>
          </p:cNvPr>
          <p:cNvSpPr txBox="1"/>
          <p:nvPr/>
        </p:nvSpPr>
        <p:spPr>
          <a:xfrm>
            <a:off x="4892653" y="784483"/>
            <a:ext cx="1203348" cy="830997"/>
          </a:xfrm>
          <a:prstGeom prst="rect">
            <a:avLst/>
          </a:prstGeom>
          <a:noFill/>
        </p:spPr>
        <p:txBody>
          <a:bodyPr wrap="square" rtlCol="0">
            <a:spAutoFit/>
          </a:bodyPr>
          <a:lstStyle/>
          <a:p>
            <a:pPr algn="r"/>
            <a:r>
              <a:rPr lang="en-US" sz="1200" i="1" dirty="0" err="1">
                <a:solidFill>
                  <a:srgbClr val="FF0000"/>
                </a:solidFill>
              </a:rPr>
              <a:t>Plz</a:t>
            </a:r>
            <a:r>
              <a:rPr lang="en-US" sz="1200" i="1" dirty="0">
                <a:solidFill>
                  <a:srgbClr val="FF0000"/>
                </a:solidFill>
              </a:rPr>
              <a:t>. rank in the range 1 to 4, with 1 for the most interesting</a:t>
            </a:r>
          </a:p>
        </p:txBody>
      </p:sp>
      <p:sp>
        <p:nvSpPr>
          <p:cNvPr id="10" name="TextBox 9">
            <a:extLst>
              <a:ext uri="{FF2B5EF4-FFF2-40B4-BE49-F238E27FC236}">
                <a16:creationId xmlns:a16="http://schemas.microsoft.com/office/drawing/2014/main" xmlns="" id="{D4F7DB2D-8C13-7ACE-8491-3176D972ED45}"/>
              </a:ext>
            </a:extLst>
          </p:cNvPr>
          <p:cNvSpPr txBox="1"/>
          <p:nvPr/>
        </p:nvSpPr>
        <p:spPr>
          <a:xfrm>
            <a:off x="6200777" y="155833"/>
            <a:ext cx="674159" cy="628650"/>
          </a:xfrm>
          <a:prstGeom prst="rect">
            <a:avLst/>
          </a:prstGeom>
          <a:solidFill>
            <a:schemeClr val="accent2">
              <a:lumMod val="20000"/>
              <a:lumOff val="80000"/>
            </a:schemeClr>
          </a:solidFill>
          <a:ln w="19050">
            <a:solidFill>
              <a:srgbClr val="FF0000"/>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xmlns="" id="{29ADFF2C-74BF-B955-3DC3-9C28F1A77C5C}"/>
              </a:ext>
            </a:extLst>
          </p:cNvPr>
          <p:cNvSpPr txBox="1"/>
          <p:nvPr/>
        </p:nvSpPr>
        <p:spPr>
          <a:xfrm>
            <a:off x="5317066" y="5272955"/>
            <a:ext cx="674159" cy="628650"/>
          </a:xfrm>
          <a:prstGeom prst="rect">
            <a:avLst/>
          </a:prstGeom>
          <a:solidFill>
            <a:schemeClr val="accent2">
              <a:lumMod val="20000"/>
              <a:lumOff val="80000"/>
            </a:schemeClr>
          </a:solidFill>
          <a:ln w="19050">
            <a:solidFill>
              <a:srgbClr val="FF0000"/>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xmlns="" id="{6BD90383-8C5C-10CE-B29C-02A1D9552F7C}"/>
              </a:ext>
            </a:extLst>
          </p:cNvPr>
          <p:cNvSpPr txBox="1"/>
          <p:nvPr/>
        </p:nvSpPr>
        <p:spPr>
          <a:xfrm>
            <a:off x="6200777" y="5272955"/>
            <a:ext cx="674159" cy="628650"/>
          </a:xfrm>
          <a:prstGeom prst="rect">
            <a:avLst/>
          </a:prstGeom>
          <a:solidFill>
            <a:schemeClr val="accent2">
              <a:lumMod val="20000"/>
              <a:lumOff val="80000"/>
            </a:schemeClr>
          </a:solidFill>
          <a:ln w="19050">
            <a:solidFill>
              <a:srgbClr val="FF0000"/>
            </a:solidFill>
          </a:ln>
        </p:spPr>
        <p:txBody>
          <a:bodyPr wrap="square" rtlCol="0">
            <a:spAutoFit/>
          </a:bodyPr>
          <a:lstStyle/>
          <a:p>
            <a:endParaRPr lang="en-US" dirty="0"/>
          </a:p>
        </p:txBody>
      </p:sp>
      <p:sp>
        <p:nvSpPr>
          <p:cNvPr id="16" name="TextBox 15">
            <a:extLst>
              <a:ext uri="{FF2B5EF4-FFF2-40B4-BE49-F238E27FC236}">
                <a16:creationId xmlns:a16="http://schemas.microsoft.com/office/drawing/2014/main" xmlns="" id="{9A12B5B4-C4CF-5B96-88D9-1DF73D4A6841}"/>
              </a:ext>
            </a:extLst>
          </p:cNvPr>
          <p:cNvSpPr txBox="1"/>
          <p:nvPr/>
        </p:nvSpPr>
        <p:spPr>
          <a:xfrm>
            <a:off x="4438650" y="1762125"/>
            <a:ext cx="3314700" cy="3408620"/>
          </a:xfrm>
          <a:prstGeom prst="rect">
            <a:avLst/>
          </a:prstGeom>
          <a:solidFill>
            <a:schemeClr val="bg1">
              <a:lumMod val="95000"/>
            </a:schemeClr>
          </a:solidFill>
          <a:ln>
            <a:solidFill>
              <a:srgbClr val="FF0000"/>
            </a:solidFill>
          </a:ln>
        </p:spPr>
        <p:txBody>
          <a:bodyPr wrap="square" rtlCol="0">
            <a:noAutofit/>
          </a:bodyPr>
          <a:lstStyle/>
          <a:p>
            <a:pPr algn="ctr"/>
            <a:r>
              <a:rPr lang="en-US" sz="1400" dirty="0">
                <a:solidFill>
                  <a:srgbClr val="FF0000"/>
                </a:solidFill>
              </a:rPr>
              <a:t>DATA SLIDE #1</a:t>
            </a:r>
          </a:p>
          <a:p>
            <a:r>
              <a:rPr lang="en-US" sz="1400" dirty="0">
                <a:solidFill>
                  <a:srgbClr val="FF0000"/>
                </a:solidFill>
              </a:rPr>
              <a:t>Please give a short justification of your ranking</a:t>
            </a:r>
          </a:p>
        </p:txBody>
      </p:sp>
      <p:sp>
        <p:nvSpPr>
          <p:cNvPr id="17" name="TextBox 16">
            <a:extLst>
              <a:ext uri="{FF2B5EF4-FFF2-40B4-BE49-F238E27FC236}">
                <a16:creationId xmlns:a16="http://schemas.microsoft.com/office/drawing/2014/main" xmlns="" id="{88FA3889-C6E1-08D1-C18F-2E80757DE492}"/>
              </a:ext>
            </a:extLst>
          </p:cNvPr>
          <p:cNvSpPr txBox="1"/>
          <p:nvPr/>
        </p:nvSpPr>
        <p:spPr>
          <a:xfrm>
            <a:off x="4787877" y="5901604"/>
            <a:ext cx="1203348" cy="830997"/>
          </a:xfrm>
          <a:prstGeom prst="rect">
            <a:avLst/>
          </a:prstGeom>
          <a:noFill/>
        </p:spPr>
        <p:txBody>
          <a:bodyPr wrap="square" rtlCol="0">
            <a:spAutoFit/>
          </a:bodyPr>
          <a:lstStyle/>
          <a:p>
            <a:pPr algn="r"/>
            <a:r>
              <a:rPr lang="en-US" sz="1200" i="1" dirty="0" err="1">
                <a:solidFill>
                  <a:srgbClr val="FF0000"/>
                </a:solidFill>
              </a:rPr>
              <a:t>Plz</a:t>
            </a:r>
            <a:r>
              <a:rPr lang="en-US" sz="1200" i="1" dirty="0">
                <a:solidFill>
                  <a:srgbClr val="FF0000"/>
                </a:solidFill>
              </a:rPr>
              <a:t>. rank in the range 1 to 4, with 1 for the most interesting</a:t>
            </a:r>
          </a:p>
        </p:txBody>
      </p:sp>
      <p:sp>
        <p:nvSpPr>
          <p:cNvPr id="18" name="TextBox 17">
            <a:extLst>
              <a:ext uri="{FF2B5EF4-FFF2-40B4-BE49-F238E27FC236}">
                <a16:creationId xmlns:a16="http://schemas.microsoft.com/office/drawing/2014/main" xmlns="" id="{EF5A8E5C-30A7-6005-FE9E-99532BEF325E}"/>
              </a:ext>
            </a:extLst>
          </p:cNvPr>
          <p:cNvSpPr txBox="1"/>
          <p:nvPr/>
        </p:nvSpPr>
        <p:spPr>
          <a:xfrm>
            <a:off x="6100232" y="5907696"/>
            <a:ext cx="1203348" cy="830997"/>
          </a:xfrm>
          <a:prstGeom prst="rect">
            <a:avLst/>
          </a:prstGeom>
          <a:noFill/>
        </p:spPr>
        <p:txBody>
          <a:bodyPr wrap="square" rtlCol="0">
            <a:spAutoFit/>
          </a:bodyPr>
          <a:lstStyle/>
          <a:p>
            <a:r>
              <a:rPr lang="en-US" sz="1200" i="1" dirty="0" err="1">
                <a:solidFill>
                  <a:srgbClr val="FF0000"/>
                </a:solidFill>
              </a:rPr>
              <a:t>Plz</a:t>
            </a:r>
            <a:r>
              <a:rPr lang="en-US" sz="1200" i="1" dirty="0">
                <a:solidFill>
                  <a:srgbClr val="FF0000"/>
                </a:solidFill>
              </a:rPr>
              <a:t>. rank in the range 1 to 4, with 1 for the most interesting</a:t>
            </a:r>
          </a:p>
        </p:txBody>
      </p:sp>
      <p:sp>
        <p:nvSpPr>
          <p:cNvPr id="19" name="TextBox 18">
            <a:extLst>
              <a:ext uri="{FF2B5EF4-FFF2-40B4-BE49-F238E27FC236}">
                <a16:creationId xmlns:a16="http://schemas.microsoft.com/office/drawing/2014/main" xmlns="" id="{24FA2580-06D0-FE51-542D-56BED6DC3601}"/>
              </a:ext>
            </a:extLst>
          </p:cNvPr>
          <p:cNvSpPr txBox="1"/>
          <p:nvPr/>
        </p:nvSpPr>
        <p:spPr>
          <a:xfrm>
            <a:off x="6096000" y="771524"/>
            <a:ext cx="1203348" cy="830997"/>
          </a:xfrm>
          <a:prstGeom prst="rect">
            <a:avLst/>
          </a:prstGeom>
          <a:noFill/>
        </p:spPr>
        <p:txBody>
          <a:bodyPr wrap="square" rtlCol="0">
            <a:spAutoFit/>
          </a:bodyPr>
          <a:lstStyle/>
          <a:p>
            <a:r>
              <a:rPr lang="en-US" sz="1200" i="1" dirty="0" err="1">
                <a:solidFill>
                  <a:srgbClr val="FF0000"/>
                </a:solidFill>
              </a:rPr>
              <a:t>Plz</a:t>
            </a:r>
            <a:r>
              <a:rPr lang="en-US" sz="1200" i="1" dirty="0">
                <a:solidFill>
                  <a:srgbClr val="FF0000"/>
                </a:solidFill>
              </a:rPr>
              <a:t>. rank in the range 1 to 4, with 1 for the most interesting</a:t>
            </a:r>
          </a:p>
        </p:txBody>
      </p:sp>
    </p:spTree>
    <p:extLst>
      <p:ext uri="{BB962C8B-B14F-4D97-AF65-F5344CB8AC3E}">
        <p14:creationId xmlns:p14="http://schemas.microsoft.com/office/powerpoint/2010/main" val="379912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Πίνακας 3"/>
          <p:cNvGraphicFramePr>
            <a:graphicFrameLocks noGrp="1"/>
          </p:cNvGraphicFramePr>
          <p:nvPr>
            <p:extLst>
              <p:ext uri="{D42A27DB-BD31-4B8C-83A1-F6EECF244321}">
                <p14:modId xmlns:p14="http://schemas.microsoft.com/office/powerpoint/2010/main" val="114683698"/>
              </p:ext>
            </p:extLst>
          </p:nvPr>
        </p:nvGraphicFramePr>
        <p:xfrm>
          <a:off x="76199" y="76199"/>
          <a:ext cx="12048067" cy="6722533"/>
        </p:xfrm>
        <a:graphic>
          <a:graphicData uri="http://schemas.openxmlformats.org/drawingml/2006/table">
            <a:tbl>
              <a:tblPr firstRow="1" bandRow="1">
                <a:tableStyleId>{5C22544A-7EE6-4342-B048-85BDC9FD1C3A}</a:tableStyleId>
              </a:tblPr>
              <a:tblGrid>
                <a:gridCol w="6028268">
                  <a:extLst>
                    <a:ext uri="{9D8B030D-6E8A-4147-A177-3AD203B41FA5}">
                      <a16:colId xmlns:a16="http://schemas.microsoft.com/office/drawing/2014/main" xmlns="" val="20000"/>
                    </a:ext>
                  </a:extLst>
                </a:gridCol>
                <a:gridCol w="6019799">
                  <a:extLst>
                    <a:ext uri="{9D8B030D-6E8A-4147-A177-3AD203B41FA5}">
                      <a16:colId xmlns:a16="http://schemas.microsoft.com/office/drawing/2014/main" xmlns="" val="20001"/>
                    </a:ext>
                  </a:extLst>
                </a:gridCol>
              </a:tblGrid>
              <a:tr h="2898994">
                <a:tc>
                  <a:txBody>
                    <a:bodyPr/>
                    <a:lstStyle/>
                    <a:p>
                      <a:pPr marL="0" indent="0">
                        <a:buFont typeface="Arial" panose="020B0604020202020204" pitchFamily="34" charset="0"/>
                        <a:buNone/>
                      </a:pPr>
                      <a:r>
                        <a:rPr lang="en-US" b="1" dirty="0">
                          <a:solidFill>
                            <a:schemeClr val="bg1">
                              <a:lumMod val="50000"/>
                            </a:schemeClr>
                          </a:solidFill>
                        </a:rPr>
                        <a:t>Query </a:t>
                      </a:r>
                      <a:r>
                        <a:rPr lang="en-US" b="1" dirty="0" smtClean="0">
                          <a:solidFill>
                            <a:schemeClr val="bg1">
                              <a:lumMod val="50000"/>
                            </a:schemeClr>
                          </a:solidFill>
                        </a:rPr>
                        <a:t>Result</a:t>
                      </a:r>
                      <a:r>
                        <a:rPr lang="en-US" b="1" baseline="0" dirty="0" smtClean="0">
                          <a:solidFill>
                            <a:schemeClr val="bg1">
                              <a:lumMod val="50000"/>
                            </a:schemeClr>
                          </a:solidFill>
                        </a:rPr>
                        <a:t> 21</a:t>
                      </a:r>
                    </a:p>
                    <a:p>
                      <a:pPr marL="0" indent="0">
                        <a:buFont typeface="Arial" panose="020B0604020202020204" pitchFamily="34" charset="0"/>
                        <a:buNone/>
                      </a:pPr>
                      <a:r>
                        <a:rPr lang="en-US" b="0" dirty="0" smtClean="0">
                          <a:solidFill>
                            <a:schemeClr val="bg1">
                              <a:lumMod val="50000"/>
                            </a:schemeClr>
                          </a:solidFill>
                        </a:rPr>
                        <a:t>Here,</a:t>
                      </a:r>
                      <a:r>
                        <a:rPr lang="en-US" b="0" baseline="0" dirty="0" smtClean="0">
                          <a:solidFill>
                            <a:schemeClr val="bg1">
                              <a:lumMod val="50000"/>
                            </a:schemeClr>
                          </a:solidFill>
                        </a:rPr>
                        <a:t> we see the average work hours of people in the </a:t>
                      </a:r>
                    </a:p>
                    <a:p>
                      <a:pPr marL="0" indent="0">
                        <a:buFont typeface="Arial" panose="020B0604020202020204" pitchFamily="34" charset="0"/>
                        <a:buNone/>
                      </a:pPr>
                      <a:r>
                        <a:rPr lang="en-US" b="0" i="0" baseline="0" dirty="0" smtClean="0">
                          <a:solidFill>
                            <a:schemeClr val="bg1">
                              <a:lumMod val="50000"/>
                            </a:schemeClr>
                          </a:solidFill>
                        </a:rPr>
                        <a:t>age range ‘</a:t>
                      </a:r>
                      <a:r>
                        <a:rPr lang="en-US" b="0" i="1" baseline="0" dirty="0" smtClean="0">
                          <a:solidFill>
                            <a:schemeClr val="bg1">
                              <a:lumMod val="50000"/>
                            </a:schemeClr>
                          </a:solidFill>
                        </a:rPr>
                        <a:t>17-36’, </a:t>
                      </a:r>
                      <a:r>
                        <a:rPr lang="en-US" b="0" i="0" baseline="0" dirty="0" smtClean="0">
                          <a:solidFill>
                            <a:schemeClr val="bg1">
                              <a:lumMod val="50000"/>
                            </a:schemeClr>
                          </a:solidFill>
                        </a:rPr>
                        <a:t>with</a:t>
                      </a:r>
                      <a:r>
                        <a:rPr lang="en-US" b="0" baseline="0" dirty="0" smtClean="0">
                          <a:solidFill>
                            <a:schemeClr val="bg1">
                              <a:lumMod val="50000"/>
                            </a:schemeClr>
                          </a:solidFill>
                        </a:rPr>
                        <a:t> a </a:t>
                      </a:r>
                      <a:r>
                        <a:rPr lang="en-US" b="0" i="1" baseline="0" dirty="0" smtClean="0">
                          <a:solidFill>
                            <a:schemeClr val="bg1">
                              <a:lumMod val="50000"/>
                            </a:schemeClr>
                          </a:solidFill>
                        </a:rPr>
                        <a:t>‘Post-Secondary’ Education </a:t>
                      </a:r>
                    </a:p>
                    <a:p>
                      <a:pPr marL="0" indent="0">
                        <a:buFont typeface="Arial" panose="020B0604020202020204" pitchFamily="34" charset="0"/>
                        <a:buNone/>
                      </a:pPr>
                      <a:r>
                        <a:rPr lang="en-US" b="0" dirty="0" smtClean="0">
                          <a:solidFill>
                            <a:schemeClr val="bg1">
                              <a:lumMod val="50000"/>
                            </a:schemeClr>
                          </a:solidFill>
                        </a:rPr>
                        <a:t>who also belong to </a:t>
                      </a:r>
                      <a:r>
                        <a:rPr lang="en-US" b="0" i="1" dirty="0" smtClean="0">
                          <a:solidFill>
                            <a:schemeClr val="bg1">
                              <a:lumMod val="50000"/>
                            </a:schemeClr>
                          </a:solidFill>
                        </a:rPr>
                        <a:t>Work Class ‘With-Pay’</a:t>
                      </a:r>
                      <a:r>
                        <a:rPr lang="en-US" b="0" dirty="0" smtClean="0">
                          <a:solidFill>
                            <a:schemeClr val="bg1">
                              <a:lumMod val="50000"/>
                            </a:schemeClr>
                          </a:solidFill>
                        </a:rPr>
                        <a:t>, </a:t>
                      </a:r>
                    </a:p>
                    <a:p>
                      <a:pPr marL="0" indent="0">
                        <a:buFont typeface="Arial" panose="020B0604020202020204" pitchFamily="34" charset="0"/>
                        <a:buNone/>
                      </a:pPr>
                      <a:r>
                        <a:rPr lang="en-US" b="0" dirty="0" smtClean="0">
                          <a:solidFill>
                            <a:schemeClr val="bg1">
                              <a:lumMod val="50000"/>
                            </a:schemeClr>
                          </a:solidFill>
                        </a:rPr>
                        <a:t>organized by</a:t>
                      </a:r>
                      <a:r>
                        <a:rPr lang="en-US" b="0" baseline="0" dirty="0" smtClean="0">
                          <a:solidFill>
                            <a:schemeClr val="bg1">
                              <a:lumMod val="50000"/>
                            </a:schemeClr>
                          </a:solidFill>
                        </a:rPr>
                        <a:t> occupation and detailed work class </a:t>
                      </a:r>
                      <a:endParaRPr lang="en-US" b="0" dirty="0">
                        <a:solidFill>
                          <a:schemeClr val="bg1">
                            <a:lumMod val="50000"/>
                          </a:schemeClr>
                        </a:solidFill>
                      </a:endParaRP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r">
                        <a:buFont typeface="Arial" panose="020B0604020202020204" pitchFamily="34" charset="0"/>
                        <a:buNone/>
                      </a:pPr>
                      <a:r>
                        <a:rPr lang="en-US" b="1" dirty="0">
                          <a:solidFill>
                            <a:schemeClr val="bg1">
                              <a:lumMod val="50000"/>
                            </a:schemeClr>
                          </a:solidFill>
                        </a:rPr>
                        <a:t>Query </a:t>
                      </a:r>
                      <a:r>
                        <a:rPr lang="en-US" b="1" dirty="0" smtClean="0">
                          <a:solidFill>
                            <a:schemeClr val="bg1">
                              <a:lumMod val="50000"/>
                            </a:schemeClr>
                          </a:solidFill>
                        </a:rPr>
                        <a:t>Result </a:t>
                      </a:r>
                      <a:r>
                        <a:rPr lang="el-GR" b="1" dirty="0" smtClean="0">
                          <a:solidFill>
                            <a:schemeClr val="bg1">
                              <a:lumMod val="50000"/>
                            </a:schemeClr>
                          </a:solidFill>
                        </a:rPr>
                        <a:t>22</a:t>
                      </a:r>
                      <a:endParaRPr lang="en-US" b="1" dirty="0" smtClean="0">
                        <a:solidFill>
                          <a:schemeClr val="bg1">
                            <a:lumMod val="50000"/>
                          </a:schemeClr>
                        </a:solidFill>
                      </a:endParaRPr>
                    </a:p>
                    <a:p>
                      <a:pPr marL="0" indent="0" algn="r">
                        <a:buFont typeface="Arial" panose="020B0604020202020204" pitchFamily="34" charset="0"/>
                        <a:buNone/>
                      </a:pPr>
                      <a:r>
                        <a:rPr lang="en-US" b="0" dirty="0" smtClean="0">
                          <a:solidFill>
                            <a:schemeClr val="bg1">
                              <a:lumMod val="50000"/>
                            </a:schemeClr>
                          </a:solidFill>
                        </a:rPr>
                        <a:t>Here,</a:t>
                      </a:r>
                      <a:r>
                        <a:rPr lang="en-US" b="0" baseline="0" dirty="0" smtClean="0">
                          <a:solidFill>
                            <a:schemeClr val="bg1">
                              <a:lumMod val="50000"/>
                            </a:schemeClr>
                          </a:solidFill>
                        </a:rPr>
                        <a:t> we see the average work hours of people </a:t>
                      </a:r>
                    </a:p>
                    <a:p>
                      <a:pPr marL="0" indent="0" algn="r">
                        <a:buFont typeface="Arial" panose="020B0604020202020204" pitchFamily="34" charset="0"/>
                        <a:buNone/>
                      </a:pPr>
                      <a:r>
                        <a:rPr lang="en-US" b="0" baseline="0" dirty="0" smtClean="0">
                          <a:solidFill>
                            <a:schemeClr val="bg1">
                              <a:lumMod val="50000"/>
                            </a:schemeClr>
                          </a:solidFill>
                        </a:rPr>
                        <a:t>in the </a:t>
                      </a:r>
                      <a:r>
                        <a:rPr lang="en-US" b="0" i="1" baseline="0" dirty="0" smtClean="0">
                          <a:solidFill>
                            <a:schemeClr val="bg1">
                              <a:lumMod val="50000"/>
                            </a:schemeClr>
                          </a:solidFill>
                        </a:rPr>
                        <a:t>age</a:t>
                      </a:r>
                      <a:r>
                        <a:rPr lang="en-US" b="0" baseline="0" dirty="0" smtClean="0">
                          <a:solidFill>
                            <a:schemeClr val="bg1">
                              <a:lumMod val="50000"/>
                            </a:schemeClr>
                          </a:solidFill>
                        </a:rPr>
                        <a:t> range </a:t>
                      </a:r>
                      <a:r>
                        <a:rPr lang="en-US" b="0" i="1" baseline="0" dirty="0" smtClean="0">
                          <a:solidFill>
                            <a:schemeClr val="bg1">
                              <a:lumMod val="50000"/>
                            </a:schemeClr>
                          </a:solidFill>
                        </a:rPr>
                        <a:t>‘47-56’</a:t>
                      </a:r>
                      <a:r>
                        <a:rPr lang="en-US" b="0" i="0" baseline="0" dirty="0" smtClean="0">
                          <a:solidFill>
                            <a:schemeClr val="bg1">
                              <a:lumMod val="50000"/>
                            </a:schemeClr>
                          </a:solidFill>
                        </a:rPr>
                        <a:t>, with a </a:t>
                      </a:r>
                      <a:r>
                        <a:rPr lang="en-US" b="0" i="1" baseline="0" dirty="0" smtClean="0">
                          <a:solidFill>
                            <a:schemeClr val="bg1">
                              <a:lumMod val="50000"/>
                            </a:schemeClr>
                          </a:solidFill>
                        </a:rPr>
                        <a:t>‘Post-grad’</a:t>
                      </a:r>
                    </a:p>
                    <a:p>
                      <a:pPr marL="0" indent="0" algn="r">
                        <a:buFont typeface="Arial" panose="020B0604020202020204" pitchFamily="34" charset="0"/>
                        <a:buNone/>
                      </a:pPr>
                      <a:r>
                        <a:rPr lang="en-US" b="0" i="1" baseline="0" dirty="0" smtClean="0">
                          <a:solidFill>
                            <a:schemeClr val="bg1">
                              <a:lumMod val="50000"/>
                            </a:schemeClr>
                          </a:solidFill>
                        </a:rPr>
                        <a:t> Education </a:t>
                      </a:r>
                      <a:r>
                        <a:rPr lang="en-US" b="0" i="0" baseline="0" dirty="0" smtClean="0">
                          <a:solidFill>
                            <a:schemeClr val="bg1">
                              <a:lumMod val="50000"/>
                            </a:schemeClr>
                          </a:solidFill>
                        </a:rPr>
                        <a:t>who also belong to </a:t>
                      </a:r>
                      <a:r>
                        <a:rPr lang="en-US" b="0" i="1" baseline="0" dirty="0" smtClean="0">
                          <a:solidFill>
                            <a:schemeClr val="bg1">
                              <a:lumMod val="50000"/>
                            </a:schemeClr>
                          </a:solidFill>
                        </a:rPr>
                        <a:t>Work Class ‘Self-</a:t>
                      </a:r>
                      <a:r>
                        <a:rPr lang="en-US" b="0" i="1" baseline="0" dirty="0" err="1" smtClean="0">
                          <a:solidFill>
                            <a:schemeClr val="bg1">
                              <a:lumMod val="50000"/>
                            </a:schemeClr>
                          </a:solidFill>
                        </a:rPr>
                        <a:t>emp</a:t>
                      </a:r>
                      <a:r>
                        <a:rPr lang="en-US" b="0" i="1" baseline="0" dirty="0" smtClean="0">
                          <a:solidFill>
                            <a:schemeClr val="bg1">
                              <a:lumMod val="50000"/>
                            </a:schemeClr>
                          </a:solidFill>
                        </a:rPr>
                        <a:t>’</a:t>
                      </a:r>
                      <a:r>
                        <a:rPr lang="en-US" b="0" i="0" baseline="0" dirty="0" smtClean="0">
                          <a:solidFill>
                            <a:schemeClr val="bg1">
                              <a:lumMod val="50000"/>
                            </a:schemeClr>
                          </a:solidFill>
                        </a:rPr>
                        <a:t>, organized by age range and detailed work class</a:t>
                      </a:r>
                      <a:r>
                        <a:rPr lang="en-US" b="0" baseline="0" dirty="0" smtClean="0">
                          <a:solidFill>
                            <a:schemeClr val="bg1">
                              <a:lumMod val="50000"/>
                            </a:schemeClr>
                          </a:solidFill>
                        </a:rPr>
                        <a:t> </a:t>
                      </a:r>
                      <a:endParaRPr lang="en-US" b="0" dirty="0">
                        <a:solidFill>
                          <a:schemeClr val="bg1">
                            <a:lumMod val="50000"/>
                          </a:schemeClr>
                        </a:solidFill>
                      </a:endParaRPr>
                    </a:p>
                    <a:p>
                      <a:pPr marL="0" indent="0" algn="r">
                        <a:buFont typeface="Arial" panose="020B0604020202020204" pitchFamily="34" charset="0"/>
                        <a:buNone/>
                      </a:pPr>
                      <a:endParaRPr lang="en-US" b="0" dirty="0">
                        <a:solidFill>
                          <a:schemeClr val="tx1"/>
                        </a:solidFill>
                      </a:endParaRPr>
                    </a:p>
                    <a:p>
                      <a:pPr marL="0" indent="0" algn="r">
                        <a:buNone/>
                      </a:pPr>
                      <a:r>
                        <a:rPr lang="en-US" b="0" dirty="0">
                          <a:solidFill>
                            <a:schemeClr val="tx1"/>
                          </a:solidFill>
                        </a:rPr>
                        <a:t> </a:t>
                      </a:r>
                    </a:p>
                    <a:p>
                      <a:pPr marL="0" indent="0">
                        <a:buFont typeface="Arial" panose="020B0604020202020204" pitchFamily="34" charset="0"/>
                        <a:buNone/>
                      </a:pPr>
                      <a:endParaRPr lang="el-GR" b="0" dirty="0">
                        <a:solidFill>
                          <a:schemeClr val="tx1"/>
                        </a:solidFill>
                      </a:endParaRPr>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447453">
                <a:tc>
                  <a:txBody>
                    <a:bodyPr/>
                    <a:lstStyle/>
                    <a:p>
                      <a:pPr marL="285750" indent="-285750">
                        <a:buFont typeface="Arial" panose="020B0604020202020204" pitchFamily="34" charset="0"/>
                        <a:buChar char="•"/>
                      </a:pPr>
                      <a:endParaRPr lang="en-US" b="0" dirty="0" smtClean="0">
                        <a:solidFill>
                          <a:schemeClr val="tx1"/>
                        </a:solidFill>
                      </a:endParaRPr>
                    </a:p>
                    <a:p>
                      <a:pPr marL="0" indent="0">
                        <a:buFont typeface="Arial" panose="020B0604020202020204" pitchFamily="34" charset="0"/>
                        <a:buNone/>
                      </a:pPr>
                      <a:endParaRPr lang="en-US" b="0" dirty="0" smtClean="0">
                        <a:solidFill>
                          <a:schemeClr val="tx1"/>
                        </a:solidFill>
                      </a:endParaRPr>
                    </a:p>
                    <a:p>
                      <a:pPr marL="0" indent="0">
                        <a:buFont typeface="Arial" panose="020B0604020202020204" pitchFamily="34" charset="0"/>
                        <a:buNone/>
                      </a:pPr>
                      <a:r>
                        <a:rPr lang="en-US" b="1" dirty="0" smtClean="0">
                          <a:solidFill>
                            <a:schemeClr val="bg1">
                              <a:lumMod val="50000"/>
                            </a:schemeClr>
                          </a:solidFill>
                        </a:rPr>
                        <a:t>Query Result 23</a:t>
                      </a:r>
                    </a:p>
                    <a:p>
                      <a:pPr marL="0" indent="0">
                        <a:buFont typeface="Arial" panose="020B0604020202020204" pitchFamily="34" charset="0"/>
                        <a:buNone/>
                      </a:pPr>
                      <a:r>
                        <a:rPr lang="en-US" b="0" dirty="0" smtClean="0">
                          <a:solidFill>
                            <a:schemeClr val="bg1">
                              <a:lumMod val="50000"/>
                            </a:schemeClr>
                          </a:solidFill>
                        </a:rPr>
                        <a:t>Here, we see the average work</a:t>
                      </a:r>
                      <a:r>
                        <a:rPr lang="en-US" b="0" baseline="0" dirty="0" smtClean="0">
                          <a:solidFill>
                            <a:schemeClr val="bg1">
                              <a:lumMod val="50000"/>
                            </a:schemeClr>
                          </a:solidFill>
                        </a:rPr>
                        <a:t> hours of </a:t>
                      </a:r>
                    </a:p>
                    <a:p>
                      <a:pPr marL="0" indent="0">
                        <a:buFont typeface="Arial" panose="020B0604020202020204" pitchFamily="34" charset="0"/>
                        <a:buNone/>
                      </a:pPr>
                      <a:r>
                        <a:rPr lang="en-US" b="0" baseline="0" dirty="0" smtClean="0">
                          <a:solidFill>
                            <a:schemeClr val="bg1">
                              <a:lumMod val="50000"/>
                            </a:schemeClr>
                          </a:solidFill>
                        </a:rPr>
                        <a:t>people in the </a:t>
                      </a:r>
                      <a:r>
                        <a:rPr lang="en-US" b="0" i="1" baseline="0" dirty="0" smtClean="0">
                          <a:solidFill>
                            <a:schemeClr val="bg1">
                              <a:lumMod val="50000"/>
                            </a:schemeClr>
                          </a:solidFill>
                        </a:rPr>
                        <a:t>Age</a:t>
                      </a:r>
                      <a:r>
                        <a:rPr lang="en-US" b="0" baseline="0" dirty="0" smtClean="0">
                          <a:solidFill>
                            <a:schemeClr val="bg1">
                              <a:lumMod val="50000"/>
                            </a:schemeClr>
                          </a:solidFill>
                        </a:rPr>
                        <a:t> range </a:t>
                      </a:r>
                      <a:r>
                        <a:rPr lang="en-US" b="0" i="1" baseline="0" dirty="0" smtClean="0">
                          <a:solidFill>
                            <a:schemeClr val="bg1">
                              <a:lumMod val="50000"/>
                            </a:schemeClr>
                          </a:solidFill>
                        </a:rPr>
                        <a:t>‘17-36’ </a:t>
                      </a:r>
                      <a:r>
                        <a:rPr lang="en-US" b="0" baseline="0" dirty="0" smtClean="0">
                          <a:solidFill>
                            <a:schemeClr val="bg1">
                              <a:lumMod val="50000"/>
                            </a:schemeClr>
                          </a:solidFill>
                        </a:rPr>
                        <a:t>who also </a:t>
                      </a:r>
                    </a:p>
                    <a:p>
                      <a:pPr marL="0" indent="0">
                        <a:buFont typeface="Arial" panose="020B0604020202020204" pitchFamily="34" charset="0"/>
                        <a:buNone/>
                      </a:pPr>
                      <a:r>
                        <a:rPr lang="en-US" b="0" baseline="0" dirty="0" smtClean="0">
                          <a:solidFill>
                            <a:schemeClr val="bg1">
                              <a:lumMod val="50000"/>
                            </a:schemeClr>
                          </a:solidFill>
                        </a:rPr>
                        <a:t>Belong to </a:t>
                      </a:r>
                      <a:r>
                        <a:rPr lang="en-US" b="0" i="1" baseline="0" dirty="0" smtClean="0">
                          <a:solidFill>
                            <a:schemeClr val="bg1">
                              <a:lumMod val="50000"/>
                            </a:schemeClr>
                          </a:solidFill>
                        </a:rPr>
                        <a:t>Work Class ‘Without-Pay’</a:t>
                      </a:r>
                      <a:r>
                        <a:rPr lang="en-US" b="0" baseline="0" dirty="0" smtClean="0">
                          <a:solidFill>
                            <a:schemeClr val="bg1">
                              <a:lumMod val="50000"/>
                            </a:schemeClr>
                          </a:solidFill>
                        </a:rPr>
                        <a:t>, </a:t>
                      </a:r>
                    </a:p>
                    <a:p>
                      <a:pPr marL="0" indent="0">
                        <a:buFont typeface="Arial" panose="020B0604020202020204" pitchFamily="34" charset="0"/>
                        <a:buNone/>
                      </a:pPr>
                      <a:r>
                        <a:rPr lang="en-US" b="0" baseline="0" dirty="0" smtClean="0">
                          <a:solidFill>
                            <a:schemeClr val="bg1">
                              <a:lumMod val="50000"/>
                            </a:schemeClr>
                          </a:solidFill>
                        </a:rPr>
                        <a:t>organized by occupation and age range</a:t>
                      </a:r>
                    </a:p>
                    <a:p>
                      <a:pPr marL="0" indent="0">
                        <a:buFont typeface="Arial" panose="020B0604020202020204" pitchFamily="34" charset="0"/>
                        <a:buNone/>
                      </a:pPr>
                      <a:r>
                        <a:rPr lang="en-US" b="0" baseline="0" dirty="0" smtClean="0">
                          <a:solidFill>
                            <a:schemeClr val="bg1">
                              <a:lumMod val="50000"/>
                            </a:schemeClr>
                          </a:solidFill>
                        </a:rPr>
                        <a:t>subdivision</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r">
                        <a:buFont typeface="Arial" panose="020B0604020202020204" pitchFamily="34" charset="0"/>
                        <a:buChar char="•"/>
                      </a:pPr>
                      <a:endParaRPr lang="en-US" b="0" dirty="0" smtClean="0">
                        <a:solidFill>
                          <a:schemeClr val="tx1"/>
                        </a:solidFill>
                      </a:endParaRPr>
                    </a:p>
                    <a:p>
                      <a:pPr marL="285750" indent="-285750" algn="r">
                        <a:buFont typeface="Arial" panose="020B0604020202020204" pitchFamily="34" charset="0"/>
                        <a:buChar char="•"/>
                      </a:pPr>
                      <a:endParaRPr lang="en-US" b="0" dirty="0" smtClean="0">
                        <a:solidFill>
                          <a:schemeClr val="tx1"/>
                        </a:solidFill>
                      </a:endParaRPr>
                    </a:p>
                    <a:p>
                      <a:pPr marL="0" indent="0" algn="r">
                        <a:buFont typeface="Arial" panose="020B0604020202020204" pitchFamily="34" charset="0"/>
                        <a:buNone/>
                      </a:pPr>
                      <a:r>
                        <a:rPr lang="en-US" b="1" dirty="0" smtClean="0">
                          <a:solidFill>
                            <a:schemeClr val="bg1">
                              <a:lumMod val="50000"/>
                            </a:schemeClr>
                          </a:solidFill>
                        </a:rPr>
                        <a:t>Query Result</a:t>
                      </a:r>
                      <a:r>
                        <a:rPr lang="en-US" b="1" baseline="0" dirty="0" smtClean="0">
                          <a:solidFill>
                            <a:schemeClr val="bg1">
                              <a:lumMod val="50000"/>
                            </a:schemeClr>
                          </a:solidFill>
                        </a:rPr>
                        <a:t> 24</a:t>
                      </a:r>
                    </a:p>
                    <a:p>
                      <a:pPr marL="0" indent="0" algn="r">
                        <a:buFont typeface="Arial" panose="020B0604020202020204" pitchFamily="34" charset="0"/>
                        <a:buNone/>
                      </a:pPr>
                      <a:r>
                        <a:rPr lang="en-US" b="0" baseline="0" dirty="0" smtClean="0">
                          <a:solidFill>
                            <a:schemeClr val="bg1">
                              <a:lumMod val="50000"/>
                            </a:schemeClr>
                          </a:solidFill>
                        </a:rPr>
                        <a:t>Here, we see the average work hours of</a:t>
                      </a:r>
                    </a:p>
                    <a:p>
                      <a:pPr marL="0" indent="0" algn="r">
                        <a:buFont typeface="Arial" panose="020B0604020202020204" pitchFamily="34" charset="0"/>
                        <a:buNone/>
                      </a:pPr>
                      <a:r>
                        <a:rPr lang="en-US" b="0" baseline="0" dirty="0" smtClean="0">
                          <a:solidFill>
                            <a:schemeClr val="bg1">
                              <a:lumMod val="50000"/>
                            </a:schemeClr>
                          </a:solidFill>
                        </a:rPr>
                        <a:t>people with a </a:t>
                      </a:r>
                      <a:r>
                        <a:rPr lang="en-US" b="0" i="1" baseline="0" dirty="0" smtClean="0">
                          <a:solidFill>
                            <a:schemeClr val="bg1">
                              <a:lumMod val="50000"/>
                            </a:schemeClr>
                          </a:solidFill>
                        </a:rPr>
                        <a:t>‘Post-Secondary’ Education </a:t>
                      </a:r>
                    </a:p>
                    <a:p>
                      <a:pPr marL="0" indent="0" algn="r">
                        <a:buFont typeface="Arial" panose="020B0604020202020204" pitchFamily="34" charset="0"/>
                        <a:buNone/>
                      </a:pPr>
                      <a:r>
                        <a:rPr lang="en-US" b="0" baseline="0" dirty="0" smtClean="0">
                          <a:solidFill>
                            <a:schemeClr val="bg1">
                              <a:lumMod val="50000"/>
                            </a:schemeClr>
                          </a:solidFill>
                        </a:rPr>
                        <a:t>who also belong to </a:t>
                      </a:r>
                      <a:r>
                        <a:rPr lang="en-US" b="0" i="1" baseline="0" dirty="0" smtClean="0">
                          <a:solidFill>
                            <a:schemeClr val="bg1">
                              <a:lumMod val="50000"/>
                            </a:schemeClr>
                          </a:solidFill>
                        </a:rPr>
                        <a:t>Work Class ‘</a:t>
                      </a:r>
                      <a:r>
                        <a:rPr lang="en-US" b="0" i="1" baseline="0" dirty="0" err="1" smtClean="0">
                          <a:solidFill>
                            <a:schemeClr val="bg1">
                              <a:lumMod val="50000"/>
                            </a:schemeClr>
                          </a:solidFill>
                        </a:rPr>
                        <a:t>Gov</a:t>
                      </a:r>
                      <a:r>
                        <a:rPr lang="en-US" b="0" i="1" baseline="0" dirty="0" smtClean="0">
                          <a:solidFill>
                            <a:schemeClr val="bg1">
                              <a:lumMod val="50000"/>
                            </a:schemeClr>
                          </a:solidFill>
                        </a:rPr>
                        <a:t>’</a:t>
                      </a:r>
                      <a:r>
                        <a:rPr lang="en-US" b="0" baseline="0" dirty="0" smtClean="0">
                          <a:solidFill>
                            <a:schemeClr val="bg1">
                              <a:lumMod val="50000"/>
                            </a:schemeClr>
                          </a:solidFill>
                        </a:rPr>
                        <a:t>, </a:t>
                      </a:r>
                    </a:p>
                    <a:p>
                      <a:pPr marL="0" indent="0" algn="r">
                        <a:buFont typeface="Arial" panose="020B0604020202020204" pitchFamily="34" charset="0"/>
                        <a:buNone/>
                      </a:pPr>
                      <a:r>
                        <a:rPr lang="en-US" b="0" baseline="0" dirty="0" smtClean="0">
                          <a:solidFill>
                            <a:schemeClr val="bg1">
                              <a:lumMod val="50000"/>
                            </a:schemeClr>
                          </a:solidFill>
                        </a:rPr>
                        <a:t>organized by occupation and </a:t>
                      </a:r>
                    </a:p>
                    <a:p>
                      <a:pPr marL="0" indent="0" algn="r">
                        <a:buFont typeface="Arial" panose="020B0604020202020204" pitchFamily="34" charset="0"/>
                        <a:buNone/>
                      </a:pPr>
                      <a:r>
                        <a:rPr lang="en-US" b="0" baseline="0" dirty="0" smtClean="0">
                          <a:solidFill>
                            <a:schemeClr val="bg1">
                              <a:lumMod val="50000"/>
                            </a:schemeClr>
                          </a:solidFill>
                        </a:rPr>
                        <a:t>education subdivision</a:t>
                      </a:r>
                      <a:r>
                        <a:rPr lang="en-US" b="0" dirty="0" smtClean="0">
                          <a:solidFill>
                            <a:schemeClr val="bg1">
                              <a:lumMod val="50000"/>
                            </a:schemeClr>
                          </a:solidFill>
                        </a:rPr>
                        <a:t> </a:t>
                      </a:r>
                      <a:endParaRPr lang="en-US" b="0" dirty="0">
                        <a:solidFill>
                          <a:schemeClr val="bg1">
                            <a:lumMod val="50000"/>
                          </a:schemeClr>
                        </a:solidFill>
                      </a:endParaRPr>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76086">
                <a:tc>
                  <a:txBody>
                    <a:bodyPr/>
                    <a:lstStyle/>
                    <a:p>
                      <a:endParaRPr lang="el-GR" b="0" dirty="0">
                        <a:solidFill>
                          <a:schemeClr val="tx1"/>
                        </a:solidFill>
                      </a:endParaRP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r">
                        <a:buNone/>
                      </a:pPr>
                      <a:endParaRPr lang="en-US" b="0" dirty="0">
                        <a:solidFill>
                          <a:schemeClr val="tx1"/>
                        </a:solidFill>
                      </a:endParaRPr>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p:graphicFrame>
        <p:nvGraphicFramePr>
          <p:cNvPr id="6" name="Πίνακας 5"/>
          <p:cNvGraphicFramePr>
            <a:graphicFrameLocks noGrp="1"/>
          </p:cNvGraphicFramePr>
          <p:nvPr>
            <p:extLst>
              <p:ext uri="{D42A27DB-BD31-4B8C-83A1-F6EECF244321}">
                <p14:modId xmlns:p14="http://schemas.microsoft.com/office/powerpoint/2010/main" val="3193445778"/>
              </p:ext>
            </p:extLst>
          </p:nvPr>
        </p:nvGraphicFramePr>
        <p:xfrm>
          <a:off x="76199" y="1629891"/>
          <a:ext cx="3975100" cy="952500"/>
        </p:xfrm>
        <a:graphic>
          <a:graphicData uri="http://schemas.openxmlformats.org/drawingml/2006/table">
            <a:tbl>
              <a:tblPr>
                <a:tableStyleId>{5C22544A-7EE6-4342-B048-85BDC9FD1C3A}</a:tableStyleId>
              </a:tblPr>
              <a:tblGrid>
                <a:gridCol w="1511300">
                  <a:extLst>
                    <a:ext uri="{9D8B030D-6E8A-4147-A177-3AD203B41FA5}">
                      <a16:colId xmlns:a16="http://schemas.microsoft.com/office/drawing/2014/main" xmlns="" val="20000"/>
                    </a:ext>
                  </a:extLst>
                </a:gridCol>
                <a:gridCol w="872657">
                  <a:extLst>
                    <a:ext uri="{9D8B030D-6E8A-4147-A177-3AD203B41FA5}">
                      <a16:colId xmlns:a16="http://schemas.microsoft.com/office/drawing/2014/main" xmlns="" val="20001"/>
                    </a:ext>
                  </a:extLst>
                </a:gridCol>
                <a:gridCol w="787400">
                  <a:extLst>
                    <a:ext uri="{9D8B030D-6E8A-4147-A177-3AD203B41FA5}">
                      <a16:colId xmlns:a16="http://schemas.microsoft.com/office/drawing/2014/main" xmlns="" val="20002"/>
                    </a:ext>
                  </a:extLst>
                </a:gridCol>
                <a:gridCol w="803743">
                  <a:extLst>
                    <a:ext uri="{9D8B030D-6E8A-4147-A177-3AD203B41FA5}">
                      <a16:colId xmlns:a16="http://schemas.microsoft.com/office/drawing/2014/main" xmlns="" val="20003"/>
                    </a:ext>
                  </a:extLst>
                </a:gridCol>
              </a:tblGrid>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Query 21</a:t>
                      </a:r>
                      <a:endParaRPr lang="en-US"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gridSpan="3">
                  <a:txBody>
                    <a:bodyPr/>
                    <a:lstStyle/>
                    <a:p>
                      <a:pPr algn="r" fontAlgn="b"/>
                      <a:r>
                        <a:rPr lang="en-US" sz="1100" b="1" u="none" strike="noStrike" dirty="0">
                          <a:effectLst/>
                          <a:latin typeface="Cambria" panose="02040503050406030204" pitchFamily="18" charset="0"/>
                          <a:ea typeface="Cambria" panose="02040503050406030204" pitchFamily="18" charset="0"/>
                        </a:rPr>
                        <a:t>Occupation.lvl1</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0"/>
                  </a:ext>
                </a:extLst>
              </a:tr>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Work_class.lvl1</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Blue-collar</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Other</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white-collar</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extLst>
                  <a:ext uri="{0D108BD9-81ED-4DB2-BD59-A6C34878D82A}">
                    <a16:rowId xmlns:a16="http://schemas.microsoft.com/office/drawing/2014/main" xmlns="" val="10001"/>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Gov</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41.08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43.37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42.84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2"/>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Private</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42.93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40.77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44.49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Self-</a:t>
                      </a:r>
                      <a:r>
                        <a:rPr lang="en-US" sz="1100" i="1" u="none" strike="noStrike" dirty="0" err="1">
                          <a:effectLst/>
                          <a:latin typeface="Cambria" panose="02040503050406030204" pitchFamily="18" charset="0"/>
                          <a:ea typeface="Cambria" panose="02040503050406030204" pitchFamily="18" charset="0"/>
                        </a:rPr>
                        <a:t>emp</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44.85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53.90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48.68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4"/>
                  </a:ext>
                </a:extLst>
              </a:tr>
            </a:tbl>
          </a:graphicData>
        </a:graphic>
      </p:graphicFrame>
      <p:graphicFrame>
        <p:nvGraphicFramePr>
          <p:cNvPr id="7" name="Πίνακας 6"/>
          <p:cNvGraphicFramePr>
            <a:graphicFrameLocks noGrp="1"/>
          </p:cNvGraphicFramePr>
          <p:nvPr>
            <p:extLst>
              <p:ext uri="{D42A27DB-BD31-4B8C-83A1-F6EECF244321}">
                <p14:modId xmlns:p14="http://schemas.microsoft.com/office/powerpoint/2010/main" val="1658611862"/>
              </p:ext>
            </p:extLst>
          </p:nvPr>
        </p:nvGraphicFramePr>
        <p:xfrm>
          <a:off x="8936566" y="1615480"/>
          <a:ext cx="3187700" cy="762000"/>
        </p:xfrm>
        <a:graphic>
          <a:graphicData uri="http://schemas.openxmlformats.org/drawingml/2006/table">
            <a:tbl>
              <a:tblPr>
                <a:tableStyleId>{5C22544A-7EE6-4342-B048-85BDC9FD1C3A}</a:tableStyleId>
              </a:tblPr>
              <a:tblGrid>
                <a:gridCol w="1511300">
                  <a:extLst>
                    <a:ext uri="{9D8B030D-6E8A-4147-A177-3AD203B41FA5}">
                      <a16:colId xmlns:a16="http://schemas.microsoft.com/office/drawing/2014/main" xmlns="" val="20000"/>
                    </a:ext>
                  </a:extLst>
                </a:gridCol>
                <a:gridCol w="871257">
                  <a:extLst>
                    <a:ext uri="{9D8B030D-6E8A-4147-A177-3AD203B41FA5}">
                      <a16:colId xmlns:a16="http://schemas.microsoft.com/office/drawing/2014/main" xmlns="" val="20001"/>
                    </a:ext>
                  </a:extLst>
                </a:gridCol>
                <a:gridCol w="805143">
                  <a:extLst>
                    <a:ext uri="{9D8B030D-6E8A-4147-A177-3AD203B41FA5}">
                      <a16:colId xmlns:a16="http://schemas.microsoft.com/office/drawing/2014/main" xmlns="" val="20002"/>
                    </a:ext>
                  </a:extLst>
                </a:gridCol>
              </a:tblGrid>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Query</a:t>
                      </a:r>
                      <a:r>
                        <a:rPr lang="en-US" sz="1100" b="1" u="none" strike="noStrike" baseline="0" dirty="0">
                          <a:effectLst/>
                          <a:latin typeface="Cambria" panose="02040503050406030204" pitchFamily="18" charset="0"/>
                          <a:ea typeface="Cambria" panose="02040503050406030204" pitchFamily="18" charset="0"/>
                        </a:rPr>
                        <a:t> 22</a:t>
                      </a:r>
                      <a:endParaRPr lang="en-US"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gridSpan="2">
                  <a:txBody>
                    <a:bodyPr/>
                    <a:lstStyle/>
                    <a:p>
                      <a:pPr algn="r" fontAlgn="b"/>
                      <a:r>
                        <a:rPr lang="en-US" sz="1100" b="1" i="0" u="none" strike="noStrike" dirty="0">
                          <a:effectLst/>
                          <a:latin typeface="Cambria" panose="02040503050406030204" pitchFamily="18" charset="0"/>
                          <a:ea typeface="Cambria" panose="02040503050406030204" pitchFamily="18" charset="0"/>
                        </a:rPr>
                        <a:t>Age.lvl1</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l" fontAlgn="b"/>
                      <a:endParaRPr lang="en-US"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extLst>
                  <a:ext uri="{0D108BD9-81ED-4DB2-BD59-A6C34878D82A}">
                    <a16:rowId xmlns:a16="http://schemas.microsoft.com/office/drawing/2014/main" xmlns="" val="10000"/>
                  </a:ext>
                </a:extLst>
              </a:tr>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Work_class.lvl0</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47-51</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lnB w="9525" cap="flat" cmpd="sng" algn="ctr">
                      <a:solidFill>
                        <a:schemeClr val="tx1"/>
                      </a:solidFill>
                      <a:prstDash val="solid"/>
                      <a:round/>
                      <a:headEnd type="none" w="med" len="med"/>
                      <a:tailEnd type="none" w="med" len="med"/>
                    </a:lnB>
                  </a:tcPr>
                </a:tc>
                <a:tc>
                  <a:txBody>
                    <a:bodyPr/>
                    <a:lstStyle/>
                    <a:p>
                      <a:pPr algn="r" fontAlgn="b"/>
                      <a:r>
                        <a:rPr lang="en-US" sz="1100" i="1" u="none" strike="noStrike" dirty="0">
                          <a:effectLst/>
                          <a:latin typeface="Cambria" panose="02040503050406030204" pitchFamily="18" charset="0"/>
                          <a:ea typeface="Cambria" panose="02040503050406030204" pitchFamily="18" charset="0"/>
                        </a:rPr>
                        <a:t>52-56</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Self-</a:t>
                      </a:r>
                      <a:r>
                        <a:rPr lang="en-US" sz="1100" i="1" u="none" strike="noStrike" dirty="0" err="1">
                          <a:effectLst/>
                          <a:latin typeface="Cambria" panose="02040503050406030204" pitchFamily="18" charset="0"/>
                          <a:ea typeface="Cambria" panose="02040503050406030204" pitchFamily="18" charset="0"/>
                        </a:rPr>
                        <a:t>emp</a:t>
                      </a:r>
                      <a:r>
                        <a:rPr lang="en-US" sz="1100" i="1" u="none" strike="noStrike" dirty="0">
                          <a:effectLst/>
                          <a:latin typeface="Cambria" panose="02040503050406030204" pitchFamily="18" charset="0"/>
                          <a:ea typeface="Cambria" panose="02040503050406030204" pitchFamily="18" charset="0"/>
                        </a:rPr>
                        <a:t>-</a:t>
                      </a:r>
                      <a:r>
                        <a:rPr lang="en-US" sz="1100" i="1" u="none" strike="noStrike" dirty="0" err="1">
                          <a:effectLst/>
                          <a:latin typeface="Cambria" panose="02040503050406030204" pitchFamily="18" charset="0"/>
                          <a:ea typeface="Cambria" panose="02040503050406030204" pitchFamily="18" charset="0"/>
                        </a:rPr>
                        <a:t>inc</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51.20</a:t>
                      </a:r>
                      <a:endParaRPr lang="en-US" sz="1100" b="0" i="0" u="none" strike="noStrike" dirty="0">
                        <a:solidFill>
                          <a:srgbClr val="000000"/>
                        </a:solidFill>
                        <a:effectLst/>
                        <a:latin typeface="Calibri" panose="020F0502020204030204" pitchFamily="34" charset="0"/>
                      </a:endParaRPr>
                    </a:p>
                  </a:txBody>
                  <a:tcPr marL="9525" marR="9525" marT="9525" marB="0" anchor="b">
                    <a:lnT w="9525" cap="flat" cmpd="sng" algn="ctr">
                      <a:solidFill>
                        <a:schemeClr val="tx1"/>
                      </a:solidFill>
                      <a:prstDash val="solid"/>
                      <a:round/>
                      <a:headEnd type="none" w="med" len="med"/>
                      <a:tailEnd type="none" w="med" len="med"/>
                    </a:lnT>
                  </a:tcPr>
                </a:tc>
                <a:tc>
                  <a:txBody>
                    <a:bodyPr/>
                    <a:lstStyle/>
                    <a:p>
                      <a:pPr algn="r" fontAlgn="b"/>
                      <a:r>
                        <a:rPr lang="en-US" sz="1100" u="none" strike="noStrike" dirty="0">
                          <a:effectLst/>
                        </a:rPr>
                        <a:t>55.00</a:t>
                      </a:r>
                      <a:endParaRPr lang="en-US" sz="1100" b="0" i="0" u="none" strike="noStrike" dirty="0">
                        <a:solidFill>
                          <a:srgbClr val="000000"/>
                        </a:solidFill>
                        <a:effectLst/>
                        <a:latin typeface="Calibri" panose="020F0502020204030204" pitchFamily="34" charset="0"/>
                      </a:endParaRPr>
                    </a:p>
                  </a:txBody>
                  <a:tcPr marL="9525" marR="9525" marT="9525" marB="0" anchor="b">
                    <a:lnT w="9525"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2"/>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Self-</a:t>
                      </a:r>
                      <a:r>
                        <a:rPr lang="en-US" sz="1100" i="1" u="none" strike="noStrike" dirty="0" err="1">
                          <a:effectLst/>
                          <a:latin typeface="Cambria" panose="02040503050406030204" pitchFamily="18" charset="0"/>
                          <a:ea typeface="Cambria" panose="02040503050406030204" pitchFamily="18" charset="0"/>
                        </a:rPr>
                        <a:t>emp</a:t>
                      </a:r>
                      <a:r>
                        <a:rPr lang="en-US" sz="1100" i="1" u="none" strike="noStrike" dirty="0">
                          <a:effectLst/>
                          <a:latin typeface="Cambria" panose="02040503050406030204" pitchFamily="18" charset="0"/>
                          <a:ea typeface="Cambria" panose="02040503050406030204" pitchFamily="18" charset="0"/>
                        </a:rPr>
                        <a:t>-not-</a:t>
                      </a:r>
                      <a:r>
                        <a:rPr lang="en-US" sz="1100" i="1" u="none" strike="noStrike" dirty="0" err="1">
                          <a:effectLst/>
                          <a:latin typeface="Cambria" panose="02040503050406030204" pitchFamily="18" charset="0"/>
                          <a:ea typeface="Cambria" panose="02040503050406030204" pitchFamily="18" charset="0"/>
                        </a:rPr>
                        <a:t>inc</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48.07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46.64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bl>
          </a:graphicData>
        </a:graphic>
      </p:graphicFrame>
      <p:graphicFrame>
        <p:nvGraphicFramePr>
          <p:cNvPr id="8" name="Πίνακας 7"/>
          <p:cNvGraphicFramePr>
            <a:graphicFrameLocks noGrp="1"/>
          </p:cNvGraphicFramePr>
          <p:nvPr>
            <p:extLst>
              <p:ext uri="{D42A27DB-BD31-4B8C-83A1-F6EECF244321}">
                <p14:modId xmlns:p14="http://schemas.microsoft.com/office/powerpoint/2010/main" val="3051663969"/>
              </p:ext>
            </p:extLst>
          </p:nvPr>
        </p:nvGraphicFramePr>
        <p:xfrm>
          <a:off x="75690" y="5382893"/>
          <a:ext cx="3594100" cy="762000"/>
        </p:xfrm>
        <a:graphic>
          <a:graphicData uri="http://schemas.openxmlformats.org/drawingml/2006/table">
            <a:tbl>
              <a:tblPr>
                <a:tableStyleId>{5C22544A-7EE6-4342-B048-85BDC9FD1C3A}</a:tableStyleId>
              </a:tblPr>
              <a:tblGrid>
                <a:gridCol w="1511300">
                  <a:extLst>
                    <a:ext uri="{9D8B030D-6E8A-4147-A177-3AD203B41FA5}">
                      <a16:colId xmlns:a16="http://schemas.microsoft.com/office/drawing/2014/main" xmlns="" val="20000"/>
                    </a:ext>
                  </a:extLst>
                </a:gridCol>
                <a:gridCol w="774268">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gridCol w="622732">
                  <a:extLst>
                    <a:ext uri="{9D8B030D-6E8A-4147-A177-3AD203B41FA5}">
                      <a16:colId xmlns:a16="http://schemas.microsoft.com/office/drawing/2014/main" xmlns="" val="20003"/>
                    </a:ext>
                  </a:extLst>
                </a:gridCol>
              </a:tblGrid>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Query</a:t>
                      </a:r>
                      <a:r>
                        <a:rPr lang="en-US" sz="1100" b="1" u="none" strike="noStrike" baseline="0" dirty="0">
                          <a:effectLst/>
                          <a:latin typeface="Cambria" panose="02040503050406030204" pitchFamily="18" charset="0"/>
                          <a:ea typeface="Cambria" panose="02040503050406030204" pitchFamily="18" charset="0"/>
                        </a:rPr>
                        <a:t> 23</a:t>
                      </a:r>
                      <a:endParaRPr lang="en-US"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gridSpan="3">
                  <a:txBody>
                    <a:bodyPr/>
                    <a:lstStyle/>
                    <a:p>
                      <a:pPr algn="r" fontAlgn="b"/>
                      <a:r>
                        <a:rPr lang="en-US" sz="1100" b="1" u="none" strike="noStrike" dirty="0">
                          <a:effectLst/>
                          <a:latin typeface="Cambria" panose="02040503050406030204" pitchFamily="18" charset="0"/>
                          <a:ea typeface="Cambria" panose="02040503050406030204" pitchFamily="18" charset="0"/>
                        </a:rPr>
                        <a:t>Age.lvl1</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0"/>
                  </a:ext>
                </a:extLst>
              </a:tr>
              <a:tr h="190500">
                <a:tc>
                  <a:txBody>
                    <a:bodyPr/>
                    <a:lstStyle/>
                    <a:p>
                      <a:pPr algn="l" fontAlgn="b"/>
                      <a:r>
                        <a:rPr lang="en-US" sz="1100" b="1" i="0" u="none" strike="noStrike" dirty="0">
                          <a:effectLst/>
                          <a:latin typeface="Cambria" panose="02040503050406030204" pitchFamily="18" charset="0"/>
                          <a:ea typeface="Cambria" panose="02040503050406030204" pitchFamily="18" charset="0"/>
                        </a:rPr>
                        <a:t>Occupation.lvl1</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17-21</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lnB w="9525" cap="flat" cmpd="sng" algn="ctr">
                      <a:solidFill>
                        <a:schemeClr val="tx1"/>
                      </a:solidFill>
                      <a:prstDash val="solid"/>
                      <a:round/>
                      <a:headEnd type="none" w="med" len="med"/>
                      <a:tailEnd type="none" w="med" len="med"/>
                    </a:lnB>
                  </a:tcPr>
                </a:tc>
                <a:tc>
                  <a:txBody>
                    <a:bodyPr/>
                    <a:lstStyle/>
                    <a:p>
                      <a:pPr algn="r" fontAlgn="b"/>
                      <a:r>
                        <a:rPr lang="en-US" sz="1100" i="1" u="none" strike="noStrike" dirty="0">
                          <a:effectLst/>
                          <a:latin typeface="Cambria" panose="02040503050406030204" pitchFamily="18" charset="0"/>
                          <a:ea typeface="Cambria" panose="02040503050406030204" pitchFamily="18" charset="0"/>
                        </a:rPr>
                        <a:t>22-26</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lnB w="9525" cap="flat" cmpd="sng" algn="ctr">
                      <a:solidFill>
                        <a:schemeClr val="tx1"/>
                      </a:solidFill>
                      <a:prstDash val="solid"/>
                      <a:round/>
                      <a:headEnd type="none" w="med" len="med"/>
                      <a:tailEnd type="none" w="med" len="med"/>
                    </a:lnB>
                  </a:tcPr>
                </a:tc>
                <a:tc>
                  <a:txBody>
                    <a:bodyPr/>
                    <a:lstStyle/>
                    <a:p>
                      <a:pPr algn="r" fontAlgn="b"/>
                      <a:r>
                        <a:rPr lang="en-US" sz="1100" i="1" u="none" strike="noStrike" dirty="0">
                          <a:effectLst/>
                          <a:latin typeface="Cambria" panose="02040503050406030204" pitchFamily="18" charset="0"/>
                          <a:ea typeface="Cambria" panose="02040503050406030204" pitchFamily="18" charset="0"/>
                        </a:rPr>
                        <a:t>27-31</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Blue-collar</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40.00</a:t>
                      </a:r>
                      <a:endParaRPr lang="en-US" sz="1100" b="0" i="0" u="none" strike="noStrike" dirty="0">
                        <a:solidFill>
                          <a:srgbClr val="000000"/>
                        </a:solidFill>
                        <a:effectLst/>
                        <a:latin typeface="Calibri" panose="020F0502020204030204" pitchFamily="34" charset="0"/>
                      </a:endParaRPr>
                    </a:p>
                  </a:txBody>
                  <a:tcPr marL="9525" marR="9525" marT="9525" marB="0" anchor="b">
                    <a:lnT w="9525" cap="flat" cmpd="sng" algn="ctr">
                      <a:solidFill>
                        <a:schemeClr val="tx1"/>
                      </a:solidFill>
                      <a:prstDash val="solid"/>
                      <a:round/>
                      <a:headEnd type="none" w="med" len="med"/>
                      <a:tailEnd type="none" w="med" len="med"/>
                    </a:lnT>
                  </a:tcPr>
                </a:tc>
                <a:tc>
                  <a:txBody>
                    <a:bodyPr/>
                    <a:lstStyle/>
                    <a:p>
                      <a:pPr algn="r" fontAlgn="b"/>
                      <a:r>
                        <a:rPr lang="en-US" sz="1100" u="none" strike="noStrike" dirty="0">
                          <a:effectLst/>
                        </a:rPr>
                        <a:t>40.00</a:t>
                      </a:r>
                      <a:endParaRPr lang="en-US" sz="1100" b="0" i="0" u="none" strike="noStrike" dirty="0">
                        <a:solidFill>
                          <a:srgbClr val="000000"/>
                        </a:solidFill>
                        <a:effectLst/>
                        <a:latin typeface="Calibri" panose="020F0502020204030204" pitchFamily="34" charset="0"/>
                      </a:endParaRPr>
                    </a:p>
                  </a:txBody>
                  <a:tcPr marL="9525" marR="9525" marT="9525" marB="0" anchor="b">
                    <a:lnT w="9525" cap="flat" cmpd="sng" algn="ctr">
                      <a:solidFill>
                        <a:schemeClr val="tx1"/>
                      </a:solidFill>
                      <a:prstDash val="solid"/>
                      <a:round/>
                      <a:headEnd type="none" w="med" len="med"/>
                      <a:tailEnd type="none" w="med" len="med"/>
                    </a:lnT>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T w="9525"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2"/>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Other</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15.00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65.00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bl>
          </a:graphicData>
        </a:graphic>
      </p:graphicFrame>
      <p:graphicFrame>
        <p:nvGraphicFramePr>
          <p:cNvPr id="9" name="Πίνακας 8"/>
          <p:cNvGraphicFramePr>
            <a:graphicFrameLocks noGrp="1"/>
          </p:cNvGraphicFramePr>
          <p:nvPr>
            <p:extLst>
              <p:ext uri="{D42A27DB-BD31-4B8C-83A1-F6EECF244321}">
                <p14:modId xmlns:p14="http://schemas.microsoft.com/office/powerpoint/2010/main" val="2379098734"/>
              </p:ext>
            </p:extLst>
          </p:nvPr>
        </p:nvGraphicFramePr>
        <p:xfrm>
          <a:off x="8149166" y="5192393"/>
          <a:ext cx="3975100" cy="1143000"/>
        </p:xfrm>
        <a:graphic>
          <a:graphicData uri="http://schemas.openxmlformats.org/drawingml/2006/table">
            <a:tbl>
              <a:tblPr>
                <a:tableStyleId>{5C22544A-7EE6-4342-B048-85BDC9FD1C3A}</a:tableStyleId>
              </a:tblPr>
              <a:tblGrid>
                <a:gridCol w="1511300">
                  <a:extLst>
                    <a:ext uri="{9D8B030D-6E8A-4147-A177-3AD203B41FA5}">
                      <a16:colId xmlns:a16="http://schemas.microsoft.com/office/drawing/2014/main" xmlns="" val="20000"/>
                    </a:ext>
                  </a:extLst>
                </a:gridCol>
                <a:gridCol w="1002490">
                  <a:extLst>
                    <a:ext uri="{9D8B030D-6E8A-4147-A177-3AD203B41FA5}">
                      <a16:colId xmlns:a16="http://schemas.microsoft.com/office/drawing/2014/main" xmlns="" val="20001"/>
                    </a:ext>
                  </a:extLst>
                </a:gridCol>
                <a:gridCol w="673910">
                  <a:extLst>
                    <a:ext uri="{9D8B030D-6E8A-4147-A177-3AD203B41FA5}">
                      <a16:colId xmlns:a16="http://schemas.microsoft.com/office/drawing/2014/main" xmlns="" val="20002"/>
                    </a:ext>
                  </a:extLst>
                </a:gridCol>
                <a:gridCol w="787400">
                  <a:extLst>
                    <a:ext uri="{9D8B030D-6E8A-4147-A177-3AD203B41FA5}">
                      <a16:colId xmlns:a16="http://schemas.microsoft.com/office/drawing/2014/main" xmlns="" val="20003"/>
                    </a:ext>
                  </a:extLst>
                </a:gridCol>
              </a:tblGrid>
              <a:tr h="190500">
                <a:tc>
                  <a:txBody>
                    <a:bodyPr/>
                    <a:lstStyle/>
                    <a:p>
                      <a:pPr algn="l" fontAlgn="b"/>
                      <a:r>
                        <a:rPr lang="en-US" sz="1100" b="1" i="0" u="none" strike="noStrike" dirty="0">
                          <a:solidFill>
                            <a:srgbClr val="000000"/>
                          </a:solidFill>
                          <a:effectLst/>
                          <a:latin typeface="Cambria" panose="02040503050406030204" pitchFamily="18" charset="0"/>
                          <a:ea typeface="Cambria" panose="02040503050406030204" pitchFamily="18" charset="0"/>
                        </a:rPr>
                        <a:t>Query 24</a:t>
                      </a:r>
                    </a:p>
                  </a:txBody>
                  <a:tcPr marL="9525" marR="9525" marT="9525" marB="0" anchor="b"/>
                </a:tc>
                <a:tc gridSpan="3">
                  <a:txBody>
                    <a:bodyPr/>
                    <a:lstStyle/>
                    <a:p>
                      <a:pPr algn="r" fontAlgn="b"/>
                      <a:r>
                        <a:rPr lang="en-US" sz="1100" b="1" u="none" strike="noStrike" dirty="0">
                          <a:effectLst/>
                          <a:latin typeface="Cambria" panose="02040503050406030204" pitchFamily="18" charset="0"/>
                          <a:ea typeface="Cambria" panose="02040503050406030204" pitchFamily="18" charset="0"/>
                        </a:rPr>
                        <a:t>Occupation.lvl1</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0"/>
                  </a:ext>
                </a:extLst>
              </a:tr>
              <a:tr h="190500">
                <a:tc>
                  <a:txBody>
                    <a:bodyPr/>
                    <a:lstStyle/>
                    <a:p>
                      <a:pPr algn="l" fontAlgn="b"/>
                      <a:r>
                        <a:rPr lang="en-US" sz="1100" b="1" u="none" strike="noStrike" dirty="0">
                          <a:solidFill>
                            <a:schemeClr val="tx1"/>
                          </a:solidFill>
                          <a:effectLst/>
                          <a:latin typeface="Cambria" panose="02040503050406030204" pitchFamily="18" charset="0"/>
                          <a:ea typeface="Cambria" panose="02040503050406030204" pitchFamily="18" charset="0"/>
                        </a:rPr>
                        <a:t>Education.lvl2</a:t>
                      </a:r>
                      <a:endParaRPr lang="en-US" sz="1100" b="1" i="0" u="none" strike="noStrike" dirty="0">
                        <a:solidFill>
                          <a:schemeClr val="tx1"/>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Blue-collar</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Other</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white-collar</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extLst>
                  <a:ext uri="{0D108BD9-81ED-4DB2-BD59-A6C34878D82A}">
                    <a16:rowId xmlns:a16="http://schemas.microsoft.com/office/drawing/2014/main" xmlns="" val="10001"/>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Some-college</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38.85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40.93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36.99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2"/>
                  </a:ext>
                </a:extLst>
              </a:tr>
              <a:tr h="190500">
                <a:tc>
                  <a:txBody>
                    <a:bodyPr/>
                    <a:lstStyle/>
                    <a:p>
                      <a:pPr algn="l" fontAlgn="b"/>
                      <a:r>
                        <a:rPr lang="en-US" sz="1100" i="1" u="none" strike="noStrike" dirty="0" err="1">
                          <a:effectLst/>
                          <a:latin typeface="Cambria" panose="02040503050406030204" pitchFamily="18" charset="0"/>
                          <a:ea typeface="Cambria" panose="02040503050406030204" pitchFamily="18" charset="0"/>
                        </a:rPr>
                        <a:t>Assoc</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40.31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42.48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40.02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University</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39.24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45.30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42.01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4"/>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Post-grad</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34.00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43.92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43.73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5"/>
                  </a:ext>
                </a:extLst>
              </a:tr>
            </a:tbl>
          </a:graphicData>
        </a:graphic>
      </p:graphicFrame>
      <p:sp>
        <p:nvSpPr>
          <p:cNvPr id="2" name="Slide Number Placeholder 1">
            <a:extLst>
              <a:ext uri="{FF2B5EF4-FFF2-40B4-BE49-F238E27FC236}">
                <a16:creationId xmlns:a16="http://schemas.microsoft.com/office/drawing/2014/main" xmlns="" id="{18D7969E-41D5-83C2-57A0-F51340DBBA88}"/>
              </a:ext>
            </a:extLst>
          </p:cNvPr>
          <p:cNvSpPr>
            <a:spLocks noGrp="1"/>
          </p:cNvSpPr>
          <p:nvPr>
            <p:ph type="sldNum" sz="quarter" idx="12"/>
          </p:nvPr>
        </p:nvSpPr>
        <p:spPr>
          <a:xfrm>
            <a:off x="9448800" y="6492875"/>
            <a:ext cx="2743200" cy="365125"/>
          </a:xfrm>
        </p:spPr>
        <p:txBody>
          <a:bodyPr/>
          <a:lstStyle/>
          <a:p>
            <a:fld id="{7BA62CDB-1D13-4ABA-950E-23110580C238}" type="slidenum">
              <a:rPr lang="el-GR" smtClean="0"/>
              <a:t>11</a:t>
            </a:fld>
            <a:endParaRPr lang="el-GR" dirty="0"/>
          </a:p>
        </p:txBody>
      </p:sp>
      <p:sp>
        <p:nvSpPr>
          <p:cNvPr id="10" name="TextBox 9">
            <a:extLst>
              <a:ext uri="{FF2B5EF4-FFF2-40B4-BE49-F238E27FC236}">
                <a16:creationId xmlns:a16="http://schemas.microsoft.com/office/drawing/2014/main" xmlns="" id="{9A12B5B4-C4CF-5B96-88D9-1DF73D4A6841}"/>
              </a:ext>
            </a:extLst>
          </p:cNvPr>
          <p:cNvSpPr txBox="1"/>
          <p:nvPr/>
        </p:nvSpPr>
        <p:spPr>
          <a:xfrm>
            <a:off x="4438651" y="1679962"/>
            <a:ext cx="3314700" cy="3408620"/>
          </a:xfrm>
          <a:prstGeom prst="rect">
            <a:avLst/>
          </a:prstGeom>
          <a:solidFill>
            <a:schemeClr val="bg1">
              <a:lumMod val="95000"/>
            </a:schemeClr>
          </a:solidFill>
          <a:ln>
            <a:solidFill>
              <a:srgbClr val="FF0000"/>
            </a:solidFill>
          </a:ln>
        </p:spPr>
        <p:txBody>
          <a:bodyPr wrap="square" rtlCol="0">
            <a:noAutofit/>
          </a:bodyPr>
          <a:lstStyle/>
          <a:p>
            <a:pPr algn="ctr"/>
            <a:r>
              <a:rPr lang="en-US" sz="1400" dirty="0">
                <a:solidFill>
                  <a:srgbClr val="FF0000"/>
                </a:solidFill>
              </a:rPr>
              <a:t>DATA SLIDE </a:t>
            </a:r>
            <a:r>
              <a:rPr lang="en-US" sz="1400" dirty="0" smtClean="0">
                <a:solidFill>
                  <a:srgbClr val="FF0000"/>
                </a:solidFill>
              </a:rPr>
              <a:t>#2</a:t>
            </a:r>
            <a:endParaRPr lang="en-US" sz="1400" dirty="0">
              <a:solidFill>
                <a:srgbClr val="FF0000"/>
              </a:solidFill>
            </a:endParaRPr>
          </a:p>
          <a:p>
            <a:r>
              <a:rPr lang="en-US" sz="1400" dirty="0">
                <a:solidFill>
                  <a:srgbClr val="FF0000"/>
                </a:solidFill>
              </a:rPr>
              <a:t>Please give a short justification of your ranking</a:t>
            </a:r>
          </a:p>
        </p:txBody>
      </p:sp>
      <p:sp>
        <p:nvSpPr>
          <p:cNvPr id="11" name="TextBox 10">
            <a:extLst>
              <a:ext uri="{FF2B5EF4-FFF2-40B4-BE49-F238E27FC236}">
                <a16:creationId xmlns:a16="http://schemas.microsoft.com/office/drawing/2014/main" xmlns="" id="{5E23C93C-ACC7-25ED-8DC2-A717C64F1EF5}"/>
              </a:ext>
            </a:extLst>
          </p:cNvPr>
          <p:cNvSpPr txBox="1"/>
          <p:nvPr/>
        </p:nvSpPr>
        <p:spPr>
          <a:xfrm>
            <a:off x="5342463" y="154384"/>
            <a:ext cx="674159" cy="628650"/>
          </a:xfrm>
          <a:prstGeom prst="rect">
            <a:avLst/>
          </a:prstGeom>
          <a:solidFill>
            <a:schemeClr val="accent2">
              <a:lumMod val="20000"/>
              <a:lumOff val="80000"/>
            </a:schemeClr>
          </a:solidFill>
          <a:ln w="19050">
            <a:solidFill>
              <a:srgbClr val="FF0000"/>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xmlns="" id="{9D5E0EF3-E1CC-6D86-47D5-0B49CB07D70E}"/>
              </a:ext>
            </a:extLst>
          </p:cNvPr>
          <p:cNvSpPr txBox="1"/>
          <p:nvPr/>
        </p:nvSpPr>
        <p:spPr>
          <a:xfrm>
            <a:off x="4892653" y="784483"/>
            <a:ext cx="1203348" cy="830997"/>
          </a:xfrm>
          <a:prstGeom prst="rect">
            <a:avLst/>
          </a:prstGeom>
          <a:noFill/>
        </p:spPr>
        <p:txBody>
          <a:bodyPr wrap="square" rtlCol="0">
            <a:spAutoFit/>
          </a:bodyPr>
          <a:lstStyle/>
          <a:p>
            <a:pPr algn="r"/>
            <a:r>
              <a:rPr lang="en-US" sz="1200" i="1" dirty="0" err="1">
                <a:solidFill>
                  <a:srgbClr val="FF0000"/>
                </a:solidFill>
              </a:rPr>
              <a:t>Plz</a:t>
            </a:r>
            <a:r>
              <a:rPr lang="en-US" sz="1200" i="1" dirty="0">
                <a:solidFill>
                  <a:srgbClr val="FF0000"/>
                </a:solidFill>
              </a:rPr>
              <a:t>. rank in the range 1 to 4, with 1 for the most interesting</a:t>
            </a:r>
          </a:p>
        </p:txBody>
      </p:sp>
      <p:sp>
        <p:nvSpPr>
          <p:cNvPr id="13" name="TextBox 12">
            <a:extLst>
              <a:ext uri="{FF2B5EF4-FFF2-40B4-BE49-F238E27FC236}">
                <a16:creationId xmlns:a16="http://schemas.microsoft.com/office/drawing/2014/main" xmlns="" id="{5E23C93C-ACC7-25ED-8DC2-A717C64F1EF5}"/>
              </a:ext>
            </a:extLst>
          </p:cNvPr>
          <p:cNvSpPr txBox="1"/>
          <p:nvPr/>
        </p:nvSpPr>
        <p:spPr>
          <a:xfrm>
            <a:off x="5342464" y="5222721"/>
            <a:ext cx="674159" cy="628650"/>
          </a:xfrm>
          <a:prstGeom prst="rect">
            <a:avLst/>
          </a:prstGeom>
          <a:solidFill>
            <a:schemeClr val="accent2">
              <a:lumMod val="20000"/>
              <a:lumOff val="80000"/>
            </a:schemeClr>
          </a:solidFill>
          <a:ln w="19050">
            <a:solidFill>
              <a:srgbClr val="FF0000"/>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xmlns="" id="{9D5E0EF3-E1CC-6D86-47D5-0B49CB07D70E}"/>
              </a:ext>
            </a:extLst>
          </p:cNvPr>
          <p:cNvSpPr txBox="1"/>
          <p:nvPr/>
        </p:nvSpPr>
        <p:spPr>
          <a:xfrm>
            <a:off x="4892652" y="5861347"/>
            <a:ext cx="1203348" cy="830997"/>
          </a:xfrm>
          <a:prstGeom prst="rect">
            <a:avLst/>
          </a:prstGeom>
          <a:noFill/>
        </p:spPr>
        <p:txBody>
          <a:bodyPr wrap="square" rtlCol="0">
            <a:spAutoFit/>
          </a:bodyPr>
          <a:lstStyle/>
          <a:p>
            <a:pPr algn="r"/>
            <a:r>
              <a:rPr lang="en-US" sz="1200" i="1" dirty="0" err="1">
                <a:solidFill>
                  <a:srgbClr val="FF0000"/>
                </a:solidFill>
              </a:rPr>
              <a:t>Plz</a:t>
            </a:r>
            <a:r>
              <a:rPr lang="en-US" sz="1200" i="1" dirty="0">
                <a:solidFill>
                  <a:srgbClr val="FF0000"/>
                </a:solidFill>
              </a:rPr>
              <a:t>. rank in the range 1 to 4, with 1 for the most interesting</a:t>
            </a:r>
          </a:p>
        </p:txBody>
      </p:sp>
      <p:sp>
        <p:nvSpPr>
          <p:cNvPr id="15" name="TextBox 14">
            <a:extLst>
              <a:ext uri="{FF2B5EF4-FFF2-40B4-BE49-F238E27FC236}">
                <a16:creationId xmlns:a16="http://schemas.microsoft.com/office/drawing/2014/main" xmlns="" id="{5E23C93C-ACC7-25ED-8DC2-A717C64F1EF5}"/>
              </a:ext>
            </a:extLst>
          </p:cNvPr>
          <p:cNvSpPr txBox="1"/>
          <p:nvPr/>
        </p:nvSpPr>
        <p:spPr>
          <a:xfrm>
            <a:off x="6200266" y="154384"/>
            <a:ext cx="674159" cy="628650"/>
          </a:xfrm>
          <a:prstGeom prst="rect">
            <a:avLst/>
          </a:prstGeom>
          <a:solidFill>
            <a:schemeClr val="accent2">
              <a:lumMod val="20000"/>
              <a:lumOff val="80000"/>
            </a:schemeClr>
          </a:solidFill>
          <a:ln w="19050">
            <a:solidFill>
              <a:srgbClr val="FF0000"/>
            </a:solidFill>
          </a:ln>
        </p:spPr>
        <p:txBody>
          <a:bodyPr wrap="square" rtlCol="0">
            <a:spAutoFit/>
          </a:bodyPr>
          <a:lstStyle/>
          <a:p>
            <a:endParaRPr lang="en-US" dirty="0"/>
          </a:p>
        </p:txBody>
      </p:sp>
      <p:sp>
        <p:nvSpPr>
          <p:cNvPr id="16" name="TextBox 15">
            <a:extLst>
              <a:ext uri="{FF2B5EF4-FFF2-40B4-BE49-F238E27FC236}">
                <a16:creationId xmlns:a16="http://schemas.microsoft.com/office/drawing/2014/main" xmlns="" id="{5E23C93C-ACC7-25ED-8DC2-A717C64F1EF5}"/>
              </a:ext>
            </a:extLst>
          </p:cNvPr>
          <p:cNvSpPr txBox="1"/>
          <p:nvPr/>
        </p:nvSpPr>
        <p:spPr>
          <a:xfrm>
            <a:off x="6200267" y="5222721"/>
            <a:ext cx="674159" cy="628650"/>
          </a:xfrm>
          <a:prstGeom prst="rect">
            <a:avLst/>
          </a:prstGeom>
          <a:solidFill>
            <a:schemeClr val="accent2">
              <a:lumMod val="20000"/>
              <a:lumOff val="80000"/>
            </a:schemeClr>
          </a:solidFill>
          <a:ln w="19050">
            <a:solidFill>
              <a:srgbClr val="FF0000"/>
            </a:solidFill>
          </a:ln>
        </p:spPr>
        <p:txBody>
          <a:bodyPr wrap="square" rtlCol="0">
            <a:spAutoFit/>
          </a:bodyPr>
          <a:lstStyle/>
          <a:p>
            <a:endParaRPr lang="en-US" dirty="0"/>
          </a:p>
        </p:txBody>
      </p:sp>
      <p:sp>
        <p:nvSpPr>
          <p:cNvPr id="17" name="TextBox 16">
            <a:extLst>
              <a:ext uri="{FF2B5EF4-FFF2-40B4-BE49-F238E27FC236}">
                <a16:creationId xmlns:a16="http://schemas.microsoft.com/office/drawing/2014/main" xmlns="" id="{9D5E0EF3-E1CC-6D86-47D5-0B49CB07D70E}"/>
              </a:ext>
            </a:extLst>
          </p:cNvPr>
          <p:cNvSpPr txBox="1"/>
          <p:nvPr/>
        </p:nvSpPr>
        <p:spPr>
          <a:xfrm>
            <a:off x="6096000" y="774882"/>
            <a:ext cx="1203348" cy="830997"/>
          </a:xfrm>
          <a:prstGeom prst="rect">
            <a:avLst/>
          </a:prstGeom>
          <a:noFill/>
        </p:spPr>
        <p:txBody>
          <a:bodyPr wrap="square" rtlCol="0">
            <a:spAutoFit/>
          </a:bodyPr>
          <a:lstStyle/>
          <a:p>
            <a:r>
              <a:rPr lang="en-US" sz="1200" i="1" dirty="0" err="1">
                <a:solidFill>
                  <a:srgbClr val="FF0000"/>
                </a:solidFill>
              </a:rPr>
              <a:t>Plz</a:t>
            </a:r>
            <a:r>
              <a:rPr lang="en-US" sz="1200" i="1" dirty="0">
                <a:solidFill>
                  <a:srgbClr val="FF0000"/>
                </a:solidFill>
              </a:rPr>
              <a:t>. rank in the range 1 to 4, with 1 for the most interesting</a:t>
            </a:r>
          </a:p>
        </p:txBody>
      </p:sp>
      <p:sp>
        <p:nvSpPr>
          <p:cNvPr id="18" name="TextBox 17">
            <a:extLst>
              <a:ext uri="{FF2B5EF4-FFF2-40B4-BE49-F238E27FC236}">
                <a16:creationId xmlns:a16="http://schemas.microsoft.com/office/drawing/2014/main" xmlns="" id="{9D5E0EF3-E1CC-6D86-47D5-0B49CB07D70E}"/>
              </a:ext>
            </a:extLst>
          </p:cNvPr>
          <p:cNvSpPr txBox="1"/>
          <p:nvPr/>
        </p:nvSpPr>
        <p:spPr>
          <a:xfrm>
            <a:off x="6120882" y="5861347"/>
            <a:ext cx="1203348" cy="830997"/>
          </a:xfrm>
          <a:prstGeom prst="rect">
            <a:avLst/>
          </a:prstGeom>
          <a:noFill/>
        </p:spPr>
        <p:txBody>
          <a:bodyPr wrap="square" rtlCol="0">
            <a:spAutoFit/>
          </a:bodyPr>
          <a:lstStyle/>
          <a:p>
            <a:r>
              <a:rPr lang="en-US" sz="1200" i="1" dirty="0" err="1">
                <a:solidFill>
                  <a:srgbClr val="FF0000"/>
                </a:solidFill>
              </a:rPr>
              <a:t>Plz</a:t>
            </a:r>
            <a:r>
              <a:rPr lang="en-US" sz="1200" i="1" dirty="0">
                <a:solidFill>
                  <a:srgbClr val="FF0000"/>
                </a:solidFill>
              </a:rPr>
              <a:t>. rank in the range 1 to 4, with 1 for the most interesting</a:t>
            </a:r>
          </a:p>
        </p:txBody>
      </p:sp>
    </p:spTree>
    <p:extLst>
      <p:ext uri="{BB962C8B-B14F-4D97-AF65-F5344CB8AC3E}">
        <p14:creationId xmlns:p14="http://schemas.microsoft.com/office/powerpoint/2010/main" val="1563334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Πίνακας 3"/>
          <p:cNvGraphicFramePr>
            <a:graphicFrameLocks noGrp="1"/>
          </p:cNvGraphicFramePr>
          <p:nvPr>
            <p:extLst>
              <p:ext uri="{D42A27DB-BD31-4B8C-83A1-F6EECF244321}">
                <p14:modId xmlns:p14="http://schemas.microsoft.com/office/powerpoint/2010/main" val="3477279233"/>
              </p:ext>
            </p:extLst>
          </p:nvPr>
        </p:nvGraphicFramePr>
        <p:xfrm>
          <a:off x="76199" y="76199"/>
          <a:ext cx="12048067" cy="6722533"/>
        </p:xfrm>
        <a:graphic>
          <a:graphicData uri="http://schemas.openxmlformats.org/drawingml/2006/table">
            <a:tbl>
              <a:tblPr firstRow="1" bandRow="1">
                <a:tableStyleId>{5C22544A-7EE6-4342-B048-85BDC9FD1C3A}</a:tableStyleId>
              </a:tblPr>
              <a:tblGrid>
                <a:gridCol w="6028268">
                  <a:extLst>
                    <a:ext uri="{9D8B030D-6E8A-4147-A177-3AD203B41FA5}">
                      <a16:colId xmlns:a16="http://schemas.microsoft.com/office/drawing/2014/main" xmlns="" val="20000"/>
                    </a:ext>
                  </a:extLst>
                </a:gridCol>
                <a:gridCol w="6019799">
                  <a:extLst>
                    <a:ext uri="{9D8B030D-6E8A-4147-A177-3AD203B41FA5}">
                      <a16:colId xmlns:a16="http://schemas.microsoft.com/office/drawing/2014/main" xmlns="" val="20001"/>
                    </a:ext>
                  </a:extLst>
                </a:gridCol>
              </a:tblGrid>
              <a:tr h="2898994">
                <a:tc>
                  <a:txBody>
                    <a:bodyPr/>
                    <a:lstStyle/>
                    <a:p>
                      <a:pPr marL="0" indent="0">
                        <a:buFont typeface="Arial" panose="020B0604020202020204" pitchFamily="34" charset="0"/>
                        <a:buNone/>
                      </a:pPr>
                      <a:r>
                        <a:rPr lang="en-US" b="1" dirty="0">
                          <a:solidFill>
                            <a:schemeClr val="bg1">
                              <a:lumMod val="50000"/>
                            </a:schemeClr>
                          </a:solidFill>
                        </a:rPr>
                        <a:t>Query </a:t>
                      </a:r>
                      <a:r>
                        <a:rPr lang="en-US" b="1" dirty="0" smtClean="0">
                          <a:solidFill>
                            <a:schemeClr val="bg1">
                              <a:lumMod val="50000"/>
                            </a:schemeClr>
                          </a:solidFill>
                        </a:rPr>
                        <a:t>Result</a:t>
                      </a:r>
                      <a:r>
                        <a:rPr lang="en-US" b="1" baseline="0" dirty="0" smtClean="0">
                          <a:solidFill>
                            <a:schemeClr val="bg1">
                              <a:lumMod val="50000"/>
                            </a:schemeClr>
                          </a:solidFill>
                        </a:rPr>
                        <a:t> 31</a:t>
                      </a:r>
                    </a:p>
                    <a:p>
                      <a:pPr marL="0" indent="0">
                        <a:buFont typeface="Arial" panose="020B0604020202020204" pitchFamily="34" charset="0"/>
                        <a:buNone/>
                      </a:pPr>
                      <a:r>
                        <a:rPr lang="en-US" b="0" dirty="0" smtClean="0">
                          <a:solidFill>
                            <a:schemeClr val="bg1">
                              <a:lumMod val="50000"/>
                            </a:schemeClr>
                          </a:solidFill>
                        </a:rPr>
                        <a:t>Here,</a:t>
                      </a:r>
                      <a:r>
                        <a:rPr lang="en-US" b="0" baseline="0" dirty="0" smtClean="0">
                          <a:solidFill>
                            <a:schemeClr val="bg1">
                              <a:lumMod val="50000"/>
                            </a:schemeClr>
                          </a:solidFill>
                        </a:rPr>
                        <a:t> we see the average work hours of people in the </a:t>
                      </a:r>
                    </a:p>
                    <a:p>
                      <a:pPr marL="0" indent="0">
                        <a:buFont typeface="Arial" panose="020B0604020202020204" pitchFamily="34" charset="0"/>
                        <a:buNone/>
                      </a:pPr>
                      <a:r>
                        <a:rPr lang="en-US" b="0" i="1" baseline="0" dirty="0" smtClean="0">
                          <a:solidFill>
                            <a:schemeClr val="bg1">
                              <a:lumMod val="50000"/>
                            </a:schemeClr>
                          </a:solidFill>
                        </a:rPr>
                        <a:t>Age</a:t>
                      </a:r>
                      <a:r>
                        <a:rPr lang="en-US" b="0" i="0" baseline="0" dirty="0" smtClean="0">
                          <a:solidFill>
                            <a:schemeClr val="bg1">
                              <a:lumMod val="50000"/>
                            </a:schemeClr>
                          </a:solidFill>
                        </a:rPr>
                        <a:t> range ‘</a:t>
                      </a:r>
                      <a:r>
                        <a:rPr lang="en-US" b="0" i="1" baseline="0" dirty="0" smtClean="0">
                          <a:solidFill>
                            <a:schemeClr val="bg1">
                              <a:lumMod val="50000"/>
                            </a:schemeClr>
                          </a:solidFill>
                        </a:rPr>
                        <a:t>47-56’, </a:t>
                      </a:r>
                      <a:r>
                        <a:rPr lang="en-US" b="0" i="0" baseline="0" dirty="0" smtClean="0">
                          <a:solidFill>
                            <a:schemeClr val="bg1">
                              <a:lumMod val="50000"/>
                            </a:schemeClr>
                          </a:solidFill>
                        </a:rPr>
                        <a:t>with a</a:t>
                      </a:r>
                      <a:r>
                        <a:rPr lang="en-US" b="0" baseline="0" dirty="0" smtClean="0">
                          <a:solidFill>
                            <a:schemeClr val="bg1">
                              <a:lumMod val="50000"/>
                            </a:schemeClr>
                          </a:solidFill>
                        </a:rPr>
                        <a:t> </a:t>
                      </a:r>
                      <a:r>
                        <a:rPr lang="en-US" b="0" i="1" baseline="0" dirty="0" smtClean="0">
                          <a:solidFill>
                            <a:schemeClr val="bg1">
                              <a:lumMod val="50000"/>
                            </a:schemeClr>
                          </a:solidFill>
                        </a:rPr>
                        <a:t>‘Post-grad’ Education </a:t>
                      </a:r>
                    </a:p>
                    <a:p>
                      <a:pPr marL="0" indent="0">
                        <a:buFont typeface="Arial" panose="020B0604020202020204" pitchFamily="34" charset="0"/>
                        <a:buNone/>
                      </a:pPr>
                      <a:r>
                        <a:rPr lang="en-US" b="0" dirty="0" smtClean="0">
                          <a:solidFill>
                            <a:schemeClr val="bg1">
                              <a:lumMod val="50000"/>
                            </a:schemeClr>
                          </a:solidFill>
                        </a:rPr>
                        <a:t>and </a:t>
                      </a:r>
                      <a:r>
                        <a:rPr lang="en-US" b="0" i="1" dirty="0" smtClean="0">
                          <a:solidFill>
                            <a:schemeClr val="bg1">
                              <a:lumMod val="50000"/>
                            </a:schemeClr>
                          </a:solidFill>
                        </a:rPr>
                        <a:t>Occupation</a:t>
                      </a:r>
                      <a:r>
                        <a:rPr lang="en-US" b="0" baseline="0" dirty="0" smtClean="0">
                          <a:solidFill>
                            <a:schemeClr val="bg1">
                              <a:lumMod val="50000"/>
                            </a:schemeClr>
                          </a:solidFill>
                        </a:rPr>
                        <a:t> of </a:t>
                      </a:r>
                      <a:r>
                        <a:rPr lang="en-US" b="0" i="1" baseline="0" dirty="0" smtClean="0">
                          <a:solidFill>
                            <a:schemeClr val="bg1">
                              <a:lumMod val="50000"/>
                            </a:schemeClr>
                          </a:solidFill>
                        </a:rPr>
                        <a:t>‘White-collar’</a:t>
                      </a:r>
                      <a:r>
                        <a:rPr lang="en-US" b="0" dirty="0" smtClean="0">
                          <a:solidFill>
                            <a:schemeClr val="bg1">
                              <a:lumMod val="50000"/>
                            </a:schemeClr>
                          </a:solidFill>
                        </a:rPr>
                        <a:t>, organized </a:t>
                      </a:r>
                    </a:p>
                    <a:p>
                      <a:pPr marL="0" indent="0">
                        <a:buFont typeface="Arial" panose="020B0604020202020204" pitchFamily="34" charset="0"/>
                        <a:buNone/>
                      </a:pPr>
                      <a:r>
                        <a:rPr lang="en-US" b="0" dirty="0" smtClean="0">
                          <a:solidFill>
                            <a:schemeClr val="bg1">
                              <a:lumMod val="50000"/>
                            </a:schemeClr>
                          </a:solidFill>
                        </a:rPr>
                        <a:t>by</a:t>
                      </a:r>
                      <a:r>
                        <a:rPr lang="en-US" b="0" baseline="0" dirty="0" smtClean="0">
                          <a:solidFill>
                            <a:schemeClr val="bg1">
                              <a:lumMod val="50000"/>
                            </a:schemeClr>
                          </a:solidFill>
                        </a:rPr>
                        <a:t> age and education subdivision</a:t>
                      </a:r>
                      <a:endParaRPr lang="en-US" b="0" dirty="0">
                        <a:solidFill>
                          <a:schemeClr val="bg1">
                            <a:lumMod val="50000"/>
                          </a:schemeClr>
                        </a:solidFill>
                      </a:endParaRP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r">
                        <a:buFont typeface="Arial" panose="020B0604020202020204" pitchFamily="34" charset="0"/>
                        <a:buNone/>
                      </a:pPr>
                      <a:r>
                        <a:rPr lang="en-US" b="1" dirty="0">
                          <a:solidFill>
                            <a:schemeClr val="bg1">
                              <a:lumMod val="50000"/>
                            </a:schemeClr>
                          </a:solidFill>
                        </a:rPr>
                        <a:t>Query </a:t>
                      </a:r>
                      <a:r>
                        <a:rPr lang="en-US" b="1" dirty="0" smtClean="0">
                          <a:solidFill>
                            <a:schemeClr val="bg1">
                              <a:lumMod val="50000"/>
                            </a:schemeClr>
                          </a:solidFill>
                        </a:rPr>
                        <a:t>Result 3</a:t>
                      </a:r>
                      <a:r>
                        <a:rPr lang="el-GR" b="1" dirty="0" smtClean="0">
                          <a:solidFill>
                            <a:schemeClr val="bg1">
                              <a:lumMod val="50000"/>
                            </a:schemeClr>
                          </a:solidFill>
                        </a:rPr>
                        <a:t>2</a:t>
                      </a:r>
                      <a:endParaRPr lang="en-US" b="1" dirty="0" smtClean="0">
                        <a:solidFill>
                          <a:schemeClr val="bg1">
                            <a:lumMod val="50000"/>
                          </a:schemeClr>
                        </a:solidFill>
                      </a:endParaRPr>
                    </a:p>
                    <a:p>
                      <a:pPr marL="0" indent="0" algn="r">
                        <a:buFont typeface="Arial" panose="020B0604020202020204" pitchFamily="34" charset="0"/>
                        <a:buNone/>
                      </a:pPr>
                      <a:r>
                        <a:rPr lang="en-US" b="0" dirty="0" smtClean="0">
                          <a:solidFill>
                            <a:schemeClr val="bg1">
                              <a:lumMod val="50000"/>
                            </a:schemeClr>
                          </a:solidFill>
                        </a:rPr>
                        <a:t>Here,</a:t>
                      </a:r>
                      <a:r>
                        <a:rPr lang="en-US" b="0" baseline="0" dirty="0" smtClean="0">
                          <a:solidFill>
                            <a:schemeClr val="bg1">
                              <a:lumMod val="50000"/>
                            </a:schemeClr>
                          </a:solidFill>
                        </a:rPr>
                        <a:t> we see the average work hours of people </a:t>
                      </a:r>
                    </a:p>
                    <a:p>
                      <a:pPr marL="0" indent="0" algn="r">
                        <a:buFont typeface="Arial" panose="020B0604020202020204" pitchFamily="34" charset="0"/>
                        <a:buNone/>
                      </a:pPr>
                      <a:r>
                        <a:rPr lang="en-US" b="0" i="0" baseline="0" dirty="0" smtClean="0">
                          <a:solidFill>
                            <a:schemeClr val="bg1">
                              <a:lumMod val="50000"/>
                            </a:schemeClr>
                          </a:solidFill>
                        </a:rPr>
                        <a:t>who belong to </a:t>
                      </a:r>
                      <a:r>
                        <a:rPr lang="en-US" b="0" i="1" baseline="0" dirty="0" smtClean="0">
                          <a:solidFill>
                            <a:schemeClr val="bg1">
                              <a:lumMod val="50000"/>
                            </a:schemeClr>
                          </a:solidFill>
                        </a:rPr>
                        <a:t>Work Class ‘Without-Pay’</a:t>
                      </a:r>
                      <a:r>
                        <a:rPr lang="en-US" b="0" i="0" baseline="0" dirty="0" smtClean="0">
                          <a:solidFill>
                            <a:schemeClr val="bg1">
                              <a:lumMod val="50000"/>
                            </a:schemeClr>
                          </a:solidFill>
                        </a:rPr>
                        <a:t>, organized </a:t>
                      </a:r>
                    </a:p>
                    <a:p>
                      <a:pPr marL="0" indent="0" algn="r">
                        <a:buFont typeface="Arial" panose="020B0604020202020204" pitchFamily="34" charset="0"/>
                        <a:buNone/>
                      </a:pPr>
                      <a:r>
                        <a:rPr lang="en-US" b="0" i="0" baseline="0" dirty="0" smtClean="0">
                          <a:solidFill>
                            <a:schemeClr val="bg1">
                              <a:lumMod val="50000"/>
                            </a:schemeClr>
                          </a:solidFill>
                        </a:rPr>
                        <a:t>by age range and education subdivision</a:t>
                      </a:r>
                      <a:r>
                        <a:rPr lang="en-US" b="0" baseline="0" dirty="0" smtClean="0">
                          <a:solidFill>
                            <a:schemeClr val="bg1">
                              <a:lumMod val="50000"/>
                            </a:schemeClr>
                          </a:solidFill>
                        </a:rPr>
                        <a:t> </a:t>
                      </a:r>
                      <a:endParaRPr lang="en-US" b="0" dirty="0">
                        <a:solidFill>
                          <a:schemeClr val="bg1">
                            <a:lumMod val="50000"/>
                          </a:schemeClr>
                        </a:solidFill>
                      </a:endParaRPr>
                    </a:p>
                    <a:p>
                      <a:pPr marL="0" indent="0" algn="r">
                        <a:buFont typeface="Arial" panose="020B0604020202020204" pitchFamily="34" charset="0"/>
                        <a:buNone/>
                      </a:pPr>
                      <a:endParaRPr lang="en-US" b="0" dirty="0">
                        <a:solidFill>
                          <a:schemeClr val="tx1"/>
                        </a:solidFill>
                      </a:endParaRPr>
                    </a:p>
                    <a:p>
                      <a:pPr marL="0" indent="0" algn="r">
                        <a:buNone/>
                      </a:pPr>
                      <a:r>
                        <a:rPr lang="en-US" b="0" dirty="0">
                          <a:solidFill>
                            <a:schemeClr val="tx1"/>
                          </a:solidFill>
                        </a:rPr>
                        <a:t> </a:t>
                      </a:r>
                    </a:p>
                    <a:p>
                      <a:pPr marL="0" indent="0">
                        <a:buFont typeface="Arial" panose="020B0604020202020204" pitchFamily="34" charset="0"/>
                        <a:buNone/>
                      </a:pPr>
                      <a:endParaRPr lang="el-GR" b="0" dirty="0">
                        <a:solidFill>
                          <a:schemeClr val="tx1"/>
                        </a:solidFill>
                      </a:endParaRPr>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447453">
                <a:tc>
                  <a:txBody>
                    <a:bodyPr/>
                    <a:lstStyle/>
                    <a:p>
                      <a:pPr marL="0" indent="0">
                        <a:buFont typeface="Arial" panose="020B0604020202020204" pitchFamily="34" charset="0"/>
                        <a:buNone/>
                      </a:pPr>
                      <a:endParaRPr lang="en-US" b="0" dirty="0" smtClean="0">
                        <a:solidFill>
                          <a:schemeClr val="tx1"/>
                        </a:solidFill>
                      </a:endParaRPr>
                    </a:p>
                    <a:p>
                      <a:pPr marL="0" indent="0">
                        <a:buFont typeface="Arial" panose="020B0604020202020204" pitchFamily="34" charset="0"/>
                        <a:buNone/>
                      </a:pPr>
                      <a:r>
                        <a:rPr lang="en-US" b="1" dirty="0" smtClean="0">
                          <a:solidFill>
                            <a:schemeClr val="bg1">
                              <a:lumMod val="50000"/>
                            </a:schemeClr>
                          </a:solidFill>
                        </a:rPr>
                        <a:t>Query Result 33</a:t>
                      </a:r>
                    </a:p>
                    <a:p>
                      <a:pPr marL="0" indent="0">
                        <a:buFont typeface="Arial" panose="020B0604020202020204" pitchFamily="34" charset="0"/>
                        <a:buNone/>
                      </a:pPr>
                      <a:r>
                        <a:rPr lang="en-US" b="0" dirty="0" smtClean="0">
                          <a:solidFill>
                            <a:schemeClr val="bg1">
                              <a:lumMod val="50000"/>
                            </a:schemeClr>
                          </a:solidFill>
                        </a:rPr>
                        <a:t>Here, we see the average work</a:t>
                      </a:r>
                      <a:r>
                        <a:rPr lang="en-US" b="0" baseline="0" dirty="0" smtClean="0">
                          <a:solidFill>
                            <a:schemeClr val="bg1">
                              <a:lumMod val="50000"/>
                            </a:schemeClr>
                          </a:solidFill>
                        </a:rPr>
                        <a:t> hours of </a:t>
                      </a:r>
                    </a:p>
                    <a:p>
                      <a:pPr marL="0" indent="0">
                        <a:buFont typeface="Arial" panose="020B0604020202020204" pitchFamily="34" charset="0"/>
                        <a:buNone/>
                      </a:pPr>
                      <a:r>
                        <a:rPr lang="en-US" b="0" baseline="0" dirty="0" smtClean="0">
                          <a:solidFill>
                            <a:schemeClr val="bg1">
                              <a:lumMod val="50000"/>
                            </a:schemeClr>
                          </a:solidFill>
                        </a:rPr>
                        <a:t>people in the </a:t>
                      </a:r>
                      <a:r>
                        <a:rPr lang="en-US" b="0" i="1" baseline="0" dirty="0" smtClean="0">
                          <a:solidFill>
                            <a:schemeClr val="bg1">
                              <a:lumMod val="50000"/>
                            </a:schemeClr>
                          </a:solidFill>
                        </a:rPr>
                        <a:t>Age</a:t>
                      </a:r>
                      <a:r>
                        <a:rPr lang="en-US" b="0" baseline="0" dirty="0" smtClean="0">
                          <a:solidFill>
                            <a:schemeClr val="bg1">
                              <a:lumMod val="50000"/>
                            </a:schemeClr>
                          </a:solidFill>
                        </a:rPr>
                        <a:t> range </a:t>
                      </a:r>
                      <a:r>
                        <a:rPr lang="en-US" b="0" i="1" baseline="0" dirty="0" smtClean="0">
                          <a:solidFill>
                            <a:schemeClr val="bg1">
                              <a:lumMod val="50000"/>
                            </a:schemeClr>
                          </a:solidFill>
                        </a:rPr>
                        <a:t>’37-56’ </a:t>
                      </a:r>
                      <a:r>
                        <a:rPr lang="en-US" b="0" baseline="0" dirty="0" smtClean="0">
                          <a:solidFill>
                            <a:schemeClr val="bg1">
                              <a:lumMod val="50000"/>
                            </a:schemeClr>
                          </a:solidFill>
                        </a:rPr>
                        <a:t>who also </a:t>
                      </a:r>
                    </a:p>
                    <a:p>
                      <a:pPr marL="0" indent="0">
                        <a:buFont typeface="Arial" panose="020B0604020202020204" pitchFamily="34" charset="0"/>
                        <a:buNone/>
                      </a:pPr>
                      <a:r>
                        <a:rPr lang="en-US" b="0" baseline="0" dirty="0" smtClean="0">
                          <a:solidFill>
                            <a:schemeClr val="bg1">
                              <a:lumMod val="50000"/>
                            </a:schemeClr>
                          </a:solidFill>
                        </a:rPr>
                        <a:t>belong to </a:t>
                      </a:r>
                      <a:r>
                        <a:rPr lang="en-US" b="0" i="1" baseline="0" dirty="0" smtClean="0">
                          <a:solidFill>
                            <a:schemeClr val="bg1">
                              <a:lumMod val="50000"/>
                            </a:schemeClr>
                          </a:solidFill>
                        </a:rPr>
                        <a:t>Work Class ‘With-Pay</a:t>
                      </a:r>
                      <a:r>
                        <a:rPr lang="en-US" b="0" i="0" baseline="0" dirty="0" smtClean="0">
                          <a:solidFill>
                            <a:schemeClr val="bg1">
                              <a:lumMod val="50000"/>
                            </a:schemeClr>
                          </a:solidFill>
                        </a:rPr>
                        <a:t>’ and </a:t>
                      </a:r>
                    </a:p>
                    <a:p>
                      <a:pPr marL="0" indent="0">
                        <a:buFont typeface="Arial" panose="020B0604020202020204" pitchFamily="34" charset="0"/>
                        <a:buNone/>
                      </a:pPr>
                      <a:r>
                        <a:rPr lang="en-US" b="0" i="1" baseline="0" dirty="0" smtClean="0">
                          <a:solidFill>
                            <a:schemeClr val="bg1">
                              <a:lumMod val="50000"/>
                            </a:schemeClr>
                          </a:solidFill>
                        </a:rPr>
                        <a:t>Occupation</a:t>
                      </a:r>
                      <a:r>
                        <a:rPr lang="en-US" b="0" i="0" baseline="0" dirty="0" smtClean="0">
                          <a:solidFill>
                            <a:schemeClr val="bg1">
                              <a:lumMod val="50000"/>
                            </a:schemeClr>
                          </a:solidFill>
                        </a:rPr>
                        <a:t> of </a:t>
                      </a:r>
                      <a:r>
                        <a:rPr lang="en-US" b="0" i="1" baseline="0" dirty="0" smtClean="0">
                          <a:solidFill>
                            <a:schemeClr val="bg1">
                              <a:lumMod val="50000"/>
                            </a:schemeClr>
                          </a:solidFill>
                        </a:rPr>
                        <a:t>‘Blue-collar’</a:t>
                      </a:r>
                      <a:r>
                        <a:rPr lang="en-US" b="0" i="0" baseline="0" dirty="0" smtClean="0">
                          <a:solidFill>
                            <a:schemeClr val="bg1">
                              <a:lumMod val="50000"/>
                            </a:schemeClr>
                          </a:solidFill>
                        </a:rPr>
                        <a:t>,</a:t>
                      </a:r>
                      <a:r>
                        <a:rPr lang="en-US" b="0" baseline="0" dirty="0" smtClean="0">
                          <a:solidFill>
                            <a:schemeClr val="bg1">
                              <a:lumMod val="50000"/>
                            </a:schemeClr>
                          </a:solidFill>
                        </a:rPr>
                        <a:t> organized by </a:t>
                      </a:r>
                    </a:p>
                    <a:p>
                      <a:pPr marL="0" indent="0">
                        <a:buFont typeface="Arial" panose="020B0604020202020204" pitchFamily="34" charset="0"/>
                        <a:buNone/>
                      </a:pPr>
                      <a:r>
                        <a:rPr lang="en-US" b="0" baseline="0" dirty="0" smtClean="0">
                          <a:solidFill>
                            <a:schemeClr val="bg1">
                              <a:lumMod val="50000"/>
                            </a:schemeClr>
                          </a:solidFill>
                        </a:rPr>
                        <a:t>education and age range subdivision</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r">
                        <a:buFont typeface="Arial" panose="020B0604020202020204" pitchFamily="34" charset="0"/>
                        <a:buNone/>
                      </a:pPr>
                      <a:endParaRPr lang="en-US" b="0" dirty="0" smtClean="0">
                        <a:solidFill>
                          <a:schemeClr val="tx1"/>
                        </a:solidFill>
                      </a:endParaRPr>
                    </a:p>
                    <a:p>
                      <a:pPr marL="0" indent="0" algn="r">
                        <a:buFont typeface="Arial" panose="020B0604020202020204" pitchFamily="34" charset="0"/>
                        <a:buNone/>
                      </a:pPr>
                      <a:endParaRPr lang="en-US" b="0" dirty="0" smtClean="0">
                        <a:solidFill>
                          <a:schemeClr val="tx1"/>
                        </a:solidFill>
                      </a:endParaRPr>
                    </a:p>
                    <a:p>
                      <a:pPr marL="0" indent="0" algn="r">
                        <a:buFont typeface="Arial" panose="020B0604020202020204" pitchFamily="34" charset="0"/>
                        <a:buNone/>
                      </a:pPr>
                      <a:r>
                        <a:rPr lang="en-US" b="1" dirty="0" smtClean="0">
                          <a:solidFill>
                            <a:schemeClr val="bg1">
                              <a:lumMod val="50000"/>
                            </a:schemeClr>
                          </a:solidFill>
                        </a:rPr>
                        <a:t>Query Result</a:t>
                      </a:r>
                      <a:r>
                        <a:rPr lang="en-US" b="1" baseline="0" dirty="0" smtClean="0">
                          <a:solidFill>
                            <a:schemeClr val="bg1">
                              <a:lumMod val="50000"/>
                            </a:schemeClr>
                          </a:solidFill>
                        </a:rPr>
                        <a:t> 34</a:t>
                      </a:r>
                    </a:p>
                    <a:p>
                      <a:pPr marL="0" indent="0" algn="r">
                        <a:buFont typeface="Arial" panose="020B0604020202020204" pitchFamily="34" charset="0"/>
                        <a:buNone/>
                      </a:pPr>
                      <a:r>
                        <a:rPr lang="en-US" b="0" baseline="0" dirty="0" smtClean="0">
                          <a:solidFill>
                            <a:schemeClr val="bg1">
                              <a:lumMod val="50000"/>
                            </a:schemeClr>
                          </a:solidFill>
                        </a:rPr>
                        <a:t>Here, we see the average work hours of</a:t>
                      </a:r>
                    </a:p>
                    <a:p>
                      <a:pPr marL="0" indent="0" algn="r">
                        <a:buFont typeface="Arial" panose="020B0604020202020204" pitchFamily="34" charset="0"/>
                        <a:buNone/>
                      </a:pPr>
                      <a:r>
                        <a:rPr lang="en-US" b="0" baseline="0" dirty="0" smtClean="0">
                          <a:solidFill>
                            <a:schemeClr val="bg1">
                              <a:lumMod val="50000"/>
                            </a:schemeClr>
                          </a:solidFill>
                        </a:rPr>
                        <a:t>people </a:t>
                      </a:r>
                      <a:r>
                        <a:rPr lang="en-US" b="0" i="1" baseline="0" dirty="0" smtClean="0">
                          <a:solidFill>
                            <a:schemeClr val="bg1">
                              <a:lumMod val="50000"/>
                            </a:schemeClr>
                          </a:solidFill>
                        </a:rPr>
                        <a:t>‘Without-Post-Secondary’ Education</a:t>
                      </a:r>
                    </a:p>
                    <a:p>
                      <a:pPr marL="0" indent="0" algn="r">
                        <a:buFont typeface="Arial" panose="020B0604020202020204" pitchFamily="34" charset="0"/>
                        <a:buNone/>
                      </a:pPr>
                      <a:r>
                        <a:rPr lang="en-US" b="0" baseline="0" dirty="0" smtClean="0">
                          <a:solidFill>
                            <a:schemeClr val="bg1">
                              <a:lumMod val="50000"/>
                            </a:schemeClr>
                          </a:solidFill>
                        </a:rPr>
                        <a:t>in the </a:t>
                      </a:r>
                      <a:r>
                        <a:rPr lang="en-US" b="0" i="1" baseline="0" dirty="0" smtClean="0">
                          <a:solidFill>
                            <a:schemeClr val="bg1">
                              <a:lumMod val="50000"/>
                            </a:schemeClr>
                          </a:solidFill>
                        </a:rPr>
                        <a:t>Age</a:t>
                      </a:r>
                      <a:r>
                        <a:rPr lang="en-US" b="0" baseline="0" dirty="0" smtClean="0">
                          <a:solidFill>
                            <a:schemeClr val="bg1">
                              <a:lumMod val="50000"/>
                            </a:schemeClr>
                          </a:solidFill>
                        </a:rPr>
                        <a:t> range </a:t>
                      </a:r>
                      <a:r>
                        <a:rPr lang="en-US" b="0" i="1" baseline="0" dirty="0" smtClean="0">
                          <a:solidFill>
                            <a:schemeClr val="bg1">
                              <a:lumMod val="50000"/>
                            </a:schemeClr>
                          </a:solidFill>
                        </a:rPr>
                        <a:t>‘37-56’</a:t>
                      </a:r>
                      <a:r>
                        <a:rPr lang="en-US" b="0" baseline="0" dirty="0" smtClean="0">
                          <a:solidFill>
                            <a:schemeClr val="bg1">
                              <a:lumMod val="50000"/>
                            </a:schemeClr>
                          </a:solidFill>
                        </a:rPr>
                        <a:t>, </a:t>
                      </a:r>
                    </a:p>
                    <a:p>
                      <a:pPr marL="0" indent="0" algn="r">
                        <a:buFont typeface="Arial" panose="020B0604020202020204" pitchFamily="34" charset="0"/>
                        <a:buNone/>
                      </a:pPr>
                      <a:r>
                        <a:rPr lang="en-US" b="0" baseline="0" dirty="0" smtClean="0">
                          <a:solidFill>
                            <a:schemeClr val="bg1">
                              <a:lumMod val="50000"/>
                            </a:schemeClr>
                          </a:solidFill>
                        </a:rPr>
                        <a:t>organized by occupation and </a:t>
                      </a:r>
                    </a:p>
                    <a:p>
                      <a:pPr marL="0" indent="0" algn="r">
                        <a:buFont typeface="Arial" panose="020B0604020202020204" pitchFamily="34" charset="0"/>
                        <a:buNone/>
                      </a:pPr>
                      <a:r>
                        <a:rPr lang="en-US" b="0" baseline="0" dirty="0" smtClean="0">
                          <a:solidFill>
                            <a:schemeClr val="bg1">
                              <a:lumMod val="50000"/>
                            </a:schemeClr>
                          </a:solidFill>
                        </a:rPr>
                        <a:t>education subdivision</a:t>
                      </a:r>
                      <a:r>
                        <a:rPr lang="en-US" b="0" dirty="0" smtClean="0">
                          <a:solidFill>
                            <a:schemeClr val="bg1">
                              <a:lumMod val="50000"/>
                            </a:schemeClr>
                          </a:solidFill>
                        </a:rPr>
                        <a:t> </a:t>
                      </a:r>
                      <a:endParaRPr lang="en-US" b="0" dirty="0">
                        <a:solidFill>
                          <a:schemeClr val="bg1">
                            <a:lumMod val="50000"/>
                          </a:schemeClr>
                        </a:solidFill>
                      </a:endParaRPr>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76086">
                <a:tc>
                  <a:txBody>
                    <a:bodyPr/>
                    <a:lstStyle/>
                    <a:p>
                      <a:endParaRPr lang="el-GR" b="0" dirty="0">
                        <a:solidFill>
                          <a:schemeClr val="tx1"/>
                        </a:solidFill>
                      </a:endParaRP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r">
                        <a:buNone/>
                      </a:pPr>
                      <a:endParaRPr lang="en-US" b="0" dirty="0">
                        <a:solidFill>
                          <a:schemeClr val="tx1"/>
                        </a:solidFill>
                      </a:endParaRPr>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p:sp>
        <p:nvSpPr>
          <p:cNvPr id="2" name="Slide Number Placeholder 1">
            <a:extLst>
              <a:ext uri="{FF2B5EF4-FFF2-40B4-BE49-F238E27FC236}">
                <a16:creationId xmlns:a16="http://schemas.microsoft.com/office/drawing/2014/main" xmlns="" id="{18D7969E-41D5-83C2-57A0-F51340DBBA88}"/>
              </a:ext>
            </a:extLst>
          </p:cNvPr>
          <p:cNvSpPr>
            <a:spLocks noGrp="1"/>
          </p:cNvSpPr>
          <p:nvPr>
            <p:ph type="sldNum" sz="quarter" idx="12"/>
          </p:nvPr>
        </p:nvSpPr>
        <p:spPr>
          <a:xfrm>
            <a:off x="9448800" y="6492875"/>
            <a:ext cx="2743200" cy="365125"/>
          </a:xfrm>
        </p:spPr>
        <p:txBody>
          <a:bodyPr/>
          <a:lstStyle/>
          <a:p>
            <a:fld id="{7BA62CDB-1D13-4ABA-950E-23110580C238}" type="slidenum">
              <a:rPr lang="el-GR" smtClean="0"/>
              <a:t>12</a:t>
            </a:fld>
            <a:endParaRPr lang="el-GR" dirty="0"/>
          </a:p>
        </p:txBody>
      </p:sp>
      <p:sp>
        <p:nvSpPr>
          <p:cNvPr id="10" name="TextBox 9">
            <a:extLst>
              <a:ext uri="{FF2B5EF4-FFF2-40B4-BE49-F238E27FC236}">
                <a16:creationId xmlns:a16="http://schemas.microsoft.com/office/drawing/2014/main" xmlns="" id="{9A12B5B4-C4CF-5B96-88D9-1DF73D4A6841}"/>
              </a:ext>
            </a:extLst>
          </p:cNvPr>
          <p:cNvSpPr txBox="1"/>
          <p:nvPr/>
        </p:nvSpPr>
        <p:spPr>
          <a:xfrm>
            <a:off x="4438651" y="1679962"/>
            <a:ext cx="3314700" cy="3408620"/>
          </a:xfrm>
          <a:prstGeom prst="rect">
            <a:avLst/>
          </a:prstGeom>
          <a:solidFill>
            <a:schemeClr val="bg1">
              <a:lumMod val="95000"/>
            </a:schemeClr>
          </a:solidFill>
          <a:ln>
            <a:solidFill>
              <a:srgbClr val="FF0000"/>
            </a:solidFill>
          </a:ln>
        </p:spPr>
        <p:txBody>
          <a:bodyPr wrap="square" rtlCol="0">
            <a:noAutofit/>
          </a:bodyPr>
          <a:lstStyle/>
          <a:p>
            <a:pPr algn="ctr"/>
            <a:r>
              <a:rPr lang="en-US" sz="1400" dirty="0">
                <a:solidFill>
                  <a:srgbClr val="FF0000"/>
                </a:solidFill>
              </a:rPr>
              <a:t>DATA SLIDE </a:t>
            </a:r>
            <a:r>
              <a:rPr lang="en-US" sz="1400" dirty="0" smtClean="0">
                <a:solidFill>
                  <a:srgbClr val="FF0000"/>
                </a:solidFill>
              </a:rPr>
              <a:t>#3</a:t>
            </a:r>
            <a:endParaRPr lang="en-US" sz="1400" dirty="0">
              <a:solidFill>
                <a:srgbClr val="FF0000"/>
              </a:solidFill>
            </a:endParaRPr>
          </a:p>
          <a:p>
            <a:r>
              <a:rPr lang="en-US" sz="1400" dirty="0">
                <a:solidFill>
                  <a:srgbClr val="FF0000"/>
                </a:solidFill>
              </a:rPr>
              <a:t>Please give a short justification of your ranking</a:t>
            </a:r>
          </a:p>
        </p:txBody>
      </p:sp>
      <p:sp>
        <p:nvSpPr>
          <p:cNvPr id="11" name="TextBox 10">
            <a:extLst>
              <a:ext uri="{FF2B5EF4-FFF2-40B4-BE49-F238E27FC236}">
                <a16:creationId xmlns:a16="http://schemas.microsoft.com/office/drawing/2014/main" xmlns="" id="{5E23C93C-ACC7-25ED-8DC2-A717C64F1EF5}"/>
              </a:ext>
            </a:extLst>
          </p:cNvPr>
          <p:cNvSpPr txBox="1"/>
          <p:nvPr/>
        </p:nvSpPr>
        <p:spPr>
          <a:xfrm>
            <a:off x="5342463" y="154384"/>
            <a:ext cx="674159" cy="628650"/>
          </a:xfrm>
          <a:prstGeom prst="rect">
            <a:avLst/>
          </a:prstGeom>
          <a:solidFill>
            <a:schemeClr val="accent2">
              <a:lumMod val="20000"/>
              <a:lumOff val="80000"/>
            </a:schemeClr>
          </a:solidFill>
          <a:ln w="19050">
            <a:solidFill>
              <a:srgbClr val="FF0000"/>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xmlns="" id="{9D5E0EF3-E1CC-6D86-47D5-0B49CB07D70E}"/>
              </a:ext>
            </a:extLst>
          </p:cNvPr>
          <p:cNvSpPr txBox="1"/>
          <p:nvPr/>
        </p:nvSpPr>
        <p:spPr>
          <a:xfrm>
            <a:off x="4892653" y="784483"/>
            <a:ext cx="1203348" cy="830997"/>
          </a:xfrm>
          <a:prstGeom prst="rect">
            <a:avLst/>
          </a:prstGeom>
          <a:noFill/>
        </p:spPr>
        <p:txBody>
          <a:bodyPr wrap="square" rtlCol="0">
            <a:spAutoFit/>
          </a:bodyPr>
          <a:lstStyle/>
          <a:p>
            <a:pPr algn="r"/>
            <a:r>
              <a:rPr lang="en-US" sz="1200" i="1" dirty="0" err="1">
                <a:solidFill>
                  <a:srgbClr val="FF0000"/>
                </a:solidFill>
              </a:rPr>
              <a:t>Plz</a:t>
            </a:r>
            <a:r>
              <a:rPr lang="en-US" sz="1200" i="1" dirty="0">
                <a:solidFill>
                  <a:srgbClr val="FF0000"/>
                </a:solidFill>
              </a:rPr>
              <a:t>. rank in the range 1 to 4, with 1 for the most interesting</a:t>
            </a:r>
          </a:p>
        </p:txBody>
      </p:sp>
      <p:sp>
        <p:nvSpPr>
          <p:cNvPr id="13" name="TextBox 12">
            <a:extLst>
              <a:ext uri="{FF2B5EF4-FFF2-40B4-BE49-F238E27FC236}">
                <a16:creationId xmlns:a16="http://schemas.microsoft.com/office/drawing/2014/main" xmlns="" id="{5E23C93C-ACC7-25ED-8DC2-A717C64F1EF5}"/>
              </a:ext>
            </a:extLst>
          </p:cNvPr>
          <p:cNvSpPr txBox="1"/>
          <p:nvPr/>
        </p:nvSpPr>
        <p:spPr>
          <a:xfrm>
            <a:off x="5342464" y="5222721"/>
            <a:ext cx="674159" cy="628650"/>
          </a:xfrm>
          <a:prstGeom prst="rect">
            <a:avLst/>
          </a:prstGeom>
          <a:solidFill>
            <a:schemeClr val="accent2">
              <a:lumMod val="20000"/>
              <a:lumOff val="80000"/>
            </a:schemeClr>
          </a:solidFill>
          <a:ln w="19050">
            <a:solidFill>
              <a:srgbClr val="FF0000"/>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xmlns="" id="{9D5E0EF3-E1CC-6D86-47D5-0B49CB07D70E}"/>
              </a:ext>
            </a:extLst>
          </p:cNvPr>
          <p:cNvSpPr txBox="1"/>
          <p:nvPr/>
        </p:nvSpPr>
        <p:spPr>
          <a:xfrm>
            <a:off x="4892652" y="5861347"/>
            <a:ext cx="1203348" cy="830997"/>
          </a:xfrm>
          <a:prstGeom prst="rect">
            <a:avLst/>
          </a:prstGeom>
          <a:noFill/>
        </p:spPr>
        <p:txBody>
          <a:bodyPr wrap="square" rtlCol="0">
            <a:spAutoFit/>
          </a:bodyPr>
          <a:lstStyle/>
          <a:p>
            <a:pPr algn="r"/>
            <a:r>
              <a:rPr lang="en-US" sz="1200" i="1" dirty="0" err="1">
                <a:solidFill>
                  <a:srgbClr val="FF0000"/>
                </a:solidFill>
              </a:rPr>
              <a:t>Plz</a:t>
            </a:r>
            <a:r>
              <a:rPr lang="en-US" sz="1200" i="1" dirty="0">
                <a:solidFill>
                  <a:srgbClr val="FF0000"/>
                </a:solidFill>
              </a:rPr>
              <a:t>. rank in the range 1 to 4, with 1 for the most interesting</a:t>
            </a:r>
          </a:p>
        </p:txBody>
      </p:sp>
      <p:sp>
        <p:nvSpPr>
          <p:cNvPr id="15" name="TextBox 14">
            <a:extLst>
              <a:ext uri="{FF2B5EF4-FFF2-40B4-BE49-F238E27FC236}">
                <a16:creationId xmlns:a16="http://schemas.microsoft.com/office/drawing/2014/main" xmlns="" id="{5E23C93C-ACC7-25ED-8DC2-A717C64F1EF5}"/>
              </a:ext>
            </a:extLst>
          </p:cNvPr>
          <p:cNvSpPr txBox="1"/>
          <p:nvPr/>
        </p:nvSpPr>
        <p:spPr>
          <a:xfrm>
            <a:off x="6200266" y="154384"/>
            <a:ext cx="674159" cy="628650"/>
          </a:xfrm>
          <a:prstGeom prst="rect">
            <a:avLst/>
          </a:prstGeom>
          <a:solidFill>
            <a:schemeClr val="accent2">
              <a:lumMod val="20000"/>
              <a:lumOff val="80000"/>
            </a:schemeClr>
          </a:solidFill>
          <a:ln w="19050">
            <a:solidFill>
              <a:srgbClr val="FF0000"/>
            </a:solidFill>
          </a:ln>
        </p:spPr>
        <p:txBody>
          <a:bodyPr wrap="square" rtlCol="0">
            <a:spAutoFit/>
          </a:bodyPr>
          <a:lstStyle/>
          <a:p>
            <a:endParaRPr lang="en-US" dirty="0"/>
          </a:p>
        </p:txBody>
      </p:sp>
      <p:sp>
        <p:nvSpPr>
          <p:cNvPr id="16" name="TextBox 15">
            <a:extLst>
              <a:ext uri="{FF2B5EF4-FFF2-40B4-BE49-F238E27FC236}">
                <a16:creationId xmlns:a16="http://schemas.microsoft.com/office/drawing/2014/main" xmlns="" id="{5E23C93C-ACC7-25ED-8DC2-A717C64F1EF5}"/>
              </a:ext>
            </a:extLst>
          </p:cNvPr>
          <p:cNvSpPr txBox="1"/>
          <p:nvPr/>
        </p:nvSpPr>
        <p:spPr>
          <a:xfrm>
            <a:off x="6200267" y="5222721"/>
            <a:ext cx="674159" cy="628650"/>
          </a:xfrm>
          <a:prstGeom prst="rect">
            <a:avLst/>
          </a:prstGeom>
          <a:solidFill>
            <a:schemeClr val="accent2">
              <a:lumMod val="20000"/>
              <a:lumOff val="80000"/>
            </a:schemeClr>
          </a:solidFill>
          <a:ln w="19050">
            <a:solidFill>
              <a:srgbClr val="FF0000"/>
            </a:solidFill>
          </a:ln>
        </p:spPr>
        <p:txBody>
          <a:bodyPr wrap="square" rtlCol="0">
            <a:spAutoFit/>
          </a:bodyPr>
          <a:lstStyle/>
          <a:p>
            <a:endParaRPr lang="en-US" dirty="0"/>
          </a:p>
        </p:txBody>
      </p:sp>
      <p:sp>
        <p:nvSpPr>
          <p:cNvPr id="17" name="TextBox 16">
            <a:extLst>
              <a:ext uri="{FF2B5EF4-FFF2-40B4-BE49-F238E27FC236}">
                <a16:creationId xmlns:a16="http://schemas.microsoft.com/office/drawing/2014/main" xmlns="" id="{9D5E0EF3-E1CC-6D86-47D5-0B49CB07D70E}"/>
              </a:ext>
            </a:extLst>
          </p:cNvPr>
          <p:cNvSpPr txBox="1"/>
          <p:nvPr/>
        </p:nvSpPr>
        <p:spPr>
          <a:xfrm>
            <a:off x="6096000" y="774882"/>
            <a:ext cx="1203348" cy="830997"/>
          </a:xfrm>
          <a:prstGeom prst="rect">
            <a:avLst/>
          </a:prstGeom>
          <a:noFill/>
        </p:spPr>
        <p:txBody>
          <a:bodyPr wrap="square" rtlCol="0">
            <a:spAutoFit/>
          </a:bodyPr>
          <a:lstStyle/>
          <a:p>
            <a:r>
              <a:rPr lang="en-US" sz="1200" i="1" dirty="0" err="1">
                <a:solidFill>
                  <a:srgbClr val="FF0000"/>
                </a:solidFill>
              </a:rPr>
              <a:t>Plz</a:t>
            </a:r>
            <a:r>
              <a:rPr lang="en-US" sz="1200" i="1" dirty="0">
                <a:solidFill>
                  <a:srgbClr val="FF0000"/>
                </a:solidFill>
              </a:rPr>
              <a:t>. rank in the range 1 to 4, with 1 for the most interesting</a:t>
            </a:r>
          </a:p>
        </p:txBody>
      </p:sp>
      <p:sp>
        <p:nvSpPr>
          <p:cNvPr id="18" name="TextBox 17">
            <a:extLst>
              <a:ext uri="{FF2B5EF4-FFF2-40B4-BE49-F238E27FC236}">
                <a16:creationId xmlns:a16="http://schemas.microsoft.com/office/drawing/2014/main" xmlns="" id="{9D5E0EF3-E1CC-6D86-47D5-0B49CB07D70E}"/>
              </a:ext>
            </a:extLst>
          </p:cNvPr>
          <p:cNvSpPr txBox="1"/>
          <p:nvPr/>
        </p:nvSpPr>
        <p:spPr>
          <a:xfrm>
            <a:off x="6120882" y="5861347"/>
            <a:ext cx="1203348" cy="830997"/>
          </a:xfrm>
          <a:prstGeom prst="rect">
            <a:avLst/>
          </a:prstGeom>
          <a:noFill/>
        </p:spPr>
        <p:txBody>
          <a:bodyPr wrap="square" rtlCol="0">
            <a:spAutoFit/>
          </a:bodyPr>
          <a:lstStyle/>
          <a:p>
            <a:r>
              <a:rPr lang="en-US" sz="1200" i="1" dirty="0" err="1">
                <a:solidFill>
                  <a:srgbClr val="FF0000"/>
                </a:solidFill>
              </a:rPr>
              <a:t>Plz</a:t>
            </a:r>
            <a:r>
              <a:rPr lang="en-US" sz="1200" i="1" dirty="0">
                <a:solidFill>
                  <a:srgbClr val="FF0000"/>
                </a:solidFill>
              </a:rPr>
              <a:t>. rank in the range 1 to 4, with 1 for the most interesting</a:t>
            </a:r>
          </a:p>
        </p:txBody>
      </p:sp>
      <p:graphicFrame>
        <p:nvGraphicFramePr>
          <p:cNvPr id="19" name="Πίνακας 18"/>
          <p:cNvGraphicFramePr>
            <a:graphicFrameLocks noGrp="1"/>
          </p:cNvGraphicFramePr>
          <p:nvPr>
            <p:extLst>
              <p:ext uri="{D42A27DB-BD31-4B8C-83A1-F6EECF244321}">
                <p14:modId xmlns:p14="http://schemas.microsoft.com/office/powerpoint/2010/main" val="513051878"/>
              </p:ext>
            </p:extLst>
          </p:nvPr>
        </p:nvGraphicFramePr>
        <p:xfrm>
          <a:off x="75690" y="1679962"/>
          <a:ext cx="3124200" cy="762000"/>
        </p:xfrm>
        <a:graphic>
          <a:graphicData uri="http://schemas.openxmlformats.org/drawingml/2006/table">
            <a:tbl>
              <a:tblPr>
                <a:tableStyleId>{5C22544A-7EE6-4342-B048-85BDC9FD1C3A}</a:tableStyleId>
              </a:tblPr>
              <a:tblGrid>
                <a:gridCol w="1511300">
                  <a:extLst>
                    <a:ext uri="{9D8B030D-6E8A-4147-A177-3AD203B41FA5}">
                      <a16:colId xmlns:a16="http://schemas.microsoft.com/office/drawing/2014/main" xmlns="" val="20000"/>
                    </a:ext>
                  </a:extLst>
                </a:gridCol>
                <a:gridCol w="830703">
                  <a:extLst>
                    <a:ext uri="{9D8B030D-6E8A-4147-A177-3AD203B41FA5}">
                      <a16:colId xmlns:a16="http://schemas.microsoft.com/office/drawing/2014/main" xmlns="" val="20001"/>
                    </a:ext>
                  </a:extLst>
                </a:gridCol>
                <a:gridCol w="782197">
                  <a:extLst>
                    <a:ext uri="{9D8B030D-6E8A-4147-A177-3AD203B41FA5}">
                      <a16:colId xmlns:a16="http://schemas.microsoft.com/office/drawing/2014/main" xmlns="" val="20002"/>
                    </a:ext>
                  </a:extLst>
                </a:gridCol>
              </a:tblGrid>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Query 31</a:t>
                      </a:r>
                      <a:endParaRPr lang="en-US"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gridSpan="2">
                  <a:txBody>
                    <a:bodyPr/>
                    <a:lstStyle/>
                    <a:p>
                      <a:pPr algn="r" fontAlgn="b"/>
                      <a:r>
                        <a:rPr lang="en-US" sz="1100" b="1" u="none" strike="noStrike" dirty="0">
                          <a:effectLst/>
                          <a:latin typeface="Cambria" panose="02040503050406030204" pitchFamily="18" charset="0"/>
                          <a:ea typeface="Cambria" panose="02040503050406030204" pitchFamily="18" charset="0"/>
                        </a:rPr>
                        <a:t>Age.lvl1</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0"/>
                  </a:ext>
                </a:extLst>
              </a:tr>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Education.lvl1</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47-51</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lnB w="9525" cap="flat" cmpd="sng" algn="ctr">
                      <a:solidFill>
                        <a:schemeClr val="tx1"/>
                      </a:solidFill>
                      <a:prstDash val="solid"/>
                      <a:round/>
                      <a:headEnd type="none" w="med" len="med"/>
                      <a:tailEnd type="none" w="med" len="med"/>
                    </a:lnB>
                  </a:tcPr>
                </a:tc>
                <a:tc>
                  <a:txBody>
                    <a:bodyPr/>
                    <a:lstStyle/>
                    <a:p>
                      <a:pPr algn="r" fontAlgn="b"/>
                      <a:r>
                        <a:rPr lang="en-US" sz="1100" i="1" u="none" strike="noStrike" dirty="0">
                          <a:effectLst/>
                          <a:latin typeface="Cambria" panose="02040503050406030204" pitchFamily="18" charset="0"/>
                          <a:ea typeface="Cambria" panose="02040503050406030204" pitchFamily="18" charset="0"/>
                        </a:rPr>
                        <a:t>52-56</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Masters</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45.95</a:t>
                      </a:r>
                      <a:endParaRPr lang="en-US" sz="1100" b="0" i="0" u="none" strike="noStrike" dirty="0">
                        <a:solidFill>
                          <a:srgbClr val="000000"/>
                        </a:solidFill>
                        <a:effectLst/>
                        <a:latin typeface="Calibri" panose="020F0502020204030204" pitchFamily="34" charset="0"/>
                      </a:endParaRPr>
                    </a:p>
                  </a:txBody>
                  <a:tcPr marL="9525" marR="9525" marT="9525" marB="0" anchor="b">
                    <a:lnT w="9525" cap="flat" cmpd="sng" algn="ctr">
                      <a:solidFill>
                        <a:schemeClr val="tx1"/>
                      </a:solidFill>
                      <a:prstDash val="solid"/>
                      <a:round/>
                      <a:headEnd type="none" w="med" len="med"/>
                      <a:tailEnd type="none" w="med" len="med"/>
                    </a:lnT>
                  </a:tcPr>
                </a:tc>
                <a:tc>
                  <a:txBody>
                    <a:bodyPr/>
                    <a:lstStyle/>
                    <a:p>
                      <a:pPr algn="r" fontAlgn="b"/>
                      <a:r>
                        <a:rPr lang="en-US" sz="1100" u="none" strike="noStrike" dirty="0">
                          <a:effectLst/>
                        </a:rPr>
                        <a:t>46.15</a:t>
                      </a:r>
                      <a:endParaRPr lang="en-US" sz="1100" b="0" i="0" u="none" strike="noStrike" dirty="0">
                        <a:solidFill>
                          <a:srgbClr val="000000"/>
                        </a:solidFill>
                        <a:effectLst/>
                        <a:latin typeface="Calibri" panose="020F0502020204030204" pitchFamily="34" charset="0"/>
                      </a:endParaRPr>
                    </a:p>
                  </a:txBody>
                  <a:tcPr marL="9525" marR="9525" marT="9525" marB="0" anchor="b">
                    <a:lnT w="9525"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2"/>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Doctorate</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49.97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49.15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bl>
          </a:graphicData>
        </a:graphic>
      </p:graphicFrame>
      <p:graphicFrame>
        <p:nvGraphicFramePr>
          <p:cNvPr id="20" name="Πίνακας 19"/>
          <p:cNvGraphicFramePr>
            <a:graphicFrameLocks noGrp="1"/>
          </p:cNvGraphicFramePr>
          <p:nvPr>
            <p:extLst>
              <p:ext uri="{D42A27DB-BD31-4B8C-83A1-F6EECF244321}">
                <p14:modId xmlns:p14="http://schemas.microsoft.com/office/powerpoint/2010/main" val="3478825459"/>
              </p:ext>
            </p:extLst>
          </p:nvPr>
        </p:nvGraphicFramePr>
        <p:xfrm>
          <a:off x="8466667" y="1489462"/>
          <a:ext cx="3657600" cy="1143000"/>
        </p:xfrm>
        <a:graphic>
          <a:graphicData uri="http://schemas.openxmlformats.org/drawingml/2006/table">
            <a:tbl>
              <a:tblPr>
                <a:tableStyleId>{5C22544A-7EE6-4342-B048-85BDC9FD1C3A}</a:tableStyleId>
              </a:tblPr>
              <a:tblGrid>
                <a:gridCol w="1511300">
                  <a:extLst>
                    <a:ext uri="{9D8B030D-6E8A-4147-A177-3AD203B41FA5}">
                      <a16:colId xmlns:a16="http://schemas.microsoft.com/office/drawing/2014/main" xmlns="" val="20000"/>
                    </a:ext>
                  </a:extLst>
                </a:gridCol>
                <a:gridCol w="849520">
                  <a:extLst>
                    <a:ext uri="{9D8B030D-6E8A-4147-A177-3AD203B41FA5}">
                      <a16:colId xmlns:a16="http://schemas.microsoft.com/office/drawing/2014/main" xmlns="" val="20001"/>
                    </a:ext>
                  </a:extLst>
                </a:gridCol>
                <a:gridCol w="763380">
                  <a:extLst>
                    <a:ext uri="{9D8B030D-6E8A-4147-A177-3AD203B41FA5}">
                      <a16:colId xmlns:a16="http://schemas.microsoft.com/office/drawing/2014/main" xmlns="" val="20002"/>
                    </a:ext>
                  </a:extLst>
                </a:gridCol>
                <a:gridCol w="533400">
                  <a:extLst>
                    <a:ext uri="{9D8B030D-6E8A-4147-A177-3AD203B41FA5}">
                      <a16:colId xmlns:a16="http://schemas.microsoft.com/office/drawing/2014/main" xmlns="" val="20003"/>
                    </a:ext>
                  </a:extLst>
                </a:gridCol>
              </a:tblGrid>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Query 32</a:t>
                      </a:r>
                      <a:endParaRPr lang="en-US"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gridSpan="3">
                  <a:txBody>
                    <a:bodyPr/>
                    <a:lstStyle/>
                    <a:p>
                      <a:pPr algn="r" fontAlgn="b"/>
                      <a:r>
                        <a:rPr lang="en-US" sz="1100" b="1" u="none" strike="noStrike" dirty="0">
                          <a:effectLst/>
                          <a:latin typeface="Cambria" panose="02040503050406030204" pitchFamily="18" charset="0"/>
                          <a:ea typeface="Cambria" panose="02040503050406030204" pitchFamily="18" charset="0"/>
                        </a:rPr>
                        <a:t>Age.lvl3</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0"/>
                  </a:ext>
                </a:extLst>
              </a:tr>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Education.lvl2</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17-36</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lnB w="9525" cap="flat" cmpd="sng" algn="ctr">
                      <a:solidFill>
                        <a:schemeClr val="tx1"/>
                      </a:solidFill>
                      <a:prstDash val="solid"/>
                      <a:round/>
                      <a:headEnd type="none" w="med" len="med"/>
                      <a:tailEnd type="none" w="med" len="med"/>
                    </a:lnB>
                  </a:tcPr>
                </a:tc>
                <a:tc>
                  <a:txBody>
                    <a:bodyPr/>
                    <a:lstStyle/>
                    <a:p>
                      <a:pPr algn="r" fontAlgn="b"/>
                      <a:r>
                        <a:rPr lang="en-US" sz="1100" i="1" u="none" strike="noStrike" dirty="0">
                          <a:effectLst/>
                          <a:latin typeface="Cambria" panose="02040503050406030204" pitchFamily="18" charset="0"/>
                          <a:ea typeface="Cambria" panose="02040503050406030204" pitchFamily="18" charset="0"/>
                        </a:rPr>
                        <a:t>37-56</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lnB w="9525" cap="flat" cmpd="sng" algn="ctr">
                      <a:solidFill>
                        <a:schemeClr val="tx1"/>
                      </a:solidFill>
                      <a:prstDash val="solid"/>
                      <a:round/>
                      <a:headEnd type="none" w="med" len="med"/>
                      <a:tailEnd type="none" w="med" len="med"/>
                    </a:lnB>
                  </a:tcPr>
                </a:tc>
                <a:tc>
                  <a:txBody>
                    <a:bodyPr/>
                    <a:lstStyle/>
                    <a:p>
                      <a:pPr algn="r" fontAlgn="b"/>
                      <a:r>
                        <a:rPr lang="en-US" sz="1100" i="1" u="none" strike="noStrike" dirty="0">
                          <a:effectLst/>
                          <a:latin typeface="Cambria" panose="02040503050406030204" pitchFamily="18" charset="0"/>
                          <a:ea typeface="Cambria" panose="02040503050406030204" pitchFamily="18" charset="0"/>
                        </a:rPr>
                        <a:t>57-76</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Elementary</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T w="9525" cap="flat" cmpd="sng" algn="ctr">
                      <a:solidFill>
                        <a:schemeClr val="tx1"/>
                      </a:solidFill>
                      <a:prstDash val="solid"/>
                      <a:round/>
                      <a:headEnd type="none" w="med" len="med"/>
                      <a:tailEnd type="none" w="med" len="med"/>
                    </a:lnT>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T w="9525" cap="flat" cmpd="sng" algn="ctr">
                      <a:solidFill>
                        <a:schemeClr val="tx1"/>
                      </a:solidFill>
                      <a:prstDash val="solid"/>
                      <a:round/>
                      <a:headEnd type="none" w="med" len="med"/>
                      <a:tailEnd type="none" w="med" len="med"/>
                    </a:lnT>
                  </a:tcPr>
                </a:tc>
                <a:tc>
                  <a:txBody>
                    <a:bodyPr/>
                    <a:lstStyle/>
                    <a:p>
                      <a:pPr algn="r" fontAlgn="b"/>
                      <a:r>
                        <a:rPr lang="en-US" sz="1100" u="none" strike="noStrike" dirty="0">
                          <a:effectLst/>
                        </a:rPr>
                        <a:t>50.00</a:t>
                      </a:r>
                      <a:endParaRPr lang="en-US" sz="1100" b="0" i="0" u="none" strike="noStrike" dirty="0">
                        <a:solidFill>
                          <a:srgbClr val="000000"/>
                        </a:solidFill>
                        <a:effectLst/>
                        <a:latin typeface="Calibri" panose="020F0502020204030204" pitchFamily="34" charset="0"/>
                      </a:endParaRPr>
                    </a:p>
                  </a:txBody>
                  <a:tcPr marL="9525" marR="9525" marT="9525" marB="0" anchor="b">
                    <a:lnT w="9525"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2"/>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Secondary</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27.50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27.50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29.00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Some-college</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65.00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20.50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4"/>
                  </a:ext>
                </a:extLst>
              </a:tr>
              <a:tr h="190500">
                <a:tc>
                  <a:txBody>
                    <a:bodyPr/>
                    <a:lstStyle/>
                    <a:p>
                      <a:pPr algn="l" fontAlgn="b"/>
                      <a:r>
                        <a:rPr lang="en-US" sz="1100" i="1" u="none" strike="noStrike" dirty="0" err="1">
                          <a:effectLst/>
                          <a:latin typeface="Cambria" panose="02040503050406030204" pitchFamily="18" charset="0"/>
                          <a:ea typeface="Cambria" panose="02040503050406030204" pitchFamily="18" charset="0"/>
                        </a:rPr>
                        <a:t>Assoc</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50.00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5"/>
                  </a:ext>
                </a:extLst>
              </a:tr>
            </a:tbl>
          </a:graphicData>
        </a:graphic>
      </p:graphicFrame>
      <p:graphicFrame>
        <p:nvGraphicFramePr>
          <p:cNvPr id="21" name="Πίνακας 20"/>
          <p:cNvGraphicFramePr>
            <a:graphicFrameLocks noGrp="1"/>
          </p:cNvGraphicFramePr>
          <p:nvPr>
            <p:extLst>
              <p:ext uri="{D42A27DB-BD31-4B8C-83A1-F6EECF244321}">
                <p14:modId xmlns:p14="http://schemas.microsoft.com/office/powerpoint/2010/main" val="196274111"/>
              </p:ext>
            </p:extLst>
          </p:nvPr>
        </p:nvGraphicFramePr>
        <p:xfrm>
          <a:off x="75690" y="5084232"/>
          <a:ext cx="3187700" cy="1714500"/>
        </p:xfrm>
        <a:graphic>
          <a:graphicData uri="http://schemas.openxmlformats.org/drawingml/2006/table">
            <a:tbl>
              <a:tblPr>
                <a:tableStyleId>{5C22544A-7EE6-4342-B048-85BDC9FD1C3A}</a:tableStyleId>
              </a:tblPr>
              <a:tblGrid>
                <a:gridCol w="1511300">
                  <a:extLst>
                    <a:ext uri="{9D8B030D-6E8A-4147-A177-3AD203B41FA5}">
                      <a16:colId xmlns:a16="http://schemas.microsoft.com/office/drawing/2014/main" xmlns="" val="20000"/>
                    </a:ext>
                  </a:extLst>
                </a:gridCol>
                <a:gridCol w="879387">
                  <a:extLst>
                    <a:ext uri="{9D8B030D-6E8A-4147-A177-3AD203B41FA5}">
                      <a16:colId xmlns:a16="http://schemas.microsoft.com/office/drawing/2014/main" xmlns="" val="20001"/>
                    </a:ext>
                  </a:extLst>
                </a:gridCol>
                <a:gridCol w="797013">
                  <a:extLst>
                    <a:ext uri="{9D8B030D-6E8A-4147-A177-3AD203B41FA5}">
                      <a16:colId xmlns:a16="http://schemas.microsoft.com/office/drawing/2014/main" xmlns="" val="20002"/>
                    </a:ext>
                  </a:extLst>
                </a:gridCol>
              </a:tblGrid>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Query 33</a:t>
                      </a:r>
                      <a:endParaRPr lang="en-US"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gridSpan="2">
                  <a:txBody>
                    <a:bodyPr/>
                    <a:lstStyle/>
                    <a:p>
                      <a:pPr algn="r" fontAlgn="b"/>
                      <a:r>
                        <a:rPr lang="en-US" sz="1100" b="1" u="none" strike="noStrike" dirty="0">
                          <a:effectLst/>
                          <a:latin typeface="Cambria" panose="02040503050406030204" pitchFamily="18" charset="0"/>
                          <a:ea typeface="Cambria" panose="02040503050406030204" pitchFamily="18" charset="0"/>
                        </a:rPr>
                        <a:t>Age.lvl2</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0"/>
                  </a:ext>
                </a:extLst>
              </a:tr>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Education.lvl2</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37-46</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lnB w="9525" cap="flat" cmpd="sng" algn="ctr">
                      <a:solidFill>
                        <a:schemeClr val="tx1"/>
                      </a:solidFill>
                      <a:prstDash val="solid"/>
                      <a:round/>
                      <a:headEnd type="none" w="med" len="med"/>
                      <a:tailEnd type="none" w="med" len="med"/>
                    </a:lnB>
                  </a:tcPr>
                </a:tc>
                <a:tc>
                  <a:txBody>
                    <a:bodyPr/>
                    <a:lstStyle/>
                    <a:p>
                      <a:pPr algn="r" fontAlgn="b"/>
                      <a:r>
                        <a:rPr lang="en-US" sz="1100" i="1" u="none" strike="noStrike" dirty="0">
                          <a:effectLst/>
                          <a:latin typeface="Cambria" panose="02040503050406030204" pitchFamily="18" charset="0"/>
                          <a:ea typeface="Cambria" panose="02040503050406030204" pitchFamily="18" charset="0"/>
                        </a:rPr>
                        <a:t>47-56</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Preschool</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42.00</a:t>
                      </a:r>
                      <a:endParaRPr lang="en-US" sz="1100" b="0" i="0" u="none" strike="noStrike" dirty="0">
                        <a:solidFill>
                          <a:srgbClr val="000000"/>
                        </a:solidFill>
                        <a:effectLst/>
                        <a:latin typeface="Calibri" panose="020F0502020204030204" pitchFamily="34" charset="0"/>
                      </a:endParaRPr>
                    </a:p>
                  </a:txBody>
                  <a:tcPr marL="9525" marR="9525" marT="9525" marB="0" anchor="b">
                    <a:lnT w="9525" cap="flat" cmpd="sng" algn="ctr">
                      <a:solidFill>
                        <a:schemeClr val="tx1"/>
                      </a:solidFill>
                      <a:prstDash val="solid"/>
                      <a:round/>
                      <a:headEnd type="none" w="med" len="med"/>
                      <a:tailEnd type="none" w="med" len="med"/>
                    </a:lnT>
                  </a:tcPr>
                </a:tc>
                <a:tc>
                  <a:txBody>
                    <a:bodyPr/>
                    <a:lstStyle/>
                    <a:p>
                      <a:pPr algn="r" fontAlgn="b"/>
                      <a:r>
                        <a:rPr lang="en-US" sz="1100" u="none" strike="noStrike" dirty="0">
                          <a:effectLst/>
                        </a:rPr>
                        <a:t>38.75</a:t>
                      </a:r>
                      <a:endParaRPr lang="en-US" sz="1100" b="0" i="0" u="none" strike="noStrike" dirty="0">
                        <a:solidFill>
                          <a:srgbClr val="000000"/>
                        </a:solidFill>
                        <a:effectLst/>
                        <a:latin typeface="Calibri" panose="020F0502020204030204" pitchFamily="34" charset="0"/>
                      </a:endParaRPr>
                    </a:p>
                  </a:txBody>
                  <a:tcPr marL="9525" marR="9525" marT="9525" marB="0" anchor="b">
                    <a:lnT w="9525"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2"/>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Elementary</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40.23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41.34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Secondary</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42.54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42.63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4"/>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Some-college</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43.79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42.67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5"/>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Assoc</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42.59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41.89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6"/>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University</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42.21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42.85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7"/>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Post-grad</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41.15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43.47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8"/>
                  </a:ext>
                </a:extLst>
              </a:tr>
            </a:tbl>
          </a:graphicData>
        </a:graphic>
      </p:graphicFrame>
      <p:graphicFrame>
        <p:nvGraphicFramePr>
          <p:cNvPr id="22" name="Πίνακας 21"/>
          <p:cNvGraphicFramePr>
            <a:graphicFrameLocks noGrp="1"/>
          </p:cNvGraphicFramePr>
          <p:nvPr>
            <p:extLst>
              <p:ext uri="{D42A27DB-BD31-4B8C-83A1-F6EECF244321}">
                <p14:modId xmlns:p14="http://schemas.microsoft.com/office/powerpoint/2010/main" val="687317315"/>
              </p:ext>
            </p:extLst>
          </p:nvPr>
        </p:nvGraphicFramePr>
        <p:xfrm>
          <a:off x="8175074" y="5458884"/>
          <a:ext cx="3945467" cy="952500"/>
        </p:xfrm>
        <a:graphic>
          <a:graphicData uri="http://schemas.openxmlformats.org/drawingml/2006/table">
            <a:tbl>
              <a:tblPr>
                <a:tableStyleId>{5C22544A-7EE6-4342-B048-85BDC9FD1C3A}</a:tableStyleId>
              </a:tblPr>
              <a:tblGrid>
                <a:gridCol w="1320801">
                  <a:extLst>
                    <a:ext uri="{9D8B030D-6E8A-4147-A177-3AD203B41FA5}">
                      <a16:colId xmlns:a16="http://schemas.microsoft.com/office/drawing/2014/main" xmlns="" val="20000"/>
                    </a:ext>
                  </a:extLst>
                </a:gridCol>
                <a:gridCol w="1032933">
                  <a:extLst>
                    <a:ext uri="{9D8B030D-6E8A-4147-A177-3AD203B41FA5}">
                      <a16:colId xmlns:a16="http://schemas.microsoft.com/office/drawing/2014/main" xmlns="" val="20001"/>
                    </a:ext>
                  </a:extLst>
                </a:gridCol>
                <a:gridCol w="829733">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tblGrid>
              <a:tr h="190500">
                <a:tc>
                  <a:txBody>
                    <a:bodyPr/>
                    <a:lstStyle/>
                    <a:p>
                      <a:pPr algn="l" fontAlgn="b"/>
                      <a:r>
                        <a:rPr lang="en-US" sz="1100" b="1" i="0" u="none" strike="noStrike" dirty="0">
                          <a:solidFill>
                            <a:schemeClr val="dk1"/>
                          </a:solidFill>
                          <a:effectLst/>
                          <a:latin typeface="Cambria" panose="02040503050406030204" pitchFamily="18" charset="0"/>
                          <a:ea typeface="Cambria" panose="02040503050406030204" pitchFamily="18" charset="0"/>
                        </a:rPr>
                        <a:t>Query</a:t>
                      </a:r>
                      <a:r>
                        <a:rPr lang="en-US" sz="1100" b="1" i="0" u="none" strike="noStrike" baseline="0" dirty="0">
                          <a:solidFill>
                            <a:schemeClr val="dk1"/>
                          </a:solidFill>
                          <a:effectLst/>
                          <a:latin typeface="Cambria" panose="02040503050406030204" pitchFamily="18" charset="0"/>
                          <a:ea typeface="Cambria" panose="02040503050406030204" pitchFamily="18" charset="0"/>
                        </a:rPr>
                        <a:t> 34</a:t>
                      </a:r>
                      <a:endParaRPr lang="en-US"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gridSpan="3">
                  <a:txBody>
                    <a:bodyPr/>
                    <a:lstStyle/>
                    <a:p>
                      <a:pPr algn="r" fontAlgn="b"/>
                      <a:r>
                        <a:rPr lang="en-US" sz="1100" b="1" u="none" strike="noStrike" dirty="0">
                          <a:effectLst/>
                          <a:latin typeface="Cambria" panose="02040503050406030204" pitchFamily="18" charset="0"/>
                          <a:ea typeface="Cambria" panose="02040503050406030204" pitchFamily="18" charset="0"/>
                        </a:rPr>
                        <a:t>Occupation.lvl1</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0"/>
                  </a:ext>
                </a:extLst>
              </a:tr>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Education.lvl2</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Blue-collar</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Other</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white-collar</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extLst>
                  <a:ext uri="{0D108BD9-81ED-4DB2-BD59-A6C34878D82A}">
                    <a16:rowId xmlns:a16="http://schemas.microsoft.com/office/drawing/2014/main" xmlns="" val="10001"/>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Preschool</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40.56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36.50</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40.00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2"/>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Elementary</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40.91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40.35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44.60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Secondary</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42.57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40.90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42.36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991176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61B12E-EDAB-8B5E-CAD0-A280108A9DF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6BC04DC0-92BF-2EFD-CBFE-9155462255A7}"/>
              </a:ext>
            </a:extLst>
          </p:cNvPr>
          <p:cNvSpPr>
            <a:spLocks noGrp="1"/>
          </p:cNvSpPr>
          <p:nvPr>
            <p:ph idx="1"/>
          </p:nvPr>
        </p:nvSpPr>
        <p:spPr>
          <a:xfrm>
            <a:off x="838200" y="1501775"/>
            <a:ext cx="10515600" cy="4351338"/>
          </a:xfrm>
        </p:spPr>
        <p:txBody>
          <a:bodyPr/>
          <a:lstStyle/>
          <a:p>
            <a:r>
              <a:rPr lang="en-US" dirty="0"/>
              <a:t>Assume that in your country a census has been conducted. So, the ministry has collected a large data set, where for every person, we have knowledge of several attributes like their age, gender, country of origin, marital status, education, occupation, their work-class (whether they work for the state/private company/self-employed), as well as, salary and average number of hours they work every week.</a:t>
            </a:r>
          </a:p>
          <a:p>
            <a:r>
              <a:rPr lang="en-US" dirty="0"/>
              <a:t>You can see a glimpse of 3 rows of the dataset to get an idea of what is inside…</a:t>
            </a:r>
          </a:p>
        </p:txBody>
      </p:sp>
      <p:graphicFrame>
        <p:nvGraphicFramePr>
          <p:cNvPr id="4" name="Table 3">
            <a:extLst>
              <a:ext uri="{FF2B5EF4-FFF2-40B4-BE49-F238E27FC236}">
                <a16:creationId xmlns:a16="http://schemas.microsoft.com/office/drawing/2014/main" xmlns="" id="{EB427007-B941-99BA-AD62-0549C22B3E93}"/>
              </a:ext>
            </a:extLst>
          </p:cNvPr>
          <p:cNvGraphicFramePr>
            <a:graphicFrameLocks noGrp="1"/>
          </p:cNvGraphicFramePr>
          <p:nvPr>
            <p:extLst>
              <p:ext uri="{D42A27DB-BD31-4B8C-83A1-F6EECF244321}">
                <p14:modId xmlns:p14="http://schemas.microsoft.com/office/powerpoint/2010/main" val="809390295"/>
              </p:ext>
            </p:extLst>
          </p:nvPr>
        </p:nvGraphicFramePr>
        <p:xfrm>
          <a:off x="4456670" y="4796096"/>
          <a:ext cx="7257539" cy="1904687"/>
        </p:xfrm>
        <a:graphic>
          <a:graphicData uri="http://schemas.openxmlformats.org/drawingml/2006/table">
            <a:tbl>
              <a:tblPr>
                <a:tableStyleId>{5C22544A-7EE6-4342-B048-85BDC9FD1C3A}</a:tableStyleId>
              </a:tblPr>
              <a:tblGrid>
                <a:gridCol w="528549">
                  <a:extLst>
                    <a:ext uri="{9D8B030D-6E8A-4147-A177-3AD203B41FA5}">
                      <a16:colId xmlns:a16="http://schemas.microsoft.com/office/drawing/2014/main" xmlns="" val="34300263"/>
                    </a:ext>
                  </a:extLst>
                </a:gridCol>
                <a:gridCol w="910962">
                  <a:extLst>
                    <a:ext uri="{9D8B030D-6E8A-4147-A177-3AD203B41FA5}">
                      <a16:colId xmlns:a16="http://schemas.microsoft.com/office/drawing/2014/main" xmlns="" val="1145152060"/>
                    </a:ext>
                  </a:extLst>
                </a:gridCol>
                <a:gridCol w="719756">
                  <a:extLst>
                    <a:ext uri="{9D8B030D-6E8A-4147-A177-3AD203B41FA5}">
                      <a16:colId xmlns:a16="http://schemas.microsoft.com/office/drawing/2014/main" xmlns="" val="2930608860"/>
                    </a:ext>
                  </a:extLst>
                </a:gridCol>
                <a:gridCol w="719756">
                  <a:extLst>
                    <a:ext uri="{9D8B030D-6E8A-4147-A177-3AD203B41FA5}">
                      <a16:colId xmlns:a16="http://schemas.microsoft.com/office/drawing/2014/main" xmlns="" val="671264601"/>
                    </a:ext>
                  </a:extLst>
                </a:gridCol>
                <a:gridCol w="719756">
                  <a:extLst>
                    <a:ext uri="{9D8B030D-6E8A-4147-A177-3AD203B41FA5}">
                      <a16:colId xmlns:a16="http://schemas.microsoft.com/office/drawing/2014/main" xmlns="" val="2133312521"/>
                    </a:ext>
                  </a:extLst>
                </a:gridCol>
                <a:gridCol w="719756">
                  <a:extLst>
                    <a:ext uri="{9D8B030D-6E8A-4147-A177-3AD203B41FA5}">
                      <a16:colId xmlns:a16="http://schemas.microsoft.com/office/drawing/2014/main" xmlns="" val="141474485"/>
                    </a:ext>
                  </a:extLst>
                </a:gridCol>
                <a:gridCol w="719756">
                  <a:extLst>
                    <a:ext uri="{9D8B030D-6E8A-4147-A177-3AD203B41FA5}">
                      <a16:colId xmlns:a16="http://schemas.microsoft.com/office/drawing/2014/main" xmlns="" val="117829087"/>
                    </a:ext>
                  </a:extLst>
                </a:gridCol>
                <a:gridCol w="779736">
                  <a:extLst>
                    <a:ext uri="{9D8B030D-6E8A-4147-A177-3AD203B41FA5}">
                      <a16:colId xmlns:a16="http://schemas.microsoft.com/office/drawing/2014/main" xmlns="" val="1410716882"/>
                    </a:ext>
                  </a:extLst>
                </a:gridCol>
                <a:gridCol w="796957">
                  <a:extLst>
                    <a:ext uri="{9D8B030D-6E8A-4147-A177-3AD203B41FA5}">
                      <a16:colId xmlns:a16="http://schemas.microsoft.com/office/drawing/2014/main" xmlns="" val="1356072494"/>
                    </a:ext>
                  </a:extLst>
                </a:gridCol>
                <a:gridCol w="642555">
                  <a:extLst>
                    <a:ext uri="{9D8B030D-6E8A-4147-A177-3AD203B41FA5}">
                      <a16:colId xmlns:a16="http://schemas.microsoft.com/office/drawing/2014/main" xmlns="" val="1414448967"/>
                    </a:ext>
                  </a:extLst>
                </a:gridCol>
              </a:tblGrid>
              <a:tr h="401980">
                <a:tc>
                  <a:txBody>
                    <a:bodyPr/>
                    <a:lstStyle/>
                    <a:p>
                      <a:pPr algn="r" fontAlgn="t"/>
                      <a:r>
                        <a:rPr lang="en-US" sz="1200" b="1" u="none" strike="noStrike" dirty="0">
                          <a:effectLst/>
                        </a:rPr>
                        <a:t>Age</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200" b="1" u="none" strike="noStrike" dirty="0">
                          <a:effectLst/>
                        </a:rPr>
                        <a:t>Race</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200" b="1" u="none" strike="noStrike" dirty="0">
                          <a:effectLst/>
                        </a:rPr>
                        <a:t>Gender</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200" b="1" u="none" strike="noStrike" dirty="0">
                          <a:effectLst/>
                        </a:rPr>
                        <a:t>Country of origin</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200" b="1" u="none" strike="noStrike" dirty="0">
                          <a:effectLst/>
                        </a:rPr>
                        <a:t>Education</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200" b="1" u="none" strike="noStrike" dirty="0" err="1">
                          <a:effectLst/>
                        </a:rPr>
                        <a:t>WorkClass</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200" b="1" u="none" strike="noStrike" dirty="0">
                          <a:effectLst/>
                        </a:rPr>
                        <a:t>Marital Status</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200" b="1" u="none" strike="noStrike" dirty="0">
                          <a:effectLst/>
                        </a:rPr>
                        <a:t>Occupation</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r" fontAlgn="t"/>
                      <a:r>
                        <a:rPr lang="en-US" sz="1200" b="1" u="none" strike="noStrike" dirty="0">
                          <a:effectLst/>
                        </a:rPr>
                        <a:t>Weekly work hours </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200" b="1" u="none" strike="noStrike" dirty="0">
                          <a:effectLst/>
                        </a:rPr>
                        <a:t>Salary</a:t>
                      </a:r>
                      <a:endParaRPr lang="en-US" sz="1200" b="1"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xmlns="" val="1055720441"/>
                  </a:ext>
                </a:extLst>
              </a:tr>
              <a:tr h="334242">
                <a:tc>
                  <a:txBody>
                    <a:bodyPr/>
                    <a:lstStyle/>
                    <a:p>
                      <a:pPr algn="r" fontAlgn="t"/>
                      <a:r>
                        <a:rPr lang="en-US" sz="1200" u="none" strike="noStrike">
                          <a:effectLst/>
                        </a:rPr>
                        <a:t>39</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White</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United-States</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Bachelors</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State-gov</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Never-married</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Adm-clerical</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200" u="none" strike="noStrike">
                          <a:effectLst/>
                        </a:rPr>
                        <a:t>40</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&lt;=50K</a:t>
                      </a:r>
                      <a:endParaRPr lang="en-US" sz="12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xmlns="" val="2004649057"/>
                  </a:ext>
                </a:extLst>
              </a:tr>
              <a:tr h="334242">
                <a:tc>
                  <a:txBody>
                    <a:bodyPr/>
                    <a:lstStyle/>
                    <a:p>
                      <a:pPr algn="r" fontAlgn="t"/>
                      <a:r>
                        <a:rPr lang="en-US" sz="1200" u="none" strike="noStrike">
                          <a:effectLst/>
                        </a:rPr>
                        <a:t>50</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Asian-Pac-Islander</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India</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Bachelors</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Self-emp-not-inc</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Married-civ-spouse</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Exec-managerial</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200" u="none" strike="noStrike">
                          <a:effectLst/>
                        </a:rPr>
                        <a:t>13</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&lt;=50K</a:t>
                      </a:r>
                      <a:endParaRPr lang="en-US" sz="12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xmlns="" val="3172350340"/>
                  </a:ext>
                </a:extLst>
              </a:tr>
              <a:tr h="386100">
                <a:tc>
                  <a:txBody>
                    <a:bodyPr/>
                    <a:lstStyle/>
                    <a:p>
                      <a:pPr algn="r" fontAlgn="t"/>
                      <a:r>
                        <a:rPr lang="en-US" sz="1200" u="none" strike="noStrike">
                          <a:effectLst/>
                        </a:rPr>
                        <a:t>38</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dirty="0">
                          <a:effectLst/>
                        </a:rPr>
                        <a:t>Amer-Indian-Eskimo</a:t>
                      </a:r>
                      <a:endParaRPr lang="en-US" sz="12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Cuba</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HS-grad</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Private</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Divorced</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Handlers-cleaners</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200" u="none" strike="noStrike">
                          <a:effectLst/>
                        </a:rPr>
                        <a:t>40</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dirty="0">
                          <a:effectLst/>
                        </a:rPr>
                        <a:t>&lt;=50K</a:t>
                      </a:r>
                      <a:endParaRPr lang="en-US" sz="12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xmlns="" val="2701890986"/>
                  </a:ext>
                </a:extLst>
              </a:tr>
              <a:tr h="366037">
                <a:tc>
                  <a:txBody>
                    <a:bodyPr/>
                    <a:lstStyle/>
                    <a:p>
                      <a:pPr algn="r" fontAlgn="t"/>
                      <a:r>
                        <a:rPr lang="en-US" sz="1200" b="0" i="0" u="none" strike="noStrike" dirty="0">
                          <a:solidFill>
                            <a:srgbClr val="000000"/>
                          </a:solidFill>
                          <a:effectLst/>
                          <a:latin typeface="Calibri" panose="020F0502020204030204" pitchFamily="34" charset="0"/>
                        </a:rPr>
                        <a:t>…</a:t>
                      </a:r>
                    </a:p>
                  </a:txBody>
                  <a:tcPr marL="9525" marR="9525" marT="9525" marB="0"/>
                </a:tc>
                <a:tc>
                  <a:txBody>
                    <a:bodyPr/>
                    <a:lstStyle/>
                    <a:p>
                      <a:pPr algn="l" fontAlgn="t"/>
                      <a:r>
                        <a:rPr lang="en-US" sz="1200" b="0" i="0" u="none" strike="noStrike" dirty="0">
                          <a:solidFill>
                            <a:srgbClr val="000000"/>
                          </a:solidFill>
                          <a:effectLst/>
                          <a:latin typeface="Calibri" panose="020F0502020204030204" pitchFamily="34" charset="0"/>
                        </a:rPr>
                        <a:t>…</a:t>
                      </a:r>
                    </a:p>
                  </a:txBody>
                  <a:tcPr marL="9525" marR="9525" marT="9525" marB="0"/>
                </a:tc>
                <a:tc>
                  <a:txBody>
                    <a:bodyPr/>
                    <a:lstStyle/>
                    <a:p>
                      <a:pPr algn="l" fontAlgn="t"/>
                      <a:r>
                        <a:rPr lang="en-US" sz="1200" b="0" i="0" u="none" strike="noStrike" dirty="0">
                          <a:solidFill>
                            <a:srgbClr val="000000"/>
                          </a:solidFill>
                          <a:effectLst/>
                          <a:latin typeface="Calibri" panose="020F0502020204030204" pitchFamily="34" charset="0"/>
                        </a:rPr>
                        <a:t>…</a:t>
                      </a:r>
                    </a:p>
                  </a:txBody>
                  <a:tcPr marL="9525" marR="9525" marT="9525" marB="0"/>
                </a:tc>
                <a:tc>
                  <a:txBody>
                    <a:bodyPr/>
                    <a:lstStyle/>
                    <a:p>
                      <a:pPr algn="l" fontAlgn="t"/>
                      <a:r>
                        <a:rPr lang="en-US" sz="1200" b="0" i="0" u="none" strike="noStrike" dirty="0">
                          <a:solidFill>
                            <a:srgbClr val="000000"/>
                          </a:solidFill>
                          <a:effectLst/>
                          <a:latin typeface="Calibri" panose="020F0502020204030204" pitchFamily="34" charset="0"/>
                        </a:rPr>
                        <a:t>…</a:t>
                      </a:r>
                    </a:p>
                  </a:txBody>
                  <a:tcPr marL="9525" marR="9525" marT="9525" marB="0"/>
                </a:tc>
                <a:tc>
                  <a:txBody>
                    <a:bodyPr/>
                    <a:lstStyle/>
                    <a:p>
                      <a:pPr algn="l" fontAlgn="t"/>
                      <a:r>
                        <a:rPr lang="en-US" sz="1200" b="0" i="0" u="none" strike="noStrike" dirty="0">
                          <a:solidFill>
                            <a:srgbClr val="000000"/>
                          </a:solidFill>
                          <a:effectLst/>
                          <a:latin typeface="Calibri" panose="020F0502020204030204" pitchFamily="34" charset="0"/>
                        </a:rPr>
                        <a:t>…</a:t>
                      </a:r>
                    </a:p>
                  </a:txBody>
                  <a:tcPr marL="9525" marR="9525" marT="9525" marB="0"/>
                </a:tc>
                <a:tc>
                  <a:txBody>
                    <a:bodyPr/>
                    <a:lstStyle/>
                    <a:p>
                      <a:pPr algn="l" fontAlgn="t"/>
                      <a:r>
                        <a:rPr lang="en-US" sz="1200" b="0" i="0" u="none" strike="noStrike" dirty="0">
                          <a:solidFill>
                            <a:srgbClr val="000000"/>
                          </a:solidFill>
                          <a:effectLst/>
                          <a:latin typeface="Calibri" panose="020F0502020204030204" pitchFamily="34" charset="0"/>
                        </a:rPr>
                        <a:t>…</a:t>
                      </a:r>
                    </a:p>
                  </a:txBody>
                  <a:tcPr marL="9525" marR="9525" marT="9525" marB="0"/>
                </a:tc>
                <a:tc>
                  <a:txBody>
                    <a:bodyPr/>
                    <a:lstStyle/>
                    <a:p>
                      <a:pPr algn="l" fontAlgn="t"/>
                      <a:r>
                        <a:rPr lang="en-US" sz="1200" b="0" i="0" u="none" strike="noStrike" dirty="0">
                          <a:solidFill>
                            <a:srgbClr val="000000"/>
                          </a:solidFill>
                          <a:effectLst/>
                          <a:latin typeface="Calibri" panose="020F0502020204030204" pitchFamily="34" charset="0"/>
                        </a:rPr>
                        <a:t>…</a:t>
                      </a:r>
                    </a:p>
                  </a:txBody>
                  <a:tcPr marL="9525" marR="9525" marT="9525" marB="0"/>
                </a:tc>
                <a:tc>
                  <a:txBody>
                    <a:bodyPr/>
                    <a:lstStyle/>
                    <a:p>
                      <a:pPr algn="l" fontAlgn="t"/>
                      <a:r>
                        <a:rPr lang="en-US" sz="1200" b="0" i="0" u="none" strike="noStrike" dirty="0">
                          <a:solidFill>
                            <a:srgbClr val="000000"/>
                          </a:solidFill>
                          <a:effectLst/>
                          <a:latin typeface="Calibri" panose="020F0502020204030204" pitchFamily="34" charset="0"/>
                        </a:rPr>
                        <a:t>…</a:t>
                      </a:r>
                    </a:p>
                  </a:txBody>
                  <a:tcPr marL="9525" marR="9525" marT="9525" marB="0"/>
                </a:tc>
                <a:tc>
                  <a:txBody>
                    <a:bodyPr/>
                    <a:lstStyle/>
                    <a:p>
                      <a:pPr algn="r" fontAlgn="t"/>
                      <a:r>
                        <a:rPr lang="en-US" sz="1200" b="0" i="0" u="none" strike="noStrike" dirty="0">
                          <a:solidFill>
                            <a:srgbClr val="000000"/>
                          </a:solidFill>
                          <a:effectLst/>
                          <a:latin typeface="Calibri" panose="020F0502020204030204" pitchFamily="34" charset="0"/>
                        </a:rPr>
                        <a:t>…</a:t>
                      </a:r>
                    </a:p>
                  </a:txBody>
                  <a:tcPr marL="9525" marR="9525" marT="9525" marB="0"/>
                </a:tc>
                <a:tc>
                  <a:txBody>
                    <a:bodyPr/>
                    <a:lstStyle/>
                    <a:p>
                      <a:pPr algn="l" fontAlgn="t"/>
                      <a:r>
                        <a:rPr lang="en-US" sz="1200" b="0" i="0" u="none" strike="noStrike" dirty="0">
                          <a:solidFill>
                            <a:srgbClr val="000000"/>
                          </a:solidFill>
                          <a:effectLst/>
                          <a:latin typeface="Calibri" panose="020F0502020204030204" pitchFamily="34" charset="0"/>
                        </a:rPr>
                        <a:t>…</a:t>
                      </a:r>
                    </a:p>
                  </a:txBody>
                  <a:tcPr marL="9525" marR="9525" marT="9525" marB="0"/>
                </a:tc>
                <a:extLst>
                  <a:ext uri="{0D108BD9-81ED-4DB2-BD59-A6C34878D82A}">
                    <a16:rowId xmlns:a16="http://schemas.microsoft.com/office/drawing/2014/main" xmlns="" val="2293804265"/>
                  </a:ext>
                </a:extLst>
              </a:tr>
            </a:tbl>
          </a:graphicData>
        </a:graphic>
      </p:graphicFrame>
      <p:sp>
        <p:nvSpPr>
          <p:cNvPr id="5" name="Slide Number Placeholder 4">
            <a:extLst>
              <a:ext uri="{FF2B5EF4-FFF2-40B4-BE49-F238E27FC236}">
                <a16:creationId xmlns:a16="http://schemas.microsoft.com/office/drawing/2014/main" xmlns="" id="{1D26FA1A-CD0F-ABEE-A900-4962F5E7A0F5}"/>
              </a:ext>
            </a:extLst>
          </p:cNvPr>
          <p:cNvSpPr>
            <a:spLocks noGrp="1"/>
          </p:cNvSpPr>
          <p:nvPr>
            <p:ph type="sldNum" sz="quarter" idx="12"/>
          </p:nvPr>
        </p:nvSpPr>
        <p:spPr/>
        <p:txBody>
          <a:bodyPr/>
          <a:lstStyle/>
          <a:p>
            <a:fld id="{7BA62CDB-1D13-4ABA-950E-23110580C238}" type="slidenum">
              <a:rPr lang="el-GR" smtClean="0"/>
              <a:t>2</a:t>
            </a:fld>
            <a:endParaRPr lang="el-GR"/>
          </a:p>
        </p:txBody>
      </p:sp>
    </p:spTree>
    <p:extLst>
      <p:ext uri="{BB962C8B-B14F-4D97-AF65-F5344CB8AC3E}">
        <p14:creationId xmlns:p14="http://schemas.microsoft.com/office/powerpoint/2010/main" val="1948376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00F4E1-DF23-262A-FEBE-653CEBFCE15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B4A594D3-7410-2DB9-0021-B0606F421524}"/>
              </a:ext>
            </a:extLst>
          </p:cNvPr>
          <p:cNvSpPr>
            <a:spLocks noGrp="1"/>
          </p:cNvSpPr>
          <p:nvPr>
            <p:ph idx="1"/>
          </p:nvPr>
        </p:nvSpPr>
        <p:spPr>
          <a:xfrm>
            <a:off x="838200" y="1438275"/>
            <a:ext cx="10515600" cy="5200650"/>
          </a:xfrm>
        </p:spPr>
        <p:txBody>
          <a:bodyPr>
            <a:normAutofit fontScale="92500"/>
          </a:bodyPr>
          <a:lstStyle/>
          <a:p>
            <a:r>
              <a:rPr lang="en-US" dirty="0"/>
              <a:t>Now assume you are an analyst of the ministry of social welfare, and, you are given access to the dataset. The ministry has enriched the dataset with aggregation levels for every dimension of the data.</a:t>
            </a:r>
          </a:p>
          <a:p>
            <a:r>
              <a:rPr lang="en-US" dirty="0"/>
              <a:t>In the </a:t>
            </a:r>
            <a:r>
              <a:rPr lang="en-US" u="sng" dirty="0"/>
              <a:t>next slide</a:t>
            </a:r>
            <a:r>
              <a:rPr lang="en-US" dirty="0"/>
              <a:t>, you can see the different </a:t>
            </a:r>
            <a:r>
              <a:rPr lang="en-US" u="sng" dirty="0"/>
              <a:t>dimensions</a:t>
            </a:r>
            <a:r>
              <a:rPr lang="en-US" dirty="0"/>
              <a:t> of the data organized at </a:t>
            </a:r>
            <a:r>
              <a:rPr lang="en-US" u="sng" dirty="0"/>
              <a:t>different levels of detail</a:t>
            </a:r>
            <a:r>
              <a:rPr lang="en-US" dirty="0"/>
              <a:t>. For example:</a:t>
            </a:r>
          </a:p>
          <a:p>
            <a:pPr lvl="1"/>
            <a:r>
              <a:rPr lang="en-US" b="1" dirty="0">
                <a:solidFill>
                  <a:srgbClr val="008000"/>
                </a:solidFill>
                <a:latin typeface="Consolas" panose="020B0609020204030204" pitchFamily="49" charset="0"/>
              </a:rPr>
              <a:t>Occupation</a:t>
            </a:r>
            <a:r>
              <a:rPr lang="en-US" dirty="0"/>
              <a:t> is broken into three subcategories: {</a:t>
            </a:r>
            <a:r>
              <a:rPr lang="en-US" dirty="0">
                <a:solidFill>
                  <a:srgbClr val="008000"/>
                </a:solidFill>
                <a:latin typeface="Consolas" panose="020B0609020204030204" pitchFamily="49" charset="0"/>
              </a:rPr>
              <a:t>white-collar, blue-collar, other</a:t>
            </a:r>
            <a:r>
              <a:rPr lang="en-US" dirty="0"/>
              <a:t>}. </a:t>
            </a:r>
          </a:p>
          <a:p>
            <a:pPr lvl="1"/>
            <a:r>
              <a:rPr lang="en-US" dirty="0">
                <a:solidFill>
                  <a:srgbClr val="008000"/>
                </a:solidFill>
                <a:latin typeface="Consolas" panose="020B0609020204030204" pitchFamily="49" charset="0"/>
              </a:rPr>
              <a:t>White-collar</a:t>
            </a:r>
            <a:r>
              <a:rPr lang="en-US" dirty="0"/>
              <a:t>, in turn, is broken down into further subcategories, one level down the hierarchy: {</a:t>
            </a:r>
            <a:r>
              <a:rPr lang="en-US" dirty="0">
                <a:solidFill>
                  <a:srgbClr val="008000"/>
                </a:solidFill>
                <a:latin typeface="Consolas" panose="020B0609020204030204" pitchFamily="49" charset="0"/>
              </a:rPr>
              <a:t>exec-</a:t>
            </a:r>
            <a:r>
              <a:rPr lang="en-US" dirty="0" err="1">
                <a:solidFill>
                  <a:srgbClr val="008000"/>
                </a:solidFill>
                <a:latin typeface="Consolas" panose="020B0609020204030204" pitchFamily="49" charset="0"/>
              </a:rPr>
              <a:t>mgr</a:t>
            </a:r>
            <a:r>
              <a:rPr lang="en-US" dirty="0">
                <a:solidFill>
                  <a:srgbClr val="008000"/>
                </a:solidFill>
                <a:latin typeface="Consolas" panose="020B0609020204030204" pitchFamily="49" charset="0"/>
              </a:rPr>
              <a:t>, prof-specialty, sales, </a:t>
            </a:r>
            <a:r>
              <a:rPr lang="en-US" dirty="0" err="1">
                <a:solidFill>
                  <a:srgbClr val="008000"/>
                </a:solidFill>
                <a:latin typeface="Consolas" panose="020B0609020204030204" pitchFamily="49" charset="0"/>
              </a:rPr>
              <a:t>adm</a:t>
            </a:r>
            <a:r>
              <a:rPr lang="en-US" dirty="0">
                <a:solidFill>
                  <a:srgbClr val="008000"/>
                </a:solidFill>
                <a:latin typeface="Consolas" panose="020B0609020204030204" pitchFamily="49" charset="0"/>
              </a:rPr>
              <a:t>-clerical</a:t>
            </a:r>
            <a:r>
              <a:rPr lang="en-US" dirty="0"/>
              <a:t>}</a:t>
            </a:r>
          </a:p>
          <a:p>
            <a:r>
              <a:rPr lang="en-US" dirty="0"/>
              <a:t>Attn: whenever you do not see a detailed value, this simply means that the more aggregate value is not broken down to several components. For example:</a:t>
            </a:r>
          </a:p>
          <a:p>
            <a:pPr lvl="1"/>
            <a:r>
              <a:rPr lang="en-US" dirty="0"/>
              <a:t>For </a:t>
            </a:r>
            <a:r>
              <a:rPr lang="en-US" sz="2000" b="1" dirty="0" err="1">
                <a:solidFill>
                  <a:srgbClr val="FF0000"/>
                </a:solidFill>
                <a:latin typeface="Consolas" panose="020B0609020204030204" pitchFamily="49" charset="0"/>
              </a:rPr>
              <a:t>Marital_status</a:t>
            </a:r>
            <a:r>
              <a:rPr lang="en-US" sz="2000" dirty="0">
                <a:latin typeface="Consolas" panose="020B0609020204030204" pitchFamily="49" charset="0"/>
              </a:rPr>
              <a:t> </a:t>
            </a:r>
            <a:r>
              <a:rPr lang="en-US" dirty="0"/>
              <a:t>the value </a:t>
            </a:r>
            <a:r>
              <a:rPr lang="en-US" sz="2000" dirty="0" err="1">
                <a:solidFill>
                  <a:srgbClr val="FF0000"/>
                </a:solidFill>
                <a:latin typeface="Consolas" panose="020B0609020204030204" pitchFamily="49" charset="0"/>
              </a:rPr>
              <a:t>NeverMarried</a:t>
            </a:r>
            <a:r>
              <a:rPr lang="en-US" dirty="0"/>
              <a:t> is repeated without further decomposition in levels </a:t>
            </a:r>
            <a:r>
              <a:rPr lang="en-US" i="1" dirty="0">
                <a:solidFill>
                  <a:srgbClr val="FF0000"/>
                </a:solidFill>
              </a:rPr>
              <a:t>L2</a:t>
            </a:r>
            <a:r>
              <a:rPr lang="en-US" dirty="0">
                <a:solidFill>
                  <a:srgbClr val="FF0000"/>
                </a:solidFill>
              </a:rPr>
              <a:t>, </a:t>
            </a:r>
            <a:r>
              <a:rPr lang="en-US" i="1" dirty="0">
                <a:solidFill>
                  <a:srgbClr val="FF0000"/>
                </a:solidFill>
              </a:rPr>
              <a:t>L1</a:t>
            </a:r>
            <a:r>
              <a:rPr lang="en-US" dirty="0">
                <a:solidFill>
                  <a:srgbClr val="FF0000"/>
                </a:solidFill>
              </a:rPr>
              <a:t>, </a:t>
            </a:r>
            <a:r>
              <a:rPr lang="en-US" i="1" dirty="0">
                <a:solidFill>
                  <a:srgbClr val="FF0000"/>
                </a:solidFill>
              </a:rPr>
              <a:t>L0</a:t>
            </a:r>
          </a:p>
        </p:txBody>
      </p:sp>
      <p:sp>
        <p:nvSpPr>
          <p:cNvPr id="4" name="Slide Number Placeholder 3">
            <a:extLst>
              <a:ext uri="{FF2B5EF4-FFF2-40B4-BE49-F238E27FC236}">
                <a16:creationId xmlns:a16="http://schemas.microsoft.com/office/drawing/2014/main" xmlns="" id="{301E4B3E-31F6-7E9D-FE97-2DFE2971B94E}"/>
              </a:ext>
            </a:extLst>
          </p:cNvPr>
          <p:cNvSpPr>
            <a:spLocks noGrp="1"/>
          </p:cNvSpPr>
          <p:nvPr>
            <p:ph type="sldNum" sz="quarter" idx="12"/>
          </p:nvPr>
        </p:nvSpPr>
        <p:spPr/>
        <p:txBody>
          <a:bodyPr/>
          <a:lstStyle/>
          <a:p>
            <a:fld id="{7BA62CDB-1D13-4ABA-950E-23110580C238}" type="slidenum">
              <a:rPr lang="el-GR" smtClean="0"/>
              <a:t>3</a:t>
            </a:fld>
            <a:endParaRPr lang="el-GR"/>
          </a:p>
        </p:txBody>
      </p:sp>
    </p:spTree>
    <p:extLst>
      <p:ext uri="{BB962C8B-B14F-4D97-AF65-F5344CB8AC3E}">
        <p14:creationId xmlns:p14="http://schemas.microsoft.com/office/powerpoint/2010/main" val="136595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39" descr="maritalH"/>
          <p:cNvPicPr>
            <a:picLocks noChangeAspect="1" noChangeArrowheads="1"/>
          </p:cNvPicPr>
          <p:nvPr/>
        </p:nvPicPr>
        <p:blipFill>
          <a:blip r:embed="rId3" cstate="print"/>
          <a:srcRect/>
          <a:stretch>
            <a:fillRect/>
          </a:stretch>
        </p:blipFill>
        <p:spPr bwMode="auto">
          <a:xfrm>
            <a:off x="8250366" y="2909174"/>
            <a:ext cx="3797300" cy="1584325"/>
          </a:xfrm>
          <a:prstGeom prst="rect">
            <a:avLst/>
          </a:prstGeom>
          <a:noFill/>
          <a:ln w="9525">
            <a:solidFill>
              <a:schemeClr val="accent1"/>
            </a:solidFill>
            <a:miter lim="800000"/>
            <a:headEnd/>
            <a:tailEnd/>
          </a:ln>
        </p:spPr>
      </p:pic>
      <p:pic>
        <p:nvPicPr>
          <p:cNvPr id="27652" name="Picture 40" descr="raceH"/>
          <p:cNvPicPr>
            <a:picLocks noChangeAspect="1" noChangeArrowheads="1"/>
          </p:cNvPicPr>
          <p:nvPr/>
        </p:nvPicPr>
        <p:blipFill>
          <a:blip r:embed="rId4" cstate="print"/>
          <a:srcRect/>
          <a:stretch>
            <a:fillRect/>
          </a:stretch>
        </p:blipFill>
        <p:spPr bwMode="auto">
          <a:xfrm>
            <a:off x="8697103" y="1307857"/>
            <a:ext cx="3350563" cy="1202322"/>
          </a:xfrm>
          <a:prstGeom prst="rect">
            <a:avLst/>
          </a:prstGeom>
          <a:noFill/>
          <a:ln w="9525">
            <a:solidFill>
              <a:schemeClr val="accent1"/>
            </a:solidFill>
            <a:miter lim="800000"/>
            <a:headEnd/>
            <a:tailEnd/>
          </a:ln>
        </p:spPr>
      </p:pic>
      <p:sp>
        <p:nvSpPr>
          <p:cNvPr id="6" name="Τίτλος 1"/>
          <p:cNvSpPr txBox="1">
            <a:spLocks/>
          </p:cNvSpPr>
          <p:nvPr/>
        </p:nvSpPr>
        <p:spPr>
          <a:xfrm>
            <a:off x="261938" y="115970"/>
            <a:ext cx="11032524"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Dimensions of the data values at different levels of detail</a:t>
            </a:r>
            <a:endParaRPr lang="el-GR" dirty="0"/>
          </a:p>
        </p:txBody>
      </p:sp>
      <p:pic>
        <p:nvPicPr>
          <p:cNvPr id="2" name="Picture 3" descr="educationH">
            <a:extLst>
              <a:ext uri="{FF2B5EF4-FFF2-40B4-BE49-F238E27FC236}">
                <a16:creationId xmlns:a16="http://schemas.microsoft.com/office/drawing/2014/main" xmlns="" id="{DDA23BAA-9987-9771-553E-E1BBF51AF2DD}"/>
              </a:ext>
            </a:extLst>
          </p:cNvPr>
          <p:cNvPicPr>
            <a:picLocks noChangeAspect="1" noChangeArrowheads="1"/>
          </p:cNvPicPr>
          <p:nvPr/>
        </p:nvPicPr>
        <p:blipFill>
          <a:blip r:embed="rId5" cstate="print"/>
          <a:srcRect/>
          <a:stretch>
            <a:fillRect/>
          </a:stretch>
        </p:blipFill>
        <p:spPr bwMode="auto">
          <a:xfrm>
            <a:off x="144334" y="3970111"/>
            <a:ext cx="7153275" cy="2505075"/>
          </a:xfrm>
          <a:prstGeom prst="rect">
            <a:avLst/>
          </a:prstGeom>
          <a:noFill/>
          <a:ln w="9525">
            <a:solidFill>
              <a:schemeClr val="accent1"/>
            </a:solidFill>
            <a:miter lim="800000"/>
            <a:headEnd/>
            <a:tailEnd/>
          </a:ln>
        </p:spPr>
      </p:pic>
      <p:pic>
        <p:nvPicPr>
          <p:cNvPr id="3" name="Picture 41" descr="workclassH">
            <a:extLst>
              <a:ext uri="{FF2B5EF4-FFF2-40B4-BE49-F238E27FC236}">
                <a16:creationId xmlns:a16="http://schemas.microsoft.com/office/drawing/2014/main" xmlns="" id="{7F21A1B9-6D3B-265D-BE74-F322EC7C9C2D}"/>
              </a:ext>
            </a:extLst>
          </p:cNvPr>
          <p:cNvPicPr>
            <a:picLocks noChangeAspect="1" noChangeArrowheads="1"/>
          </p:cNvPicPr>
          <p:nvPr/>
        </p:nvPicPr>
        <p:blipFill>
          <a:blip r:embed="rId6" cstate="print"/>
          <a:srcRect/>
          <a:stretch>
            <a:fillRect/>
          </a:stretch>
        </p:blipFill>
        <p:spPr bwMode="auto">
          <a:xfrm>
            <a:off x="7599491" y="4702512"/>
            <a:ext cx="4448175" cy="1628775"/>
          </a:xfrm>
          <a:prstGeom prst="rect">
            <a:avLst/>
          </a:prstGeom>
          <a:noFill/>
          <a:ln w="9525">
            <a:solidFill>
              <a:schemeClr val="accent1"/>
            </a:solidFill>
            <a:miter lim="800000"/>
            <a:headEnd/>
            <a:tailEnd/>
          </a:ln>
        </p:spPr>
      </p:pic>
      <p:pic>
        <p:nvPicPr>
          <p:cNvPr id="4" name="Picture 2" descr="occupationH">
            <a:extLst>
              <a:ext uri="{FF2B5EF4-FFF2-40B4-BE49-F238E27FC236}">
                <a16:creationId xmlns:a16="http://schemas.microsoft.com/office/drawing/2014/main" xmlns="" id="{8877C478-B6A2-A442-656B-20F6339BE290}"/>
              </a:ext>
            </a:extLst>
          </p:cNvPr>
          <p:cNvPicPr>
            <a:picLocks noChangeAspect="1" noChangeArrowheads="1"/>
          </p:cNvPicPr>
          <p:nvPr/>
        </p:nvPicPr>
        <p:blipFill>
          <a:blip r:embed="rId7" cstate="print"/>
          <a:srcRect/>
          <a:stretch>
            <a:fillRect/>
          </a:stretch>
        </p:blipFill>
        <p:spPr bwMode="auto">
          <a:xfrm>
            <a:off x="208755" y="1307857"/>
            <a:ext cx="8111762" cy="1392305"/>
          </a:xfrm>
          <a:prstGeom prst="rect">
            <a:avLst/>
          </a:prstGeom>
          <a:solidFill>
            <a:schemeClr val="accent6">
              <a:lumMod val="20000"/>
              <a:lumOff val="80000"/>
            </a:schemeClr>
          </a:solidFill>
          <a:ln w="9525">
            <a:solidFill>
              <a:schemeClr val="accent6">
                <a:lumMod val="75000"/>
              </a:schemeClr>
            </a:solidFill>
            <a:miter lim="800000"/>
            <a:headEnd/>
            <a:tailEnd/>
          </a:ln>
        </p:spPr>
      </p:pic>
      <p:sp>
        <p:nvSpPr>
          <p:cNvPr id="5" name="Slide Number Placeholder 4">
            <a:extLst>
              <a:ext uri="{FF2B5EF4-FFF2-40B4-BE49-F238E27FC236}">
                <a16:creationId xmlns:a16="http://schemas.microsoft.com/office/drawing/2014/main" xmlns="" id="{F525490C-7B1C-FD78-3DA7-D015B687C636}"/>
              </a:ext>
            </a:extLst>
          </p:cNvPr>
          <p:cNvSpPr>
            <a:spLocks noGrp="1"/>
          </p:cNvSpPr>
          <p:nvPr>
            <p:ph type="sldNum" sz="quarter" idx="12"/>
          </p:nvPr>
        </p:nvSpPr>
        <p:spPr/>
        <p:txBody>
          <a:bodyPr/>
          <a:lstStyle/>
          <a:p>
            <a:fld id="{7BA62CDB-1D13-4ABA-950E-23110580C238}" type="slidenum">
              <a:rPr lang="el-GR" smtClean="0"/>
              <a:t>4</a:t>
            </a:fld>
            <a:endParaRPr lang="el-GR"/>
          </a:p>
        </p:txBody>
      </p:sp>
    </p:spTree>
    <p:extLst>
      <p:ext uri="{BB962C8B-B14F-4D97-AF65-F5344CB8AC3E}">
        <p14:creationId xmlns:p14="http://schemas.microsoft.com/office/powerpoint/2010/main" val="42944252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C621B6-431D-DB6B-9669-0A23BFAD992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62C0021A-F3CE-55D8-8F6D-D3D93766DC08}"/>
              </a:ext>
            </a:extLst>
          </p:cNvPr>
          <p:cNvSpPr>
            <a:spLocks noGrp="1"/>
          </p:cNvSpPr>
          <p:nvPr>
            <p:ph idx="1"/>
          </p:nvPr>
        </p:nvSpPr>
        <p:spPr/>
        <p:txBody>
          <a:bodyPr>
            <a:normAutofit lnSpcReduction="10000"/>
          </a:bodyPr>
          <a:lstStyle/>
          <a:p>
            <a:r>
              <a:rPr lang="en-US" dirty="0"/>
              <a:t>Now, assume your are an analyst of the ministry and you are involved in an task group to find which are the categories of working people with the significantly higher and lower average working hours per week, depending on their education, occupation, work class, age.</a:t>
            </a:r>
          </a:p>
          <a:p>
            <a:r>
              <a:rPr lang="en-US" dirty="0"/>
              <a:t>So, you are given some reports, prepared from the IT dept of the ministry with data that contribute towards this goal of understanding who works more and who works less.</a:t>
            </a:r>
          </a:p>
          <a:p>
            <a:r>
              <a:rPr lang="en-US" b="1" dirty="0"/>
              <a:t>In all that follows, you are the analyst who wants to find out which people work more and which ones work less</a:t>
            </a:r>
          </a:p>
          <a:p>
            <a:pPr lvl="1"/>
            <a:r>
              <a:rPr lang="en-US" dirty="0">
                <a:solidFill>
                  <a:srgbClr val="FF0000"/>
                </a:solidFill>
              </a:rPr>
              <a:t>Be careful: this is just the context of the things that follow, and not what you will be asked to do – this will be given to you right next</a:t>
            </a:r>
          </a:p>
        </p:txBody>
      </p:sp>
      <p:sp>
        <p:nvSpPr>
          <p:cNvPr id="4" name="Slide Number Placeholder 3">
            <a:extLst>
              <a:ext uri="{FF2B5EF4-FFF2-40B4-BE49-F238E27FC236}">
                <a16:creationId xmlns:a16="http://schemas.microsoft.com/office/drawing/2014/main" xmlns="" id="{6E700281-F20B-0CC0-B799-6D09DA33174E}"/>
              </a:ext>
            </a:extLst>
          </p:cNvPr>
          <p:cNvSpPr>
            <a:spLocks noGrp="1"/>
          </p:cNvSpPr>
          <p:nvPr>
            <p:ph type="sldNum" sz="quarter" idx="12"/>
          </p:nvPr>
        </p:nvSpPr>
        <p:spPr/>
        <p:txBody>
          <a:bodyPr/>
          <a:lstStyle/>
          <a:p>
            <a:fld id="{7BA62CDB-1D13-4ABA-950E-23110580C238}" type="slidenum">
              <a:rPr lang="el-GR" smtClean="0"/>
              <a:t>5</a:t>
            </a:fld>
            <a:endParaRPr lang="el-GR" dirty="0"/>
          </a:p>
        </p:txBody>
      </p:sp>
    </p:spTree>
    <p:extLst>
      <p:ext uri="{BB962C8B-B14F-4D97-AF65-F5344CB8AC3E}">
        <p14:creationId xmlns:p14="http://schemas.microsoft.com/office/powerpoint/2010/main" val="3376423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1021ED-802B-8419-82BD-DD2AF676A733}"/>
              </a:ext>
            </a:extLst>
          </p:cNvPr>
          <p:cNvSpPr>
            <a:spLocks noGrp="1"/>
          </p:cNvSpPr>
          <p:nvPr>
            <p:ph type="title"/>
          </p:nvPr>
        </p:nvSpPr>
        <p:spPr/>
        <p:txBody>
          <a:bodyPr/>
          <a:lstStyle/>
          <a:p>
            <a:r>
              <a:rPr lang="en-US" dirty="0"/>
              <a:t>Your task</a:t>
            </a:r>
            <a:br>
              <a:rPr lang="en-US" dirty="0"/>
            </a:br>
            <a:endParaRPr lang="en-US" dirty="0"/>
          </a:p>
        </p:txBody>
      </p:sp>
      <p:sp>
        <p:nvSpPr>
          <p:cNvPr id="3" name="Content Placeholder 2">
            <a:extLst>
              <a:ext uri="{FF2B5EF4-FFF2-40B4-BE49-F238E27FC236}">
                <a16:creationId xmlns:a16="http://schemas.microsoft.com/office/drawing/2014/main" xmlns="" id="{311EEDEA-3560-C83B-9FBF-BC3506D01BA5}"/>
              </a:ext>
            </a:extLst>
          </p:cNvPr>
          <p:cNvSpPr>
            <a:spLocks noGrp="1"/>
          </p:cNvSpPr>
          <p:nvPr>
            <p:ph idx="1"/>
          </p:nvPr>
        </p:nvSpPr>
        <p:spPr>
          <a:xfrm>
            <a:off x="838200" y="1381125"/>
            <a:ext cx="10515600" cy="5210175"/>
          </a:xfrm>
          <a:ln>
            <a:solidFill>
              <a:srgbClr val="FF0000"/>
            </a:solidFill>
          </a:ln>
        </p:spPr>
        <p:txBody>
          <a:bodyPr>
            <a:normAutofit/>
          </a:bodyPr>
          <a:lstStyle/>
          <a:p>
            <a:pPr marL="514350" indent="-514350">
              <a:buFont typeface="+mj-lt"/>
              <a:buAutoNum type="arabicPeriod"/>
            </a:pPr>
            <a:r>
              <a:rPr lang="en-US" dirty="0"/>
              <a:t>First, you will be given a </a:t>
            </a:r>
            <a:r>
              <a:rPr lang="en-US" b="1" dirty="0">
                <a:solidFill>
                  <a:srgbClr val="FF0000"/>
                </a:solidFill>
              </a:rPr>
              <a:t>warm-up slide </a:t>
            </a:r>
            <a:r>
              <a:rPr lang="en-US" dirty="0"/>
              <a:t>with 4 query results that give a broad description of how work hours are related to the various data dimensions.</a:t>
            </a:r>
          </a:p>
          <a:p>
            <a:pPr lvl="1"/>
            <a:r>
              <a:rPr lang="en-US" dirty="0"/>
              <a:t>Please spend 5’ – 10’ minutes to (a) </a:t>
            </a:r>
            <a:r>
              <a:rPr lang="en-US" dirty="0">
                <a:solidFill>
                  <a:srgbClr val="FF0000"/>
                </a:solidFill>
              </a:rPr>
              <a:t>study the data</a:t>
            </a:r>
            <a:r>
              <a:rPr lang="en-US" dirty="0"/>
              <a:t>, and (b) </a:t>
            </a:r>
            <a:r>
              <a:rPr lang="en-US" dirty="0">
                <a:solidFill>
                  <a:srgbClr val="FF0000"/>
                </a:solidFill>
              </a:rPr>
              <a:t>write down </a:t>
            </a:r>
            <a:r>
              <a:rPr lang="en-US" dirty="0"/>
              <a:t>in a free-form text, who do you think work the most and the least hours</a:t>
            </a:r>
          </a:p>
          <a:p>
            <a:pPr marL="514350" indent="-514350">
              <a:buFont typeface="+mj-lt"/>
              <a:buAutoNum type="arabicPeriod"/>
            </a:pPr>
            <a:r>
              <a:rPr lang="en-US" dirty="0"/>
              <a:t>Then, you will be given </a:t>
            </a:r>
            <a:r>
              <a:rPr lang="en-US" b="1" dirty="0">
                <a:solidFill>
                  <a:srgbClr val="0000FF"/>
                </a:solidFill>
              </a:rPr>
              <a:t>3 data slides</a:t>
            </a:r>
            <a:r>
              <a:rPr lang="en-US" dirty="0"/>
              <a:t>, each with 4 query results. </a:t>
            </a:r>
            <a:r>
              <a:rPr lang="en-US" b="1" dirty="0"/>
              <a:t>For</a:t>
            </a:r>
            <a:r>
              <a:rPr lang="en-US" dirty="0"/>
              <a:t> </a:t>
            </a:r>
            <a:r>
              <a:rPr lang="en-US" b="1" dirty="0"/>
              <a:t>each of these 3 slides</a:t>
            </a:r>
          </a:p>
          <a:p>
            <a:pPr lvl="1"/>
            <a:r>
              <a:rPr lang="en-US" dirty="0"/>
              <a:t>Please </a:t>
            </a:r>
            <a:r>
              <a:rPr lang="en-US" b="1" dirty="0">
                <a:solidFill>
                  <a:srgbClr val="0000FF"/>
                </a:solidFill>
              </a:rPr>
              <a:t>rank the query results of the data slide with respect to how interesting</a:t>
            </a:r>
            <a:r>
              <a:rPr lang="en-US" dirty="0">
                <a:solidFill>
                  <a:srgbClr val="0000FF"/>
                </a:solidFill>
              </a:rPr>
              <a:t> </a:t>
            </a:r>
            <a:r>
              <a:rPr lang="en-US" dirty="0"/>
              <a:t>they seem to you</a:t>
            </a:r>
            <a:r>
              <a:rPr lang="el-GR" dirty="0"/>
              <a:t>, </a:t>
            </a:r>
            <a:r>
              <a:rPr lang="en-US" dirty="0"/>
              <a:t>in a scale from 1 to 4. </a:t>
            </a:r>
          </a:p>
          <a:p>
            <a:pPr lvl="1"/>
            <a:r>
              <a:rPr lang="en-US" dirty="0"/>
              <a:t>Give </a:t>
            </a:r>
            <a:r>
              <a:rPr lang="en-US" u="sng" dirty="0"/>
              <a:t>rank 1 to the most interesting</a:t>
            </a:r>
            <a:r>
              <a:rPr lang="en-US" dirty="0"/>
              <a:t> and </a:t>
            </a:r>
            <a:r>
              <a:rPr lang="en-US" u="sng" dirty="0"/>
              <a:t>rank 4 to the less interesting</a:t>
            </a:r>
            <a:r>
              <a:rPr lang="en-US" dirty="0"/>
              <a:t>.</a:t>
            </a:r>
          </a:p>
          <a:p>
            <a:pPr lvl="1"/>
            <a:r>
              <a:rPr lang="en-US" dirty="0"/>
              <a:t>Avoid ties and blanks: each query gets a number from 1 to 4</a:t>
            </a:r>
          </a:p>
          <a:p>
            <a:pPr lvl="1"/>
            <a:r>
              <a:rPr lang="en-US" b="1" dirty="0">
                <a:solidFill>
                  <a:srgbClr val="0000FF"/>
                </a:solidFill>
              </a:rPr>
              <a:t>Write</a:t>
            </a:r>
            <a:r>
              <a:rPr lang="en-US" dirty="0"/>
              <a:t> in the free-text form </a:t>
            </a:r>
            <a:r>
              <a:rPr lang="en-US" b="1" dirty="0">
                <a:solidFill>
                  <a:srgbClr val="0000FF"/>
                </a:solidFill>
              </a:rPr>
              <a:t>a short justification</a:t>
            </a:r>
            <a:r>
              <a:rPr lang="en-US" dirty="0"/>
              <a:t> for your ranking: what made you believe that a certain query results deserves the rank it gave</a:t>
            </a:r>
          </a:p>
        </p:txBody>
      </p:sp>
      <p:sp>
        <p:nvSpPr>
          <p:cNvPr id="4" name="Slide Number Placeholder 3">
            <a:extLst>
              <a:ext uri="{FF2B5EF4-FFF2-40B4-BE49-F238E27FC236}">
                <a16:creationId xmlns:a16="http://schemas.microsoft.com/office/drawing/2014/main" xmlns="" id="{FA3955C3-5E21-765D-946E-B5C86989A6DC}"/>
              </a:ext>
            </a:extLst>
          </p:cNvPr>
          <p:cNvSpPr>
            <a:spLocks noGrp="1"/>
          </p:cNvSpPr>
          <p:nvPr>
            <p:ph type="sldNum" sz="quarter" idx="12"/>
          </p:nvPr>
        </p:nvSpPr>
        <p:spPr/>
        <p:txBody>
          <a:bodyPr/>
          <a:lstStyle/>
          <a:p>
            <a:fld id="{7BA62CDB-1D13-4ABA-950E-23110580C238}" type="slidenum">
              <a:rPr lang="el-GR" smtClean="0"/>
              <a:t>6</a:t>
            </a:fld>
            <a:endParaRPr lang="el-GR"/>
          </a:p>
        </p:txBody>
      </p:sp>
    </p:spTree>
    <p:extLst>
      <p:ext uri="{BB962C8B-B14F-4D97-AF65-F5344CB8AC3E}">
        <p14:creationId xmlns:p14="http://schemas.microsoft.com/office/powerpoint/2010/main" val="11560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4C5EF-B965-F358-FDB8-9CE77655E7B8}"/>
              </a:ext>
            </a:extLst>
          </p:cNvPr>
          <p:cNvSpPr>
            <a:spLocks noGrp="1"/>
          </p:cNvSpPr>
          <p:nvPr>
            <p:ph type="title"/>
          </p:nvPr>
        </p:nvSpPr>
        <p:spPr/>
        <p:txBody>
          <a:bodyPr/>
          <a:lstStyle/>
          <a:p>
            <a:r>
              <a:rPr lang="en-US" dirty="0"/>
              <a:t>Let’s start with the warm up</a:t>
            </a:r>
          </a:p>
        </p:txBody>
      </p:sp>
      <p:sp>
        <p:nvSpPr>
          <p:cNvPr id="3" name="Text Placeholder 2">
            <a:extLst>
              <a:ext uri="{FF2B5EF4-FFF2-40B4-BE49-F238E27FC236}">
                <a16:creationId xmlns:a16="http://schemas.microsoft.com/office/drawing/2014/main" xmlns="" id="{240112C6-52DB-A89A-E804-357D6209F12E}"/>
              </a:ext>
            </a:extLst>
          </p:cNvPr>
          <p:cNvSpPr>
            <a:spLocks noGrp="1"/>
          </p:cNvSpPr>
          <p:nvPr>
            <p:ph type="body" idx="1"/>
          </p:nvPr>
        </p:nvSpPr>
        <p:spPr/>
        <p:txBody>
          <a:bodyPr/>
          <a:lstStyle/>
          <a:p>
            <a:pPr marL="514350" indent="-514350">
              <a:buFont typeface="+mj-lt"/>
              <a:buAutoNum type="arabicPeriod"/>
            </a:pPr>
            <a:r>
              <a:rPr lang="en-US" dirty="0"/>
              <a:t>First, you will be given a </a:t>
            </a:r>
            <a:r>
              <a:rPr lang="en-US" b="1" dirty="0">
                <a:solidFill>
                  <a:srgbClr val="FF0000"/>
                </a:solidFill>
              </a:rPr>
              <a:t>warm-up slide </a:t>
            </a:r>
            <a:r>
              <a:rPr lang="en-US" dirty="0"/>
              <a:t>with 4 query results that give a broad description of how work hours are related to the various data dimensions.</a:t>
            </a:r>
          </a:p>
          <a:p>
            <a:pPr lvl="1"/>
            <a:r>
              <a:rPr lang="en-US" dirty="0"/>
              <a:t>Please spend 5’ – 10’ minutes to (a) </a:t>
            </a:r>
            <a:r>
              <a:rPr lang="en-US" dirty="0">
                <a:solidFill>
                  <a:srgbClr val="FF0000"/>
                </a:solidFill>
              </a:rPr>
              <a:t>study the data</a:t>
            </a:r>
            <a:r>
              <a:rPr lang="en-US" dirty="0"/>
              <a:t>, and (b) </a:t>
            </a:r>
            <a:r>
              <a:rPr lang="en-US" dirty="0">
                <a:solidFill>
                  <a:srgbClr val="FF0000"/>
                </a:solidFill>
              </a:rPr>
              <a:t>write down </a:t>
            </a:r>
            <a:r>
              <a:rPr lang="en-US" dirty="0"/>
              <a:t>in a free-form text, who do you think work the most and the least hours</a:t>
            </a:r>
          </a:p>
          <a:p>
            <a:endParaRPr lang="en-US" dirty="0"/>
          </a:p>
        </p:txBody>
      </p:sp>
      <p:sp>
        <p:nvSpPr>
          <p:cNvPr id="4" name="Slide Number Placeholder 3">
            <a:extLst>
              <a:ext uri="{FF2B5EF4-FFF2-40B4-BE49-F238E27FC236}">
                <a16:creationId xmlns:a16="http://schemas.microsoft.com/office/drawing/2014/main" xmlns="" id="{5C69DA61-F319-DA45-E06F-0BF07778517A}"/>
              </a:ext>
            </a:extLst>
          </p:cNvPr>
          <p:cNvSpPr>
            <a:spLocks noGrp="1"/>
          </p:cNvSpPr>
          <p:nvPr>
            <p:ph type="sldNum" sz="quarter" idx="12"/>
          </p:nvPr>
        </p:nvSpPr>
        <p:spPr/>
        <p:txBody>
          <a:bodyPr/>
          <a:lstStyle/>
          <a:p>
            <a:fld id="{7BA62CDB-1D13-4ABA-950E-23110580C238}" type="slidenum">
              <a:rPr lang="el-GR" smtClean="0"/>
              <a:t>7</a:t>
            </a:fld>
            <a:endParaRPr lang="el-GR"/>
          </a:p>
        </p:txBody>
      </p:sp>
    </p:spTree>
    <p:extLst>
      <p:ext uri="{BB962C8B-B14F-4D97-AF65-F5344CB8AC3E}">
        <p14:creationId xmlns:p14="http://schemas.microsoft.com/office/powerpoint/2010/main" val="302325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Πίνακας 3"/>
          <p:cNvGraphicFramePr>
            <a:graphicFrameLocks noGrp="1"/>
          </p:cNvGraphicFramePr>
          <p:nvPr>
            <p:extLst>
              <p:ext uri="{D42A27DB-BD31-4B8C-83A1-F6EECF244321}">
                <p14:modId xmlns:p14="http://schemas.microsoft.com/office/powerpoint/2010/main" val="1955160051"/>
              </p:ext>
            </p:extLst>
          </p:nvPr>
        </p:nvGraphicFramePr>
        <p:xfrm>
          <a:off x="76199" y="33867"/>
          <a:ext cx="12048067" cy="6798733"/>
        </p:xfrm>
        <a:graphic>
          <a:graphicData uri="http://schemas.openxmlformats.org/drawingml/2006/table">
            <a:tbl>
              <a:tblPr firstRow="1" bandRow="1">
                <a:tableStyleId>{5C22544A-7EE6-4342-B048-85BDC9FD1C3A}</a:tableStyleId>
              </a:tblPr>
              <a:tblGrid>
                <a:gridCol w="6028268">
                  <a:extLst>
                    <a:ext uri="{9D8B030D-6E8A-4147-A177-3AD203B41FA5}">
                      <a16:colId xmlns:a16="http://schemas.microsoft.com/office/drawing/2014/main" xmlns="" val="20000"/>
                    </a:ext>
                  </a:extLst>
                </a:gridCol>
                <a:gridCol w="6019799">
                  <a:extLst>
                    <a:ext uri="{9D8B030D-6E8A-4147-A177-3AD203B41FA5}">
                      <a16:colId xmlns:a16="http://schemas.microsoft.com/office/drawing/2014/main" xmlns="" val="20001"/>
                    </a:ext>
                  </a:extLst>
                </a:gridCol>
              </a:tblGrid>
              <a:tr h="3080173">
                <a:tc>
                  <a:txBody>
                    <a:bodyPr/>
                    <a:lstStyle/>
                    <a:p>
                      <a:pPr marL="0" indent="0">
                        <a:buFont typeface="Arial" panose="020B0604020202020204" pitchFamily="34" charset="0"/>
                        <a:buNone/>
                      </a:pPr>
                      <a:r>
                        <a:rPr lang="en-US" b="1" dirty="0">
                          <a:solidFill>
                            <a:schemeClr val="bg1">
                              <a:lumMod val="50000"/>
                            </a:schemeClr>
                          </a:solidFill>
                        </a:rPr>
                        <a:t>Warmup Query Result 1</a:t>
                      </a:r>
                    </a:p>
                    <a:p>
                      <a:r>
                        <a:rPr lang="en-US" b="0" dirty="0">
                          <a:solidFill>
                            <a:schemeClr val="bg1">
                              <a:lumMod val="50000"/>
                            </a:schemeClr>
                          </a:solidFill>
                        </a:rPr>
                        <a:t>Here, we see the average work hours of people in the </a:t>
                      </a:r>
                      <a:r>
                        <a:rPr lang="en-US" b="0" i="1" dirty="0">
                          <a:solidFill>
                            <a:schemeClr val="bg1">
                              <a:lumMod val="50000"/>
                            </a:schemeClr>
                          </a:solidFill>
                        </a:rPr>
                        <a:t>age </a:t>
                      </a:r>
                      <a:r>
                        <a:rPr lang="en-US" b="0" dirty="0">
                          <a:solidFill>
                            <a:schemeClr val="bg1">
                              <a:lumMod val="50000"/>
                            </a:schemeClr>
                          </a:solidFill>
                        </a:rPr>
                        <a:t>range </a:t>
                      </a:r>
                      <a:r>
                        <a:rPr lang="en-US" b="0" i="1" dirty="0">
                          <a:solidFill>
                            <a:schemeClr val="bg1">
                              <a:lumMod val="50000"/>
                            </a:schemeClr>
                          </a:solidFill>
                        </a:rPr>
                        <a:t>17-36</a:t>
                      </a:r>
                      <a:r>
                        <a:rPr lang="en-US" b="0" dirty="0">
                          <a:solidFill>
                            <a:schemeClr val="bg1">
                              <a:lumMod val="50000"/>
                            </a:schemeClr>
                          </a:solidFill>
                        </a:rPr>
                        <a:t>, in the </a:t>
                      </a:r>
                      <a:r>
                        <a:rPr lang="en-US" b="0" i="1" dirty="0" smtClean="0">
                          <a:solidFill>
                            <a:schemeClr val="bg1">
                              <a:lumMod val="50000"/>
                            </a:schemeClr>
                          </a:solidFill>
                        </a:rPr>
                        <a:t>Work Class </a:t>
                      </a:r>
                      <a:r>
                        <a:rPr lang="en-US" b="0" i="1" dirty="0">
                          <a:solidFill>
                            <a:schemeClr val="bg1">
                              <a:lumMod val="50000"/>
                            </a:schemeClr>
                          </a:solidFill>
                        </a:rPr>
                        <a:t>‘With-Pay’</a:t>
                      </a:r>
                      <a:r>
                        <a:rPr lang="en-US" b="0" dirty="0">
                          <a:solidFill>
                            <a:schemeClr val="bg1">
                              <a:lumMod val="50000"/>
                            </a:schemeClr>
                          </a:solidFill>
                        </a:rPr>
                        <a:t>, organized by education level and occupation </a:t>
                      </a:r>
                    </a:p>
                    <a:p>
                      <a:endParaRPr lang="el-GR" b="0" dirty="0">
                        <a:solidFill>
                          <a:schemeClr val="tx1"/>
                        </a:solidFill>
                      </a:endParaRP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r">
                        <a:buFont typeface="Arial" panose="020B0604020202020204" pitchFamily="34" charset="0"/>
                        <a:buNone/>
                      </a:pPr>
                      <a:r>
                        <a:rPr lang="en-US" b="1" dirty="0">
                          <a:solidFill>
                            <a:schemeClr val="bg1">
                              <a:lumMod val="50000"/>
                            </a:schemeClr>
                          </a:solidFill>
                        </a:rPr>
                        <a:t>Warmup Query </a:t>
                      </a:r>
                      <a:r>
                        <a:rPr lang="en-US" b="1" dirty="0" smtClean="0">
                          <a:solidFill>
                            <a:schemeClr val="bg1">
                              <a:lumMod val="50000"/>
                            </a:schemeClr>
                          </a:solidFill>
                        </a:rPr>
                        <a:t>Result 2</a:t>
                      </a:r>
                      <a:endParaRPr lang="en-US" b="1" dirty="0">
                        <a:solidFill>
                          <a:schemeClr val="bg1">
                            <a:lumMod val="50000"/>
                          </a:schemeClr>
                        </a:solidFill>
                      </a:endParaRPr>
                    </a:p>
                    <a:p>
                      <a:pPr marL="0" indent="0" algn="r">
                        <a:buFont typeface="Arial" panose="020B0604020202020204" pitchFamily="34" charset="0"/>
                        <a:buNone/>
                      </a:pPr>
                      <a:r>
                        <a:rPr lang="en-US" b="0" dirty="0" smtClean="0">
                          <a:solidFill>
                            <a:schemeClr val="bg1">
                              <a:lumMod val="50000"/>
                            </a:schemeClr>
                          </a:solidFill>
                        </a:rPr>
                        <a:t>Here, we see the average work hours of people with</a:t>
                      </a:r>
                    </a:p>
                    <a:p>
                      <a:pPr marL="0" indent="0" algn="r">
                        <a:buFont typeface="Arial" panose="020B0604020202020204" pitchFamily="34" charset="0"/>
                        <a:buNone/>
                      </a:pPr>
                      <a:r>
                        <a:rPr lang="en-US" b="0" dirty="0" smtClean="0">
                          <a:solidFill>
                            <a:schemeClr val="bg1">
                              <a:lumMod val="50000"/>
                            </a:schemeClr>
                          </a:solidFill>
                        </a:rPr>
                        <a:t>a </a:t>
                      </a:r>
                      <a:r>
                        <a:rPr lang="en-US" b="0" i="1" dirty="0" smtClean="0">
                          <a:solidFill>
                            <a:schemeClr val="bg1">
                              <a:lumMod val="50000"/>
                            </a:schemeClr>
                          </a:solidFill>
                        </a:rPr>
                        <a:t>‘Post-Secondary</a:t>
                      </a:r>
                      <a:r>
                        <a:rPr lang="en-US" b="0" i="1" baseline="0" dirty="0" smtClean="0">
                          <a:solidFill>
                            <a:schemeClr val="bg1">
                              <a:lumMod val="50000"/>
                            </a:schemeClr>
                          </a:solidFill>
                        </a:rPr>
                        <a:t>’ Education</a:t>
                      </a:r>
                      <a:r>
                        <a:rPr lang="en-US" b="0" baseline="0" dirty="0" smtClean="0">
                          <a:solidFill>
                            <a:schemeClr val="bg1">
                              <a:lumMod val="50000"/>
                            </a:schemeClr>
                          </a:solidFill>
                        </a:rPr>
                        <a:t>, in the </a:t>
                      </a:r>
                      <a:r>
                        <a:rPr lang="en-US" b="0" i="1" baseline="0" dirty="0" smtClean="0">
                          <a:solidFill>
                            <a:schemeClr val="bg1">
                              <a:lumMod val="50000"/>
                            </a:schemeClr>
                          </a:solidFill>
                        </a:rPr>
                        <a:t>Work Class ‘With-Pay’</a:t>
                      </a:r>
                      <a:r>
                        <a:rPr lang="en-US" b="0" baseline="0" dirty="0" smtClean="0">
                          <a:solidFill>
                            <a:schemeClr val="bg1">
                              <a:lumMod val="50000"/>
                            </a:schemeClr>
                          </a:solidFill>
                        </a:rPr>
                        <a:t>,</a:t>
                      </a:r>
                    </a:p>
                    <a:p>
                      <a:pPr marL="0" indent="0" algn="r">
                        <a:buFont typeface="Arial" panose="020B0604020202020204" pitchFamily="34" charset="0"/>
                        <a:buNone/>
                      </a:pPr>
                      <a:r>
                        <a:rPr lang="en-US" b="0" baseline="0" dirty="0" smtClean="0">
                          <a:solidFill>
                            <a:schemeClr val="bg1">
                              <a:lumMod val="50000"/>
                            </a:schemeClr>
                          </a:solidFill>
                        </a:rPr>
                        <a:t>organized by occupation and </a:t>
                      </a:r>
                    </a:p>
                    <a:p>
                      <a:pPr marL="0" indent="0" algn="r">
                        <a:buFont typeface="Arial" panose="020B0604020202020204" pitchFamily="34" charset="0"/>
                        <a:buNone/>
                      </a:pPr>
                      <a:r>
                        <a:rPr lang="en-US" b="0" baseline="0" dirty="0" smtClean="0">
                          <a:solidFill>
                            <a:schemeClr val="bg1">
                              <a:lumMod val="50000"/>
                            </a:schemeClr>
                          </a:solidFill>
                        </a:rPr>
                        <a:t>work class subdivision</a:t>
                      </a:r>
                      <a:endParaRPr lang="en-US" b="0" dirty="0" smtClean="0">
                        <a:solidFill>
                          <a:schemeClr val="bg1">
                            <a:lumMod val="50000"/>
                          </a:schemeClr>
                        </a:solidFill>
                      </a:endParaRPr>
                    </a:p>
                    <a:p>
                      <a:pPr marL="0" indent="0" algn="r">
                        <a:buFont typeface="Arial" panose="020B0604020202020204" pitchFamily="34" charset="0"/>
                        <a:buNone/>
                      </a:pPr>
                      <a:endParaRPr lang="el-GR" b="0" dirty="0">
                        <a:solidFill>
                          <a:schemeClr val="tx1"/>
                        </a:solidFill>
                      </a:endParaRPr>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352800">
                <a:tc>
                  <a:txBody>
                    <a:bodyPr/>
                    <a:lstStyle/>
                    <a:p>
                      <a:pPr marL="0" indent="0">
                        <a:buFont typeface="Arial" panose="020B0604020202020204" pitchFamily="34" charset="0"/>
                        <a:buNone/>
                      </a:pPr>
                      <a:endParaRPr lang="en-US" b="0" dirty="0">
                        <a:solidFill>
                          <a:srgbClr val="008000"/>
                        </a:solidFill>
                      </a:endParaRPr>
                    </a:p>
                    <a:p>
                      <a:pPr marL="0" indent="0">
                        <a:buFont typeface="Arial" panose="020B0604020202020204" pitchFamily="34" charset="0"/>
                        <a:buNone/>
                      </a:pPr>
                      <a:endParaRPr lang="en-US" b="0" dirty="0">
                        <a:solidFill>
                          <a:srgbClr val="008000"/>
                        </a:solidFill>
                      </a:endParaRPr>
                    </a:p>
                    <a:p>
                      <a:pPr marL="0" indent="0">
                        <a:buFont typeface="Arial" panose="020B0604020202020204" pitchFamily="34" charset="0"/>
                        <a:buNone/>
                      </a:pPr>
                      <a:endParaRPr lang="en-US" b="0" dirty="0">
                        <a:solidFill>
                          <a:srgbClr val="008000"/>
                        </a:solidFill>
                      </a:endParaRPr>
                    </a:p>
                    <a:p>
                      <a:pPr marL="0" indent="0">
                        <a:buFont typeface="Arial" panose="020B0604020202020204" pitchFamily="34" charset="0"/>
                        <a:buNone/>
                      </a:pPr>
                      <a:endParaRPr lang="en-US" b="0" dirty="0">
                        <a:solidFill>
                          <a:srgbClr val="008000"/>
                        </a:solidFill>
                      </a:endParaRPr>
                    </a:p>
                    <a:p>
                      <a:pPr marL="0" indent="0">
                        <a:buFont typeface="Arial" panose="020B0604020202020204" pitchFamily="34" charset="0"/>
                        <a:buNone/>
                      </a:pPr>
                      <a:endParaRPr lang="en-US" b="0" dirty="0">
                        <a:solidFill>
                          <a:srgbClr val="008000"/>
                        </a:solidFill>
                      </a:endParaRPr>
                    </a:p>
                    <a:p>
                      <a:pPr marL="0" indent="0">
                        <a:buFont typeface="Arial" panose="020B0604020202020204" pitchFamily="34" charset="0"/>
                        <a:buNone/>
                      </a:pPr>
                      <a:r>
                        <a:rPr lang="en-US" b="1" dirty="0">
                          <a:solidFill>
                            <a:schemeClr val="bg1">
                              <a:lumMod val="50000"/>
                            </a:schemeClr>
                          </a:solidFill>
                        </a:rPr>
                        <a:t>Warmup Query Result 3</a:t>
                      </a:r>
                    </a:p>
                    <a:p>
                      <a:r>
                        <a:rPr lang="en-US" dirty="0">
                          <a:solidFill>
                            <a:schemeClr val="bg1">
                              <a:lumMod val="50000"/>
                            </a:schemeClr>
                          </a:solidFill>
                        </a:rPr>
                        <a:t>Here, we see the average work hours of people with a ‘</a:t>
                      </a:r>
                      <a:r>
                        <a:rPr lang="en-US" i="1" dirty="0">
                          <a:solidFill>
                            <a:schemeClr val="bg1">
                              <a:lumMod val="50000"/>
                            </a:schemeClr>
                          </a:solidFill>
                        </a:rPr>
                        <a:t>Post-grad’ Education</a:t>
                      </a:r>
                      <a:r>
                        <a:rPr lang="en-US" dirty="0">
                          <a:solidFill>
                            <a:schemeClr val="bg1">
                              <a:lumMod val="50000"/>
                            </a:schemeClr>
                          </a:solidFill>
                        </a:rPr>
                        <a:t>, who also belong to the </a:t>
                      </a:r>
                      <a:r>
                        <a:rPr lang="en-US" i="1" dirty="0">
                          <a:solidFill>
                            <a:schemeClr val="bg1">
                              <a:lumMod val="50000"/>
                            </a:schemeClr>
                          </a:solidFill>
                        </a:rPr>
                        <a:t>work-class ‘With-Pay’</a:t>
                      </a:r>
                      <a:r>
                        <a:rPr lang="en-US" dirty="0">
                          <a:solidFill>
                            <a:schemeClr val="bg1">
                              <a:lumMod val="50000"/>
                            </a:schemeClr>
                          </a:solidFill>
                        </a:rPr>
                        <a:t>, organized by age range and detailed work-class</a:t>
                      </a:r>
                    </a:p>
                    <a:p>
                      <a:endParaRPr lang="el-GR" b="0" dirty="0">
                        <a:solidFill>
                          <a:schemeClr val="tx1"/>
                        </a:solidFill>
                      </a:endParaRP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r">
                        <a:buFont typeface="Arial" panose="020B0604020202020204" pitchFamily="34" charset="0"/>
                        <a:buNone/>
                      </a:pPr>
                      <a:endParaRPr lang="en-US" b="0" dirty="0" smtClean="0">
                        <a:solidFill>
                          <a:schemeClr val="tx1"/>
                        </a:solidFill>
                      </a:endParaRPr>
                    </a:p>
                    <a:p>
                      <a:pPr marL="0" indent="0" algn="r">
                        <a:buFont typeface="Arial" panose="020B0604020202020204" pitchFamily="34" charset="0"/>
                        <a:buNone/>
                      </a:pPr>
                      <a:endParaRPr lang="en-US" b="0" dirty="0" smtClean="0">
                        <a:solidFill>
                          <a:schemeClr val="tx1"/>
                        </a:solidFill>
                      </a:endParaRPr>
                    </a:p>
                    <a:p>
                      <a:pPr marL="0" indent="0" algn="r">
                        <a:buFont typeface="Arial" panose="020B0604020202020204" pitchFamily="34" charset="0"/>
                        <a:buNone/>
                      </a:pPr>
                      <a:r>
                        <a:rPr lang="en-US" b="1" dirty="0" smtClean="0">
                          <a:solidFill>
                            <a:schemeClr val="bg1">
                              <a:lumMod val="50000"/>
                            </a:schemeClr>
                          </a:solidFill>
                        </a:rPr>
                        <a:t>Warmup Query Result </a:t>
                      </a:r>
                      <a:r>
                        <a:rPr lang="el-GR" b="1" dirty="0" smtClean="0">
                          <a:solidFill>
                            <a:schemeClr val="bg1">
                              <a:lumMod val="50000"/>
                            </a:schemeClr>
                          </a:solidFill>
                        </a:rPr>
                        <a:t>4</a:t>
                      </a:r>
                      <a:endParaRPr lang="en-US" b="1" dirty="0" smtClean="0">
                        <a:solidFill>
                          <a:schemeClr val="bg1">
                            <a:lumMod val="50000"/>
                          </a:schemeClr>
                        </a:solidFill>
                      </a:endParaRPr>
                    </a:p>
                    <a:p>
                      <a:pPr marL="0" indent="0" algn="r">
                        <a:buFont typeface="Arial" panose="020B0604020202020204" pitchFamily="34" charset="0"/>
                        <a:buNone/>
                      </a:pPr>
                      <a:r>
                        <a:rPr lang="en-US" b="0" dirty="0" smtClean="0">
                          <a:solidFill>
                            <a:schemeClr val="bg1">
                              <a:lumMod val="50000"/>
                            </a:schemeClr>
                          </a:solidFill>
                        </a:rPr>
                        <a:t>Here, we see</a:t>
                      </a:r>
                      <a:r>
                        <a:rPr lang="en-US" b="0" baseline="0" dirty="0" smtClean="0">
                          <a:solidFill>
                            <a:schemeClr val="bg1">
                              <a:lumMod val="50000"/>
                            </a:schemeClr>
                          </a:solidFill>
                        </a:rPr>
                        <a:t> the average work hours </a:t>
                      </a:r>
                    </a:p>
                    <a:p>
                      <a:pPr marL="0" indent="0" algn="r">
                        <a:buFont typeface="Arial" panose="020B0604020202020204" pitchFamily="34" charset="0"/>
                        <a:buNone/>
                      </a:pPr>
                      <a:r>
                        <a:rPr lang="en-US" b="0" baseline="0" dirty="0" smtClean="0">
                          <a:solidFill>
                            <a:schemeClr val="bg1">
                              <a:lumMod val="50000"/>
                            </a:schemeClr>
                          </a:solidFill>
                        </a:rPr>
                        <a:t>of people in the </a:t>
                      </a:r>
                      <a:r>
                        <a:rPr lang="en-US" b="0" i="1" baseline="0" dirty="0" smtClean="0">
                          <a:solidFill>
                            <a:schemeClr val="bg1">
                              <a:lumMod val="50000"/>
                            </a:schemeClr>
                          </a:solidFill>
                        </a:rPr>
                        <a:t>Work Class ‘With-Pay’</a:t>
                      </a:r>
                      <a:r>
                        <a:rPr lang="en-US" b="0" baseline="0" dirty="0" smtClean="0">
                          <a:solidFill>
                            <a:schemeClr val="bg1">
                              <a:lumMod val="50000"/>
                            </a:schemeClr>
                          </a:solidFill>
                        </a:rPr>
                        <a:t>, </a:t>
                      </a:r>
                    </a:p>
                    <a:p>
                      <a:pPr marL="0" indent="0" algn="r">
                        <a:buFont typeface="Arial" panose="020B0604020202020204" pitchFamily="34" charset="0"/>
                        <a:buNone/>
                      </a:pPr>
                      <a:r>
                        <a:rPr lang="en-US" b="0" baseline="0" dirty="0" smtClean="0">
                          <a:solidFill>
                            <a:schemeClr val="bg1">
                              <a:lumMod val="50000"/>
                            </a:schemeClr>
                          </a:solidFill>
                        </a:rPr>
                        <a:t>with </a:t>
                      </a:r>
                      <a:r>
                        <a:rPr lang="en-US" b="0" i="1" baseline="0" dirty="0" smtClean="0">
                          <a:solidFill>
                            <a:schemeClr val="bg1">
                              <a:lumMod val="50000"/>
                            </a:schemeClr>
                          </a:solidFill>
                        </a:rPr>
                        <a:t>‘White-collar’ Occupation</a:t>
                      </a:r>
                    </a:p>
                    <a:p>
                      <a:pPr marL="0" indent="0" algn="r">
                        <a:buFont typeface="Arial" panose="020B0604020202020204" pitchFamily="34" charset="0"/>
                        <a:buNone/>
                      </a:pPr>
                      <a:r>
                        <a:rPr lang="en-US" b="0" baseline="0" dirty="0" smtClean="0">
                          <a:solidFill>
                            <a:schemeClr val="bg1">
                              <a:lumMod val="50000"/>
                            </a:schemeClr>
                          </a:solidFill>
                        </a:rPr>
                        <a:t>organized by education and age range</a:t>
                      </a:r>
                      <a:r>
                        <a:rPr lang="en-US" b="0" dirty="0" smtClean="0">
                          <a:solidFill>
                            <a:schemeClr val="tx1"/>
                          </a:solidFill>
                        </a:rPr>
                        <a:t> </a:t>
                      </a:r>
                      <a:endParaRPr lang="en-US" b="0" dirty="0">
                        <a:solidFill>
                          <a:schemeClr val="tx1"/>
                        </a:solidFill>
                      </a:endParaRPr>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143933">
                <a:tc>
                  <a:txBody>
                    <a:bodyPr/>
                    <a:lstStyle/>
                    <a:p>
                      <a:endParaRPr lang="el-GR" b="0" dirty="0">
                        <a:solidFill>
                          <a:schemeClr val="tx1"/>
                        </a:solidFill>
                      </a:endParaRP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r">
                        <a:buNone/>
                      </a:pPr>
                      <a:endParaRPr lang="en-US" b="0" dirty="0">
                        <a:solidFill>
                          <a:schemeClr val="tx1"/>
                        </a:solidFill>
                      </a:endParaRPr>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p:graphicFrame>
        <p:nvGraphicFramePr>
          <p:cNvPr id="41" name="Πίνακας 40"/>
          <p:cNvGraphicFramePr>
            <a:graphicFrameLocks noGrp="1"/>
          </p:cNvGraphicFramePr>
          <p:nvPr>
            <p:extLst>
              <p:ext uri="{D42A27DB-BD31-4B8C-83A1-F6EECF244321}">
                <p14:modId xmlns:p14="http://schemas.microsoft.com/office/powerpoint/2010/main" val="1667716484"/>
              </p:ext>
            </p:extLst>
          </p:nvPr>
        </p:nvGraphicFramePr>
        <p:xfrm>
          <a:off x="8040628" y="1653754"/>
          <a:ext cx="4075173" cy="1010935"/>
        </p:xfrm>
        <a:graphic>
          <a:graphicData uri="http://schemas.openxmlformats.org/drawingml/2006/table">
            <a:tbl>
              <a:tblPr>
                <a:tableStyleId>{5C22544A-7EE6-4342-B048-85BDC9FD1C3A}</a:tableStyleId>
              </a:tblPr>
              <a:tblGrid>
                <a:gridCol w="1549347">
                  <a:extLst>
                    <a:ext uri="{9D8B030D-6E8A-4147-A177-3AD203B41FA5}">
                      <a16:colId xmlns:a16="http://schemas.microsoft.com/office/drawing/2014/main" xmlns="" val="20000"/>
                    </a:ext>
                  </a:extLst>
                </a:gridCol>
                <a:gridCol w="1036169">
                  <a:extLst>
                    <a:ext uri="{9D8B030D-6E8A-4147-A177-3AD203B41FA5}">
                      <a16:colId xmlns:a16="http://schemas.microsoft.com/office/drawing/2014/main" xmlns="" val="20001"/>
                    </a:ext>
                  </a:extLst>
                </a:gridCol>
                <a:gridCol w="682434">
                  <a:extLst>
                    <a:ext uri="{9D8B030D-6E8A-4147-A177-3AD203B41FA5}">
                      <a16:colId xmlns:a16="http://schemas.microsoft.com/office/drawing/2014/main" xmlns="" val="20002"/>
                    </a:ext>
                  </a:extLst>
                </a:gridCol>
                <a:gridCol w="807223">
                  <a:extLst>
                    <a:ext uri="{9D8B030D-6E8A-4147-A177-3AD203B41FA5}">
                      <a16:colId xmlns:a16="http://schemas.microsoft.com/office/drawing/2014/main" xmlns="" val="20003"/>
                    </a:ext>
                  </a:extLst>
                </a:gridCol>
              </a:tblGrid>
              <a:tr h="202187">
                <a:tc>
                  <a:txBody>
                    <a:bodyPr/>
                    <a:lstStyle/>
                    <a:p>
                      <a:pPr algn="l" fontAlgn="b"/>
                      <a:r>
                        <a:rPr lang="en-US" sz="1100" b="1" u="none" strike="noStrike" dirty="0">
                          <a:effectLst/>
                          <a:latin typeface="Cambria" panose="02040503050406030204" pitchFamily="18" charset="0"/>
                          <a:ea typeface="Cambria" panose="02040503050406030204" pitchFamily="18" charset="0"/>
                        </a:rPr>
                        <a:t>Warmup Query 2</a:t>
                      </a:r>
                      <a:endParaRPr lang="en-US"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gridSpan="3">
                  <a:txBody>
                    <a:bodyPr/>
                    <a:lstStyle/>
                    <a:p>
                      <a:pPr algn="r" fontAlgn="b"/>
                      <a:r>
                        <a:rPr lang="en-US" sz="1100" b="1" u="none" strike="noStrike" dirty="0">
                          <a:effectLst/>
                          <a:latin typeface="Cambria" panose="02040503050406030204" pitchFamily="18" charset="0"/>
                          <a:ea typeface="Cambria" panose="02040503050406030204" pitchFamily="18" charset="0"/>
                        </a:rPr>
                        <a:t>Occupation.lvl1</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0"/>
                  </a:ext>
                </a:extLst>
              </a:tr>
              <a:tr h="202187">
                <a:tc>
                  <a:txBody>
                    <a:bodyPr/>
                    <a:lstStyle/>
                    <a:p>
                      <a:pPr algn="l" fontAlgn="b"/>
                      <a:r>
                        <a:rPr lang="en-US" sz="1100" b="1" u="none" strike="noStrike" dirty="0">
                          <a:effectLst/>
                          <a:latin typeface="Cambria" panose="02040503050406030204" pitchFamily="18" charset="0"/>
                          <a:ea typeface="Cambria" panose="02040503050406030204" pitchFamily="18" charset="0"/>
                        </a:rPr>
                        <a:t>Work_class.lvl1</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Blue-collar</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Other</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white-collar</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extLst>
                  <a:ext uri="{0D108BD9-81ED-4DB2-BD59-A6C34878D82A}">
                    <a16:rowId xmlns:a16="http://schemas.microsoft.com/office/drawing/2014/main" xmlns="" val="10001"/>
                  </a:ext>
                </a:extLst>
              </a:tr>
              <a:tr h="202187">
                <a:tc>
                  <a:txBody>
                    <a:bodyPr/>
                    <a:lstStyle/>
                    <a:p>
                      <a:pPr algn="l" fontAlgn="b"/>
                      <a:r>
                        <a:rPr lang="en-US" sz="1100" i="1" u="none" strike="noStrike" dirty="0">
                          <a:effectLst/>
                          <a:latin typeface="Cambria" panose="02040503050406030204" pitchFamily="18" charset="0"/>
                          <a:ea typeface="Cambria" panose="02040503050406030204" pitchFamily="18" charset="0"/>
                        </a:rPr>
                        <a:t>Gov</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solidFill>
                            <a:schemeClr val="tx1"/>
                          </a:solidFill>
                          <a:effectLst/>
                        </a:rPr>
                        <a:t>39.11</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42.23</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41.19</a:t>
                      </a:r>
                      <a:endParaRPr lang="en-US" sz="11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2"/>
                  </a:ext>
                </a:extLst>
              </a:tr>
              <a:tr h="202187">
                <a:tc>
                  <a:txBody>
                    <a:bodyPr/>
                    <a:lstStyle/>
                    <a:p>
                      <a:pPr algn="l" fontAlgn="b"/>
                      <a:r>
                        <a:rPr lang="en-US" sz="1100" i="1" u="none" strike="noStrike" dirty="0">
                          <a:effectLst/>
                          <a:latin typeface="Cambria" panose="02040503050406030204" pitchFamily="18" charset="0"/>
                          <a:ea typeface="Cambria" panose="02040503050406030204" pitchFamily="18" charset="0"/>
                        </a:rPr>
                        <a:t>Private</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solidFill>
                            <a:schemeClr val="tx1"/>
                          </a:solidFill>
                          <a:effectLst/>
                        </a:rPr>
                        <a:t>41.33</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35.52</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41.81</a:t>
                      </a:r>
                      <a:endParaRPr lang="en-US" sz="11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r h="202187">
                <a:tc>
                  <a:txBody>
                    <a:bodyPr/>
                    <a:lstStyle/>
                    <a:p>
                      <a:pPr algn="l" fontAlgn="b"/>
                      <a:r>
                        <a:rPr lang="en-US" sz="1100" i="1" u="none" strike="noStrike" dirty="0">
                          <a:effectLst/>
                          <a:latin typeface="Cambria" panose="02040503050406030204" pitchFamily="18" charset="0"/>
                          <a:ea typeface="Cambria" panose="02040503050406030204" pitchFamily="18" charset="0"/>
                        </a:rPr>
                        <a:t>Self-emp</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solidFill>
                            <a:schemeClr val="tx1"/>
                          </a:solidFill>
                          <a:effectLst/>
                        </a:rPr>
                        <a:t>43.75</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50.03</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46.32</a:t>
                      </a:r>
                      <a:endParaRPr lang="en-US" sz="11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4"/>
                  </a:ext>
                </a:extLst>
              </a:tr>
            </a:tbl>
          </a:graphicData>
        </a:graphic>
      </p:graphicFrame>
      <p:graphicFrame>
        <p:nvGraphicFramePr>
          <p:cNvPr id="53" name="Πίνακας 52"/>
          <p:cNvGraphicFramePr>
            <a:graphicFrameLocks noGrp="1"/>
          </p:cNvGraphicFramePr>
          <p:nvPr>
            <p:extLst>
              <p:ext uri="{D42A27DB-BD31-4B8C-83A1-F6EECF244321}">
                <p14:modId xmlns:p14="http://schemas.microsoft.com/office/powerpoint/2010/main" val="1655123151"/>
              </p:ext>
            </p:extLst>
          </p:nvPr>
        </p:nvGraphicFramePr>
        <p:xfrm>
          <a:off x="76199" y="5757686"/>
          <a:ext cx="5808495" cy="885825"/>
        </p:xfrm>
        <a:graphic>
          <a:graphicData uri="http://schemas.openxmlformats.org/drawingml/2006/table">
            <a:tbl>
              <a:tblPr>
                <a:tableStyleId>{5C22544A-7EE6-4342-B048-85BDC9FD1C3A}</a:tableStyleId>
              </a:tblPr>
              <a:tblGrid>
                <a:gridCol w="1134895">
                  <a:extLst>
                    <a:ext uri="{9D8B030D-6E8A-4147-A177-3AD203B41FA5}">
                      <a16:colId xmlns:a16="http://schemas.microsoft.com/office/drawing/2014/main" xmlns="" val="20000"/>
                    </a:ext>
                  </a:extLst>
                </a:gridCol>
                <a:gridCol w="610319">
                  <a:extLst>
                    <a:ext uri="{9D8B030D-6E8A-4147-A177-3AD203B41FA5}">
                      <a16:colId xmlns:a16="http://schemas.microsoft.com/office/drawing/2014/main" xmlns="" val="20001"/>
                    </a:ext>
                  </a:extLst>
                </a:gridCol>
                <a:gridCol w="622014">
                  <a:extLst>
                    <a:ext uri="{9D8B030D-6E8A-4147-A177-3AD203B41FA5}">
                      <a16:colId xmlns:a16="http://schemas.microsoft.com/office/drawing/2014/main" xmlns="" val="20002"/>
                    </a:ext>
                  </a:extLst>
                </a:gridCol>
                <a:gridCol w="589700">
                  <a:extLst>
                    <a:ext uri="{9D8B030D-6E8A-4147-A177-3AD203B41FA5}">
                      <a16:colId xmlns:a16="http://schemas.microsoft.com/office/drawing/2014/main" xmlns="" val="20003"/>
                    </a:ext>
                  </a:extLst>
                </a:gridCol>
                <a:gridCol w="589701">
                  <a:extLst>
                    <a:ext uri="{9D8B030D-6E8A-4147-A177-3AD203B41FA5}">
                      <a16:colId xmlns:a16="http://schemas.microsoft.com/office/drawing/2014/main" xmlns="" val="20004"/>
                    </a:ext>
                  </a:extLst>
                </a:gridCol>
                <a:gridCol w="605857">
                  <a:extLst>
                    <a:ext uri="{9D8B030D-6E8A-4147-A177-3AD203B41FA5}">
                      <a16:colId xmlns:a16="http://schemas.microsoft.com/office/drawing/2014/main" xmlns="" val="20005"/>
                    </a:ext>
                  </a:extLst>
                </a:gridCol>
                <a:gridCol w="597779">
                  <a:extLst>
                    <a:ext uri="{9D8B030D-6E8A-4147-A177-3AD203B41FA5}">
                      <a16:colId xmlns:a16="http://schemas.microsoft.com/office/drawing/2014/main" xmlns="" val="20006"/>
                    </a:ext>
                  </a:extLst>
                </a:gridCol>
                <a:gridCol w="557388">
                  <a:extLst>
                    <a:ext uri="{9D8B030D-6E8A-4147-A177-3AD203B41FA5}">
                      <a16:colId xmlns:a16="http://schemas.microsoft.com/office/drawing/2014/main" xmlns="" val="20007"/>
                    </a:ext>
                  </a:extLst>
                </a:gridCol>
                <a:gridCol w="500842">
                  <a:extLst>
                    <a:ext uri="{9D8B030D-6E8A-4147-A177-3AD203B41FA5}">
                      <a16:colId xmlns:a16="http://schemas.microsoft.com/office/drawing/2014/main" xmlns="" val="20008"/>
                    </a:ext>
                  </a:extLst>
                </a:gridCol>
              </a:tblGrid>
              <a:tr h="168174">
                <a:tc>
                  <a:txBody>
                    <a:bodyPr/>
                    <a:lstStyle/>
                    <a:p>
                      <a:pPr algn="l" fontAlgn="b"/>
                      <a:r>
                        <a:rPr lang="en-US" sz="1100" b="1" u="none" strike="noStrike" dirty="0">
                          <a:effectLst/>
                          <a:latin typeface="Cambria" panose="02040503050406030204" pitchFamily="18" charset="0"/>
                          <a:ea typeface="Cambria" panose="02040503050406030204" pitchFamily="18" charset="0"/>
                        </a:rPr>
                        <a:t>Warmup Query 3</a:t>
                      </a:r>
                      <a:endParaRPr lang="en-US"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gridSpan="8">
                  <a:txBody>
                    <a:bodyPr/>
                    <a:lstStyle/>
                    <a:p>
                      <a:pPr algn="r" fontAlgn="b"/>
                      <a:r>
                        <a:rPr lang="en-US" sz="1100" b="1" u="none" strike="noStrike" dirty="0">
                          <a:effectLst/>
                          <a:latin typeface="Cambria" panose="02040503050406030204" pitchFamily="18" charset="0"/>
                          <a:ea typeface="Cambria" panose="02040503050406030204" pitchFamily="18" charset="0"/>
                        </a:rPr>
                        <a:t>Age.lvl2</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0"/>
                  </a:ext>
                </a:extLst>
              </a:tr>
              <a:tr h="168174">
                <a:tc>
                  <a:txBody>
                    <a:bodyPr/>
                    <a:lstStyle/>
                    <a:p>
                      <a:pPr algn="l" fontAlgn="b"/>
                      <a:r>
                        <a:rPr lang="en-US" sz="1100" b="1" u="none" strike="noStrike" dirty="0">
                          <a:effectLst/>
                          <a:latin typeface="Cambria" panose="02040503050406030204" pitchFamily="18" charset="0"/>
                          <a:ea typeface="Cambria" panose="02040503050406030204" pitchFamily="18" charset="0"/>
                        </a:rPr>
                        <a:t>Work_class.lvl1</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b="0" i="1" u="none" strike="noStrike" dirty="0">
                          <a:effectLst/>
                          <a:latin typeface="Cambria" panose="02040503050406030204" pitchFamily="18" charset="0"/>
                          <a:ea typeface="Cambria" panose="02040503050406030204" pitchFamily="18" charset="0"/>
                        </a:rPr>
                        <a:t>17-26</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sz="1100" b="0" i="1" u="none" strike="noStrike" dirty="0">
                          <a:effectLst/>
                          <a:latin typeface="Cambria" panose="02040503050406030204" pitchFamily="18" charset="0"/>
                          <a:ea typeface="Cambria" panose="02040503050406030204" pitchFamily="18" charset="0"/>
                        </a:rPr>
                        <a:t>27-36</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sz="1100" b="0" i="1" u="none" strike="noStrike" dirty="0">
                          <a:effectLst/>
                          <a:latin typeface="Cambria" panose="02040503050406030204" pitchFamily="18" charset="0"/>
                          <a:ea typeface="Cambria" panose="02040503050406030204" pitchFamily="18" charset="0"/>
                        </a:rPr>
                        <a:t>37-46</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sz="1100" b="0" i="1" u="none" strike="noStrike" dirty="0">
                          <a:effectLst/>
                          <a:latin typeface="Cambria" panose="02040503050406030204" pitchFamily="18" charset="0"/>
                          <a:ea typeface="Cambria" panose="02040503050406030204" pitchFamily="18" charset="0"/>
                        </a:rPr>
                        <a:t>47-56</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sz="1100" b="0" i="1" u="none" strike="noStrike" dirty="0">
                          <a:effectLst/>
                          <a:latin typeface="Cambria" panose="02040503050406030204" pitchFamily="18" charset="0"/>
                          <a:ea typeface="Cambria" panose="02040503050406030204" pitchFamily="18" charset="0"/>
                        </a:rPr>
                        <a:t>57-66</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sz="1100" b="0" i="1" u="none" strike="noStrike" dirty="0">
                          <a:effectLst/>
                          <a:latin typeface="Cambria" panose="02040503050406030204" pitchFamily="18" charset="0"/>
                          <a:ea typeface="Cambria" panose="02040503050406030204" pitchFamily="18" charset="0"/>
                        </a:rPr>
                        <a:t>67-76</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sz="1100" b="0" i="1" u="none" strike="noStrike" dirty="0">
                          <a:effectLst/>
                          <a:latin typeface="Cambria" panose="02040503050406030204" pitchFamily="18" charset="0"/>
                          <a:ea typeface="Cambria" panose="02040503050406030204" pitchFamily="18" charset="0"/>
                        </a:rPr>
                        <a:t>77-86</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sz="1100" b="0" i="1" u="none" strike="noStrike" dirty="0">
                          <a:effectLst/>
                          <a:latin typeface="Cambria" panose="02040503050406030204" pitchFamily="18" charset="0"/>
                          <a:ea typeface="Cambria" panose="02040503050406030204" pitchFamily="18" charset="0"/>
                        </a:rPr>
                        <a:t>87-96</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168174">
                <a:tc>
                  <a:txBody>
                    <a:bodyPr/>
                    <a:lstStyle/>
                    <a:p>
                      <a:pPr algn="l" fontAlgn="b"/>
                      <a:r>
                        <a:rPr lang="en-US" sz="1100" i="1" u="none" strike="noStrike" dirty="0">
                          <a:effectLst/>
                          <a:latin typeface="Cambria" panose="02040503050406030204" pitchFamily="18" charset="0"/>
                          <a:ea typeface="Cambria" panose="02040503050406030204" pitchFamily="18" charset="0"/>
                        </a:rPr>
                        <a:t>Gov</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b="0" u="none" strike="noStrike" dirty="0">
                          <a:solidFill>
                            <a:schemeClr val="tx1"/>
                          </a:solidFill>
                          <a:effectLst/>
                        </a:rPr>
                        <a:t>37.81</a:t>
                      </a:r>
                      <a:endParaRPr lang="en-US" sz="1100" b="0" i="0" u="none" strike="noStrike" dirty="0">
                        <a:solidFill>
                          <a:schemeClr val="tx1"/>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sz="1100" b="0" u="none" strike="noStrike" dirty="0">
                          <a:solidFill>
                            <a:schemeClr val="tx1"/>
                          </a:solidFill>
                          <a:effectLst/>
                        </a:rPr>
                        <a:t>42.62</a:t>
                      </a:r>
                      <a:endParaRPr lang="en-US" sz="1100" b="0" i="0" u="none" strike="noStrike" dirty="0">
                        <a:solidFill>
                          <a:schemeClr val="tx1"/>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sz="1100" b="0" u="none" strike="noStrike" dirty="0">
                          <a:solidFill>
                            <a:schemeClr val="tx1"/>
                          </a:solidFill>
                          <a:effectLst/>
                        </a:rPr>
                        <a:t>43.59</a:t>
                      </a:r>
                      <a:endParaRPr lang="en-US" sz="1100" b="0" i="0" u="none" strike="noStrike" dirty="0">
                        <a:solidFill>
                          <a:schemeClr val="tx1"/>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sz="1100" b="0" u="none" strike="noStrike" dirty="0">
                          <a:solidFill>
                            <a:schemeClr val="tx1"/>
                          </a:solidFill>
                          <a:effectLst/>
                        </a:rPr>
                        <a:t>46.07</a:t>
                      </a:r>
                      <a:endParaRPr lang="en-US" sz="1100" b="0" i="0" u="none" strike="noStrike" dirty="0">
                        <a:solidFill>
                          <a:schemeClr val="tx1"/>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sz="1100" b="0" u="none" strike="noStrike" dirty="0">
                          <a:solidFill>
                            <a:schemeClr val="tx1"/>
                          </a:solidFill>
                          <a:effectLst/>
                        </a:rPr>
                        <a:t>41.63</a:t>
                      </a:r>
                      <a:endParaRPr lang="en-US" sz="1100" b="0" i="0" u="none" strike="noStrike" dirty="0">
                        <a:solidFill>
                          <a:schemeClr val="tx1"/>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sz="1100" b="0" u="none" strike="noStrike" dirty="0">
                          <a:solidFill>
                            <a:schemeClr val="tx1"/>
                          </a:solidFill>
                          <a:effectLst/>
                        </a:rPr>
                        <a:t>35.87</a:t>
                      </a:r>
                      <a:endParaRPr lang="en-US" sz="1100" b="0" i="0" u="none" strike="noStrike" dirty="0">
                        <a:solidFill>
                          <a:schemeClr val="tx1"/>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sz="1100" b="0" u="none" strike="noStrike" dirty="0">
                          <a:solidFill>
                            <a:schemeClr val="tx1"/>
                          </a:solidFill>
                          <a:effectLst/>
                        </a:rPr>
                        <a:t>23.00</a:t>
                      </a:r>
                      <a:endParaRPr lang="en-US" sz="1100" b="0" i="0" u="none" strike="noStrike" dirty="0">
                        <a:solidFill>
                          <a:schemeClr val="tx1"/>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sz="1100" b="0" u="none" strike="noStrike" dirty="0">
                          <a:solidFill>
                            <a:schemeClr val="tx1"/>
                          </a:solidFill>
                          <a:effectLst/>
                        </a:rPr>
                        <a:t>60.00</a:t>
                      </a:r>
                      <a:endParaRPr lang="en-US" sz="1100" b="0" i="0" u="none" strike="noStrike" dirty="0">
                        <a:solidFill>
                          <a:schemeClr val="tx1"/>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2"/>
                  </a:ext>
                </a:extLst>
              </a:tr>
              <a:tr h="168174">
                <a:tc>
                  <a:txBody>
                    <a:bodyPr/>
                    <a:lstStyle/>
                    <a:p>
                      <a:pPr algn="l" fontAlgn="b"/>
                      <a:r>
                        <a:rPr lang="en-US" sz="1100" i="1" u="none" strike="noStrike" dirty="0">
                          <a:effectLst/>
                          <a:latin typeface="Cambria" panose="02040503050406030204" pitchFamily="18" charset="0"/>
                          <a:ea typeface="Cambria" panose="02040503050406030204" pitchFamily="18" charset="0"/>
                        </a:rPr>
                        <a:t>Private</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b="0" u="none" strike="noStrike" dirty="0">
                          <a:solidFill>
                            <a:schemeClr val="tx1"/>
                          </a:solidFill>
                          <a:effectLst/>
                        </a:rPr>
                        <a:t>40.14</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chemeClr val="tx1"/>
                          </a:solidFill>
                          <a:effectLst/>
                        </a:rPr>
                        <a:t>45.60</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chemeClr val="tx1"/>
                          </a:solidFill>
                          <a:effectLst/>
                        </a:rPr>
                        <a:t>45.35</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chemeClr val="tx1"/>
                          </a:solidFill>
                          <a:effectLst/>
                        </a:rPr>
                        <a:t>46.22</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chemeClr val="tx1"/>
                          </a:solidFill>
                          <a:effectLst/>
                        </a:rPr>
                        <a:t>45.40</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chemeClr val="tx1"/>
                          </a:solidFill>
                          <a:effectLst/>
                        </a:rPr>
                        <a:t>39.52</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chemeClr val="tx1"/>
                          </a:solidFill>
                          <a:effectLst/>
                        </a:rPr>
                        <a:t>36.83</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chemeClr val="tx1"/>
                          </a:solidFill>
                          <a:effectLst/>
                        </a:rPr>
                        <a:t>43.33</a:t>
                      </a:r>
                      <a:endParaRPr lang="en-US" sz="11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r h="168174">
                <a:tc>
                  <a:txBody>
                    <a:bodyPr/>
                    <a:lstStyle/>
                    <a:p>
                      <a:pPr algn="l" fontAlgn="b"/>
                      <a:r>
                        <a:rPr lang="en-US" sz="1100" i="1" u="none" strike="noStrike" dirty="0">
                          <a:effectLst/>
                          <a:latin typeface="Cambria" panose="02040503050406030204" pitchFamily="18" charset="0"/>
                          <a:ea typeface="Cambria" panose="02040503050406030204" pitchFamily="18" charset="0"/>
                        </a:rPr>
                        <a:t>Self-emp</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b="0" u="none" strike="noStrike" dirty="0">
                          <a:solidFill>
                            <a:schemeClr val="tx1"/>
                          </a:solidFill>
                          <a:effectLst/>
                        </a:rPr>
                        <a:t>50.00</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chemeClr val="tx1"/>
                          </a:solidFill>
                          <a:effectLst/>
                        </a:rPr>
                        <a:t>43.53</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chemeClr val="tx1"/>
                          </a:solidFill>
                          <a:effectLst/>
                        </a:rPr>
                        <a:t>51.22</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chemeClr val="tx1"/>
                          </a:solidFill>
                          <a:effectLst/>
                        </a:rPr>
                        <a:t>49.71</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chemeClr val="tx1"/>
                          </a:solidFill>
                          <a:effectLst/>
                        </a:rPr>
                        <a:t>42.11</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chemeClr val="tx1"/>
                          </a:solidFill>
                          <a:effectLst/>
                        </a:rPr>
                        <a:t>31.72</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chemeClr val="tx1"/>
                          </a:solidFill>
                          <a:effectLst/>
                        </a:rPr>
                        <a:t>40.00</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4"/>
                  </a:ext>
                </a:extLst>
              </a:tr>
            </a:tbl>
          </a:graphicData>
        </a:graphic>
      </p:graphicFrame>
      <p:graphicFrame>
        <p:nvGraphicFramePr>
          <p:cNvPr id="6" name="Πίνακας 5"/>
          <p:cNvGraphicFramePr>
            <a:graphicFrameLocks noGrp="1"/>
          </p:cNvGraphicFramePr>
          <p:nvPr>
            <p:extLst>
              <p:ext uri="{D42A27DB-BD31-4B8C-83A1-F6EECF244321}">
                <p14:modId xmlns:p14="http://schemas.microsoft.com/office/powerpoint/2010/main" val="1462288452"/>
              </p:ext>
            </p:extLst>
          </p:nvPr>
        </p:nvGraphicFramePr>
        <p:xfrm>
          <a:off x="8356559" y="5165235"/>
          <a:ext cx="3759242" cy="1658898"/>
        </p:xfrm>
        <a:graphic>
          <a:graphicData uri="http://schemas.openxmlformats.org/drawingml/2006/table">
            <a:tbl>
              <a:tblPr>
                <a:tableStyleId>{5C22544A-7EE6-4342-B048-85BDC9FD1C3A}</a:tableStyleId>
              </a:tblPr>
              <a:tblGrid>
                <a:gridCol w="1269964">
                  <a:extLst>
                    <a:ext uri="{9D8B030D-6E8A-4147-A177-3AD203B41FA5}">
                      <a16:colId xmlns:a16="http://schemas.microsoft.com/office/drawing/2014/main" xmlns="" val="20000"/>
                    </a:ext>
                  </a:extLst>
                </a:gridCol>
                <a:gridCol w="743443">
                  <a:extLst>
                    <a:ext uri="{9D8B030D-6E8A-4147-A177-3AD203B41FA5}">
                      <a16:colId xmlns:a16="http://schemas.microsoft.com/office/drawing/2014/main" xmlns="" val="20001"/>
                    </a:ext>
                  </a:extLst>
                </a:gridCol>
                <a:gridCol w="584729">
                  <a:extLst>
                    <a:ext uri="{9D8B030D-6E8A-4147-A177-3AD203B41FA5}">
                      <a16:colId xmlns:a16="http://schemas.microsoft.com/office/drawing/2014/main" xmlns="" val="20002"/>
                    </a:ext>
                  </a:extLst>
                </a:gridCol>
                <a:gridCol w="609790">
                  <a:extLst>
                    <a:ext uri="{9D8B030D-6E8A-4147-A177-3AD203B41FA5}">
                      <a16:colId xmlns:a16="http://schemas.microsoft.com/office/drawing/2014/main" xmlns="" val="20003"/>
                    </a:ext>
                  </a:extLst>
                </a:gridCol>
                <a:gridCol w="551316">
                  <a:extLst>
                    <a:ext uri="{9D8B030D-6E8A-4147-A177-3AD203B41FA5}">
                      <a16:colId xmlns:a16="http://schemas.microsoft.com/office/drawing/2014/main" xmlns="" val="20004"/>
                    </a:ext>
                  </a:extLst>
                </a:gridCol>
              </a:tblGrid>
              <a:tr h="184322">
                <a:tc>
                  <a:txBody>
                    <a:bodyPr/>
                    <a:lstStyle/>
                    <a:p>
                      <a:pPr algn="l" fontAlgn="b"/>
                      <a:r>
                        <a:rPr lang="en-US" sz="1100" b="1" u="none" strike="noStrike" dirty="0">
                          <a:effectLst/>
                          <a:latin typeface="Cambria" panose="02040503050406030204" pitchFamily="18" charset="0"/>
                          <a:ea typeface="Cambria" panose="02040503050406030204" pitchFamily="18" charset="0"/>
                        </a:rPr>
                        <a:t>Warmup Query 4</a:t>
                      </a:r>
                      <a:endParaRPr lang="en-US"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gridSpan="4">
                  <a:txBody>
                    <a:bodyPr/>
                    <a:lstStyle/>
                    <a:p>
                      <a:pPr algn="r" fontAlgn="b"/>
                      <a:r>
                        <a:rPr lang="en-US" sz="1100" b="1" u="none" strike="noStrike" dirty="0">
                          <a:effectLst/>
                          <a:latin typeface="Cambria" panose="02040503050406030204" pitchFamily="18" charset="0"/>
                          <a:ea typeface="Cambria" panose="02040503050406030204" pitchFamily="18" charset="0"/>
                        </a:rPr>
                        <a:t>Age.lvl3</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endParaRPr lang="en-US"/>
                    </a:p>
                  </a:txBody>
                  <a:tcPr/>
                </a:tc>
                <a:tc hMerge="1">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0"/>
                  </a:ext>
                </a:extLst>
              </a:tr>
              <a:tr h="184322">
                <a:tc>
                  <a:txBody>
                    <a:bodyPr/>
                    <a:lstStyle/>
                    <a:p>
                      <a:pPr algn="l" fontAlgn="b"/>
                      <a:r>
                        <a:rPr lang="en-US" sz="1100" b="1" u="none" strike="noStrike" dirty="0">
                          <a:effectLst/>
                          <a:latin typeface="Cambria" panose="02040503050406030204" pitchFamily="18" charset="0"/>
                          <a:ea typeface="Cambria" panose="02040503050406030204" pitchFamily="18" charset="0"/>
                        </a:rPr>
                        <a:t>Education.lvl2</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17-36</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sz="1100" i="1" u="none" strike="noStrike" dirty="0">
                          <a:effectLst/>
                          <a:latin typeface="Cambria" panose="02040503050406030204" pitchFamily="18" charset="0"/>
                          <a:ea typeface="Cambria" panose="02040503050406030204" pitchFamily="18" charset="0"/>
                        </a:rPr>
                        <a:t>37-56</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sz="1100" i="1" u="none" strike="noStrike" dirty="0">
                          <a:effectLst/>
                          <a:latin typeface="Cambria" panose="02040503050406030204" pitchFamily="18" charset="0"/>
                          <a:ea typeface="Cambria" panose="02040503050406030204" pitchFamily="18" charset="0"/>
                        </a:rPr>
                        <a:t>57-76</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US" sz="1100" i="1" u="none" strike="noStrike" dirty="0">
                          <a:effectLst/>
                          <a:latin typeface="Cambria" panose="02040503050406030204" pitchFamily="18" charset="0"/>
                          <a:ea typeface="Cambria" panose="02040503050406030204" pitchFamily="18" charset="0"/>
                        </a:rPr>
                        <a:t>77-96</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184322">
                <a:tc>
                  <a:txBody>
                    <a:bodyPr/>
                    <a:lstStyle/>
                    <a:p>
                      <a:pPr algn="l" fontAlgn="b"/>
                      <a:r>
                        <a:rPr lang="en-US" sz="1100" i="1" u="none" strike="noStrike">
                          <a:effectLst/>
                          <a:latin typeface="Cambria" panose="02040503050406030204" pitchFamily="18" charset="0"/>
                          <a:ea typeface="Cambria" panose="02040503050406030204" pitchFamily="18" charset="0"/>
                        </a:rPr>
                        <a:t>Preschool</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solidFill>
                            <a:schemeClr val="tx1"/>
                          </a:solidFill>
                          <a:effectLst/>
                        </a:rPr>
                        <a:t>25.00</a:t>
                      </a:r>
                      <a:endParaRPr lang="en-US" sz="1100" b="0" i="0" u="none" strike="noStrike" dirty="0">
                        <a:solidFill>
                          <a:schemeClr val="tx1"/>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sz="1100" u="none" strike="noStrike" dirty="0">
                          <a:solidFill>
                            <a:schemeClr val="tx1"/>
                          </a:solidFill>
                          <a:effectLst/>
                        </a:rPr>
                        <a:t>40.00</a:t>
                      </a:r>
                      <a:endParaRPr lang="en-US" sz="1100" b="0" i="0" u="none" strike="noStrike" dirty="0">
                        <a:solidFill>
                          <a:schemeClr val="tx1"/>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sz="1100" u="none" strike="noStrike" dirty="0">
                          <a:solidFill>
                            <a:schemeClr val="tx1"/>
                          </a:solidFill>
                          <a:effectLst/>
                        </a:rPr>
                        <a:t>30.00</a:t>
                      </a:r>
                      <a:endParaRPr lang="en-US" sz="1100" b="0" i="0" u="none" strike="noStrike" dirty="0">
                        <a:solidFill>
                          <a:schemeClr val="tx1"/>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endParaRPr lang="en-US" sz="1100" b="0" i="0" u="none" strike="noStrike" dirty="0">
                        <a:solidFill>
                          <a:schemeClr val="tx1"/>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2"/>
                  </a:ext>
                </a:extLst>
              </a:tr>
              <a:tr h="184322">
                <a:tc>
                  <a:txBody>
                    <a:bodyPr/>
                    <a:lstStyle/>
                    <a:p>
                      <a:pPr algn="l" fontAlgn="b"/>
                      <a:r>
                        <a:rPr lang="en-US" sz="1100" i="1" u="none" strike="noStrike">
                          <a:effectLst/>
                          <a:latin typeface="Cambria" panose="02040503050406030204" pitchFamily="18" charset="0"/>
                          <a:ea typeface="Cambria" panose="02040503050406030204" pitchFamily="18" charset="0"/>
                        </a:rPr>
                        <a:t>Elementary</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solidFill>
                            <a:schemeClr val="tx1"/>
                          </a:solidFill>
                          <a:effectLst/>
                        </a:rPr>
                        <a:t>39.90</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44.60</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34.07</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22.50</a:t>
                      </a:r>
                      <a:endParaRPr lang="en-US" sz="11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r h="184322">
                <a:tc>
                  <a:txBody>
                    <a:bodyPr/>
                    <a:lstStyle/>
                    <a:p>
                      <a:pPr algn="l" fontAlgn="b"/>
                      <a:r>
                        <a:rPr lang="en-US" sz="1100" i="1" u="none" strike="noStrike">
                          <a:effectLst/>
                          <a:latin typeface="Cambria" panose="02040503050406030204" pitchFamily="18" charset="0"/>
                          <a:ea typeface="Cambria" panose="02040503050406030204" pitchFamily="18" charset="0"/>
                        </a:rPr>
                        <a:t>Secondary</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solidFill>
                            <a:schemeClr val="tx1"/>
                          </a:solidFill>
                          <a:effectLst/>
                        </a:rPr>
                        <a:t>37.94</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42.37</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36.56</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24.11</a:t>
                      </a:r>
                      <a:endParaRPr lang="en-US" sz="11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4"/>
                  </a:ext>
                </a:extLst>
              </a:tr>
              <a:tr h="184322">
                <a:tc>
                  <a:txBody>
                    <a:bodyPr/>
                    <a:lstStyle/>
                    <a:p>
                      <a:pPr algn="l" fontAlgn="b"/>
                      <a:r>
                        <a:rPr lang="en-US" sz="1100" i="1" u="none" strike="noStrike">
                          <a:effectLst/>
                          <a:latin typeface="Cambria" panose="02040503050406030204" pitchFamily="18" charset="0"/>
                          <a:ea typeface="Cambria" panose="02040503050406030204" pitchFamily="18" charset="0"/>
                        </a:rPr>
                        <a:t>Some-college</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solidFill>
                            <a:schemeClr val="tx1"/>
                          </a:solidFill>
                          <a:effectLst/>
                        </a:rPr>
                        <a:t>36.27</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43.35</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37.63</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27.73</a:t>
                      </a:r>
                      <a:endParaRPr lang="en-US" sz="11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5"/>
                  </a:ext>
                </a:extLst>
              </a:tr>
              <a:tr h="184322">
                <a:tc>
                  <a:txBody>
                    <a:bodyPr/>
                    <a:lstStyle/>
                    <a:p>
                      <a:pPr algn="l" fontAlgn="b"/>
                      <a:r>
                        <a:rPr lang="en-US" sz="1100" i="1" u="none" strike="noStrike">
                          <a:effectLst/>
                          <a:latin typeface="Cambria" panose="02040503050406030204" pitchFamily="18" charset="0"/>
                          <a:ea typeface="Cambria" panose="02040503050406030204" pitchFamily="18" charset="0"/>
                        </a:rPr>
                        <a:t>Assoc</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solidFill>
                            <a:schemeClr val="tx1"/>
                          </a:solidFill>
                          <a:effectLst/>
                        </a:rPr>
                        <a:t>40.71</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42.44</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39.43</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18.00</a:t>
                      </a:r>
                      <a:endParaRPr lang="en-US" sz="11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6"/>
                  </a:ext>
                </a:extLst>
              </a:tr>
              <a:tr h="184322">
                <a:tc>
                  <a:txBody>
                    <a:bodyPr/>
                    <a:lstStyle/>
                    <a:p>
                      <a:pPr algn="l" fontAlgn="b"/>
                      <a:r>
                        <a:rPr lang="en-US" sz="1100" i="1" u="none" strike="noStrike">
                          <a:effectLst/>
                          <a:latin typeface="Cambria" panose="02040503050406030204" pitchFamily="18" charset="0"/>
                          <a:ea typeface="Cambria" panose="02040503050406030204" pitchFamily="18" charset="0"/>
                        </a:rPr>
                        <a:t>University</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solidFill>
                            <a:schemeClr val="tx1"/>
                          </a:solidFill>
                          <a:effectLst/>
                        </a:rPr>
                        <a:t>42.74</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45.62</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40.44</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33.88</a:t>
                      </a:r>
                      <a:endParaRPr lang="en-US" sz="11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7"/>
                  </a:ext>
                </a:extLst>
              </a:tr>
              <a:tr h="184322">
                <a:tc>
                  <a:txBody>
                    <a:bodyPr/>
                    <a:lstStyle/>
                    <a:p>
                      <a:pPr algn="l" fontAlgn="b"/>
                      <a:r>
                        <a:rPr lang="en-US" sz="1100" i="1" u="none" strike="noStrike" dirty="0">
                          <a:effectLst/>
                          <a:latin typeface="Cambria" panose="02040503050406030204" pitchFamily="18" charset="0"/>
                          <a:ea typeface="Cambria" panose="02040503050406030204" pitchFamily="18" charset="0"/>
                        </a:rPr>
                        <a:t>Post-grad</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solidFill>
                            <a:schemeClr val="tx1"/>
                          </a:solidFill>
                          <a:effectLst/>
                        </a:rPr>
                        <a:t>44.19</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46.11</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42.73</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37.91</a:t>
                      </a:r>
                      <a:endParaRPr lang="en-US" sz="11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8"/>
                  </a:ext>
                </a:extLst>
              </a:tr>
            </a:tbl>
          </a:graphicData>
        </a:graphic>
      </p:graphicFrame>
      <p:graphicFrame>
        <p:nvGraphicFramePr>
          <p:cNvPr id="3" name="Πίνακας 2"/>
          <p:cNvGraphicFramePr>
            <a:graphicFrameLocks noGrp="1"/>
          </p:cNvGraphicFramePr>
          <p:nvPr>
            <p:extLst>
              <p:ext uri="{D42A27DB-BD31-4B8C-83A1-F6EECF244321}">
                <p14:modId xmlns:p14="http://schemas.microsoft.com/office/powerpoint/2010/main" val="2249518382"/>
              </p:ext>
            </p:extLst>
          </p:nvPr>
        </p:nvGraphicFramePr>
        <p:xfrm>
          <a:off x="199539" y="1301972"/>
          <a:ext cx="3975100" cy="1714500"/>
        </p:xfrm>
        <a:graphic>
          <a:graphicData uri="http://schemas.openxmlformats.org/drawingml/2006/table">
            <a:tbl>
              <a:tblPr>
                <a:tableStyleId>{5C22544A-7EE6-4342-B048-85BDC9FD1C3A}</a:tableStyleId>
              </a:tblPr>
              <a:tblGrid>
                <a:gridCol w="1511300">
                  <a:extLst>
                    <a:ext uri="{9D8B030D-6E8A-4147-A177-3AD203B41FA5}">
                      <a16:colId xmlns:a16="http://schemas.microsoft.com/office/drawing/2014/main" xmlns="" val="20000"/>
                    </a:ext>
                  </a:extLst>
                </a:gridCol>
                <a:gridCol w="902342">
                  <a:extLst>
                    <a:ext uri="{9D8B030D-6E8A-4147-A177-3AD203B41FA5}">
                      <a16:colId xmlns:a16="http://schemas.microsoft.com/office/drawing/2014/main" xmlns="" val="20001"/>
                    </a:ext>
                  </a:extLst>
                </a:gridCol>
                <a:gridCol w="774058">
                  <a:extLst>
                    <a:ext uri="{9D8B030D-6E8A-4147-A177-3AD203B41FA5}">
                      <a16:colId xmlns:a16="http://schemas.microsoft.com/office/drawing/2014/main" xmlns="" val="20002"/>
                    </a:ext>
                  </a:extLst>
                </a:gridCol>
                <a:gridCol w="787400">
                  <a:extLst>
                    <a:ext uri="{9D8B030D-6E8A-4147-A177-3AD203B41FA5}">
                      <a16:colId xmlns:a16="http://schemas.microsoft.com/office/drawing/2014/main" xmlns="" val="20003"/>
                    </a:ext>
                  </a:extLst>
                </a:gridCol>
              </a:tblGrid>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Warmup Query 1</a:t>
                      </a:r>
                      <a:endParaRPr lang="en-US"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gridSpan="3">
                  <a:txBody>
                    <a:bodyPr/>
                    <a:lstStyle/>
                    <a:p>
                      <a:pPr algn="r" fontAlgn="b"/>
                      <a:r>
                        <a:rPr lang="en-US" sz="1100" b="1" u="none" strike="noStrike" dirty="0">
                          <a:effectLst/>
                          <a:latin typeface="Cambria" panose="02040503050406030204" pitchFamily="18" charset="0"/>
                          <a:ea typeface="Cambria" panose="02040503050406030204" pitchFamily="18" charset="0"/>
                        </a:rPr>
                        <a:t>Occupation.lvl1</a:t>
                      </a:r>
                      <a:endParaRPr lang="en-US"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0"/>
                  </a:ext>
                </a:extLst>
              </a:tr>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Education.lvl2</a:t>
                      </a:r>
                      <a:endParaRPr lang="en-US"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Blue-collar</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Other</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white-collar</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extLst>
                  <a:ext uri="{0D108BD9-81ED-4DB2-BD59-A6C34878D82A}">
                    <a16:rowId xmlns:a16="http://schemas.microsoft.com/office/drawing/2014/main" xmlns="" val="10001"/>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Preschool</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38.00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37.79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25.00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2"/>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Elementary</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39.73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42.65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39.90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Secondary</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41.23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35.76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37.94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4"/>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Some-college</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40.07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34.14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36.27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5"/>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Assoc</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41.61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42.21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40.71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6"/>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University</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40.86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42.74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7"/>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Post-grad</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35.15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46.45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44.19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8"/>
                  </a:ext>
                </a:extLst>
              </a:tr>
            </a:tbl>
          </a:graphicData>
        </a:graphic>
      </p:graphicFrame>
      <p:sp>
        <p:nvSpPr>
          <p:cNvPr id="5" name="TextBox 4">
            <a:extLst>
              <a:ext uri="{FF2B5EF4-FFF2-40B4-BE49-F238E27FC236}">
                <a16:creationId xmlns:a16="http://schemas.microsoft.com/office/drawing/2014/main" xmlns="" id="{FF83832D-CAE0-B78B-7144-3FD3858C978B}"/>
              </a:ext>
            </a:extLst>
          </p:cNvPr>
          <p:cNvSpPr txBox="1"/>
          <p:nvPr/>
        </p:nvSpPr>
        <p:spPr>
          <a:xfrm>
            <a:off x="4361804" y="955469"/>
            <a:ext cx="3493616" cy="3740356"/>
          </a:xfrm>
          <a:prstGeom prst="rect">
            <a:avLst/>
          </a:prstGeom>
          <a:solidFill>
            <a:schemeClr val="bg1">
              <a:lumMod val="95000"/>
            </a:schemeClr>
          </a:solidFill>
        </p:spPr>
        <p:txBody>
          <a:bodyPr wrap="square" rtlCol="0">
            <a:noAutofit/>
          </a:bodyPr>
          <a:lstStyle/>
          <a:p>
            <a:r>
              <a:rPr lang="en-US" sz="1800" dirty="0">
                <a:solidFill>
                  <a:srgbClr val="FF0000"/>
                </a:solidFill>
              </a:rPr>
              <a:t>Please give a short memo of who you think works more or less</a:t>
            </a:r>
          </a:p>
          <a:p>
            <a:endParaRPr lang="en-US" dirty="0"/>
          </a:p>
        </p:txBody>
      </p:sp>
      <p:sp>
        <p:nvSpPr>
          <p:cNvPr id="7" name="TextBox 6">
            <a:extLst>
              <a:ext uri="{FF2B5EF4-FFF2-40B4-BE49-F238E27FC236}">
                <a16:creationId xmlns:a16="http://schemas.microsoft.com/office/drawing/2014/main" xmlns="" id="{C0746141-FADA-0142-253B-89D305F5DD88}"/>
              </a:ext>
            </a:extLst>
          </p:cNvPr>
          <p:cNvSpPr txBox="1"/>
          <p:nvPr/>
        </p:nvSpPr>
        <p:spPr>
          <a:xfrm>
            <a:off x="5503246" y="25400"/>
            <a:ext cx="1210733" cy="369332"/>
          </a:xfrm>
          <a:prstGeom prst="rect">
            <a:avLst/>
          </a:prstGeom>
          <a:solidFill>
            <a:schemeClr val="accent2">
              <a:lumMod val="20000"/>
              <a:lumOff val="80000"/>
            </a:schemeClr>
          </a:solidFill>
        </p:spPr>
        <p:txBody>
          <a:bodyPr wrap="square" rtlCol="0">
            <a:spAutoFit/>
          </a:bodyPr>
          <a:lstStyle/>
          <a:p>
            <a:r>
              <a:rPr lang="en-US" b="1" dirty="0">
                <a:solidFill>
                  <a:srgbClr val="C00000"/>
                </a:solidFill>
              </a:rPr>
              <a:t>WARMUP</a:t>
            </a:r>
          </a:p>
        </p:txBody>
      </p:sp>
    </p:spTree>
    <p:extLst>
      <p:ext uri="{BB962C8B-B14F-4D97-AF65-F5344CB8AC3E}">
        <p14:creationId xmlns:p14="http://schemas.microsoft.com/office/powerpoint/2010/main" val="720001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40CE41-2299-B9E9-01E5-6131CA980CA9}"/>
              </a:ext>
            </a:extLst>
          </p:cNvPr>
          <p:cNvSpPr>
            <a:spLocks noGrp="1"/>
          </p:cNvSpPr>
          <p:nvPr>
            <p:ph type="title"/>
          </p:nvPr>
        </p:nvSpPr>
        <p:spPr>
          <a:xfrm>
            <a:off x="831850" y="576263"/>
            <a:ext cx="10515600" cy="2852737"/>
          </a:xfrm>
        </p:spPr>
        <p:txBody>
          <a:bodyPr/>
          <a:lstStyle/>
          <a:p>
            <a:r>
              <a:rPr lang="en-US" dirty="0"/>
              <a:t>Now to the ranking slides…</a:t>
            </a:r>
            <a:br>
              <a:rPr lang="en-US" dirty="0"/>
            </a:br>
            <a:endParaRPr lang="en-US" dirty="0"/>
          </a:p>
        </p:txBody>
      </p:sp>
      <p:sp>
        <p:nvSpPr>
          <p:cNvPr id="3" name="Text Placeholder 2">
            <a:extLst>
              <a:ext uri="{FF2B5EF4-FFF2-40B4-BE49-F238E27FC236}">
                <a16:creationId xmlns:a16="http://schemas.microsoft.com/office/drawing/2014/main" xmlns="" id="{D18CE09E-7B0B-1700-67C6-17CFE681FE0D}"/>
              </a:ext>
            </a:extLst>
          </p:cNvPr>
          <p:cNvSpPr>
            <a:spLocks noGrp="1"/>
          </p:cNvSpPr>
          <p:nvPr>
            <p:ph type="body" idx="1"/>
          </p:nvPr>
        </p:nvSpPr>
        <p:spPr>
          <a:xfrm>
            <a:off x="831850" y="3429001"/>
            <a:ext cx="10515600" cy="2660650"/>
          </a:xfrm>
        </p:spPr>
        <p:txBody>
          <a:bodyPr/>
          <a:lstStyle/>
          <a:p>
            <a:r>
              <a:rPr lang="en-US" b="1" dirty="0"/>
              <a:t>For</a:t>
            </a:r>
            <a:r>
              <a:rPr lang="en-US" dirty="0"/>
              <a:t> </a:t>
            </a:r>
            <a:r>
              <a:rPr lang="en-US" b="1" dirty="0"/>
              <a:t>each of the following 3 data slides</a:t>
            </a:r>
          </a:p>
          <a:p>
            <a:pPr marL="800100" lvl="1" indent="-342900">
              <a:buFont typeface="Arial" panose="020B0604020202020204" pitchFamily="34" charset="0"/>
              <a:buChar char="•"/>
            </a:pPr>
            <a:r>
              <a:rPr lang="en-US" dirty="0"/>
              <a:t>Please </a:t>
            </a:r>
            <a:r>
              <a:rPr lang="en-US" b="1" dirty="0">
                <a:solidFill>
                  <a:srgbClr val="0000FF"/>
                </a:solidFill>
              </a:rPr>
              <a:t>rank the 4 query results within the same data slide with respect to how interesting</a:t>
            </a:r>
            <a:r>
              <a:rPr lang="en-US" dirty="0">
                <a:solidFill>
                  <a:srgbClr val="0000FF"/>
                </a:solidFill>
              </a:rPr>
              <a:t> </a:t>
            </a:r>
            <a:r>
              <a:rPr lang="en-US" dirty="0"/>
              <a:t>they seem to you</a:t>
            </a:r>
            <a:r>
              <a:rPr lang="el-GR" dirty="0"/>
              <a:t>, </a:t>
            </a:r>
            <a:r>
              <a:rPr lang="en-US" dirty="0"/>
              <a:t>in a scale from 1 to 4. </a:t>
            </a:r>
          </a:p>
          <a:p>
            <a:pPr marL="800100" lvl="1" indent="-342900">
              <a:buFont typeface="Arial" panose="020B0604020202020204" pitchFamily="34" charset="0"/>
              <a:buChar char="•"/>
            </a:pPr>
            <a:r>
              <a:rPr lang="en-US" dirty="0"/>
              <a:t>Give </a:t>
            </a:r>
            <a:r>
              <a:rPr lang="en-US" u="sng" dirty="0"/>
              <a:t>rank 1 to the most interesting</a:t>
            </a:r>
            <a:r>
              <a:rPr lang="en-US" dirty="0"/>
              <a:t> and </a:t>
            </a:r>
            <a:r>
              <a:rPr lang="en-US" u="sng" dirty="0"/>
              <a:t>rank 4 to the less interesting</a:t>
            </a:r>
            <a:r>
              <a:rPr lang="en-US" dirty="0"/>
              <a:t>.</a:t>
            </a:r>
          </a:p>
          <a:p>
            <a:pPr marL="800100" lvl="1" indent="-342900">
              <a:buFont typeface="Arial" panose="020B0604020202020204" pitchFamily="34" charset="0"/>
              <a:buChar char="•"/>
            </a:pPr>
            <a:r>
              <a:rPr lang="en-US" dirty="0"/>
              <a:t>Avoid ties and blanks: each query gets a number from 1 to 4</a:t>
            </a:r>
          </a:p>
          <a:p>
            <a:pPr marL="800100" lvl="1" indent="-342900">
              <a:buFont typeface="Arial" panose="020B0604020202020204" pitchFamily="34" charset="0"/>
              <a:buChar char="•"/>
            </a:pPr>
            <a:r>
              <a:rPr lang="en-US" b="1" dirty="0">
                <a:solidFill>
                  <a:srgbClr val="0000FF"/>
                </a:solidFill>
              </a:rPr>
              <a:t>Write</a:t>
            </a:r>
            <a:r>
              <a:rPr lang="en-US" dirty="0"/>
              <a:t> in the free-text form </a:t>
            </a:r>
            <a:r>
              <a:rPr lang="en-US" b="1" dirty="0">
                <a:solidFill>
                  <a:srgbClr val="0000FF"/>
                </a:solidFill>
              </a:rPr>
              <a:t>a short justification</a:t>
            </a:r>
            <a:r>
              <a:rPr lang="en-US" dirty="0"/>
              <a:t> for your ranking: what made you believe that a certain query results deserves the rank it gave</a:t>
            </a:r>
          </a:p>
          <a:p>
            <a:endParaRPr lang="en-US" dirty="0"/>
          </a:p>
        </p:txBody>
      </p:sp>
      <p:sp>
        <p:nvSpPr>
          <p:cNvPr id="4" name="Slide Number Placeholder 3">
            <a:extLst>
              <a:ext uri="{FF2B5EF4-FFF2-40B4-BE49-F238E27FC236}">
                <a16:creationId xmlns:a16="http://schemas.microsoft.com/office/drawing/2014/main" xmlns="" id="{92E1DA0C-66D4-0851-3580-8E6965996FE1}"/>
              </a:ext>
            </a:extLst>
          </p:cNvPr>
          <p:cNvSpPr>
            <a:spLocks noGrp="1"/>
          </p:cNvSpPr>
          <p:nvPr>
            <p:ph type="sldNum" sz="quarter" idx="12"/>
          </p:nvPr>
        </p:nvSpPr>
        <p:spPr/>
        <p:txBody>
          <a:bodyPr/>
          <a:lstStyle/>
          <a:p>
            <a:fld id="{7BA62CDB-1D13-4ABA-950E-23110580C238}" type="slidenum">
              <a:rPr lang="el-GR" smtClean="0"/>
              <a:t>9</a:t>
            </a:fld>
            <a:endParaRPr lang="el-GR"/>
          </a:p>
        </p:txBody>
      </p:sp>
    </p:spTree>
    <p:extLst>
      <p:ext uri="{BB962C8B-B14F-4D97-AF65-F5344CB8AC3E}">
        <p14:creationId xmlns:p14="http://schemas.microsoft.com/office/powerpoint/2010/main" val="1805677878"/>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9182</TotalTime>
  <Words>2010</Words>
  <Application>Microsoft Office PowerPoint</Application>
  <PresentationFormat>Ευρεία οθόνη</PresentationFormat>
  <Paragraphs>555</Paragraphs>
  <Slides>12</Slides>
  <Notes>1</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12</vt:i4>
      </vt:variant>
    </vt:vector>
  </HeadingPairs>
  <TitlesOfParts>
    <vt:vector size="19" baseType="lpstr">
      <vt:lpstr>Arial</vt:lpstr>
      <vt:lpstr>Calibri</vt:lpstr>
      <vt:lpstr>Calibri Light</vt:lpstr>
      <vt:lpstr>Cambria</vt:lpstr>
      <vt:lpstr>Consolas</vt:lpstr>
      <vt:lpstr>Times New Roman</vt:lpstr>
      <vt:lpstr>Θέμα του Office</vt:lpstr>
      <vt:lpstr>A user study on analyzing data with dimensions</vt:lpstr>
      <vt:lpstr>Introduction</vt:lpstr>
      <vt:lpstr>Introduction</vt:lpstr>
      <vt:lpstr>Παρουσίαση του PowerPoint</vt:lpstr>
      <vt:lpstr>Introduction</vt:lpstr>
      <vt:lpstr>Your task </vt:lpstr>
      <vt:lpstr>Let’s start with the warm up</vt:lpstr>
      <vt:lpstr>Παρουσίαση του PowerPoint</vt:lpstr>
      <vt:lpstr>Now to the ranking slides… </vt:lpstr>
      <vt:lpstr>Παρουσίαση του PowerPoint</vt:lpstr>
      <vt:lpstr>Παρουσίαση του PowerPoint</vt:lpstr>
      <vt:lpstr>Παρουσίαση του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example of User Study</dc:title>
  <dc:creator>dimos</dc:creator>
  <cp:lastModifiedBy>dimos</cp:lastModifiedBy>
  <cp:revision>529</cp:revision>
  <dcterms:created xsi:type="dcterms:W3CDTF">2023-04-05T18:53:46Z</dcterms:created>
  <dcterms:modified xsi:type="dcterms:W3CDTF">2023-06-02T15:28:10Z</dcterms:modified>
</cp:coreProperties>
</file>