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96" r:id="rId3"/>
    <p:sldId id="297" r:id="rId4"/>
    <p:sldId id="273" r:id="rId5"/>
    <p:sldId id="298" r:id="rId6"/>
    <p:sldId id="299" r:id="rId7"/>
    <p:sldId id="300" r:id="rId8"/>
    <p:sldId id="316" r:id="rId9"/>
    <p:sldId id="301" r:id="rId10"/>
    <p:sldId id="317" r:id="rId11"/>
    <p:sldId id="318" r:id="rId12"/>
    <p:sldId id="319"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80808"/>
    <a:srgbClr val="008000"/>
    <a:srgbClr val="FABE00"/>
    <a:srgbClr val="9E7800"/>
    <a:srgbClr val="F18F8F"/>
    <a:srgbClr val="FFFF00"/>
    <a:srgbClr val="FAD6D6"/>
    <a:srgbClr val="F0808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Μεσαίο στυλ 3 - Έμφαση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Μεσαίο στυλ 4 - Έμφαση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750" autoAdjust="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A94F-4F8D-4020-B7C9-EBA46177C4DA}" type="datetimeFigureOut">
              <a:rPr lang="el-GR" smtClean="0"/>
              <a:t>4/6/2023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25F4-CC46-4DAA-84DA-F6FB45539500}" type="slidenum">
              <a:rPr lang="el-GR" smtClean="0"/>
              <a:t>‹#›</a:t>
            </a:fld>
            <a:endParaRPr lang="el-GR"/>
          </a:p>
        </p:txBody>
      </p:sp>
    </p:spTree>
    <p:extLst>
      <p:ext uri="{BB962C8B-B14F-4D97-AF65-F5344CB8AC3E}">
        <p14:creationId xmlns:p14="http://schemas.microsoft.com/office/powerpoint/2010/main" val="202179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a:xfrm>
            <a:off x="298450" y="714375"/>
            <a:ext cx="6261100" cy="3522663"/>
          </a:xfrm>
          <a:solidFill>
            <a:srgbClr val="FFFFFF"/>
          </a:solidFill>
          <a:ln>
            <a:solidFill>
              <a:srgbClr val="000000"/>
            </a:solidFill>
            <a:miter lim="800000"/>
          </a:ln>
        </p:spPr>
      </p:sp>
      <p:sp>
        <p:nvSpPr>
          <p:cNvPr id="95235" name="Rectangle 2"/>
          <p:cNvSpPr>
            <a:spLocks noGrp="1" noChangeArrowheads="1"/>
          </p:cNvSpPr>
          <p:nvPr>
            <p:ph type="body" idx="1"/>
          </p:nvPr>
        </p:nvSpPr>
        <p:spPr>
          <a:xfrm>
            <a:off x="685800" y="4461788"/>
            <a:ext cx="5486400" cy="4226957"/>
          </a:xfrm>
          <a:noFill/>
          <a:ln/>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116757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0B0A25F4-CC46-4DAA-84DA-F6FB45539500}" type="slidenum">
              <a:rPr lang="el-GR" smtClean="0"/>
              <a:t>8</a:t>
            </a:fld>
            <a:endParaRPr lang="el-GR"/>
          </a:p>
        </p:txBody>
      </p:sp>
    </p:spTree>
    <p:extLst>
      <p:ext uri="{BB962C8B-B14F-4D97-AF65-F5344CB8AC3E}">
        <p14:creationId xmlns:p14="http://schemas.microsoft.com/office/powerpoint/2010/main" val="347484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0B0A25F4-CC46-4DAA-84DA-F6FB45539500}" type="slidenum">
              <a:rPr lang="el-GR" smtClean="0"/>
              <a:t>10</a:t>
            </a:fld>
            <a:endParaRPr lang="el-GR"/>
          </a:p>
        </p:txBody>
      </p:sp>
    </p:spTree>
    <p:extLst>
      <p:ext uri="{BB962C8B-B14F-4D97-AF65-F5344CB8AC3E}">
        <p14:creationId xmlns:p14="http://schemas.microsoft.com/office/powerpoint/2010/main" val="231492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0B0A25F4-CC46-4DAA-84DA-F6FB45539500}" type="slidenum">
              <a:rPr lang="el-GR" smtClean="0"/>
              <a:t>11</a:t>
            </a:fld>
            <a:endParaRPr lang="el-GR"/>
          </a:p>
        </p:txBody>
      </p:sp>
    </p:spTree>
    <p:extLst>
      <p:ext uri="{BB962C8B-B14F-4D97-AF65-F5344CB8AC3E}">
        <p14:creationId xmlns:p14="http://schemas.microsoft.com/office/powerpoint/2010/main" val="40722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10"/>
          </p:nvPr>
        </p:nvSpPr>
        <p:spPr/>
        <p:txBody>
          <a:bodyPr/>
          <a:lstStyle/>
          <a:p>
            <a:fld id="{0B0A25F4-CC46-4DAA-84DA-F6FB45539500}" type="slidenum">
              <a:rPr lang="el-GR" smtClean="0"/>
              <a:t>12</a:t>
            </a:fld>
            <a:endParaRPr lang="el-GR"/>
          </a:p>
        </p:txBody>
      </p:sp>
    </p:spTree>
    <p:extLst>
      <p:ext uri="{BB962C8B-B14F-4D97-AF65-F5344CB8AC3E}">
        <p14:creationId xmlns:p14="http://schemas.microsoft.com/office/powerpoint/2010/main" val="60750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80E979CD-11C3-40AF-BFD0-D6BA53CA2140}" type="datetime1">
              <a:rPr lang="el-GR" smtClean="0"/>
              <a:t>4/6/2023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a:xfrm>
            <a:off x="9296400" y="6356350"/>
            <a:ext cx="2743200" cy="365125"/>
          </a:xfrm>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92565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3FE11BB1-8183-4578-AB57-ABDE4544E2E8}" type="datetime1">
              <a:rPr lang="el-GR" smtClean="0"/>
              <a:t>4/6/2023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157517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18D490C6-00C3-4EE6-A454-27BB34ADB597}" type="datetime1">
              <a:rPr lang="el-GR" smtClean="0"/>
              <a:t>4/6/2023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225477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995BD776-337E-4E52-BD39-924FB387A279}" type="datetime1">
              <a:rPr lang="el-GR" smtClean="0"/>
              <a:t>4/6/2023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a:xfrm>
            <a:off x="9277350" y="6356350"/>
            <a:ext cx="2743200" cy="365125"/>
          </a:xfrm>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31370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47C37B47-74DF-4569-859F-960B743742C7}" type="datetime1">
              <a:rPr lang="el-GR" smtClean="0"/>
              <a:t>4/6/2023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81489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C28008B2-773E-4394-A327-F0AA3F74D110}" type="datetime1">
              <a:rPr lang="el-GR" smtClean="0"/>
              <a:t>4/6/2023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272028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E0090DE8-B74F-4722-BE94-4E559BA5F9E9}" type="datetime1">
              <a:rPr lang="el-GR" smtClean="0"/>
              <a:t>4/6/2023</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45699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2A497D33-5D7A-414E-A037-6F29D872C2E2}" type="datetime1">
              <a:rPr lang="el-GR" smtClean="0"/>
              <a:t>4/6/2023</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154429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04F8FA26-813B-41B2-B740-9D8DF0A4C6BA}" type="datetime1">
              <a:rPr lang="el-GR" smtClean="0"/>
              <a:t>4/6/2023</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4274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DD73E53B-7810-4EFF-85E0-F079708FEBF6}" type="datetime1">
              <a:rPr lang="el-GR" smtClean="0"/>
              <a:t>4/6/2023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380077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0D12DD27-3B67-4399-87E2-1D0710B07A45}" type="datetime1">
              <a:rPr lang="el-GR" smtClean="0"/>
              <a:t>4/6/2023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BA62CDB-1D13-4ABA-950E-23110580C238}" type="slidenum">
              <a:rPr lang="el-GR" smtClean="0"/>
              <a:t>‹#›</a:t>
            </a:fld>
            <a:endParaRPr lang="el-GR"/>
          </a:p>
        </p:txBody>
      </p:sp>
    </p:spTree>
    <p:extLst>
      <p:ext uri="{BB962C8B-B14F-4D97-AF65-F5344CB8AC3E}">
        <p14:creationId xmlns:p14="http://schemas.microsoft.com/office/powerpoint/2010/main" val="294532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193B6-7FD3-4D4F-AAD8-F4A7C7818A68}" type="datetime1">
              <a:rPr lang="el-GR" smtClean="0"/>
              <a:t>4/6/2023</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62CDB-1D13-4ABA-950E-23110580C238}" type="slidenum">
              <a:rPr lang="el-GR" smtClean="0"/>
              <a:t>‹#›</a:t>
            </a:fld>
            <a:endParaRPr lang="el-GR"/>
          </a:p>
        </p:txBody>
      </p:sp>
    </p:spTree>
    <p:extLst>
      <p:ext uri="{BB962C8B-B14F-4D97-AF65-F5344CB8AC3E}">
        <p14:creationId xmlns:p14="http://schemas.microsoft.com/office/powerpoint/2010/main" val="2134232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n-US" dirty="0"/>
              <a:t>A user study on analyzing data with dimensions</a:t>
            </a:r>
            <a:endParaRPr lang="el-GR" dirty="0"/>
          </a:p>
        </p:txBody>
      </p:sp>
      <p:sp>
        <p:nvSpPr>
          <p:cNvPr id="3" name="Υπότιτλος 2"/>
          <p:cNvSpPr>
            <a:spLocks noGrp="1"/>
          </p:cNvSpPr>
          <p:nvPr>
            <p:ph type="subTitle" idx="1"/>
          </p:nvPr>
        </p:nvSpPr>
        <p:spPr/>
        <p:txBody>
          <a:bodyPr/>
          <a:lstStyle/>
          <a:p>
            <a:r>
              <a:rPr lang="en-US" dirty="0"/>
              <a:t>June 2023</a:t>
            </a:r>
            <a:endParaRPr lang="el-GR" dirty="0"/>
          </a:p>
        </p:txBody>
      </p:sp>
    </p:spTree>
    <p:extLst>
      <p:ext uri="{BB962C8B-B14F-4D97-AF65-F5344CB8AC3E}">
        <p14:creationId xmlns:p14="http://schemas.microsoft.com/office/powerpoint/2010/main" val="426737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nvPr>
        </p:nvGraphicFramePr>
        <p:xfrm>
          <a:off x="76199" y="76199"/>
          <a:ext cx="12048067" cy="67225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2898994">
                <a:tc>
                  <a:txBody>
                    <a:bodyPr/>
                    <a:lstStyle/>
                    <a:p>
                      <a:pPr marL="0" indent="0">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a:t>
                      </a:r>
                      <a:r>
                        <a:rPr lang="en-US" b="1" baseline="0" dirty="0" smtClean="0">
                          <a:solidFill>
                            <a:schemeClr val="bg1">
                              <a:lumMod val="50000"/>
                            </a:schemeClr>
                          </a:solidFill>
                        </a:rPr>
                        <a:t> 11</a:t>
                      </a:r>
                    </a:p>
                    <a:p>
                      <a:r>
                        <a:rPr lang="en-US" b="0" dirty="0" smtClean="0">
                          <a:solidFill>
                            <a:schemeClr val="bg1">
                              <a:lumMod val="50000"/>
                            </a:schemeClr>
                          </a:solidFill>
                        </a:rPr>
                        <a:t>Here, we see the average work hours of people with a</a:t>
                      </a:r>
                    </a:p>
                    <a:p>
                      <a:r>
                        <a:rPr lang="en-US" b="0" i="1" dirty="0" smtClean="0">
                          <a:solidFill>
                            <a:schemeClr val="bg1">
                              <a:lumMod val="50000"/>
                            </a:schemeClr>
                          </a:solidFill>
                        </a:rPr>
                        <a:t>‘Post-Secondary’ Education </a:t>
                      </a:r>
                      <a:r>
                        <a:rPr lang="en-US" b="0" dirty="0" smtClean="0">
                          <a:solidFill>
                            <a:schemeClr val="bg1">
                              <a:lumMod val="50000"/>
                            </a:schemeClr>
                          </a:solidFill>
                        </a:rPr>
                        <a:t>and </a:t>
                      </a:r>
                      <a:r>
                        <a:rPr lang="en-US" b="0" i="1" dirty="0" smtClean="0">
                          <a:solidFill>
                            <a:schemeClr val="bg1">
                              <a:lumMod val="50000"/>
                            </a:schemeClr>
                          </a:solidFill>
                        </a:rPr>
                        <a:t>Occupation</a:t>
                      </a:r>
                      <a:r>
                        <a:rPr lang="en-US" b="0" baseline="0" dirty="0" smtClean="0">
                          <a:solidFill>
                            <a:schemeClr val="bg1">
                              <a:lumMod val="50000"/>
                            </a:schemeClr>
                          </a:solidFill>
                        </a:rPr>
                        <a:t> of </a:t>
                      </a:r>
                    </a:p>
                    <a:p>
                      <a:r>
                        <a:rPr lang="en-US" b="0" i="1" baseline="0" dirty="0" smtClean="0">
                          <a:solidFill>
                            <a:schemeClr val="bg1">
                              <a:lumMod val="50000"/>
                            </a:schemeClr>
                          </a:solidFill>
                        </a:rPr>
                        <a:t>‘Blue-collar’</a:t>
                      </a:r>
                      <a:r>
                        <a:rPr lang="en-US" b="0" i="0" baseline="0" dirty="0" smtClean="0">
                          <a:solidFill>
                            <a:schemeClr val="bg1">
                              <a:lumMod val="50000"/>
                            </a:schemeClr>
                          </a:solidFill>
                        </a:rPr>
                        <a:t>, </a:t>
                      </a:r>
                      <a:r>
                        <a:rPr lang="en-US" b="0" dirty="0" smtClean="0">
                          <a:solidFill>
                            <a:schemeClr val="bg1">
                              <a:lumMod val="50000"/>
                            </a:schemeClr>
                          </a:solidFill>
                        </a:rPr>
                        <a:t>organized by native country and</a:t>
                      </a:r>
                    </a:p>
                    <a:p>
                      <a:r>
                        <a:rPr lang="en-US" b="0" dirty="0" smtClean="0">
                          <a:solidFill>
                            <a:schemeClr val="bg1">
                              <a:lumMod val="50000"/>
                            </a:schemeClr>
                          </a:solidFill>
                        </a:rPr>
                        <a:t>education</a:t>
                      </a:r>
                      <a:r>
                        <a:rPr lang="en-US" b="0" baseline="0" dirty="0" smtClean="0">
                          <a:solidFill>
                            <a:schemeClr val="bg1">
                              <a:lumMod val="50000"/>
                            </a:schemeClr>
                          </a:solidFill>
                        </a:rPr>
                        <a:t> </a:t>
                      </a:r>
                      <a:r>
                        <a:rPr lang="en-US" b="0" dirty="0" smtClean="0">
                          <a:solidFill>
                            <a:schemeClr val="bg1">
                              <a:lumMod val="50000"/>
                            </a:schemeClr>
                          </a:solidFill>
                        </a:rPr>
                        <a:t>subdivision</a:t>
                      </a:r>
                    </a:p>
                    <a:p>
                      <a:pPr marL="0" indent="0">
                        <a:buFont typeface="Arial" panose="020B0604020202020204" pitchFamily="34" charset="0"/>
                        <a:buNone/>
                      </a:pPr>
                      <a:endParaRPr lang="en-US" b="0" dirty="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 1</a:t>
                      </a:r>
                      <a:r>
                        <a:rPr lang="el-GR" b="1" dirty="0" smtClean="0">
                          <a:solidFill>
                            <a:schemeClr val="bg1">
                              <a:lumMod val="50000"/>
                            </a:schemeClr>
                          </a:solidFill>
                        </a:rPr>
                        <a:t>2</a:t>
                      </a:r>
                      <a:endParaRPr lang="en-US" b="1" dirty="0" smtClean="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a:t>
                      </a:r>
                      <a:r>
                        <a:rPr lang="en-US" b="0" baseline="0" dirty="0" smtClean="0">
                          <a:solidFill>
                            <a:schemeClr val="bg1">
                              <a:lumMod val="50000"/>
                            </a:schemeClr>
                          </a:solidFill>
                        </a:rPr>
                        <a:t> we see the average work hours of people </a:t>
                      </a:r>
                    </a:p>
                    <a:p>
                      <a:pPr marL="0" indent="0" algn="r">
                        <a:buFont typeface="Arial" panose="020B0604020202020204" pitchFamily="34" charset="0"/>
                        <a:buNone/>
                      </a:pPr>
                      <a:r>
                        <a:rPr lang="en-US" b="0" i="1" baseline="0" dirty="0" smtClean="0">
                          <a:solidFill>
                            <a:schemeClr val="bg1">
                              <a:lumMod val="50000"/>
                            </a:schemeClr>
                          </a:solidFill>
                        </a:rPr>
                        <a:t>‘Without-Post-Secondary’ Education</a:t>
                      </a:r>
                      <a:r>
                        <a:rPr lang="en-US" b="0" i="0" baseline="0" dirty="0" smtClean="0">
                          <a:solidFill>
                            <a:schemeClr val="bg1">
                              <a:lumMod val="50000"/>
                            </a:schemeClr>
                          </a:solidFill>
                        </a:rPr>
                        <a:t>, with </a:t>
                      </a:r>
                    </a:p>
                    <a:p>
                      <a:pPr marL="0" indent="0" algn="r">
                        <a:buFont typeface="Arial" panose="020B0604020202020204" pitchFamily="34" charset="0"/>
                        <a:buNone/>
                      </a:pPr>
                      <a:r>
                        <a:rPr lang="en-US" b="0" i="1" baseline="0" dirty="0" smtClean="0">
                          <a:solidFill>
                            <a:schemeClr val="bg1">
                              <a:lumMod val="50000"/>
                            </a:schemeClr>
                          </a:solidFill>
                        </a:rPr>
                        <a:t>Occupation</a:t>
                      </a:r>
                      <a:r>
                        <a:rPr lang="en-US" b="0" i="0" baseline="0" dirty="0" smtClean="0">
                          <a:solidFill>
                            <a:schemeClr val="bg1">
                              <a:lumMod val="50000"/>
                            </a:schemeClr>
                          </a:solidFill>
                        </a:rPr>
                        <a:t> of </a:t>
                      </a:r>
                      <a:r>
                        <a:rPr lang="en-US" b="0" i="1" baseline="0" dirty="0" smtClean="0">
                          <a:solidFill>
                            <a:schemeClr val="bg1">
                              <a:lumMod val="50000"/>
                            </a:schemeClr>
                          </a:solidFill>
                        </a:rPr>
                        <a:t>‘White-collar’ </a:t>
                      </a:r>
                      <a:r>
                        <a:rPr lang="en-US" b="0" i="0" baseline="0" dirty="0" smtClean="0">
                          <a:solidFill>
                            <a:schemeClr val="bg1">
                              <a:lumMod val="50000"/>
                            </a:schemeClr>
                          </a:solidFill>
                        </a:rPr>
                        <a:t>and a country of</a:t>
                      </a:r>
                    </a:p>
                    <a:p>
                      <a:pPr marL="0" indent="0" algn="r">
                        <a:buFont typeface="Arial" panose="020B0604020202020204" pitchFamily="34" charset="0"/>
                        <a:buNone/>
                      </a:pPr>
                      <a:r>
                        <a:rPr lang="en-US" b="0" i="1" baseline="0" dirty="0" smtClean="0">
                          <a:solidFill>
                            <a:schemeClr val="bg1">
                              <a:lumMod val="50000"/>
                            </a:schemeClr>
                          </a:solidFill>
                        </a:rPr>
                        <a:t>‘North America’ </a:t>
                      </a:r>
                      <a:r>
                        <a:rPr lang="en-US" b="0" i="0" baseline="0" dirty="0" smtClean="0">
                          <a:solidFill>
                            <a:schemeClr val="bg1">
                              <a:lumMod val="50000"/>
                            </a:schemeClr>
                          </a:solidFill>
                        </a:rPr>
                        <a:t>as </a:t>
                      </a:r>
                      <a:r>
                        <a:rPr lang="en-US" b="0" i="1" baseline="0" dirty="0" smtClean="0">
                          <a:solidFill>
                            <a:schemeClr val="bg1">
                              <a:lumMod val="50000"/>
                            </a:schemeClr>
                          </a:solidFill>
                        </a:rPr>
                        <a:t>Native Country</a:t>
                      </a:r>
                      <a:r>
                        <a:rPr lang="en-US" b="0" i="0" baseline="0" dirty="0" smtClean="0">
                          <a:solidFill>
                            <a:schemeClr val="bg1">
                              <a:lumMod val="50000"/>
                            </a:schemeClr>
                          </a:solidFill>
                        </a:rPr>
                        <a:t>,  organized by </a:t>
                      </a:r>
                    </a:p>
                    <a:p>
                      <a:pPr marL="0" indent="0" algn="r">
                        <a:buFont typeface="Arial" panose="020B0604020202020204" pitchFamily="34" charset="0"/>
                        <a:buNone/>
                      </a:pPr>
                      <a:r>
                        <a:rPr lang="en-US" b="0" i="0" baseline="0" dirty="0" smtClean="0">
                          <a:solidFill>
                            <a:schemeClr val="bg1">
                              <a:lumMod val="50000"/>
                            </a:schemeClr>
                          </a:solidFill>
                        </a:rPr>
                        <a:t>native country and education subdivisions</a:t>
                      </a:r>
                      <a:r>
                        <a:rPr lang="en-US" b="0" baseline="0" dirty="0" smtClean="0">
                          <a:solidFill>
                            <a:schemeClr val="bg1">
                              <a:lumMod val="50000"/>
                            </a:schemeClr>
                          </a:solidFill>
                        </a:rPr>
                        <a:t> </a:t>
                      </a:r>
                      <a:endParaRPr lang="en-US" b="0" dirty="0">
                        <a:solidFill>
                          <a:schemeClr val="bg1">
                            <a:lumMod val="50000"/>
                          </a:schemeClr>
                        </a:solidFill>
                      </a:endParaRPr>
                    </a:p>
                    <a:p>
                      <a:pPr marL="0" indent="0" algn="r">
                        <a:buFont typeface="Arial" panose="020B0604020202020204" pitchFamily="34" charset="0"/>
                        <a:buNone/>
                      </a:pPr>
                      <a:endParaRPr lang="en-US" b="0" dirty="0">
                        <a:solidFill>
                          <a:schemeClr val="tx1"/>
                        </a:solidFill>
                      </a:endParaRPr>
                    </a:p>
                    <a:p>
                      <a:pPr marL="0" indent="0" algn="r">
                        <a:buNone/>
                      </a:pPr>
                      <a:r>
                        <a:rPr lang="en-US" b="0" dirty="0">
                          <a:solidFill>
                            <a:schemeClr val="tx1"/>
                          </a:solidFill>
                        </a:rPr>
                        <a:t> </a:t>
                      </a:r>
                    </a:p>
                    <a:p>
                      <a:pPr marL="0" indent="0">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447453">
                <a:tc>
                  <a:txBody>
                    <a:bodyPr/>
                    <a:lstStyle/>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r>
                        <a:rPr lang="en-US" b="1" dirty="0" smtClean="0">
                          <a:solidFill>
                            <a:schemeClr val="bg1">
                              <a:lumMod val="50000"/>
                            </a:schemeClr>
                          </a:solidFill>
                        </a:rPr>
                        <a:t>Query Result 13</a:t>
                      </a:r>
                    </a:p>
                    <a:p>
                      <a:pPr marL="0" indent="0">
                        <a:buFont typeface="Arial" panose="020B0604020202020204" pitchFamily="34" charset="0"/>
                        <a:buNone/>
                      </a:pPr>
                      <a:r>
                        <a:rPr lang="en-US" b="0" dirty="0" smtClean="0">
                          <a:solidFill>
                            <a:schemeClr val="bg1">
                              <a:lumMod val="50000"/>
                            </a:schemeClr>
                          </a:solidFill>
                        </a:rPr>
                        <a:t>Here, we see the average work</a:t>
                      </a:r>
                      <a:r>
                        <a:rPr lang="en-US" b="0" baseline="0" dirty="0" smtClean="0">
                          <a:solidFill>
                            <a:schemeClr val="bg1">
                              <a:lumMod val="50000"/>
                            </a:schemeClr>
                          </a:solidFill>
                        </a:rPr>
                        <a:t> hours of </a:t>
                      </a:r>
                    </a:p>
                    <a:p>
                      <a:pPr marL="0" indent="0">
                        <a:buFont typeface="Arial" panose="020B0604020202020204" pitchFamily="34" charset="0"/>
                        <a:buNone/>
                      </a:pPr>
                      <a:r>
                        <a:rPr lang="en-US" b="0" baseline="0" dirty="0" smtClean="0">
                          <a:solidFill>
                            <a:schemeClr val="bg1">
                              <a:lumMod val="50000"/>
                            </a:schemeClr>
                          </a:solidFill>
                        </a:rPr>
                        <a:t>people with a </a:t>
                      </a:r>
                      <a:r>
                        <a:rPr lang="en-US" b="0" i="1" baseline="0" dirty="0" smtClean="0">
                          <a:solidFill>
                            <a:schemeClr val="bg1">
                              <a:lumMod val="50000"/>
                            </a:schemeClr>
                          </a:solidFill>
                        </a:rPr>
                        <a:t>‘University’ Education </a:t>
                      </a:r>
                      <a:r>
                        <a:rPr lang="en-US" b="0" i="0" baseline="0" dirty="0" smtClean="0">
                          <a:solidFill>
                            <a:schemeClr val="bg1">
                              <a:lumMod val="50000"/>
                            </a:schemeClr>
                          </a:solidFill>
                        </a:rPr>
                        <a:t>and </a:t>
                      </a:r>
                    </a:p>
                    <a:p>
                      <a:pPr marL="0" indent="0">
                        <a:buFont typeface="Arial" panose="020B0604020202020204" pitchFamily="34" charset="0"/>
                        <a:buNone/>
                      </a:pPr>
                      <a:r>
                        <a:rPr lang="en-US" b="0" i="1" baseline="0" dirty="0" smtClean="0">
                          <a:solidFill>
                            <a:schemeClr val="bg1">
                              <a:lumMod val="50000"/>
                            </a:schemeClr>
                          </a:solidFill>
                        </a:rPr>
                        <a:t>Occupation</a:t>
                      </a:r>
                      <a:r>
                        <a:rPr lang="en-US" b="0" i="0" baseline="0" dirty="0" smtClean="0">
                          <a:solidFill>
                            <a:schemeClr val="bg1">
                              <a:lumMod val="50000"/>
                            </a:schemeClr>
                          </a:solidFill>
                        </a:rPr>
                        <a:t> of </a:t>
                      </a:r>
                      <a:r>
                        <a:rPr lang="en-US" b="0" i="1" baseline="0" dirty="0" smtClean="0">
                          <a:solidFill>
                            <a:schemeClr val="bg1">
                              <a:lumMod val="50000"/>
                            </a:schemeClr>
                          </a:solidFill>
                        </a:rPr>
                        <a:t>‘White-collar’</a:t>
                      </a:r>
                      <a:r>
                        <a:rPr lang="en-US" b="0" i="0" baseline="0" dirty="0" smtClean="0">
                          <a:solidFill>
                            <a:schemeClr val="bg1">
                              <a:lumMod val="50000"/>
                            </a:schemeClr>
                          </a:solidFill>
                        </a:rPr>
                        <a:t>,</a:t>
                      </a:r>
                      <a:r>
                        <a:rPr lang="en-US" b="0" baseline="0" dirty="0" smtClean="0">
                          <a:solidFill>
                            <a:schemeClr val="bg1">
                              <a:lumMod val="50000"/>
                            </a:schemeClr>
                          </a:solidFill>
                        </a:rPr>
                        <a:t> organized by </a:t>
                      </a:r>
                    </a:p>
                    <a:p>
                      <a:pPr marL="0" indent="0">
                        <a:buFont typeface="Arial" panose="020B0604020202020204" pitchFamily="34" charset="0"/>
                        <a:buNone/>
                      </a:pPr>
                      <a:r>
                        <a:rPr lang="en-US" b="0" baseline="0" dirty="0" smtClean="0">
                          <a:solidFill>
                            <a:schemeClr val="bg1">
                              <a:lumMod val="50000"/>
                            </a:schemeClr>
                          </a:solidFill>
                        </a:rPr>
                        <a:t>native country and education subdivision</a:t>
                      </a:r>
                    </a:p>
                    <a:p>
                      <a:pPr marL="0" indent="0">
                        <a:buFont typeface="Arial" panose="020B0604020202020204" pitchFamily="34" charset="0"/>
                        <a:buNone/>
                      </a:pPr>
                      <a:endParaRPr lang="en-US" b="0" baseline="0" dirty="0" smtClean="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endParaRPr lang="en-US" b="0" dirty="0" smtClean="0">
                        <a:solidFill>
                          <a:schemeClr val="tx1"/>
                        </a:solidFill>
                      </a:endParaRPr>
                    </a:p>
                    <a:p>
                      <a:pPr marL="0" indent="0" algn="r">
                        <a:buFont typeface="Arial" panose="020B0604020202020204" pitchFamily="34" charset="0"/>
                        <a:buNone/>
                      </a:pPr>
                      <a:endParaRPr lang="en-US" b="0" dirty="0" smtClean="0">
                        <a:solidFill>
                          <a:schemeClr val="tx1"/>
                        </a:solidFill>
                      </a:endParaRPr>
                    </a:p>
                    <a:p>
                      <a:pPr marL="0" indent="0" algn="r">
                        <a:buFont typeface="Arial" panose="020B0604020202020204" pitchFamily="34" charset="0"/>
                        <a:buNone/>
                      </a:pPr>
                      <a:endParaRPr lang="en-US" b="1" dirty="0" smtClean="0">
                        <a:solidFill>
                          <a:schemeClr val="bg1">
                            <a:lumMod val="50000"/>
                          </a:schemeClr>
                        </a:solidFill>
                      </a:endParaRPr>
                    </a:p>
                    <a:p>
                      <a:pPr marL="0" indent="0" algn="r">
                        <a:buFont typeface="Arial" panose="020B0604020202020204" pitchFamily="34" charset="0"/>
                        <a:buNone/>
                      </a:pPr>
                      <a:r>
                        <a:rPr lang="en-US" b="1" dirty="0" smtClean="0">
                          <a:solidFill>
                            <a:schemeClr val="bg1">
                              <a:lumMod val="50000"/>
                            </a:schemeClr>
                          </a:solidFill>
                        </a:rPr>
                        <a:t>Query Result</a:t>
                      </a:r>
                      <a:r>
                        <a:rPr lang="en-US" b="1" baseline="0" dirty="0" smtClean="0">
                          <a:solidFill>
                            <a:schemeClr val="bg1">
                              <a:lumMod val="50000"/>
                            </a:schemeClr>
                          </a:solidFill>
                        </a:rPr>
                        <a:t> 14</a:t>
                      </a:r>
                    </a:p>
                    <a:p>
                      <a:pPr marL="0" indent="0" algn="r">
                        <a:buFont typeface="Arial" panose="020B0604020202020204" pitchFamily="34" charset="0"/>
                        <a:buNone/>
                      </a:pPr>
                      <a:r>
                        <a:rPr lang="en-US" b="0" baseline="0" dirty="0" smtClean="0">
                          <a:solidFill>
                            <a:schemeClr val="bg1">
                              <a:lumMod val="50000"/>
                            </a:schemeClr>
                          </a:solidFill>
                        </a:rPr>
                        <a:t>Here, we see the average work hours of</a:t>
                      </a:r>
                    </a:p>
                    <a:p>
                      <a:pPr marL="0" indent="0" algn="r">
                        <a:buFont typeface="Arial" panose="020B0604020202020204" pitchFamily="34" charset="0"/>
                        <a:buNone/>
                      </a:pPr>
                      <a:r>
                        <a:rPr lang="en-US" b="0" i="1" baseline="0" dirty="0" smtClean="0">
                          <a:solidFill>
                            <a:schemeClr val="bg1">
                              <a:lumMod val="50000"/>
                            </a:schemeClr>
                          </a:solidFill>
                        </a:rPr>
                        <a:t>‘Colored’ </a:t>
                      </a:r>
                      <a:r>
                        <a:rPr lang="en-US" b="0" baseline="0" dirty="0" smtClean="0">
                          <a:solidFill>
                            <a:schemeClr val="bg1">
                              <a:lumMod val="50000"/>
                            </a:schemeClr>
                          </a:solidFill>
                        </a:rPr>
                        <a:t>people with a </a:t>
                      </a:r>
                      <a:r>
                        <a:rPr lang="en-US" b="0" i="1" baseline="0" dirty="0" smtClean="0">
                          <a:solidFill>
                            <a:schemeClr val="bg1">
                              <a:lumMod val="50000"/>
                            </a:schemeClr>
                          </a:solidFill>
                        </a:rPr>
                        <a:t>‘Post-grad’ Education</a:t>
                      </a:r>
                      <a:r>
                        <a:rPr lang="en-US" dirty="0" smtClean="0">
                          <a:solidFill>
                            <a:schemeClr val="bg1">
                              <a:lumMod val="50000"/>
                            </a:schemeClr>
                          </a:solidFill>
                        </a:rPr>
                        <a:t>, </a:t>
                      </a:r>
                    </a:p>
                    <a:p>
                      <a:pPr marL="0" indent="0" algn="r">
                        <a:buFont typeface="Arial" panose="020B0604020202020204" pitchFamily="34" charset="0"/>
                        <a:buNone/>
                      </a:pPr>
                      <a:r>
                        <a:rPr lang="en-US" dirty="0" smtClean="0">
                          <a:solidFill>
                            <a:schemeClr val="bg1">
                              <a:lumMod val="50000"/>
                            </a:schemeClr>
                          </a:solidFill>
                        </a:rPr>
                        <a:t>organized</a:t>
                      </a:r>
                      <a:r>
                        <a:rPr lang="en-US" baseline="0" dirty="0" smtClean="0">
                          <a:solidFill>
                            <a:schemeClr val="bg1">
                              <a:lumMod val="50000"/>
                            </a:schemeClr>
                          </a:solidFill>
                        </a:rPr>
                        <a:t> by </a:t>
                      </a:r>
                      <a:r>
                        <a:rPr lang="en-US" b="0" baseline="0" dirty="0" smtClean="0">
                          <a:solidFill>
                            <a:schemeClr val="bg1">
                              <a:lumMod val="50000"/>
                            </a:schemeClr>
                          </a:solidFill>
                        </a:rPr>
                        <a:t>native country and </a:t>
                      </a:r>
                    </a:p>
                    <a:p>
                      <a:pPr marL="0" indent="0" algn="r">
                        <a:buFont typeface="Arial" panose="020B0604020202020204" pitchFamily="34" charset="0"/>
                        <a:buNone/>
                      </a:pPr>
                      <a:r>
                        <a:rPr lang="en-US" b="0" baseline="0" dirty="0" smtClean="0">
                          <a:solidFill>
                            <a:schemeClr val="bg1">
                              <a:lumMod val="50000"/>
                            </a:schemeClr>
                          </a:solidFill>
                        </a:rPr>
                        <a:t>education subdivision</a:t>
                      </a: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086">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2" name="Slide Number Placeholder 1">
            <a:extLst>
              <a:ext uri="{FF2B5EF4-FFF2-40B4-BE49-F238E27FC236}">
                <a16:creationId xmlns:a16="http://schemas.microsoft.com/office/drawing/2014/main" xmlns="" id="{18D7969E-41D5-83C2-57A0-F51340DBBA88}"/>
              </a:ext>
            </a:extLst>
          </p:cNvPr>
          <p:cNvSpPr>
            <a:spLocks noGrp="1"/>
          </p:cNvSpPr>
          <p:nvPr>
            <p:ph type="sldNum" sz="quarter" idx="12"/>
          </p:nvPr>
        </p:nvSpPr>
        <p:spPr>
          <a:xfrm>
            <a:off x="9448800" y="6492875"/>
            <a:ext cx="2743200" cy="365125"/>
          </a:xfrm>
        </p:spPr>
        <p:txBody>
          <a:bodyPr/>
          <a:lstStyle/>
          <a:p>
            <a:fld id="{7BA62CDB-1D13-4ABA-950E-23110580C238}" type="slidenum">
              <a:rPr lang="el-GR" smtClean="0"/>
              <a:t>10</a:t>
            </a:fld>
            <a:endParaRPr lang="el-GR" dirty="0"/>
          </a:p>
        </p:txBody>
      </p:sp>
      <p:sp>
        <p:nvSpPr>
          <p:cNvPr id="10" name="TextBox 9">
            <a:extLst>
              <a:ext uri="{FF2B5EF4-FFF2-40B4-BE49-F238E27FC236}">
                <a16:creationId xmlns:a16="http://schemas.microsoft.com/office/drawing/2014/main" xmlns="" id="{9A12B5B4-C4CF-5B96-88D9-1DF73D4A6841}"/>
              </a:ext>
            </a:extLst>
          </p:cNvPr>
          <p:cNvSpPr txBox="1"/>
          <p:nvPr/>
        </p:nvSpPr>
        <p:spPr>
          <a:xfrm>
            <a:off x="4438651" y="1679962"/>
            <a:ext cx="3314700" cy="3408620"/>
          </a:xfrm>
          <a:prstGeom prst="rect">
            <a:avLst/>
          </a:prstGeom>
          <a:solidFill>
            <a:schemeClr val="bg1">
              <a:lumMod val="95000"/>
            </a:schemeClr>
          </a:solidFill>
          <a:ln>
            <a:solidFill>
              <a:srgbClr val="FF0000"/>
            </a:solidFill>
          </a:ln>
        </p:spPr>
        <p:txBody>
          <a:bodyPr wrap="square" rtlCol="0">
            <a:noAutofit/>
          </a:bodyPr>
          <a:lstStyle/>
          <a:p>
            <a:pPr algn="ctr"/>
            <a:r>
              <a:rPr lang="en-US" sz="1400" dirty="0">
                <a:solidFill>
                  <a:srgbClr val="FF0000"/>
                </a:solidFill>
              </a:rPr>
              <a:t>DATA SLIDE </a:t>
            </a:r>
            <a:r>
              <a:rPr lang="en-US" sz="1400" dirty="0" smtClean="0">
                <a:solidFill>
                  <a:srgbClr val="FF0000"/>
                </a:solidFill>
              </a:rPr>
              <a:t>#1</a:t>
            </a:r>
            <a:endParaRPr lang="en-US" sz="1400" dirty="0">
              <a:solidFill>
                <a:srgbClr val="FF0000"/>
              </a:solidFill>
            </a:endParaRPr>
          </a:p>
          <a:p>
            <a:r>
              <a:rPr lang="en-US" sz="1400" dirty="0">
                <a:solidFill>
                  <a:srgbClr val="FF0000"/>
                </a:solidFill>
              </a:rPr>
              <a:t>Please give a short justification of your ranking</a:t>
            </a:r>
          </a:p>
        </p:txBody>
      </p:sp>
      <p:sp>
        <p:nvSpPr>
          <p:cNvPr id="11" name="TextBox 10">
            <a:extLst>
              <a:ext uri="{FF2B5EF4-FFF2-40B4-BE49-F238E27FC236}">
                <a16:creationId xmlns:a16="http://schemas.microsoft.com/office/drawing/2014/main" xmlns="" id="{5E23C93C-ACC7-25ED-8DC2-A717C64F1EF5}"/>
              </a:ext>
            </a:extLst>
          </p:cNvPr>
          <p:cNvSpPr txBox="1"/>
          <p:nvPr/>
        </p:nvSpPr>
        <p:spPr>
          <a:xfrm>
            <a:off x="5342463"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9D5E0EF3-E1CC-6D86-47D5-0B49CB07D70E}"/>
              </a:ext>
            </a:extLst>
          </p:cNvPr>
          <p:cNvSpPr txBox="1"/>
          <p:nvPr/>
        </p:nvSpPr>
        <p:spPr>
          <a:xfrm>
            <a:off x="4892653" y="784483"/>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3" name="TextBox 12">
            <a:extLst>
              <a:ext uri="{FF2B5EF4-FFF2-40B4-BE49-F238E27FC236}">
                <a16:creationId xmlns:a16="http://schemas.microsoft.com/office/drawing/2014/main" xmlns="" id="{5E23C93C-ACC7-25ED-8DC2-A717C64F1EF5}"/>
              </a:ext>
            </a:extLst>
          </p:cNvPr>
          <p:cNvSpPr txBox="1"/>
          <p:nvPr/>
        </p:nvSpPr>
        <p:spPr>
          <a:xfrm>
            <a:off x="5342464"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xmlns="" id="{9D5E0EF3-E1CC-6D86-47D5-0B49CB07D70E}"/>
              </a:ext>
            </a:extLst>
          </p:cNvPr>
          <p:cNvSpPr txBox="1"/>
          <p:nvPr/>
        </p:nvSpPr>
        <p:spPr>
          <a:xfrm>
            <a:off x="4892652" y="5861347"/>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5" name="TextBox 14">
            <a:extLst>
              <a:ext uri="{FF2B5EF4-FFF2-40B4-BE49-F238E27FC236}">
                <a16:creationId xmlns:a16="http://schemas.microsoft.com/office/drawing/2014/main" xmlns="" id="{5E23C93C-ACC7-25ED-8DC2-A717C64F1EF5}"/>
              </a:ext>
            </a:extLst>
          </p:cNvPr>
          <p:cNvSpPr txBox="1"/>
          <p:nvPr/>
        </p:nvSpPr>
        <p:spPr>
          <a:xfrm>
            <a:off x="6200266"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5E23C93C-ACC7-25ED-8DC2-A717C64F1EF5}"/>
              </a:ext>
            </a:extLst>
          </p:cNvPr>
          <p:cNvSpPr txBox="1"/>
          <p:nvPr/>
        </p:nvSpPr>
        <p:spPr>
          <a:xfrm>
            <a:off x="6200267"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xmlns="" id="{9D5E0EF3-E1CC-6D86-47D5-0B49CB07D70E}"/>
              </a:ext>
            </a:extLst>
          </p:cNvPr>
          <p:cNvSpPr txBox="1"/>
          <p:nvPr/>
        </p:nvSpPr>
        <p:spPr>
          <a:xfrm>
            <a:off x="6096000" y="774882"/>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
        <p:nvSpPr>
          <p:cNvPr id="18" name="TextBox 17">
            <a:extLst>
              <a:ext uri="{FF2B5EF4-FFF2-40B4-BE49-F238E27FC236}">
                <a16:creationId xmlns:a16="http://schemas.microsoft.com/office/drawing/2014/main" xmlns="" id="{9D5E0EF3-E1CC-6D86-47D5-0B49CB07D70E}"/>
              </a:ext>
            </a:extLst>
          </p:cNvPr>
          <p:cNvSpPr txBox="1"/>
          <p:nvPr/>
        </p:nvSpPr>
        <p:spPr>
          <a:xfrm>
            <a:off x="6120882" y="5861347"/>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graphicFrame>
        <p:nvGraphicFramePr>
          <p:cNvPr id="23" name="Πίνακας 22"/>
          <p:cNvGraphicFramePr>
            <a:graphicFrameLocks noGrp="1"/>
          </p:cNvGraphicFramePr>
          <p:nvPr>
            <p:extLst/>
          </p:nvPr>
        </p:nvGraphicFramePr>
        <p:xfrm>
          <a:off x="75690" y="1679962"/>
          <a:ext cx="4217937" cy="1297305"/>
        </p:xfrm>
        <a:graphic>
          <a:graphicData uri="http://schemas.openxmlformats.org/drawingml/2006/table">
            <a:tbl>
              <a:tblPr>
                <a:tableStyleId>{5C22544A-7EE6-4342-B048-85BDC9FD1C3A}</a:tableStyleId>
              </a:tblPr>
              <a:tblGrid>
                <a:gridCol w="1128183">
                  <a:extLst>
                    <a:ext uri="{9D8B030D-6E8A-4147-A177-3AD203B41FA5}">
                      <a16:colId xmlns:a16="http://schemas.microsoft.com/office/drawing/2014/main" xmlns="" val="20000"/>
                    </a:ext>
                  </a:extLst>
                </a:gridCol>
                <a:gridCol w="531281">
                  <a:extLst>
                    <a:ext uri="{9D8B030D-6E8A-4147-A177-3AD203B41FA5}">
                      <a16:colId xmlns:a16="http://schemas.microsoft.com/office/drawing/2014/main" xmlns="" val="20001"/>
                    </a:ext>
                  </a:extLst>
                </a:gridCol>
                <a:gridCol w="600364">
                  <a:extLst>
                    <a:ext uri="{9D8B030D-6E8A-4147-A177-3AD203B41FA5}">
                      <a16:colId xmlns:a16="http://schemas.microsoft.com/office/drawing/2014/main" xmlns="" val="20002"/>
                    </a:ext>
                  </a:extLst>
                </a:gridCol>
                <a:gridCol w="637309">
                  <a:extLst>
                    <a:ext uri="{9D8B030D-6E8A-4147-A177-3AD203B41FA5}">
                      <a16:colId xmlns:a16="http://schemas.microsoft.com/office/drawing/2014/main" xmlns="" val="20003"/>
                    </a:ext>
                  </a:extLst>
                </a:gridCol>
                <a:gridCol w="701963">
                  <a:extLst>
                    <a:ext uri="{9D8B030D-6E8A-4147-A177-3AD203B41FA5}">
                      <a16:colId xmlns:a16="http://schemas.microsoft.com/office/drawing/2014/main" xmlns="" val="20004"/>
                    </a:ext>
                  </a:extLst>
                </a:gridCol>
                <a:gridCol w="618837">
                  <a:extLst>
                    <a:ext uri="{9D8B030D-6E8A-4147-A177-3AD203B41FA5}">
                      <a16:colId xmlns:a16="http://schemas.microsoft.com/office/drawing/2014/main" xmlns="" val="20005"/>
                    </a:ext>
                  </a:extLst>
                </a:gridCol>
              </a:tblGrid>
              <a:tr h="190500">
                <a:tc>
                  <a:txBody>
                    <a:bodyPr/>
                    <a:lstStyle/>
                    <a:p>
                      <a:pPr algn="l" fontAlgn="b"/>
                      <a:r>
                        <a:rPr lang="en-US" sz="1100" b="1" i="0" u="none" strike="noStrike" dirty="0">
                          <a:solidFill>
                            <a:schemeClr val="dk1"/>
                          </a:solidFill>
                          <a:effectLst/>
                          <a:latin typeface="Cambria" panose="02040503050406030204" pitchFamily="18" charset="0"/>
                          <a:ea typeface="Cambria" panose="02040503050406030204" pitchFamily="18" charset="0"/>
                        </a:rPr>
                        <a:t>Query</a:t>
                      </a:r>
                      <a:r>
                        <a:rPr lang="en-US" sz="1100" b="1" i="0" u="none" strike="noStrike" baseline="0" dirty="0">
                          <a:solidFill>
                            <a:schemeClr val="dk1"/>
                          </a:solidFill>
                          <a:effectLst/>
                          <a:latin typeface="Cambria" panose="02040503050406030204" pitchFamily="18" charset="0"/>
                          <a:ea typeface="Cambria" panose="02040503050406030204" pitchFamily="18" charset="0"/>
                        </a:rPr>
                        <a:t> 11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5">
                  <a:txBody>
                    <a:bodyPr/>
                    <a:lstStyle/>
                    <a:p>
                      <a:pPr algn="r" fontAlgn="b"/>
                      <a:r>
                        <a:rPr lang="en-US" sz="1100" b="1" u="none" strike="noStrike" dirty="0">
                          <a:effectLst/>
                          <a:latin typeface="Cambria" panose="02040503050406030204" pitchFamily="18" charset="0"/>
                          <a:ea typeface="Cambria" panose="02040503050406030204" pitchFamily="18" charset="0"/>
                        </a:rPr>
                        <a:t>Native_country.lvl2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Europe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Middle-America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North-America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South-America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Some-college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Assoc</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43.14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34.22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University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40.44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43.71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41.34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Post-grad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34.22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39.34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bl>
          </a:graphicData>
        </a:graphic>
      </p:graphicFrame>
      <p:graphicFrame>
        <p:nvGraphicFramePr>
          <p:cNvPr id="24" name="Πίνακας 23"/>
          <p:cNvGraphicFramePr>
            <a:graphicFrameLocks noGrp="1"/>
          </p:cNvGraphicFramePr>
          <p:nvPr>
            <p:extLst/>
          </p:nvPr>
        </p:nvGraphicFramePr>
        <p:xfrm>
          <a:off x="8928103" y="1960285"/>
          <a:ext cx="3187700" cy="952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69950">
                  <a:extLst>
                    <a:ext uri="{9D8B030D-6E8A-4147-A177-3AD203B41FA5}">
                      <a16:colId xmlns:a16="http://schemas.microsoft.com/office/drawing/2014/main" xmlns="" val="20001"/>
                    </a:ext>
                  </a:extLst>
                </a:gridCol>
                <a:gridCol w="806450">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a:t>
                      </a:r>
                      <a:r>
                        <a:rPr lang="en-US" sz="1100" b="1" u="none" strike="noStrike" dirty="0" smtClean="0">
                          <a:effectLst/>
                          <a:latin typeface="Cambria" panose="02040503050406030204" pitchFamily="18" charset="0"/>
                          <a:ea typeface="Cambria" panose="02040503050406030204" pitchFamily="18" charset="0"/>
                        </a:rPr>
                        <a:t>12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i="0" u="none" strike="noStrike" dirty="0">
                          <a:solidFill>
                            <a:schemeClr val="dk1"/>
                          </a:solidFill>
                          <a:effectLst/>
                          <a:latin typeface="Cambria" panose="02040503050406030204" pitchFamily="18" charset="0"/>
                          <a:ea typeface="Cambria" panose="02040503050406030204" pitchFamily="18" charset="0"/>
                        </a:rPr>
                        <a:t>Native_country.lvl1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Education.lvl2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Canada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USA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Preschool</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32.50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Elementary</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40.46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Secondary</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39.38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25" name="Πίνακας 24"/>
          <p:cNvGraphicFramePr>
            <a:graphicFrameLocks noGrp="1"/>
          </p:cNvGraphicFramePr>
          <p:nvPr>
            <p:extLst/>
          </p:nvPr>
        </p:nvGraphicFramePr>
        <p:xfrm>
          <a:off x="75690" y="5476981"/>
          <a:ext cx="4477837" cy="916305"/>
        </p:xfrm>
        <a:graphic>
          <a:graphicData uri="http://schemas.openxmlformats.org/drawingml/2006/table">
            <a:tbl>
              <a:tblPr>
                <a:tableStyleId>{5C22544A-7EE6-4342-B048-85BDC9FD1C3A}</a:tableStyleId>
              </a:tblPr>
              <a:tblGrid>
                <a:gridCol w="1041910">
                  <a:extLst>
                    <a:ext uri="{9D8B030D-6E8A-4147-A177-3AD203B41FA5}">
                      <a16:colId xmlns:a16="http://schemas.microsoft.com/office/drawing/2014/main" xmlns="" val="20000"/>
                    </a:ext>
                  </a:extLst>
                </a:gridCol>
                <a:gridCol w="508000">
                  <a:extLst>
                    <a:ext uri="{9D8B030D-6E8A-4147-A177-3AD203B41FA5}">
                      <a16:colId xmlns:a16="http://schemas.microsoft.com/office/drawing/2014/main" xmlns="" val="20001"/>
                    </a:ext>
                  </a:extLst>
                </a:gridCol>
                <a:gridCol w="535709">
                  <a:extLst>
                    <a:ext uri="{9D8B030D-6E8A-4147-A177-3AD203B41FA5}">
                      <a16:colId xmlns:a16="http://schemas.microsoft.com/office/drawing/2014/main" xmlns="" val="20002"/>
                    </a:ext>
                  </a:extLst>
                </a:gridCol>
                <a:gridCol w="766618">
                  <a:extLst>
                    <a:ext uri="{9D8B030D-6E8A-4147-A177-3AD203B41FA5}">
                      <a16:colId xmlns:a16="http://schemas.microsoft.com/office/drawing/2014/main" xmlns="" val="20003"/>
                    </a:ext>
                  </a:extLst>
                </a:gridCol>
                <a:gridCol w="803564">
                  <a:extLst>
                    <a:ext uri="{9D8B030D-6E8A-4147-A177-3AD203B41FA5}">
                      <a16:colId xmlns:a16="http://schemas.microsoft.com/office/drawing/2014/main" xmlns="" val="20004"/>
                    </a:ext>
                  </a:extLst>
                </a:gridCol>
                <a:gridCol w="822036">
                  <a:extLst>
                    <a:ext uri="{9D8B030D-6E8A-4147-A177-3AD203B41FA5}">
                      <a16:colId xmlns:a16="http://schemas.microsoft.com/office/drawing/2014/main" xmlns="" val="20005"/>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13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5">
                  <a:txBody>
                    <a:bodyPr/>
                    <a:lstStyle/>
                    <a:p>
                      <a:pPr algn="r" fontAlgn="b"/>
                      <a:r>
                        <a:rPr lang="en-US" sz="1100" b="1" u="none" strike="noStrike" dirty="0">
                          <a:effectLst/>
                          <a:latin typeface="Cambria" panose="02040503050406030204" pitchFamily="18" charset="0"/>
                          <a:ea typeface="Cambria" panose="02040503050406030204" pitchFamily="18" charset="0"/>
                        </a:rPr>
                        <a:t>Native_country.lvl2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i="0" u="none" strike="noStrike" dirty="0">
                          <a:solidFill>
                            <a:schemeClr val="dk1"/>
                          </a:solidFill>
                          <a:effectLst/>
                          <a:latin typeface="Cambria" panose="02040503050406030204" pitchFamily="18" charset="0"/>
                          <a:ea typeface="Cambria" panose="02040503050406030204" pitchFamily="18" charset="0"/>
                        </a:rPr>
                        <a:t>Education.lvl1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Europe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Middle-America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North-America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South-America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Bachelors</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42.44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43.34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39.13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Prof-school</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47.84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46.56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52.50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48.36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48.00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26" name="Πίνακας 25"/>
          <p:cNvGraphicFramePr>
            <a:graphicFrameLocks noGrp="1"/>
          </p:cNvGraphicFramePr>
          <p:nvPr>
            <p:extLst/>
          </p:nvPr>
        </p:nvGraphicFramePr>
        <p:xfrm>
          <a:off x="8475243" y="5476981"/>
          <a:ext cx="3644897" cy="916305"/>
        </p:xfrm>
        <a:graphic>
          <a:graphicData uri="http://schemas.openxmlformats.org/drawingml/2006/table">
            <a:tbl>
              <a:tblPr>
                <a:tableStyleId>{5C22544A-7EE6-4342-B048-85BDC9FD1C3A}</a:tableStyleId>
              </a:tblPr>
              <a:tblGrid>
                <a:gridCol w="975588">
                  <a:extLst>
                    <a:ext uri="{9D8B030D-6E8A-4147-A177-3AD203B41FA5}">
                      <a16:colId xmlns:a16="http://schemas.microsoft.com/office/drawing/2014/main" xmlns="" val="20000"/>
                    </a:ext>
                  </a:extLst>
                </a:gridCol>
                <a:gridCol w="471054">
                  <a:extLst>
                    <a:ext uri="{9D8B030D-6E8A-4147-A177-3AD203B41FA5}">
                      <a16:colId xmlns:a16="http://schemas.microsoft.com/office/drawing/2014/main" xmlns="" val="20001"/>
                    </a:ext>
                  </a:extLst>
                </a:gridCol>
                <a:gridCol w="766619">
                  <a:extLst>
                    <a:ext uri="{9D8B030D-6E8A-4147-A177-3AD203B41FA5}">
                      <a16:colId xmlns:a16="http://schemas.microsoft.com/office/drawing/2014/main" xmlns="" val="20002"/>
                    </a:ext>
                  </a:extLst>
                </a:gridCol>
                <a:gridCol w="738909">
                  <a:extLst>
                    <a:ext uri="{9D8B030D-6E8A-4147-A177-3AD203B41FA5}">
                      <a16:colId xmlns:a16="http://schemas.microsoft.com/office/drawing/2014/main" xmlns="" val="20003"/>
                    </a:ext>
                  </a:extLst>
                </a:gridCol>
                <a:gridCol w="692727">
                  <a:extLst>
                    <a:ext uri="{9D8B030D-6E8A-4147-A177-3AD203B41FA5}">
                      <a16:colId xmlns:a16="http://schemas.microsoft.com/office/drawing/2014/main" xmlns="" val="20004"/>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14</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100" b="1" u="none" strike="noStrike" dirty="0">
                          <a:effectLst/>
                          <a:latin typeface="Cambria" panose="02040503050406030204" pitchFamily="18" charset="0"/>
                          <a:ea typeface="Cambria" panose="02040503050406030204" pitchFamily="18" charset="0"/>
                        </a:rPr>
                        <a:t>Native_country.lvl2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i="0" u="none" strike="noStrike" dirty="0">
                          <a:solidFill>
                            <a:schemeClr val="dk1"/>
                          </a:solidFill>
                          <a:effectLst/>
                          <a:latin typeface="Cambria" panose="02040503050406030204" pitchFamily="18" charset="0"/>
                          <a:ea typeface="Cambria" panose="02040503050406030204" pitchFamily="18" charset="0"/>
                        </a:rPr>
                        <a:t>Education.lvl1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Middle-America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North-America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South-America</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Masters</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41.51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Doctorate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44.19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46.80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35.00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8685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nvPr>
        </p:nvGraphicFramePr>
        <p:xfrm>
          <a:off x="76199" y="76199"/>
          <a:ext cx="12048067" cy="67225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2898994">
                <a:tc>
                  <a:txBody>
                    <a:bodyPr/>
                    <a:lstStyle/>
                    <a:p>
                      <a:pPr marL="0" indent="0">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a:t>
                      </a:r>
                      <a:r>
                        <a:rPr lang="en-US" b="1" baseline="0" dirty="0" smtClean="0">
                          <a:solidFill>
                            <a:schemeClr val="bg1">
                              <a:lumMod val="50000"/>
                            </a:schemeClr>
                          </a:solidFill>
                        </a:rPr>
                        <a:t> 21</a:t>
                      </a:r>
                    </a:p>
                    <a:p>
                      <a:r>
                        <a:rPr lang="en-US" b="0" dirty="0" smtClean="0">
                          <a:solidFill>
                            <a:schemeClr val="bg1">
                              <a:lumMod val="50000"/>
                            </a:schemeClr>
                          </a:solidFill>
                        </a:rPr>
                        <a:t>Here, we see the average work hours of </a:t>
                      </a:r>
                      <a:r>
                        <a:rPr lang="en-US" b="0" i="1" dirty="0" smtClean="0">
                          <a:solidFill>
                            <a:schemeClr val="bg1">
                              <a:lumMod val="50000"/>
                            </a:schemeClr>
                          </a:solidFill>
                        </a:rPr>
                        <a:t>‘White’ </a:t>
                      </a:r>
                      <a:r>
                        <a:rPr lang="en-US" b="0" dirty="0" smtClean="0">
                          <a:solidFill>
                            <a:schemeClr val="bg1">
                              <a:lumMod val="50000"/>
                            </a:schemeClr>
                          </a:solidFill>
                        </a:rPr>
                        <a:t>people</a:t>
                      </a:r>
                    </a:p>
                    <a:p>
                      <a:r>
                        <a:rPr lang="en-US" b="0" dirty="0" smtClean="0">
                          <a:solidFill>
                            <a:schemeClr val="bg1">
                              <a:lumMod val="50000"/>
                            </a:schemeClr>
                          </a:solidFill>
                        </a:rPr>
                        <a:t>with a </a:t>
                      </a:r>
                      <a:r>
                        <a:rPr lang="en-US" b="0" i="1" dirty="0" smtClean="0">
                          <a:solidFill>
                            <a:schemeClr val="bg1">
                              <a:lumMod val="50000"/>
                            </a:schemeClr>
                          </a:solidFill>
                        </a:rPr>
                        <a:t>‘Post-Secondary’ Education,</a:t>
                      </a:r>
                      <a:r>
                        <a:rPr lang="en-US" b="0" i="1" baseline="0" dirty="0" smtClean="0">
                          <a:solidFill>
                            <a:schemeClr val="bg1">
                              <a:lumMod val="50000"/>
                            </a:schemeClr>
                          </a:solidFill>
                        </a:rPr>
                        <a:t> </a:t>
                      </a:r>
                      <a:r>
                        <a:rPr lang="en-US" b="0" i="0" baseline="0" dirty="0" smtClean="0">
                          <a:solidFill>
                            <a:schemeClr val="bg1">
                              <a:lumMod val="50000"/>
                            </a:schemeClr>
                          </a:solidFill>
                        </a:rPr>
                        <a:t>that have</a:t>
                      </a:r>
                      <a:r>
                        <a:rPr lang="en-US" b="0" i="0" dirty="0" smtClean="0">
                          <a:solidFill>
                            <a:schemeClr val="bg1">
                              <a:lumMod val="50000"/>
                            </a:schemeClr>
                          </a:solidFill>
                        </a:rPr>
                        <a:t> </a:t>
                      </a:r>
                      <a:r>
                        <a:rPr lang="en-US" b="0" i="0" baseline="0" dirty="0" smtClean="0">
                          <a:solidFill>
                            <a:schemeClr val="bg1">
                              <a:lumMod val="50000"/>
                            </a:schemeClr>
                          </a:solidFill>
                        </a:rPr>
                        <a:t>a </a:t>
                      </a:r>
                    </a:p>
                    <a:p>
                      <a:r>
                        <a:rPr lang="en-US" b="0" i="0" baseline="0" dirty="0" smtClean="0">
                          <a:solidFill>
                            <a:schemeClr val="bg1">
                              <a:lumMod val="50000"/>
                            </a:schemeClr>
                          </a:solidFill>
                        </a:rPr>
                        <a:t>country of </a:t>
                      </a:r>
                      <a:r>
                        <a:rPr lang="en-US" b="0" i="1" baseline="0" dirty="0" smtClean="0">
                          <a:solidFill>
                            <a:schemeClr val="bg1">
                              <a:lumMod val="50000"/>
                            </a:schemeClr>
                          </a:solidFill>
                        </a:rPr>
                        <a:t>‘North America’ </a:t>
                      </a:r>
                      <a:r>
                        <a:rPr lang="en-US" b="0" i="0" baseline="0" dirty="0" smtClean="0">
                          <a:solidFill>
                            <a:schemeClr val="bg1">
                              <a:lumMod val="50000"/>
                            </a:schemeClr>
                          </a:solidFill>
                        </a:rPr>
                        <a:t>as </a:t>
                      </a:r>
                      <a:r>
                        <a:rPr lang="en-US" b="0" i="1" baseline="0" dirty="0" smtClean="0">
                          <a:solidFill>
                            <a:schemeClr val="bg1">
                              <a:lumMod val="50000"/>
                            </a:schemeClr>
                          </a:solidFill>
                        </a:rPr>
                        <a:t>Native Country</a:t>
                      </a:r>
                      <a:r>
                        <a:rPr lang="en-US" b="0" i="0" baseline="0" dirty="0" smtClean="0">
                          <a:solidFill>
                            <a:schemeClr val="bg1">
                              <a:lumMod val="50000"/>
                            </a:schemeClr>
                          </a:solidFill>
                        </a:rPr>
                        <a:t>,</a:t>
                      </a:r>
                    </a:p>
                    <a:p>
                      <a:r>
                        <a:rPr lang="en-US" b="0" i="0" baseline="0" dirty="0" smtClean="0">
                          <a:solidFill>
                            <a:schemeClr val="bg1">
                              <a:lumMod val="50000"/>
                            </a:schemeClr>
                          </a:solidFill>
                        </a:rPr>
                        <a:t>o</a:t>
                      </a:r>
                      <a:r>
                        <a:rPr lang="en-US" b="0" dirty="0" smtClean="0">
                          <a:solidFill>
                            <a:schemeClr val="bg1">
                              <a:lumMod val="50000"/>
                            </a:schemeClr>
                          </a:solidFill>
                        </a:rPr>
                        <a:t>rganized by occupation and race</a:t>
                      </a:r>
                      <a:endParaRPr lang="en-US" b="0" dirty="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 2</a:t>
                      </a:r>
                      <a:r>
                        <a:rPr lang="el-GR" b="1" dirty="0" smtClean="0">
                          <a:solidFill>
                            <a:schemeClr val="bg1">
                              <a:lumMod val="50000"/>
                            </a:schemeClr>
                          </a:solidFill>
                        </a:rPr>
                        <a:t>2</a:t>
                      </a:r>
                      <a:endParaRPr lang="en-US" b="1" dirty="0" smtClean="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a:t>
                      </a:r>
                      <a:r>
                        <a:rPr lang="en-US" b="0" baseline="0" dirty="0" smtClean="0">
                          <a:solidFill>
                            <a:schemeClr val="bg1">
                              <a:lumMod val="50000"/>
                            </a:schemeClr>
                          </a:solidFill>
                        </a:rPr>
                        <a:t> we see the average work hours of </a:t>
                      </a:r>
                      <a:r>
                        <a:rPr lang="en-US" b="0" i="1" baseline="0" dirty="0" smtClean="0">
                          <a:solidFill>
                            <a:schemeClr val="bg1">
                              <a:lumMod val="50000"/>
                            </a:schemeClr>
                          </a:solidFill>
                        </a:rPr>
                        <a:t>‘Colored’ </a:t>
                      </a:r>
                    </a:p>
                    <a:p>
                      <a:pPr marL="0" indent="0" algn="r">
                        <a:buFont typeface="Arial" panose="020B0604020202020204" pitchFamily="34" charset="0"/>
                        <a:buNone/>
                      </a:pPr>
                      <a:r>
                        <a:rPr lang="en-US" b="0" baseline="0" dirty="0" smtClean="0">
                          <a:solidFill>
                            <a:schemeClr val="bg1">
                              <a:lumMod val="50000"/>
                            </a:schemeClr>
                          </a:solidFill>
                        </a:rPr>
                        <a:t>people, </a:t>
                      </a:r>
                      <a:r>
                        <a:rPr lang="en-US" b="0" i="1" baseline="0" dirty="0" smtClean="0">
                          <a:solidFill>
                            <a:schemeClr val="bg1">
                              <a:lumMod val="50000"/>
                            </a:schemeClr>
                          </a:solidFill>
                        </a:rPr>
                        <a:t>‘Without-Post-Secondary’ Education</a:t>
                      </a:r>
                      <a:r>
                        <a:rPr lang="en-US" b="0" i="0" baseline="0" dirty="0" smtClean="0">
                          <a:solidFill>
                            <a:schemeClr val="bg1">
                              <a:lumMod val="50000"/>
                            </a:schemeClr>
                          </a:solidFill>
                        </a:rPr>
                        <a:t>, </a:t>
                      </a:r>
                    </a:p>
                    <a:p>
                      <a:pPr marL="0" indent="0" algn="r">
                        <a:buFont typeface="Arial" panose="020B0604020202020204" pitchFamily="34" charset="0"/>
                        <a:buNone/>
                      </a:pPr>
                      <a:r>
                        <a:rPr lang="en-US" b="0" i="0" baseline="0" dirty="0" smtClean="0">
                          <a:solidFill>
                            <a:schemeClr val="bg1">
                              <a:lumMod val="50000"/>
                            </a:schemeClr>
                          </a:solidFill>
                        </a:rPr>
                        <a:t>that have a country of </a:t>
                      </a:r>
                      <a:r>
                        <a:rPr lang="en-US" b="0" i="1" baseline="0" dirty="0" smtClean="0">
                          <a:solidFill>
                            <a:schemeClr val="bg1">
                              <a:lumMod val="50000"/>
                            </a:schemeClr>
                          </a:solidFill>
                        </a:rPr>
                        <a:t>‘North America’ </a:t>
                      </a:r>
                    </a:p>
                    <a:p>
                      <a:pPr marL="0" indent="0" algn="r">
                        <a:buFont typeface="Arial" panose="020B0604020202020204" pitchFamily="34" charset="0"/>
                        <a:buNone/>
                      </a:pPr>
                      <a:r>
                        <a:rPr lang="en-US" b="0" i="0" baseline="0" dirty="0" smtClean="0">
                          <a:solidFill>
                            <a:schemeClr val="bg1">
                              <a:lumMod val="50000"/>
                            </a:schemeClr>
                          </a:solidFill>
                        </a:rPr>
                        <a:t>as </a:t>
                      </a:r>
                      <a:r>
                        <a:rPr lang="en-US" b="0" i="1" baseline="0" dirty="0" smtClean="0">
                          <a:solidFill>
                            <a:schemeClr val="bg1">
                              <a:lumMod val="50000"/>
                            </a:schemeClr>
                          </a:solidFill>
                        </a:rPr>
                        <a:t>Native Country</a:t>
                      </a:r>
                      <a:r>
                        <a:rPr lang="en-US" b="0" i="0" baseline="0" dirty="0" smtClean="0">
                          <a:solidFill>
                            <a:schemeClr val="bg1">
                              <a:lumMod val="50000"/>
                            </a:schemeClr>
                          </a:solidFill>
                        </a:rPr>
                        <a:t>, organized by </a:t>
                      </a:r>
                    </a:p>
                    <a:p>
                      <a:pPr marL="0" indent="0" algn="r">
                        <a:buFont typeface="Arial" panose="020B0604020202020204" pitchFamily="34" charset="0"/>
                        <a:buNone/>
                      </a:pPr>
                      <a:r>
                        <a:rPr lang="en-US" b="0" i="0" baseline="0" dirty="0" smtClean="0">
                          <a:solidFill>
                            <a:schemeClr val="bg1">
                              <a:lumMod val="50000"/>
                            </a:schemeClr>
                          </a:solidFill>
                        </a:rPr>
                        <a:t>Occupation and races in detail</a:t>
                      </a:r>
                      <a:r>
                        <a:rPr lang="en-US" b="0" baseline="0" dirty="0" smtClean="0">
                          <a:solidFill>
                            <a:schemeClr val="bg1">
                              <a:lumMod val="50000"/>
                            </a:schemeClr>
                          </a:solidFill>
                        </a:rPr>
                        <a:t> </a:t>
                      </a:r>
                      <a:endParaRPr lang="en-US" b="0" dirty="0">
                        <a:solidFill>
                          <a:schemeClr val="bg1">
                            <a:lumMod val="50000"/>
                          </a:schemeClr>
                        </a:solidFill>
                      </a:endParaRPr>
                    </a:p>
                    <a:p>
                      <a:pPr marL="0" indent="0" algn="r">
                        <a:buFont typeface="Arial" panose="020B0604020202020204" pitchFamily="34" charset="0"/>
                        <a:buNone/>
                      </a:pPr>
                      <a:endParaRPr lang="en-US" b="0" dirty="0">
                        <a:solidFill>
                          <a:schemeClr val="tx1"/>
                        </a:solidFill>
                      </a:endParaRPr>
                    </a:p>
                    <a:p>
                      <a:pPr marL="0" indent="0" algn="r">
                        <a:buNone/>
                      </a:pPr>
                      <a:r>
                        <a:rPr lang="en-US" b="0" dirty="0">
                          <a:solidFill>
                            <a:schemeClr val="tx1"/>
                          </a:solidFill>
                        </a:rPr>
                        <a:t> </a:t>
                      </a:r>
                    </a:p>
                    <a:p>
                      <a:pPr marL="0" indent="0">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447453">
                <a:tc>
                  <a:txBody>
                    <a:bodyPr/>
                    <a:lstStyle/>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r>
                        <a:rPr lang="en-US" b="1" dirty="0" smtClean="0">
                          <a:solidFill>
                            <a:schemeClr val="bg1">
                              <a:lumMod val="50000"/>
                            </a:schemeClr>
                          </a:solidFill>
                        </a:rPr>
                        <a:t>Query Result 23</a:t>
                      </a:r>
                    </a:p>
                    <a:p>
                      <a:pPr marL="0" indent="0">
                        <a:buFont typeface="Arial" panose="020B0604020202020204" pitchFamily="34" charset="0"/>
                        <a:buNone/>
                      </a:pPr>
                      <a:r>
                        <a:rPr lang="en-US" b="0" dirty="0" smtClean="0">
                          <a:solidFill>
                            <a:schemeClr val="bg1">
                              <a:lumMod val="50000"/>
                            </a:schemeClr>
                          </a:solidFill>
                        </a:rPr>
                        <a:t>Here, we see the average work</a:t>
                      </a:r>
                      <a:r>
                        <a:rPr lang="en-US" b="0" baseline="0" dirty="0" smtClean="0">
                          <a:solidFill>
                            <a:schemeClr val="bg1">
                              <a:lumMod val="50000"/>
                            </a:schemeClr>
                          </a:solidFill>
                        </a:rPr>
                        <a:t> hours of </a:t>
                      </a:r>
                    </a:p>
                    <a:p>
                      <a:pPr marL="0" indent="0">
                        <a:buFont typeface="Arial" panose="020B0604020202020204" pitchFamily="34" charset="0"/>
                        <a:buNone/>
                      </a:pPr>
                      <a:r>
                        <a:rPr lang="en-US" b="0" baseline="0" dirty="0" smtClean="0">
                          <a:solidFill>
                            <a:schemeClr val="bg1">
                              <a:lumMod val="50000"/>
                            </a:schemeClr>
                          </a:solidFill>
                        </a:rPr>
                        <a:t>people with a </a:t>
                      </a:r>
                      <a:r>
                        <a:rPr lang="en-US" b="0" i="1" baseline="0" dirty="0" smtClean="0">
                          <a:solidFill>
                            <a:schemeClr val="bg1">
                              <a:lumMod val="50000"/>
                            </a:schemeClr>
                          </a:solidFill>
                        </a:rPr>
                        <a:t>‘Post-grad’ Education </a:t>
                      </a:r>
                      <a:r>
                        <a:rPr lang="en-US" b="0" i="0" baseline="0" dirty="0" smtClean="0">
                          <a:solidFill>
                            <a:schemeClr val="bg1">
                              <a:lumMod val="50000"/>
                            </a:schemeClr>
                          </a:solidFill>
                        </a:rPr>
                        <a:t>and </a:t>
                      </a:r>
                    </a:p>
                    <a:p>
                      <a:pPr marL="0" indent="0">
                        <a:buFont typeface="Arial" panose="020B0604020202020204" pitchFamily="34" charset="0"/>
                        <a:buNone/>
                      </a:pPr>
                      <a:r>
                        <a:rPr lang="en-US" b="0" i="1" baseline="0" dirty="0" smtClean="0">
                          <a:solidFill>
                            <a:schemeClr val="bg1">
                              <a:lumMod val="50000"/>
                            </a:schemeClr>
                          </a:solidFill>
                        </a:rPr>
                        <a:t>Occupation</a:t>
                      </a:r>
                      <a:r>
                        <a:rPr lang="en-US" b="0" i="0" baseline="0" dirty="0" smtClean="0">
                          <a:solidFill>
                            <a:schemeClr val="bg1">
                              <a:lumMod val="50000"/>
                            </a:schemeClr>
                          </a:solidFill>
                        </a:rPr>
                        <a:t> of </a:t>
                      </a:r>
                      <a:r>
                        <a:rPr lang="en-US" b="0" i="1" baseline="0" dirty="0" smtClean="0">
                          <a:solidFill>
                            <a:schemeClr val="bg1">
                              <a:lumMod val="50000"/>
                            </a:schemeClr>
                          </a:solidFill>
                        </a:rPr>
                        <a:t>‘Blue-collar’</a:t>
                      </a:r>
                      <a:r>
                        <a:rPr lang="en-US" b="0" i="0" baseline="0" dirty="0" smtClean="0">
                          <a:solidFill>
                            <a:schemeClr val="bg1">
                              <a:lumMod val="50000"/>
                            </a:schemeClr>
                          </a:solidFill>
                        </a:rPr>
                        <a:t>,</a:t>
                      </a:r>
                      <a:r>
                        <a:rPr lang="en-US" b="0" baseline="0" dirty="0" smtClean="0">
                          <a:solidFill>
                            <a:schemeClr val="bg1">
                              <a:lumMod val="50000"/>
                            </a:schemeClr>
                          </a:solidFill>
                        </a:rPr>
                        <a:t> organized by </a:t>
                      </a:r>
                    </a:p>
                    <a:p>
                      <a:pPr marL="0" indent="0">
                        <a:buFont typeface="Arial" panose="020B0604020202020204" pitchFamily="34" charset="0"/>
                        <a:buNone/>
                      </a:pPr>
                      <a:r>
                        <a:rPr lang="en-US" b="0" baseline="0" dirty="0" smtClean="0">
                          <a:solidFill>
                            <a:schemeClr val="bg1">
                              <a:lumMod val="50000"/>
                            </a:schemeClr>
                          </a:solidFill>
                        </a:rPr>
                        <a:t>race and detailed occupations</a:t>
                      </a:r>
                    </a:p>
                    <a:p>
                      <a:pPr marL="0" indent="0">
                        <a:buFont typeface="Arial" panose="020B0604020202020204" pitchFamily="34" charset="0"/>
                        <a:buNone/>
                      </a:pPr>
                      <a:endParaRPr lang="en-US" b="0" baseline="0" dirty="0" smtClean="0">
                        <a:solidFill>
                          <a:schemeClr val="bg1">
                            <a:lumMod val="50000"/>
                          </a:schemeClr>
                        </a:solidFill>
                      </a:endParaRPr>
                    </a:p>
                    <a:p>
                      <a:pPr marL="0" indent="0">
                        <a:buFont typeface="Arial" panose="020B0604020202020204" pitchFamily="34" charset="0"/>
                        <a:buNone/>
                      </a:pPr>
                      <a:endParaRPr lang="en-US" b="0" baseline="0" dirty="0" smtClean="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endParaRPr lang="en-US" b="1" dirty="0" smtClean="0">
                        <a:solidFill>
                          <a:schemeClr val="bg1">
                            <a:lumMod val="50000"/>
                          </a:schemeClr>
                        </a:solidFill>
                      </a:endParaRPr>
                    </a:p>
                    <a:p>
                      <a:pPr marL="0" indent="0" algn="r">
                        <a:buFont typeface="Arial" panose="020B0604020202020204" pitchFamily="34" charset="0"/>
                        <a:buNone/>
                      </a:pPr>
                      <a:r>
                        <a:rPr lang="en-US" b="1" dirty="0" smtClean="0">
                          <a:solidFill>
                            <a:schemeClr val="bg1">
                              <a:lumMod val="50000"/>
                            </a:schemeClr>
                          </a:solidFill>
                        </a:rPr>
                        <a:t>Query Result</a:t>
                      </a:r>
                      <a:r>
                        <a:rPr lang="en-US" b="1" baseline="0" dirty="0" smtClean="0">
                          <a:solidFill>
                            <a:schemeClr val="bg1">
                              <a:lumMod val="50000"/>
                            </a:schemeClr>
                          </a:solidFill>
                        </a:rPr>
                        <a:t> 24</a:t>
                      </a:r>
                    </a:p>
                    <a:p>
                      <a:pPr marL="0" indent="0" algn="r">
                        <a:buFont typeface="Arial" panose="020B0604020202020204" pitchFamily="34" charset="0"/>
                        <a:buNone/>
                      </a:pPr>
                      <a:r>
                        <a:rPr lang="en-US" b="0" baseline="0" dirty="0" smtClean="0">
                          <a:solidFill>
                            <a:schemeClr val="bg1">
                              <a:lumMod val="50000"/>
                            </a:schemeClr>
                          </a:solidFill>
                        </a:rPr>
                        <a:t>Here, we see the average work hours of </a:t>
                      </a:r>
                    </a:p>
                    <a:p>
                      <a:pPr marL="0" indent="0" algn="r">
                        <a:buFont typeface="Arial" panose="020B0604020202020204" pitchFamily="34" charset="0"/>
                        <a:buNone/>
                      </a:pPr>
                      <a:r>
                        <a:rPr lang="en-US" b="0" baseline="0" dirty="0" smtClean="0">
                          <a:solidFill>
                            <a:schemeClr val="bg1">
                              <a:lumMod val="50000"/>
                            </a:schemeClr>
                          </a:solidFill>
                        </a:rPr>
                        <a:t>people with </a:t>
                      </a:r>
                      <a:r>
                        <a:rPr lang="en-US" b="0" i="1" baseline="0" dirty="0" smtClean="0">
                          <a:solidFill>
                            <a:schemeClr val="bg1">
                              <a:lumMod val="50000"/>
                            </a:schemeClr>
                          </a:solidFill>
                        </a:rPr>
                        <a:t>Occupation </a:t>
                      </a:r>
                      <a:r>
                        <a:rPr lang="en-US" b="0" i="0" baseline="0" dirty="0" smtClean="0">
                          <a:solidFill>
                            <a:schemeClr val="bg1">
                              <a:lumMod val="50000"/>
                            </a:schemeClr>
                          </a:solidFill>
                        </a:rPr>
                        <a:t>of </a:t>
                      </a:r>
                      <a:r>
                        <a:rPr lang="en-US" b="0" i="1" baseline="0" dirty="0" smtClean="0">
                          <a:solidFill>
                            <a:schemeClr val="bg1">
                              <a:lumMod val="50000"/>
                            </a:schemeClr>
                          </a:solidFill>
                        </a:rPr>
                        <a:t>‘White-Collar’ </a:t>
                      </a:r>
                    </a:p>
                    <a:p>
                      <a:pPr marL="0" indent="0" algn="r">
                        <a:buFont typeface="Arial" panose="020B0604020202020204" pitchFamily="34" charset="0"/>
                        <a:buNone/>
                      </a:pPr>
                      <a:r>
                        <a:rPr lang="en-US" dirty="0" smtClean="0">
                          <a:solidFill>
                            <a:schemeClr val="bg1">
                              <a:lumMod val="50000"/>
                            </a:schemeClr>
                          </a:solidFill>
                        </a:rPr>
                        <a:t>who also have a country of ‘North-America’</a:t>
                      </a:r>
                    </a:p>
                    <a:p>
                      <a:pPr marL="0" indent="0" algn="r">
                        <a:buFont typeface="Arial" panose="020B0604020202020204" pitchFamily="34" charset="0"/>
                        <a:buNone/>
                      </a:pPr>
                      <a:r>
                        <a:rPr lang="en-US" dirty="0" smtClean="0">
                          <a:solidFill>
                            <a:schemeClr val="bg1">
                              <a:lumMod val="50000"/>
                            </a:schemeClr>
                          </a:solidFill>
                        </a:rPr>
                        <a:t>as Native</a:t>
                      </a:r>
                      <a:r>
                        <a:rPr lang="en-US" baseline="0" dirty="0" smtClean="0">
                          <a:solidFill>
                            <a:schemeClr val="bg1">
                              <a:lumMod val="50000"/>
                            </a:schemeClr>
                          </a:solidFill>
                        </a:rPr>
                        <a:t> Country, organized by detailed </a:t>
                      </a: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bg1">
                              <a:lumMod val="50000"/>
                            </a:schemeClr>
                          </a:solidFill>
                        </a:rPr>
                        <a:t>occupation and race</a:t>
                      </a:r>
                    </a:p>
                    <a:p>
                      <a:pPr marL="0" indent="0" algn="r">
                        <a:buFont typeface="Arial" panose="020B0604020202020204" pitchFamily="34" charset="0"/>
                        <a:buNone/>
                      </a:pPr>
                      <a:r>
                        <a:rPr lang="en-US" dirty="0" smtClean="0">
                          <a:solidFill>
                            <a:schemeClr val="bg1">
                              <a:lumMod val="50000"/>
                            </a:schemeClr>
                          </a:solidFill>
                        </a:rPr>
                        <a:t> </a:t>
                      </a: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086">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2" name="Slide Number Placeholder 1">
            <a:extLst>
              <a:ext uri="{FF2B5EF4-FFF2-40B4-BE49-F238E27FC236}">
                <a16:creationId xmlns:a16="http://schemas.microsoft.com/office/drawing/2014/main" xmlns="" id="{18D7969E-41D5-83C2-57A0-F51340DBBA88}"/>
              </a:ext>
            </a:extLst>
          </p:cNvPr>
          <p:cNvSpPr>
            <a:spLocks noGrp="1"/>
          </p:cNvSpPr>
          <p:nvPr>
            <p:ph type="sldNum" sz="quarter" idx="12"/>
          </p:nvPr>
        </p:nvSpPr>
        <p:spPr>
          <a:xfrm>
            <a:off x="9448800" y="6492875"/>
            <a:ext cx="2743200" cy="365125"/>
          </a:xfrm>
        </p:spPr>
        <p:txBody>
          <a:bodyPr/>
          <a:lstStyle/>
          <a:p>
            <a:fld id="{7BA62CDB-1D13-4ABA-950E-23110580C238}" type="slidenum">
              <a:rPr lang="el-GR" smtClean="0"/>
              <a:t>11</a:t>
            </a:fld>
            <a:endParaRPr lang="el-GR" dirty="0"/>
          </a:p>
        </p:txBody>
      </p:sp>
      <p:sp>
        <p:nvSpPr>
          <p:cNvPr id="10" name="TextBox 9">
            <a:extLst>
              <a:ext uri="{FF2B5EF4-FFF2-40B4-BE49-F238E27FC236}">
                <a16:creationId xmlns:a16="http://schemas.microsoft.com/office/drawing/2014/main" xmlns="" id="{9A12B5B4-C4CF-5B96-88D9-1DF73D4A6841}"/>
              </a:ext>
            </a:extLst>
          </p:cNvPr>
          <p:cNvSpPr txBox="1"/>
          <p:nvPr/>
        </p:nvSpPr>
        <p:spPr>
          <a:xfrm>
            <a:off x="4438651" y="1679962"/>
            <a:ext cx="3314700" cy="3408620"/>
          </a:xfrm>
          <a:prstGeom prst="rect">
            <a:avLst/>
          </a:prstGeom>
          <a:solidFill>
            <a:schemeClr val="bg1">
              <a:lumMod val="95000"/>
            </a:schemeClr>
          </a:solidFill>
          <a:ln>
            <a:solidFill>
              <a:srgbClr val="FF0000"/>
            </a:solidFill>
          </a:ln>
        </p:spPr>
        <p:txBody>
          <a:bodyPr wrap="square" rtlCol="0">
            <a:noAutofit/>
          </a:bodyPr>
          <a:lstStyle/>
          <a:p>
            <a:pPr algn="ctr"/>
            <a:r>
              <a:rPr lang="en-US" sz="1400" dirty="0">
                <a:solidFill>
                  <a:srgbClr val="FF0000"/>
                </a:solidFill>
              </a:rPr>
              <a:t>DATA SLIDE </a:t>
            </a:r>
            <a:r>
              <a:rPr lang="en-US" sz="1400" dirty="0" smtClean="0">
                <a:solidFill>
                  <a:srgbClr val="FF0000"/>
                </a:solidFill>
              </a:rPr>
              <a:t>#2</a:t>
            </a:r>
            <a:endParaRPr lang="en-US" sz="1400" dirty="0">
              <a:solidFill>
                <a:srgbClr val="FF0000"/>
              </a:solidFill>
            </a:endParaRPr>
          </a:p>
          <a:p>
            <a:r>
              <a:rPr lang="en-US" sz="1400" dirty="0">
                <a:solidFill>
                  <a:srgbClr val="FF0000"/>
                </a:solidFill>
              </a:rPr>
              <a:t>Please give a short justification of your ranking</a:t>
            </a:r>
          </a:p>
        </p:txBody>
      </p:sp>
      <p:sp>
        <p:nvSpPr>
          <p:cNvPr id="11" name="TextBox 10">
            <a:extLst>
              <a:ext uri="{FF2B5EF4-FFF2-40B4-BE49-F238E27FC236}">
                <a16:creationId xmlns:a16="http://schemas.microsoft.com/office/drawing/2014/main" xmlns="" id="{5E23C93C-ACC7-25ED-8DC2-A717C64F1EF5}"/>
              </a:ext>
            </a:extLst>
          </p:cNvPr>
          <p:cNvSpPr txBox="1"/>
          <p:nvPr/>
        </p:nvSpPr>
        <p:spPr>
          <a:xfrm>
            <a:off x="5342463"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9D5E0EF3-E1CC-6D86-47D5-0B49CB07D70E}"/>
              </a:ext>
            </a:extLst>
          </p:cNvPr>
          <p:cNvSpPr txBox="1"/>
          <p:nvPr/>
        </p:nvSpPr>
        <p:spPr>
          <a:xfrm>
            <a:off x="4892653" y="784483"/>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3" name="TextBox 12">
            <a:extLst>
              <a:ext uri="{FF2B5EF4-FFF2-40B4-BE49-F238E27FC236}">
                <a16:creationId xmlns:a16="http://schemas.microsoft.com/office/drawing/2014/main" xmlns="" id="{5E23C93C-ACC7-25ED-8DC2-A717C64F1EF5}"/>
              </a:ext>
            </a:extLst>
          </p:cNvPr>
          <p:cNvSpPr txBox="1"/>
          <p:nvPr/>
        </p:nvSpPr>
        <p:spPr>
          <a:xfrm>
            <a:off x="5342464"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xmlns="" id="{9D5E0EF3-E1CC-6D86-47D5-0B49CB07D70E}"/>
              </a:ext>
            </a:extLst>
          </p:cNvPr>
          <p:cNvSpPr txBox="1"/>
          <p:nvPr/>
        </p:nvSpPr>
        <p:spPr>
          <a:xfrm>
            <a:off x="4892652" y="5861347"/>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5" name="TextBox 14">
            <a:extLst>
              <a:ext uri="{FF2B5EF4-FFF2-40B4-BE49-F238E27FC236}">
                <a16:creationId xmlns:a16="http://schemas.microsoft.com/office/drawing/2014/main" xmlns="" id="{5E23C93C-ACC7-25ED-8DC2-A717C64F1EF5}"/>
              </a:ext>
            </a:extLst>
          </p:cNvPr>
          <p:cNvSpPr txBox="1"/>
          <p:nvPr/>
        </p:nvSpPr>
        <p:spPr>
          <a:xfrm>
            <a:off x="6200266"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5E23C93C-ACC7-25ED-8DC2-A717C64F1EF5}"/>
              </a:ext>
            </a:extLst>
          </p:cNvPr>
          <p:cNvSpPr txBox="1"/>
          <p:nvPr/>
        </p:nvSpPr>
        <p:spPr>
          <a:xfrm>
            <a:off x="6200267"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xmlns="" id="{9D5E0EF3-E1CC-6D86-47D5-0B49CB07D70E}"/>
              </a:ext>
            </a:extLst>
          </p:cNvPr>
          <p:cNvSpPr txBox="1"/>
          <p:nvPr/>
        </p:nvSpPr>
        <p:spPr>
          <a:xfrm>
            <a:off x="6096000" y="774882"/>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
        <p:nvSpPr>
          <p:cNvPr id="18" name="TextBox 17">
            <a:extLst>
              <a:ext uri="{FF2B5EF4-FFF2-40B4-BE49-F238E27FC236}">
                <a16:creationId xmlns:a16="http://schemas.microsoft.com/office/drawing/2014/main" xmlns="" id="{9D5E0EF3-E1CC-6D86-47D5-0B49CB07D70E}"/>
              </a:ext>
            </a:extLst>
          </p:cNvPr>
          <p:cNvSpPr txBox="1"/>
          <p:nvPr/>
        </p:nvSpPr>
        <p:spPr>
          <a:xfrm>
            <a:off x="6120882" y="5861347"/>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graphicFrame>
        <p:nvGraphicFramePr>
          <p:cNvPr id="19" name="Πίνακας 18"/>
          <p:cNvGraphicFramePr>
            <a:graphicFrameLocks noGrp="1"/>
          </p:cNvGraphicFramePr>
          <p:nvPr>
            <p:extLst/>
          </p:nvPr>
        </p:nvGraphicFramePr>
        <p:xfrm>
          <a:off x="76199" y="1805980"/>
          <a:ext cx="2654300" cy="952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 21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1" u="none" strike="noStrike" dirty="0">
                          <a:effectLst/>
                          <a:latin typeface="Cambria" panose="02040503050406030204" pitchFamily="18" charset="0"/>
                          <a:ea typeface="Cambria" panose="02040503050406030204" pitchFamily="18" charset="0"/>
                        </a:rPr>
                        <a:t>Race.lvl0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Blue-collar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Other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white-collar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20" name="Πίνακας 19"/>
          <p:cNvGraphicFramePr>
            <a:graphicFrameLocks noGrp="1"/>
          </p:cNvGraphicFramePr>
          <p:nvPr>
            <p:extLst/>
          </p:nvPr>
        </p:nvGraphicFramePr>
        <p:xfrm>
          <a:off x="8541512" y="1805980"/>
          <a:ext cx="3574291" cy="1261110"/>
        </p:xfrm>
        <a:graphic>
          <a:graphicData uri="http://schemas.openxmlformats.org/drawingml/2006/table">
            <a:tbl>
              <a:tblPr>
                <a:tableStyleId>{5C22544A-7EE6-4342-B048-85BDC9FD1C3A}</a:tableStyleId>
              </a:tblPr>
              <a:tblGrid>
                <a:gridCol w="1116462">
                  <a:extLst>
                    <a:ext uri="{9D8B030D-6E8A-4147-A177-3AD203B41FA5}">
                      <a16:colId xmlns:a16="http://schemas.microsoft.com/office/drawing/2014/main" xmlns="" val="20000"/>
                    </a:ext>
                  </a:extLst>
                </a:gridCol>
                <a:gridCol w="679829">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1134">
                  <a:extLst>
                    <a:ext uri="{9D8B030D-6E8A-4147-A177-3AD203B41FA5}">
                      <a16:colId xmlns:a16="http://schemas.microsoft.com/office/drawing/2014/main" xmlns="" val="20003"/>
                    </a:ext>
                  </a:extLst>
                </a:gridCol>
                <a:gridCol w="567266">
                  <a:extLst>
                    <a:ext uri="{9D8B030D-6E8A-4147-A177-3AD203B41FA5}">
                      <a16:colId xmlns:a16="http://schemas.microsoft.com/office/drawing/2014/main" xmlns="" val="20004"/>
                    </a:ext>
                  </a:extLst>
                </a:gridCol>
              </a:tblGrid>
              <a:tr h="146049">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22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100" b="1" u="none" strike="noStrike" dirty="0">
                          <a:effectLst/>
                          <a:latin typeface="Cambria" panose="02040503050406030204" pitchFamily="18" charset="0"/>
                          <a:ea typeface="Cambria" panose="02040503050406030204" pitchFamily="18" charset="0"/>
                        </a:rPr>
                        <a:t>Race.lvl0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Occupation.lvl1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err="1">
                          <a:effectLst/>
                          <a:latin typeface="Cambria" panose="02040503050406030204" pitchFamily="18" charset="0"/>
                          <a:ea typeface="Cambria" panose="02040503050406030204" pitchFamily="18" charset="0"/>
                        </a:rPr>
                        <a:t>Amer</a:t>
                      </a:r>
                      <a:r>
                        <a:rPr lang="en-US" sz="1100" i="1" u="none" strike="noStrike" dirty="0">
                          <a:effectLst/>
                          <a:latin typeface="Cambria" panose="02040503050406030204" pitchFamily="18" charset="0"/>
                          <a:ea typeface="Cambria" panose="02040503050406030204" pitchFamily="18" charset="0"/>
                        </a:rPr>
                        <a:t>-Indian-Eskimo</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Asian-Pac-Islander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Black</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Blue-collar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40.66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39.37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Other</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36.97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35.61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36.29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white-collar</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38.38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38.94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bl>
          </a:graphicData>
        </a:graphic>
      </p:graphicFrame>
      <p:graphicFrame>
        <p:nvGraphicFramePr>
          <p:cNvPr id="21" name="Πίνακας 20"/>
          <p:cNvGraphicFramePr>
            <a:graphicFrameLocks noGrp="1"/>
          </p:cNvGraphicFramePr>
          <p:nvPr>
            <p:extLst/>
          </p:nvPr>
        </p:nvGraphicFramePr>
        <p:xfrm>
          <a:off x="72073" y="5358844"/>
          <a:ext cx="3187700" cy="1333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929922">
                  <a:extLst>
                    <a:ext uri="{9D8B030D-6E8A-4147-A177-3AD203B41FA5}">
                      <a16:colId xmlns:a16="http://schemas.microsoft.com/office/drawing/2014/main" xmlns="" val="20001"/>
                    </a:ext>
                  </a:extLst>
                </a:gridCol>
                <a:gridCol w="746478">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23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u="none" strike="noStrike" dirty="0">
                          <a:effectLst/>
                          <a:latin typeface="Cambria" panose="02040503050406030204" pitchFamily="18" charset="0"/>
                          <a:ea typeface="Cambria" panose="02040503050406030204" pitchFamily="18" charset="0"/>
                        </a:rPr>
                        <a:t>Race.lvl1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Occupation.lvl0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Colored</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Craft-repair</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38.33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44.70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Handlers-cleaners</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33.60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Machine-op-</a:t>
                      </a:r>
                      <a:r>
                        <a:rPr lang="en-US" sz="1100" i="1" u="none" strike="noStrike" dirty="0" err="1">
                          <a:effectLst/>
                          <a:latin typeface="Cambria" panose="02040503050406030204" pitchFamily="18" charset="0"/>
                          <a:ea typeface="Cambria" panose="02040503050406030204" pitchFamily="18" charset="0"/>
                        </a:rPr>
                        <a:t>inspct</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37.25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Tech-support</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35.38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37.00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Transport-moving</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39.13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graphicFrame>
        <p:nvGraphicFramePr>
          <p:cNvPr id="22" name="Πίνακας 21"/>
          <p:cNvGraphicFramePr>
            <a:graphicFrameLocks noGrp="1"/>
          </p:cNvGraphicFramePr>
          <p:nvPr>
            <p:extLst/>
          </p:nvPr>
        </p:nvGraphicFramePr>
        <p:xfrm>
          <a:off x="8116256" y="5003070"/>
          <a:ext cx="4008010" cy="1489805"/>
        </p:xfrm>
        <a:graphic>
          <a:graphicData uri="http://schemas.openxmlformats.org/drawingml/2006/table">
            <a:tbl>
              <a:tblPr>
                <a:tableStyleId>{5C22544A-7EE6-4342-B048-85BDC9FD1C3A}</a:tableStyleId>
              </a:tblPr>
              <a:tblGrid>
                <a:gridCol w="1078543">
                  <a:extLst>
                    <a:ext uri="{9D8B030D-6E8A-4147-A177-3AD203B41FA5}">
                      <a16:colId xmlns:a16="http://schemas.microsoft.com/office/drawing/2014/main" xmlns="" val="20000"/>
                    </a:ext>
                  </a:extLst>
                </a:gridCol>
                <a:gridCol w="702733">
                  <a:extLst>
                    <a:ext uri="{9D8B030D-6E8A-4147-A177-3AD203B41FA5}">
                      <a16:colId xmlns:a16="http://schemas.microsoft.com/office/drawing/2014/main" xmlns="" val="20001"/>
                    </a:ext>
                  </a:extLst>
                </a:gridCol>
                <a:gridCol w="584200">
                  <a:extLst>
                    <a:ext uri="{9D8B030D-6E8A-4147-A177-3AD203B41FA5}">
                      <a16:colId xmlns:a16="http://schemas.microsoft.com/office/drawing/2014/main" xmlns="" val="20002"/>
                    </a:ext>
                  </a:extLst>
                </a:gridCol>
                <a:gridCol w="592667">
                  <a:extLst>
                    <a:ext uri="{9D8B030D-6E8A-4147-A177-3AD203B41FA5}">
                      <a16:colId xmlns:a16="http://schemas.microsoft.com/office/drawing/2014/main" xmlns="" val="20003"/>
                    </a:ext>
                  </a:extLst>
                </a:gridCol>
                <a:gridCol w="524933">
                  <a:extLst>
                    <a:ext uri="{9D8B030D-6E8A-4147-A177-3AD203B41FA5}">
                      <a16:colId xmlns:a16="http://schemas.microsoft.com/office/drawing/2014/main" xmlns="" val="20004"/>
                    </a:ext>
                  </a:extLst>
                </a:gridCol>
                <a:gridCol w="524934">
                  <a:extLst>
                    <a:ext uri="{9D8B030D-6E8A-4147-A177-3AD203B41FA5}">
                      <a16:colId xmlns:a16="http://schemas.microsoft.com/office/drawing/2014/main" xmlns="" val="20005"/>
                    </a:ext>
                  </a:extLst>
                </a:gridCol>
              </a:tblGrid>
              <a:tr h="195472">
                <a:tc>
                  <a:txBody>
                    <a:bodyPr/>
                    <a:lstStyle/>
                    <a:p>
                      <a:pPr algn="l" fontAlgn="b"/>
                      <a:r>
                        <a:rPr lang="en-US" sz="1100" b="1" u="none" strike="noStrike" dirty="0">
                          <a:effectLst/>
                          <a:latin typeface="Cambria" panose="02040503050406030204" pitchFamily="18" charset="0"/>
                          <a:ea typeface="Cambria" panose="02040503050406030204" pitchFamily="18" charset="0"/>
                        </a:rPr>
                        <a:t>Query 24</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5">
                  <a:txBody>
                    <a:bodyPr/>
                    <a:lstStyle/>
                    <a:p>
                      <a:pPr algn="r" fontAlgn="b"/>
                      <a:r>
                        <a:rPr lang="en-US" sz="1100" b="1" u="none" strike="noStrike" dirty="0">
                          <a:effectLst/>
                          <a:latin typeface="Cambria" panose="02040503050406030204" pitchFamily="18" charset="0"/>
                          <a:ea typeface="Cambria" panose="02040503050406030204" pitchFamily="18" charset="0"/>
                        </a:rPr>
                        <a:t>Race.lvl0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5472">
                <a:tc>
                  <a:txBody>
                    <a:bodyPr/>
                    <a:lstStyle/>
                    <a:p>
                      <a:pPr algn="l" fontAlgn="b"/>
                      <a:r>
                        <a:rPr lang="en-US" sz="1100" b="1" u="none" strike="noStrike" dirty="0">
                          <a:effectLst/>
                          <a:latin typeface="Cambria" panose="02040503050406030204" pitchFamily="18" charset="0"/>
                          <a:ea typeface="Cambria" panose="02040503050406030204" pitchFamily="18" charset="0"/>
                        </a:rPr>
                        <a:t>Occupation.lvl0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Amer-Indian-Eskimo</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Asian-Pac-Islander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Black</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5472">
                <a:tc>
                  <a:txBody>
                    <a:bodyPr/>
                    <a:lstStyle/>
                    <a:p>
                      <a:pPr algn="l" fontAlgn="b"/>
                      <a:r>
                        <a:rPr lang="en-US" sz="1100" i="1" u="none" strike="noStrike" dirty="0">
                          <a:effectLst/>
                          <a:latin typeface="Cambria" panose="02040503050406030204" pitchFamily="18" charset="0"/>
                          <a:ea typeface="Cambria" panose="02040503050406030204" pitchFamily="18" charset="0"/>
                        </a:rPr>
                        <a:t>Adm-clerical</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37.86</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35.72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38.32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38.11</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37.52</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5472">
                <a:tc>
                  <a:txBody>
                    <a:bodyPr/>
                    <a:lstStyle/>
                    <a:p>
                      <a:pPr algn="l" fontAlgn="b"/>
                      <a:r>
                        <a:rPr lang="en-US" sz="1100" i="1" u="none" strike="noStrike" dirty="0">
                          <a:effectLst/>
                          <a:latin typeface="Cambria" panose="02040503050406030204" pitchFamily="18" charset="0"/>
                          <a:ea typeface="Cambria" panose="02040503050406030204" pitchFamily="18" charset="0"/>
                        </a:rPr>
                        <a:t>Exec-managerial</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41.77</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43.92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43.99</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40.00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45.02</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5472">
                <a:tc>
                  <a:txBody>
                    <a:bodyPr/>
                    <a:lstStyle/>
                    <a:p>
                      <a:pPr algn="l" fontAlgn="b"/>
                      <a:r>
                        <a:rPr lang="en-US" sz="1100" i="1" u="none" strike="noStrike" dirty="0">
                          <a:effectLst/>
                          <a:latin typeface="Cambria" panose="02040503050406030204" pitchFamily="18" charset="0"/>
                          <a:ea typeface="Cambria" panose="02040503050406030204" pitchFamily="18" charset="0"/>
                        </a:rPr>
                        <a:t>Prof-specialty</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41.88</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40.05</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39.03</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43.39</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42.74</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5472">
                <a:tc>
                  <a:txBody>
                    <a:bodyPr/>
                    <a:lstStyle/>
                    <a:p>
                      <a:pPr algn="l" fontAlgn="b"/>
                      <a:r>
                        <a:rPr lang="en-US" sz="1100" i="1" u="none" strike="noStrike" dirty="0">
                          <a:effectLst/>
                          <a:latin typeface="Cambria" panose="02040503050406030204" pitchFamily="18" charset="0"/>
                          <a:ea typeface="Cambria" panose="02040503050406030204" pitchFamily="18" charset="0"/>
                        </a:rPr>
                        <a:t>Sales</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solidFill>
                            <a:schemeClr val="tx1"/>
                          </a:solidFill>
                          <a:effectLst/>
                        </a:rPr>
                        <a:t>40.76</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40.86</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36.25</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39.30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tx1"/>
                          </a:solidFill>
                          <a:effectLst/>
                        </a:rPr>
                        <a:t>41.09</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13636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nvPr>
        </p:nvGraphicFramePr>
        <p:xfrm>
          <a:off x="76199" y="76199"/>
          <a:ext cx="12048067" cy="6722533"/>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2898994">
                <a:tc>
                  <a:txBody>
                    <a:bodyPr/>
                    <a:lstStyle/>
                    <a:p>
                      <a:pPr marL="0" indent="0">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a:t>
                      </a:r>
                      <a:r>
                        <a:rPr lang="en-US" b="1" baseline="0" dirty="0" smtClean="0">
                          <a:solidFill>
                            <a:schemeClr val="bg1">
                              <a:lumMod val="50000"/>
                            </a:schemeClr>
                          </a:solidFill>
                        </a:rPr>
                        <a:t> 31</a:t>
                      </a:r>
                    </a:p>
                    <a:p>
                      <a:r>
                        <a:rPr lang="en-US" b="0" dirty="0" smtClean="0">
                          <a:solidFill>
                            <a:schemeClr val="bg1">
                              <a:lumMod val="50000"/>
                            </a:schemeClr>
                          </a:solidFill>
                        </a:rPr>
                        <a:t>Here, we see the average work hours of </a:t>
                      </a:r>
                      <a:r>
                        <a:rPr lang="en-US" b="0" i="1" dirty="0" smtClean="0">
                          <a:solidFill>
                            <a:schemeClr val="bg1">
                              <a:lumMod val="50000"/>
                            </a:schemeClr>
                          </a:solidFill>
                        </a:rPr>
                        <a:t>‘Colored’</a:t>
                      </a:r>
                    </a:p>
                    <a:p>
                      <a:r>
                        <a:rPr lang="en-US" b="0" dirty="0" smtClean="0">
                          <a:solidFill>
                            <a:schemeClr val="bg1">
                              <a:lumMod val="50000"/>
                            </a:schemeClr>
                          </a:solidFill>
                        </a:rPr>
                        <a:t>people, </a:t>
                      </a:r>
                      <a:r>
                        <a:rPr lang="en-US" b="0" i="1" dirty="0" smtClean="0">
                          <a:solidFill>
                            <a:schemeClr val="bg1">
                              <a:lumMod val="50000"/>
                            </a:schemeClr>
                          </a:solidFill>
                        </a:rPr>
                        <a:t>‘Without-Post-Secondary’ Education,</a:t>
                      </a:r>
                      <a:r>
                        <a:rPr lang="en-US" b="0" i="1" baseline="0" dirty="0" smtClean="0">
                          <a:solidFill>
                            <a:schemeClr val="bg1">
                              <a:lumMod val="50000"/>
                            </a:schemeClr>
                          </a:solidFill>
                        </a:rPr>
                        <a:t> </a:t>
                      </a:r>
                      <a:r>
                        <a:rPr lang="en-US" b="0" i="0" baseline="0" dirty="0" smtClean="0">
                          <a:solidFill>
                            <a:schemeClr val="bg1">
                              <a:lumMod val="50000"/>
                            </a:schemeClr>
                          </a:solidFill>
                        </a:rPr>
                        <a:t>with a </a:t>
                      </a:r>
                    </a:p>
                    <a:p>
                      <a:r>
                        <a:rPr lang="en-US" b="0" i="1" baseline="0" dirty="0" smtClean="0">
                          <a:solidFill>
                            <a:schemeClr val="bg1">
                              <a:lumMod val="50000"/>
                            </a:schemeClr>
                          </a:solidFill>
                        </a:rPr>
                        <a:t>‘Blue-Collar’ Occupation</a:t>
                      </a:r>
                      <a:r>
                        <a:rPr lang="en-US" b="0" i="0" baseline="0" dirty="0" smtClean="0">
                          <a:solidFill>
                            <a:schemeClr val="bg1">
                              <a:lumMod val="50000"/>
                            </a:schemeClr>
                          </a:solidFill>
                        </a:rPr>
                        <a:t>, organized by</a:t>
                      </a:r>
                      <a:r>
                        <a:rPr lang="en-US" b="0" i="1" baseline="0" dirty="0" smtClean="0">
                          <a:solidFill>
                            <a:schemeClr val="bg1">
                              <a:lumMod val="50000"/>
                            </a:schemeClr>
                          </a:solidFill>
                        </a:rPr>
                        <a:t> </a:t>
                      </a:r>
                      <a:r>
                        <a:rPr lang="en-US" b="0" i="0" baseline="0" dirty="0" smtClean="0">
                          <a:solidFill>
                            <a:schemeClr val="bg1">
                              <a:lumMod val="50000"/>
                            </a:schemeClr>
                          </a:solidFill>
                        </a:rPr>
                        <a:t>native</a:t>
                      </a:r>
                    </a:p>
                    <a:p>
                      <a:r>
                        <a:rPr lang="en-US" b="0" i="0" baseline="0" dirty="0" smtClean="0">
                          <a:solidFill>
                            <a:schemeClr val="bg1">
                              <a:lumMod val="50000"/>
                            </a:schemeClr>
                          </a:solidFill>
                        </a:rPr>
                        <a:t>country and </a:t>
                      </a:r>
                      <a:r>
                        <a:rPr lang="en-US" b="0" dirty="0" smtClean="0">
                          <a:solidFill>
                            <a:schemeClr val="bg1">
                              <a:lumMod val="50000"/>
                            </a:schemeClr>
                          </a:solidFill>
                        </a:rPr>
                        <a:t>races in detail</a:t>
                      </a:r>
                      <a:endParaRPr lang="en-US" b="0" dirty="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Query </a:t>
                      </a:r>
                      <a:r>
                        <a:rPr lang="en-US" b="1" dirty="0" smtClean="0">
                          <a:solidFill>
                            <a:schemeClr val="bg1">
                              <a:lumMod val="50000"/>
                            </a:schemeClr>
                          </a:solidFill>
                        </a:rPr>
                        <a:t>Result 3</a:t>
                      </a:r>
                      <a:r>
                        <a:rPr lang="el-GR" b="1" dirty="0" smtClean="0">
                          <a:solidFill>
                            <a:schemeClr val="bg1">
                              <a:lumMod val="50000"/>
                            </a:schemeClr>
                          </a:solidFill>
                        </a:rPr>
                        <a:t>2</a:t>
                      </a:r>
                      <a:endParaRPr lang="en-US" b="1" dirty="0" smtClean="0">
                        <a:solidFill>
                          <a:schemeClr val="bg1">
                            <a:lumMod val="50000"/>
                          </a:schemeClr>
                        </a:solidFill>
                      </a:endParaRPr>
                    </a:p>
                    <a:p>
                      <a:pPr algn="r"/>
                      <a:r>
                        <a:rPr lang="en-US" b="0" dirty="0" smtClean="0">
                          <a:solidFill>
                            <a:schemeClr val="bg1">
                              <a:lumMod val="50000"/>
                            </a:schemeClr>
                          </a:solidFill>
                        </a:rPr>
                        <a:t>Here, we see the average work hours of </a:t>
                      </a:r>
                      <a:r>
                        <a:rPr lang="en-US" b="0" i="1" dirty="0" smtClean="0">
                          <a:solidFill>
                            <a:schemeClr val="bg1">
                              <a:lumMod val="50000"/>
                            </a:schemeClr>
                          </a:solidFill>
                        </a:rPr>
                        <a:t>‘Colored’ </a:t>
                      </a:r>
                    </a:p>
                    <a:p>
                      <a:pPr algn="r"/>
                      <a:r>
                        <a:rPr lang="en-US" b="0" dirty="0" smtClean="0">
                          <a:solidFill>
                            <a:schemeClr val="bg1">
                              <a:lumMod val="50000"/>
                            </a:schemeClr>
                          </a:solidFill>
                        </a:rPr>
                        <a:t>people, with a </a:t>
                      </a:r>
                      <a:r>
                        <a:rPr lang="en-US" b="0" i="1" dirty="0" smtClean="0">
                          <a:solidFill>
                            <a:schemeClr val="bg1">
                              <a:lumMod val="50000"/>
                            </a:schemeClr>
                          </a:solidFill>
                        </a:rPr>
                        <a:t>‘Post-Secondary’ Education,</a:t>
                      </a:r>
                      <a:r>
                        <a:rPr lang="en-US" b="0" i="1" baseline="0" dirty="0" smtClean="0">
                          <a:solidFill>
                            <a:schemeClr val="bg1">
                              <a:lumMod val="50000"/>
                            </a:schemeClr>
                          </a:solidFill>
                        </a:rPr>
                        <a:t> </a:t>
                      </a:r>
                    </a:p>
                    <a:p>
                      <a:pPr algn="r"/>
                      <a:r>
                        <a:rPr lang="en-US" b="0" i="0" baseline="0" dirty="0" smtClean="0">
                          <a:solidFill>
                            <a:schemeClr val="bg1">
                              <a:lumMod val="50000"/>
                            </a:schemeClr>
                          </a:solidFill>
                        </a:rPr>
                        <a:t>with a </a:t>
                      </a:r>
                      <a:r>
                        <a:rPr lang="en-US" b="0" i="1" baseline="0" dirty="0" smtClean="0">
                          <a:solidFill>
                            <a:schemeClr val="bg1">
                              <a:lumMod val="50000"/>
                            </a:schemeClr>
                          </a:solidFill>
                        </a:rPr>
                        <a:t>‘White-Collar’ Occupation,</a:t>
                      </a:r>
                      <a:endParaRPr lang="en-US" b="0" i="0" baseline="0" dirty="0" smtClean="0">
                        <a:solidFill>
                          <a:schemeClr val="bg1">
                            <a:lumMod val="50000"/>
                          </a:schemeClr>
                        </a:solidFill>
                      </a:endParaRPr>
                    </a:p>
                    <a:p>
                      <a:pPr algn="r"/>
                      <a:r>
                        <a:rPr lang="en-US" b="0" i="0" baseline="0" dirty="0" smtClean="0">
                          <a:solidFill>
                            <a:schemeClr val="bg1">
                              <a:lumMod val="50000"/>
                            </a:schemeClr>
                          </a:solidFill>
                        </a:rPr>
                        <a:t>organized by</a:t>
                      </a:r>
                      <a:r>
                        <a:rPr lang="en-US" b="0" i="1" baseline="0" dirty="0" smtClean="0">
                          <a:solidFill>
                            <a:schemeClr val="bg1">
                              <a:lumMod val="50000"/>
                            </a:schemeClr>
                          </a:solidFill>
                        </a:rPr>
                        <a:t> </a:t>
                      </a:r>
                      <a:r>
                        <a:rPr lang="en-US" b="0" i="0" baseline="0" dirty="0" smtClean="0">
                          <a:solidFill>
                            <a:schemeClr val="bg1">
                              <a:lumMod val="50000"/>
                            </a:schemeClr>
                          </a:solidFill>
                        </a:rPr>
                        <a:t>native country and </a:t>
                      </a:r>
                      <a:r>
                        <a:rPr lang="en-US" b="0" dirty="0" smtClean="0">
                          <a:solidFill>
                            <a:schemeClr val="bg1">
                              <a:lumMod val="50000"/>
                            </a:schemeClr>
                          </a:solidFill>
                        </a:rPr>
                        <a:t>races in detail</a:t>
                      </a:r>
                    </a:p>
                    <a:p>
                      <a:pPr marL="0" indent="0" algn="r">
                        <a:buFont typeface="Arial" panose="020B0604020202020204" pitchFamily="34" charset="0"/>
                        <a:buNone/>
                      </a:pPr>
                      <a:endParaRPr lang="en-US" b="0" dirty="0">
                        <a:solidFill>
                          <a:schemeClr val="tx1"/>
                        </a:solidFill>
                      </a:endParaRPr>
                    </a:p>
                    <a:p>
                      <a:pPr marL="0" indent="0" algn="r">
                        <a:buNone/>
                      </a:pPr>
                      <a:r>
                        <a:rPr lang="en-US" b="0" dirty="0">
                          <a:solidFill>
                            <a:schemeClr val="tx1"/>
                          </a:solidFill>
                        </a:rPr>
                        <a:t> </a:t>
                      </a:r>
                    </a:p>
                    <a:p>
                      <a:pPr marL="0" indent="0">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447453">
                <a:tc>
                  <a:txBody>
                    <a:bodyPr/>
                    <a:lstStyle/>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endParaRPr lang="en-US" b="0" dirty="0" smtClean="0">
                        <a:solidFill>
                          <a:schemeClr val="tx1"/>
                        </a:solidFill>
                      </a:endParaRPr>
                    </a:p>
                    <a:p>
                      <a:pPr marL="0" indent="0">
                        <a:buFont typeface="Arial" panose="020B0604020202020204" pitchFamily="34" charset="0"/>
                        <a:buNone/>
                      </a:pPr>
                      <a:r>
                        <a:rPr lang="en-US" b="1" dirty="0" smtClean="0">
                          <a:solidFill>
                            <a:schemeClr val="bg1">
                              <a:lumMod val="50000"/>
                            </a:schemeClr>
                          </a:solidFill>
                        </a:rPr>
                        <a:t>Query Result 33</a:t>
                      </a:r>
                    </a:p>
                    <a:p>
                      <a:pPr marL="0" indent="0" algn="l">
                        <a:buFont typeface="Arial" panose="020B0604020202020204" pitchFamily="34" charset="0"/>
                        <a:buNone/>
                      </a:pPr>
                      <a:r>
                        <a:rPr lang="en-US" b="0" dirty="0" smtClean="0">
                          <a:solidFill>
                            <a:schemeClr val="bg1">
                              <a:lumMod val="50000"/>
                            </a:schemeClr>
                          </a:solidFill>
                        </a:rPr>
                        <a:t>Here, we see the average work</a:t>
                      </a:r>
                      <a:r>
                        <a:rPr lang="en-US" b="0" baseline="0" dirty="0" smtClean="0">
                          <a:solidFill>
                            <a:schemeClr val="bg1">
                              <a:lumMod val="50000"/>
                            </a:schemeClr>
                          </a:solidFill>
                        </a:rPr>
                        <a:t> hours of </a:t>
                      </a:r>
                    </a:p>
                    <a:p>
                      <a:pPr marL="0" indent="0" algn="l">
                        <a:buFont typeface="Arial" panose="020B0604020202020204" pitchFamily="34" charset="0"/>
                        <a:buNone/>
                      </a:pPr>
                      <a:r>
                        <a:rPr lang="en-US" b="0" baseline="0" dirty="0" smtClean="0">
                          <a:solidFill>
                            <a:schemeClr val="bg1">
                              <a:lumMod val="50000"/>
                            </a:schemeClr>
                          </a:solidFill>
                        </a:rPr>
                        <a:t>people with a </a:t>
                      </a:r>
                      <a:r>
                        <a:rPr lang="en-US" b="0" i="1" baseline="0" dirty="0" smtClean="0">
                          <a:solidFill>
                            <a:schemeClr val="bg1">
                              <a:lumMod val="50000"/>
                            </a:schemeClr>
                          </a:solidFill>
                        </a:rPr>
                        <a:t>‘Post-grad’ Education </a:t>
                      </a:r>
                      <a:r>
                        <a:rPr lang="en-US" b="0" i="0" baseline="0" dirty="0" smtClean="0">
                          <a:solidFill>
                            <a:schemeClr val="bg1">
                              <a:lumMod val="50000"/>
                            </a:schemeClr>
                          </a:solidFill>
                        </a:rPr>
                        <a:t>that have</a:t>
                      </a:r>
                    </a:p>
                    <a:p>
                      <a:pPr marL="0" indent="0" algn="l">
                        <a:buFont typeface="Arial" panose="020B0604020202020204" pitchFamily="34" charset="0"/>
                        <a:buNone/>
                      </a:pPr>
                      <a:r>
                        <a:rPr lang="en-US" b="0" i="0" baseline="0" dirty="0" smtClean="0">
                          <a:solidFill>
                            <a:schemeClr val="bg1">
                              <a:lumMod val="50000"/>
                            </a:schemeClr>
                          </a:solidFill>
                        </a:rPr>
                        <a:t>a country of </a:t>
                      </a:r>
                      <a:r>
                        <a:rPr lang="en-US" b="0" i="1" baseline="0" dirty="0" smtClean="0">
                          <a:solidFill>
                            <a:schemeClr val="bg1">
                              <a:lumMod val="50000"/>
                            </a:schemeClr>
                          </a:solidFill>
                        </a:rPr>
                        <a:t>‘North America’ </a:t>
                      </a:r>
                      <a:r>
                        <a:rPr lang="en-US" b="0" i="0" baseline="0" dirty="0" smtClean="0">
                          <a:solidFill>
                            <a:schemeClr val="bg1">
                              <a:lumMod val="50000"/>
                            </a:schemeClr>
                          </a:solidFill>
                        </a:rPr>
                        <a:t>as </a:t>
                      </a:r>
                      <a:r>
                        <a:rPr lang="en-US" b="0" i="1" baseline="0" dirty="0" smtClean="0">
                          <a:solidFill>
                            <a:schemeClr val="bg1">
                              <a:lumMod val="50000"/>
                            </a:schemeClr>
                          </a:solidFill>
                        </a:rPr>
                        <a:t>Native </a:t>
                      </a:r>
                    </a:p>
                    <a:p>
                      <a:pPr marL="0" indent="0" algn="l">
                        <a:buFont typeface="Arial" panose="020B0604020202020204" pitchFamily="34" charset="0"/>
                        <a:buNone/>
                      </a:pPr>
                      <a:r>
                        <a:rPr lang="en-US" b="0" i="1" baseline="0" dirty="0" smtClean="0">
                          <a:solidFill>
                            <a:schemeClr val="bg1">
                              <a:lumMod val="50000"/>
                            </a:schemeClr>
                          </a:solidFill>
                        </a:rPr>
                        <a:t>Country</a:t>
                      </a:r>
                      <a:r>
                        <a:rPr lang="en-US" b="0" i="0" baseline="0" dirty="0" smtClean="0">
                          <a:solidFill>
                            <a:schemeClr val="bg1">
                              <a:lumMod val="50000"/>
                            </a:schemeClr>
                          </a:solidFill>
                        </a:rPr>
                        <a:t>,</a:t>
                      </a:r>
                      <a:r>
                        <a:rPr lang="en-US" b="0" baseline="0" dirty="0" smtClean="0">
                          <a:solidFill>
                            <a:schemeClr val="bg1">
                              <a:lumMod val="50000"/>
                            </a:schemeClr>
                          </a:solidFill>
                        </a:rPr>
                        <a:t> organized by race and </a:t>
                      </a:r>
                    </a:p>
                    <a:p>
                      <a:pPr marL="0" indent="0" algn="l">
                        <a:buFont typeface="Arial" panose="020B0604020202020204" pitchFamily="34" charset="0"/>
                        <a:buNone/>
                      </a:pPr>
                      <a:r>
                        <a:rPr lang="en-US" b="0" baseline="0" dirty="0" smtClean="0">
                          <a:solidFill>
                            <a:schemeClr val="bg1">
                              <a:lumMod val="50000"/>
                            </a:schemeClr>
                          </a:solidFill>
                        </a:rPr>
                        <a:t>native country in detail</a:t>
                      </a:r>
                    </a:p>
                    <a:p>
                      <a:pPr marL="0" indent="0">
                        <a:buFont typeface="Arial" panose="020B0604020202020204" pitchFamily="34" charset="0"/>
                        <a:buNone/>
                      </a:pPr>
                      <a:endParaRPr lang="en-US" b="0" baseline="0" dirty="0" smtClean="0">
                        <a:solidFill>
                          <a:schemeClr val="bg1">
                            <a:lumMod val="50000"/>
                          </a:schemeClr>
                        </a:solidFill>
                      </a:endParaRPr>
                    </a:p>
                    <a:p>
                      <a:pPr marL="0" indent="0">
                        <a:buFont typeface="Arial" panose="020B0604020202020204" pitchFamily="34" charset="0"/>
                        <a:buNone/>
                      </a:pPr>
                      <a:endParaRPr lang="en-US" b="0" baseline="0" dirty="0" smtClean="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endParaRPr lang="en-US" b="1" dirty="0" smtClean="0">
                        <a:solidFill>
                          <a:schemeClr val="bg1">
                            <a:lumMod val="50000"/>
                          </a:schemeClr>
                        </a:solidFill>
                      </a:endParaRPr>
                    </a:p>
                    <a:p>
                      <a:pPr marL="0" indent="0" algn="r">
                        <a:buFont typeface="Arial" panose="020B0604020202020204" pitchFamily="34" charset="0"/>
                        <a:buNone/>
                      </a:pPr>
                      <a:endParaRPr lang="en-US" b="1" dirty="0" smtClean="0">
                        <a:solidFill>
                          <a:schemeClr val="bg1">
                            <a:lumMod val="50000"/>
                          </a:schemeClr>
                        </a:solidFill>
                      </a:endParaRPr>
                    </a:p>
                    <a:p>
                      <a:pPr marL="0" indent="0" algn="r">
                        <a:buFont typeface="Arial" panose="020B0604020202020204" pitchFamily="34" charset="0"/>
                        <a:buNone/>
                      </a:pPr>
                      <a:r>
                        <a:rPr lang="en-US" b="1" dirty="0" smtClean="0">
                          <a:solidFill>
                            <a:schemeClr val="bg1">
                              <a:lumMod val="50000"/>
                            </a:schemeClr>
                          </a:solidFill>
                        </a:rPr>
                        <a:t>Query Result</a:t>
                      </a:r>
                      <a:r>
                        <a:rPr lang="en-US" b="1" baseline="0" dirty="0" smtClean="0">
                          <a:solidFill>
                            <a:schemeClr val="bg1">
                              <a:lumMod val="50000"/>
                            </a:schemeClr>
                          </a:solidFill>
                        </a:rPr>
                        <a:t> 34</a:t>
                      </a:r>
                    </a:p>
                    <a:p>
                      <a:pPr marL="0" indent="0" algn="r">
                        <a:buFont typeface="Arial" panose="020B0604020202020204" pitchFamily="34" charset="0"/>
                        <a:buNone/>
                      </a:pPr>
                      <a:r>
                        <a:rPr lang="en-US" b="0" baseline="0" dirty="0" smtClean="0">
                          <a:solidFill>
                            <a:schemeClr val="bg1">
                              <a:lumMod val="50000"/>
                            </a:schemeClr>
                          </a:solidFill>
                        </a:rPr>
                        <a:t>Here, we see the average work hours of </a:t>
                      </a:r>
                    </a:p>
                    <a:p>
                      <a:pPr marL="0" indent="0" algn="r">
                        <a:buFont typeface="Arial" panose="020B0604020202020204" pitchFamily="34" charset="0"/>
                        <a:buNone/>
                      </a:pPr>
                      <a:r>
                        <a:rPr lang="en-US" b="0" baseline="0" dirty="0" smtClean="0">
                          <a:solidFill>
                            <a:schemeClr val="bg1">
                              <a:lumMod val="50000"/>
                            </a:schemeClr>
                          </a:solidFill>
                        </a:rPr>
                        <a:t>people with a </a:t>
                      </a:r>
                      <a:r>
                        <a:rPr lang="en-US" b="0" i="1" baseline="0" dirty="0" smtClean="0">
                          <a:solidFill>
                            <a:schemeClr val="bg1">
                              <a:lumMod val="50000"/>
                            </a:schemeClr>
                          </a:solidFill>
                        </a:rPr>
                        <a:t>‘Post-Secondary’ Education </a:t>
                      </a:r>
                    </a:p>
                    <a:p>
                      <a:pPr marL="0" indent="0" algn="r">
                        <a:buFont typeface="Arial" panose="020B0604020202020204" pitchFamily="34" charset="0"/>
                        <a:buNone/>
                      </a:pPr>
                      <a:r>
                        <a:rPr lang="en-US" b="0" baseline="0" dirty="0" smtClean="0">
                          <a:solidFill>
                            <a:schemeClr val="bg1">
                              <a:lumMod val="50000"/>
                            </a:schemeClr>
                          </a:solidFill>
                        </a:rPr>
                        <a:t>with an </a:t>
                      </a:r>
                      <a:r>
                        <a:rPr lang="en-US" b="0" i="1" baseline="0" dirty="0" smtClean="0">
                          <a:solidFill>
                            <a:schemeClr val="bg1">
                              <a:lumMod val="50000"/>
                            </a:schemeClr>
                          </a:solidFill>
                        </a:rPr>
                        <a:t>Occupation </a:t>
                      </a:r>
                      <a:r>
                        <a:rPr lang="en-US" b="0" i="0" baseline="0" dirty="0" smtClean="0">
                          <a:solidFill>
                            <a:schemeClr val="bg1">
                              <a:lumMod val="50000"/>
                            </a:schemeClr>
                          </a:solidFill>
                        </a:rPr>
                        <a:t>of </a:t>
                      </a:r>
                      <a:r>
                        <a:rPr lang="en-US" b="0" i="1" baseline="0" dirty="0" smtClean="0">
                          <a:solidFill>
                            <a:schemeClr val="bg1">
                              <a:lumMod val="50000"/>
                            </a:schemeClr>
                          </a:solidFill>
                        </a:rPr>
                        <a:t>‘Blue-Collar’</a:t>
                      </a:r>
                      <a:r>
                        <a:rPr lang="en-US" baseline="0" dirty="0" smtClean="0">
                          <a:solidFill>
                            <a:schemeClr val="bg1">
                              <a:lumMod val="50000"/>
                            </a:schemeClr>
                          </a:solidFill>
                        </a:rPr>
                        <a:t>, </a:t>
                      </a:r>
                    </a:p>
                    <a:p>
                      <a:pPr marL="0" indent="0" algn="r">
                        <a:buFont typeface="Arial" panose="020B0604020202020204" pitchFamily="34" charset="0"/>
                        <a:buNone/>
                      </a:pPr>
                      <a:r>
                        <a:rPr lang="en-US" baseline="0" dirty="0" smtClean="0">
                          <a:solidFill>
                            <a:schemeClr val="bg1">
                              <a:lumMod val="50000"/>
                            </a:schemeClr>
                          </a:solidFill>
                        </a:rPr>
                        <a:t>organized by native country </a:t>
                      </a:r>
                      <a:r>
                        <a:rPr lang="en-US" dirty="0" smtClean="0">
                          <a:solidFill>
                            <a:schemeClr val="bg1">
                              <a:lumMod val="50000"/>
                            </a:schemeClr>
                          </a:solidFill>
                        </a:rPr>
                        <a:t>and race</a:t>
                      </a:r>
                    </a:p>
                    <a:p>
                      <a:pPr marL="0" indent="0" algn="r">
                        <a:buFont typeface="Arial" panose="020B0604020202020204" pitchFamily="34" charset="0"/>
                        <a:buNone/>
                      </a:pPr>
                      <a:r>
                        <a:rPr lang="en-US" dirty="0" smtClean="0">
                          <a:solidFill>
                            <a:schemeClr val="bg1">
                              <a:lumMod val="50000"/>
                            </a:schemeClr>
                          </a:solidFill>
                        </a:rPr>
                        <a:t> </a:t>
                      </a: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6086">
                <a:tc>
                  <a:txBody>
                    <a:bodyPr/>
                    <a:lstStyle/>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None/>
                      </a:pP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2" name="Slide Number Placeholder 1">
            <a:extLst>
              <a:ext uri="{FF2B5EF4-FFF2-40B4-BE49-F238E27FC236}">
                <a16:creationId xmlns:a16="http://schemas.microsoft.com/office/drawing/2014/main" xmlns="" id="{18D7969E-41D5-83C2-57A0-F51340DBBA88}"/>
              </a:ext>
            </a:extLst>
          </p:cNvPr>
          <p:cNvSpPr>
            <a:spLocks noGrp="1"/>
          </p:cNvSpPr>
          <p:nvPr>
            <p:ph type="sldNum" sz="quarter" idx="12"/>
          </p:nvPr>
        </p:nvSpPr>
        <p:spPr>
          <a:xfrm>
            <a:off x="9448800" y="6492875"/>
            <a:ext cx="2743200" cy="365125"/>
          </a:xfrm>
        </p:spPr>
        <p:txBody>
          <a:bodyPr/>
          <a:lstStyle/>
          <a:p>
            <a:fld id="{7BA62CDB-1D13-4ABA-950E-23110580C238}" type="slidenum">
              <a:rPr lang="el-GR" smtClean="0"/>
              <a:t>12</a:t>
            </a:fld>
            <a:endParaRPr lang="el-GR" dirty="0"/>
          </a:p>
        </p:txBody>
      </p:sp>
      <p:sp>
        <p:nvSpPr>
          <p:cNvPr id="10" name="TextBox 9">
            <a:extLst>
              <a:ext uri="{FF2B5EF4-FFF2-40B4-BE49-F238E27FC236}">
                <a16:creationId xmlns:a16="http://schemas.microsoft.com/office/drawing/2014/main" xmlns="" id="{9A12B5B4-C4CF-5B96-88D9-1DF73D4A6841}"/>
              </a:ext>
            </a:extLst>
          </p:cNvPr>
          <p:cNvSpPr txBox="1"/>
          <p:nvPr/>
        </p:nvSpPr>
        <p:spPr>
          <a:xfrm>
            <a:off x="4438651" y="1679962"/>
            <a:ext cx="3314700" cy="3408620"/>
          </a:xfrm>
          <a:prstGeom prst="rect">
            <a:avLst/>
          </a:prstGeom>
          <a:solidFill>
            <a:schemeClr val="bg1">
              <a:lumMod val="95000"/>
            </a:schemeClr>
          </a:solidFill>
          <a:ln>
            <a:solidFill>
              <a:srgbClr val="FF0000"/>
            </a:solidFill>
          </a:ln>
        </p:spPr>
        <p:txBody>
          <a:bodyPr wrap="square" rtlCol="0">
            <a:noAutofit/>
          </a:bodyPr>
          <a:lstStyle/>
          <a:p>
            <a:pPr algn="ctr"/>
            <a:r>
              <a:rPr lang="en-US" sz="1400" dirty="0">
                <a:solidFill>
                  <a:srgbClr val="FF0000"/>
                </a:solidFill>
              </a:rPr>
              <a:t>DATA SLIDE </a:t>
            </a:r>
            <a:r>
              <a:rPr lang="en-US" sz="1400" dirty="0" smtClean="0">
                <a:solidFill>
                  <a:srgbClr val="FF0000"/>
                </a:solidFill>
              </a:rPr>
              <a:t>#3</a:t>
            </a:r>
            <a:endParaRPr lang="en-US" sz="1400" dirty="0">
              <a:solidFill>
                <a:srgbClr val="FF0000"/>
              </a:solidFill>
            </a:endParaRPr>
          </a:p>
          <a:p>
            <a:r>
              <a:rPr lang="en-US" sz="1400" dirty="0">
                <a:solidFill>
                  <a:srgbClr val="FF0000"/>
                </a:solidFill>
              </a:rPr>
              <a:t>Please give a short justification of your ranking</a:t>
            </a:r>
          </a:p>
        </p:txBody>
      </p:sp>
      <p:sp>
        <p:nvSpPr>
          <p:cNvPr id="11" name="TextBox 10">
            <a:extLst>
              <a:ext uri="{FF2B5EF4-FFF2-40B4-BE49-F238E27FC236}">
                <a16:creationId xmlns:a16="http://schemas.microsoft.com/office/drawing/2014/main" xmlns="" id="{5E23C93C-ACC7-25ED-8DC2-A717C64F1EF5}"/>
              </a:ext>
            </a:extLst>
          </p:cNvPr>
          <p:cNvSpPr txBox="1"/>
          <p:nvPr/>
        </p:nvSpPr>
        <p:spPr>
          <a:xfrm>
            <a:off x="5342463"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xmlns="" id="{9D5E0EF3-E1CC-6D86-47D5-0B49CB07D70E}"/>
              </a:ext>
            </a:extLst>
          </p:cNvPr>
          <p:cNvSpPr txBox="1"/>
          <p:nvPr/>
        </p:nvSpPr>
        <p:spPr>
          <a:xfrm>
            <a:off x="4892653" y="784483"/>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3" name="TextBox 12">
            <a:extLst>
              <a:ext uri="{FF2B5EF4-FFF2-40B4-BE49-F238E27FC236}">
                <a16:creationId xmlns:a16="http://schemas.microsoft.com/office/drawing/2014/main" xmlns="" id="{5E23C93C-ACC7-25ED-8DC2-A717C64F1EF5}"/>
              </a:ext>
            </a:extLst>
          </p:cNvPr>
          <p:cNvSpPr txBox="1"/>
          <p:nvPr/>
        </p:nvSpPr>
        <p:spPr>
          <a:xfrm>
            <a:off x="5342464"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xmlns="" id="{9D5E0EF3-E1CC-6D86-47D5-0B49CB07D70E}"/>
              </a:ext>
            </a:extLst>
          </p:cNvPr>
          <p:cNvSpPr txBox="1"/>
          <p:nvPr/>
        </p:nvSpPr>
        <p:spPr>
          <a:xfrm>
            <a:off x="4892652" y="5861347"/>
            <a:ext cx="1203348" cy="830997"/>
          </a:xfrm>
          <a:prstGeom prst="rect">
            <a:avLst/>
          </a:prstGeom>
          <a:noFill/>
        </p:spPr>
        <p:txBody>
          <a:bodyPr wrap="square" rtlCol="0">
            <a:spAutoFit/>
          </a:bodyPr>
          <a:lstStyle/>
          <a:p>
            <a:pPr algn="r"/>
            <a:r>
              <a:rPr lang="en-US" sz="1200" i="1" dirty="0" err="1">
                <a:solidFill>
                  <a:srgbClr val="FF0000"/>
                </a:solidFill>
              </a:rPr>
              <a:t>Plz</a:t>
            </a:r>
            <a:r>
              <a:rPr lang="en-US" sz="1200" i="1" dirty="0">
                <a:solidFill>
                  <a:srgbClr val="FF0000"/>
                </a:solidFill>
              </a:rPr>
              <a:t>. rank in the range 1 to 4, with 1 for the most interesting</a:t>
            </a:r>
          </a:p>
        </p:txBody>
      </p:sp>
      <p:sp>
        <p:nvSpPr>
          <p:cNvPr id="15" name="TextBox 14">
            <a:extLst>
              <a:ext uri="{FF2B5EF4-FFF2-40B4-BE49-F238E27FC236}">
                <a16:creationId xmlns:a16="http://schemas.microsoft.com/office/drawing/2014/main" xmlns="" id="{5E23C93C-ACC7-25ED-8DC2-A717C64F1EF5}"/>
              </a:ext>
            </a:extLst>
          </p:cNvPr>
          <p:cNvSpPr txBox="1"/>
          <p:nvPr/>
        </p:nvSpPr>
        <p:spPr>
          <a:xfrm>
            <a:off x="6200266" y="154384"/>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xmlns="" id="{5E23C93C-ACC7-25ED-8DC2-A717C64F1EF5}"/>
              </a:ext>
            </a:extLst>
          </p:cNvPr>
          <p:cNvSpPr txBox="1"/>
          <p:nvPr/>
        </p:nvSpPr>
        <p:spPr>
          <a:xfrm>
            <a:off x="6200267" y="5222721"/>
            <a:ext cx="674159" cy="628650"/>
          </a:xfrm>
          <a:prstGeom prst="rect">
            <a:avLst/>
          </a:prstGeom>
          <a:solidFill>
            <a:schemeClr val="accent2">
              <a:lumMod val="20000"/>
              <a:lumOff val="80000"/>
            </a:schemeClr>
          </a:solidFill>
          <a:ln w="1905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xmlns="" id="{9D5E0EF3-E1CC-6D86-47D5-0B49CB07D70E}"/>
              </a:ext>
            </a:extLst>
          </p:cNvPr>
          <p:cNvSpPr txBox="1"/>
          <p:nvPr/>
        </p:nvSpPr>
        <p:spPr>
          <a:xfrm>
            <a:off x="6096000" y="774882"/>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sp>
        <p:nvSpPr>
          <p:cNvPr id="18" name="TextBox 17">
            <a:extLst>
              <a:ext uri="{FF2B5EF4-FFF2-40B4-BE49-F238E27FC236}">
                <a16:creationId xmlns:a16="http://schemas.microsoft.com/office/drawing/2014/main" xmlns="" id="{9D5E0EF3-E1CC-6D86-47D5-0B49CB07D70E}"/>
              </a:ext>
            </a:extLst>
          </p:cNvPr>
          <p:cNvSpPr txBox="1"/>
          <p:nvPr/>
        </p:nvSpPr>
        <p:spPr>
          <a:xfrm>
            <a:off x="6120882" y="5861347"/>
            <a:ext cx="1203348" cy="830997"/>
          </a:xfrm>
          <a:prstGeom prst="rect">
            <a:avLst/>
          </a:prstGeom>
          <a:noFill/>
        </p:spPr>
        <p:txBody>
          <a:bodyPr wrap="square" rtlCol="0">
            <a:spAutoFit/>
          </a:bodyPr>
          <a:lstStyle/>
          <a:p>
            <a:r>
              <a:rPr lang="en-US" sz="1200" i="1" dirty="0" err="1">
                <a:solidFill>
                  <a:srgbClr val="FF0000"/>
                </a:solidFill>
              </a:rPr>
              <a:t>Plz</a:t>
            </a:r>
            <a:r>
              <a:rPr lang="en-US" sz="1200" i="1" dirty="0">
                <a:solidFill>
                  <a:srgbClr val="FF0000"/>
                </a:solidFill>
              </a:rPr>
              <a:t>. rank in the range 1 to 4, with 1 for the most interesting</a:t>
            </a:r>
          </a:p>
        </p:txBody>
      </p:sp>
      <p:graphicFrame>
        <p:nvGraphicFramePr>
          <p:cNvPr id="23" name="Πίνακας 22"/>
          <p:cNvGraphicFramePr>
            <a:graphicFrameLocks noGrp="1"/>
          </p:cNvGraphicFramePr>
          <p:nvPr>
            <p:extLst/>
          </p:nvPr>
        </p:nvGraphicFramePr>
        <p:xfrm>
          <a:off x="76199" y="1803805"/>
          <a:ext cx="3733801" cy="1655445"/>
        </p:xfrm>
        <a:graphic>
          <a:graphicData uri="http://schemas.openxmlformats.org/drawingml/2006/table">
            <a:tbl>
              <a:tblPr>
                <a:tableStyleId>{5C22544A-7EE6-4342-B048-85BDC9FD1C3A}</a:tableStyleId>
              </a:tblPr>
              <a:tblGrid>
                <a:gridCol w="1320801">
                  <a:extLst>
                    <a:ext uri="{9D8B030D-6E8A-4147-A177-3AD203B41FA5}">
                      <a16:colId xmlns:a16="http://schemas.microsoft.com/office/drawing/2014/main" xmlns="" val="20000"/>
                    </a:ext>
                  </a:extLst>
                </a:gridCol>
                <a:gridCol w="778933">
                  <a:extLst>
                    <a:ext uri="{9D8B030D-6E8A-4147-A177-3AD203B41FA5}">
                      <a16:colId xmlns:a16="http://schemas.microsoft.com/office/drawing/2014/main" xmlns="" val="20001"/>
                    </a:ext>
                  </a:extLst>
                </a:gridCol>
                <a:gridCol w="601134">
                  <a:extLst>
                    <a:ext uri="{9D8B030D-6E8A-4147-A177-3AD203B41FA5}">
                      <a16:colId xmlns:a16="http://schemas.microsoft.com/office/drawing/2014/main" xmlns="" val="20002"/>
                    </a:ext>
                  </a:extLst>
                </a:gridCol>
                <a:gridCol w="524933">
                  <a:extLst>
                    <a:ext uri="{9D8B030D-6E8A-4147-A177-3AD203B41FA5}">
                      <a16:colId xmlns:a16="http://schemas.microsoft.com/office/drawing/2014/main" xmlns="" val="20003"/>
                    </a:ext>
                  </a:extLst>
                </a:gridCol>
                <a:gridCol w="508000">
                  <a:extLst>
                    <a:ext uri="{9D8B030D-6E8A-4147-A177-3AD203B41FA5}">
                      <a16:colId xmlns:a16="http://schemas.microsoft.com/office/drawing/2014/main" xmlns="" val="20004"/>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31</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100" b="1" u="none" strike="noStrike" dirty="0">
                          <a:effectLst/>
                          <a:latin typeface="Cambria" panose="02040503050406030204" pitchFamily="18" charset="0"/>
                          <a:ea typeface="Cambria" panose="02040503050406030204" pitchFamily="18" charset="0"/>
                        </a:rPr>
                        <a:t>Race.lvl0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Native_country.lvl2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err="1">
                          <a:effectLst/>
                          <a:latin typeface="Cambria" panose="02040503050406030204" pitchFamily="18" charset="0"/>
                          <a:ea typeface="Cambria" panose="02040503050406030204" pitchFamily="18" charset="0"/>
                        </a:rPr>
                        <a:t>Amer</a:t>
                      </a:r>
                      <a:r>
                        <a:rPr lang="en-US" sz="1100" i="1" u="none" strike="noStrike" dirty="0">
                          <a:effectLst/>
                          <a:latin typeface="Cambria" panose="02040503050406030204" pitchFamily="18" charset="0"/>
                          <a:ea typeface="Cambria" panose="02040503050406030204" pitchFamily="18" charset="0"/>
                        </a:rPr>
                        <a:t>-Indian-Eskimo</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Asian-Pac-Islander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Black</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Asia</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40.74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Europe</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43.00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Middle-America</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39.83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a:effectLst/>
                          <a:latin typeface="Cambria" panose="02040503050406030204" pitchFamily="18" charset="0"/>
                          <a:ea typeface="Cambria" panose="02040503050406030204" pitchFamily="18" charset="0"/>
                        </a:rPr>
                        <a:t>North-America</a:t>
                      </a:r>
                      <a:endParaRPr lang="en-US" sz="110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40.66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39.37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South-America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56.00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40.13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40.72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graphicFrame>
        <p:nvGraphicFramePr>
          <p:cNvPr id="24" name="Πίνακας 23"/>
          <p:cNvGraphicFramePr>
            <a:graphicFrameLocks noGrp="1"/>
          </p:cNvGraphicFramePr>
          <p:nvPr>
            <p:extLst/>
          </p:nvPr>
        </p:nvGraphicFramePr>
        <p:xfrm>
          <a:off x="8326966" y="1605879"/>
          <a:ext cx="3797300" cy="1655445"/>
        </p:xfrm>
        <a:graphic>
          <a:graphicData uri="http://schemas.openxmlformats.org/drawingml/2006/table">
            <a:tbl>
              <a:tblPr>
                <a:tableStyleId>{5C22544A-7EE6-4342-B048-85BDC9FD1C3A}</a:tableStyleId>
              </a:tblPr>
              <a:tblGrid>
                <a:gridCol w="1325033">
                  <a:extLst>
                    <a:ext uri="{9D8B030D-6E8A-4147-A177-3AD203B41FA5}">
                      <a16:colId xmlns:a16="http://schemas.microsoft.com/office/drawing/2014/main" xmlns="" val="20000"/>
                    </a:ext>
                  </a:extLst>
                </a:gridCol>
                <a:gridCol w="770467">
                  <a:extLst>
                    <a:ext uri="{9D8B030D-6E8A-4147-A177-3AD203B41FA5}">
                      <a16:colId xmlns:a16="http://schemas.microsoft.com/office/drawing/2014/main" xmlns="" val="20001"/>
                    </a:ext>
                  </a:extLst>
                </a:gridCol>
                <a:gridCol w="635000">
                  <a:extLst>
                    <a:ext uri="{9D8B030D-6E8A-4147-A177-3AD203B41FA5}">
                      <a16:colId xmlns:a16="http://schemas.microsoft.com/office/drawing/2014/main" xmlns="" val="20002"/>
                    </a:ext>
                  </a:extLst>
                </a:gridCol>
                <a:gridCol w="575733">
                  <a:extLst>
                    <a:ext uri="{9D8B030D-6E8A-4147-A177-3AD203B41FA5}">
                      <a16:colId xmlns:a16="http://schemas.microsoft.com/office/drawing/2014/main" xmlns="" val="20003"/>
                    </a:ext>
                  </a:extLst>
                </a:gridCol>
                <a:gridCol w="491067">
                  <a:extLst>
                    <a:ext uri="{9D8B030D-6E8A-4147-A177-3AD203B41FA5}">
                      <a16:colId xmlns:a16="http://schemas.microsoft.com/office/drawing/2014/main" xmlns="" val="20004"/>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32</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100" b="1" u="none" strike="noStrike" dirty="0">
                          <a:effectLst/>
                          <a:latin typeface="Cambria" panose="02040503050406030204" pitchFamily="18" charset="0"/>
                          <a:ea typeface="Cambria" panose="02040503050406030204" pitchFamily="18" charset="0"/>
                        </a:rPr>
                        <a:t>Race.lvl0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Native_country.lvl2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err="1">
                          <a:effectLst/>
                          <a:latin typeface="Cambria" panose="02040503050406030204" pitchFamily="18" charset="0"/>
                          <a:ea typeface="Cambria" panose="02040503050406030204" pitchFamily="18" charset="0"/>
                        </a:rPr>
                        <a:t>Amer</a:t>
                      </a:r>
                      <a:r>
                        <a:rPr lang="en-US" sz="1100" i="1" u="none" strike="noStrike" dirty="0">
                          <a:effectLst/>
                          <a:latin typeface="Cambria" panose="02040503050406030204" pitchFamily="18" charset="0"/>
                          <a:ea typeface="Cambria" panose="02040503050406030204" pitchFamily="18" charset="0"/>
                        </a:rPr>
                        <a:t>-Indian-Eskimo</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Asian-Pac-Islander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Black</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Other</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Asia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Europe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38.83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Middle-America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36.00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57.00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North-America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41.38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39.47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South-America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33.50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graphicFrame>
        <p:nvGraphicFramePr>
          <p:cNvPr id="25" name="Πίνακας 24"/>
          <p:cNvGraphicFramePr>
            <a:graphicFrameLocks noGrp="1"/>
          </p:cNvGraphicFramePr>
          <p:nvPr>
            <p:extLst/>
          </p:nvPr>
        </p:nvGraphicFramePr>
        <p:xfrm>
          <a:off x="76199" y="5730875"/>
          <a:ext cx="3124200" cy="7620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90374">
                  <a:extLst>
                    <a:ext uri="{9D8B030D-6E8A-4147-A177-3AD203B41FA5}">
                      <a16:colId xmlns:a16="http://schemas.microsoft.com/office/drawing/2014/main" xmlns="" val="20001"/>
                    </a:ext>
                  </a:extLst>
                </a:gridCol>
                <a:gridCol w="722526">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a:t>
                      </a:r>
                      <a:r>
                        <a:rPr lang="en-US" sz="1100" b="1" u="none" strike="noStrike" dirty="0">
                          <a:effectLst/>
                          <a:latin typeface="Cambria" panose="02040503050406030204" pitchFamily="18" charset="0"/>
                          <a:ea typeface="Cambria" panose="02040503050406030204" pitchFamily="18" charset="0"/>
                        </a:rPr>
                        <a:t>33</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u="none" strike="noStrike" dirty="0">
                          <a:effectLst/>
                          <a:latin typeface="Cambria" panose="02040503050406030204" pitchFamily="18" charset="0"/>
                          <a:ea typeface="Cambria" panose="02040503050406030204" pitchFamily="18" charset="0"/>
                        </a:rPr>
                        <a:t>Race.lvl1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Native_country.lvl0</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Colored</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i="1" u="none" strike="noStrike" dirty="0">
                          <a:effectLst/>
                          <a:latin typeface="Cambria" panose="02040503050406030204" pitchFamily="18" charset="0"/>
                          <a:ea typeface="Cambria" panose="02040503050406030204" pitchFamily="18" charset="0"/>
                        </a:rPr>
                        <a:t>White</a:t>
                      </a:r>
                      <a:endParaRPr lang="en-US" sz="110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Canada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42.86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United-States</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42.02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45.37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bl>
          </a:graphicData>
        </a:graphic>
      </p:graphicFrame>
      <p:graphicFrame>
        <p:nvGraphicFramePr>
          <p:cNvPr id="26" name="Πίνακας 25"/>
          <p:cNvGraphicFramePr>
            <a:graphicFrameLocks noGrp="1"/>
          </p:cNvGraphicFramePr>
          <p:nvPr>
            <p:extLst/>
          </p:nvPr>
        </p:nvGraphicFramePr>
        <p:xfrm>
          <a:off x="8936566" y="5159375"/>
          <a:ext cx="3187700" cy="1333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1005417">
                  <a:extLst>
                    <a:ext uri="{9D8B030D-6E8A-4147-A177-3AD203B41FA5}">
                      <a16:colId xmlns:a16="http://schemas.microsoft.com/office/drawing/2014/main" xmlns="" val="20001"/>
                    </a:ext>
                  </a:extLst>
                </a:gridCol>
                <a:gridCol w="670983">
                  <a:extLst>
                    <a:ext uri="{9D8B030D-6E8A-4147-A177-3AD203B41FA5}">
                      <a16:colId xmlns:a16="http://schemas.microsoft.com/office/drawing/2014/main" xmlns="" val="20002"/>
                    </a:ext>
                  </a:extLst>
                </a:gridCol>
              </a:tblGrid>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Query</a:t>
                      </a:r>
                      <a:r>
                        <a:rPr lang="en-US" sz="1100" b="1" u="none" strike="noStrike" baseline="0" dirty="0">
                          <a:effectLst/>
                          <a:latin typeface="Cambria" panose="02040503050406030204" pitchFamily="18" charset="0"/>
                          <a:ea typeface="Cambria" panose="02040503050406030204" pitchFamily="18" charset="0"/>
                        </a:rPr>
                        <a:t> 34</a:t>
                      </a:r>
                      <a:endParaRPr lang="en-US"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100" b="1" u="none" strike="noStrike" dirty="0">
                          <a:effectLst/>
                          <a:latin typeface="Cambria" panose="02040503050406030204" pitchFamily="18" charset="0"/>
                          <a:ea typeface="Cambria" panose="02040503050406030204" pitchFamily="18" charset="0"/>
                        </a:rPr>
                        <a:t>Race.lvl1</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100" b="1" u="none" strike="noStrike" dirty="0">
                          <a:effectLst/>
                          <a:latin typeface="Cambria" panose="02040503050406030204" pitchFamily="18" charset="0"/>
                          <a:ea typeface="Cambria" panose="02040503050406030204" pitchFamily="18" charset="0"/>
                        </a:rPr>
                        <a:t>Native_country.lvl2</a:t>
                      </a:r>
                      <a:endParaRPr lang="el-GR" sz="11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0" i="1" u="none" strike="noStrike" dirty="0">
                          <a:effectLst/>
                          <a:latin typeface="Cambria" panose="02040503050406030204" pitchFamily="18" charset="0"/>
                          <a:ea typeface="Cambria" panose="02040503050406030204" pitchFamily="18" charset="0"/>
                        </a:rPr>
                        <a:t>Colored</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b="0" i="1" u="none" strike="noStrike" dirty="0">
                          <a:effectLst/>
                          <a:latin typeface="Cambria" panose="02040503050406030204" pitchFamily="18" charset="0"/>
                          <a:ea typeface="Cambria" panose="02040503050406030204" pitchFamily="18" charset="0"/>
                        </a:rPr>
                        <a:t>White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Asia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40.53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44.00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Europe</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42.35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Middle-America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39.43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North-America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40.61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41.50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100" i="1" u="none" strike="noStrike" dirty="0">
                          <a:effectLst/>
                          <a:latin typeface="Cambria" panose="02040503050406030204" pitchFamily="18" charset="0"/>
                          <a:ea typeface="Cambria" panose="02040503050406030204" pitchFamily="18" charset="0"/>
                        </a:rPr>
                        <a:t>South-America</a:t>
                      </a:r>
                      <a:endParaRPr lang="en-US" sz="110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100" u="none" strike="noStrike" dirty="0">
                          <a:effectLst/>
                        </a:rPr>
                        <a:t>38.00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77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1B12E-EDAB-8B5E-CAD0-A280108A9D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6BC04DC0-92BF-2EFD-CBFE-9155462255A7}"/>
              </a:ext>
            </a:extLst>
          </p:cNvPr>
          <p:cNvSpPr>
            <a:spLocks noGrp="1"/>
          </p:cNvSpPr>
          <p:nvPr>
            <p:ph idx="1"/>
          </p:nvPr>
        </p:nvSpPr>
        <p:spPr>
          <a:xfrm>
            <a:off x="838200" y="1501775"/>
            <a:ext cx="10515600" cy="4351338"/>
          </a:xfrm>
        </p:spPr>
        <p:txBody>
          <a:bodyPr/>
          <a:lstStyle/>
          <a:p>
            <a:r>
              <a:rPr lang="en-US" dirty="0"/>
              <a:t>Assume that in your country a census has been conducted. So, the ministry has collected a large data set, where for every person, we have knowledge of several attributes like their age, gender, country of origin, marital status, education, occupation, their work-class (whether they work for the state/private company/self-employed), as well as, salary and average number of hours they work every week.</a:t>
            </a:r>
          </a:p>
          <a:p>
            <a:r>
              <a:rPr lang="en-US" dirty="0"/>
              <a:t>You can see a glimpse of 3 rows of the dataset to get an idea of what is inside…</a:t>
            </a:r>
          </a:p>
        </p:txBody>
      </p:sp>
      <p:graphicFrame>
        <p:nvGraphicFramePr>
          <p:cNvPr id="4" name="Table 3">
            <a:extLst>
              <a:ext uri="{FF2B5EF4-FFF2-40B4-BE49-F238E27FC236}">
                <a16:creationId xmlns:a16="http://schemas.microsoft.com/office/drawing/2014/main" xmlns="" id="{EB427007-B941-99BA-AD62-0549C22B3E93}"/>
              </a:ext>
            </a:extLst>
          </p:cNvPr>
          <p:cNvGraphicFramePr>
            <a:graphicFrameLocks noGrp="1"/>
          </p:cNvGraphicFramePr>
          <p:nvPr>
            <p:extLst>
              <p:ext uri="{D42A27DB-BD31-4B8C-83A1-F6EECF244321}">
                <p14:modId xmlns:p14="http://schemas.microsoft.com/office/powerpoint/2010/main" val="809390295"/>
              </p:ext>
            </p:extLst>
          </p:nvPr>
        </p:nvGraphicFramePr>
        <p:xfrm>
          <a:off x="4456670" y="4796096"/>
          <a:ext cx="7257539" cy="1904687"/>
        </p:xfrm>
        <a:graphic>
          <a:graphicData uri="http://schemas.openxmlformats.org/drawingml/2006/table">
            <a:tbl>
              <a:tblPr>
                <a:tableStyleId>{5C22544A-7EE6-4342-B048-85BDC9FD1C3A}</a:tableStyleId>
              </a:tblPr>
              <a:tblGrid>
                <a:gridCol w="528549">
                  <a:extLst>
                    <a:ext uri="{9D8B030D-6E8A-4147-A177-3AD203B41FA5}">
                      <a16:colId xmlns:a16="http://schemas.microsoft.com/office/drawing/2014/main" xmlns="" val="34300263"/>
                    </a:ext>
                  </a:extLst>
                </a:gridCol>
                <a:gridCol w="910962">
                  <a:extLst>
                    <a:ext uri="{9D8B030D-6E8A-4147-A177-3AD203B41FA5}">
                      <a16:colId xmlns:a16="http://schemas.microsoft.com/office/drawing/2014/main" xmlns="" val="1145152060"/>
                    </a:ext>
                  </a:extLst>
                </a:gridCol>
                <a:gridCol w="719756">
                  <a:extLst>
                    <a:ext uri="{9D8B030D-6E8A-4147-A177-3AD203B41FA5}">
                      <a16:colId xmlns:a16="http://schemas.microsoft.com/office/drawing/2014/main" xmlns="" val="2930608860"/>
                    </a:ext>
                  </a:extLst>
                </a:gridCol>
                <a:gridCol w="719756">
                  <a:extLst>
                    <a:ext uri="{9D8B030D-6E8A-4147-A177-3AD203B41FA5}">
                      <a16:colId xmlns:a16="http://schemas.microsoft.com/office/drawing/2014/main" xmlns="" val="671264601"/>
                    </a:ext>
                  </a:extLst>
                </a:gridCol>
                <a:gridCol w="719756">
                  <a:extLst>
                    <a:ext uri="{9D8B030D-6E8A-4147-A177-3AD203B41FA5}">
                      <a16:colId xmlns:a16="http://schemas.microsoft.com/office/drawing/2014/main" xmlns="" val="2133312521"/>
                    </a:ext>
                  </a:extLst>
                </a:gridCol>
                <a:gridCol w="719756">
                  <a:extLst>
                    <a:ext uri="{9D8B030D-6E8A-4147-A177-3AD203B41FA5}">
                      <a16:colId xmlns:a16="http://schemas.microsoft.com/office/drawing/2014/main" xmlns="" val="141474485"/>
                    </a:ext>
                  </a:extLst>
                </a:gridCol>
                <a:gridCol w="719756">
                  <a:extLst>
                    <a:ext uri="{9D8B030D-6E8A-4147-A177-3AD203B41FA5}">
                      <a16:colId xmlns:a16="http://schemas.microsoft.com/office/drawing/2014/main" xmlns="" val="117829087"/>
                    </a:ext>
                  </a:extLst>
                </a:gridCol>
                <a:gridCol w="779736">
                  <a:extLst>
                    <a:ext uri="{9D8B030D-6E8A-4147-A177-3AD203B41FA5}">
                      <a16:colId xmlns:a16="http://schemas.microsoft.com/office/drawing/2014/main" xmlns="" val="1410716882"/>
                    </a:ext>
                  </a:extLst>
                </a:gridCol>
                <a:gridCol w="796957">
                  <a:extLst>
                    <a:ext uri="{9D8B030D-6E8A-4147-A177-3AD203B41FA5}">
                      <a16:colId xmlns:a16="http://schemas.microsoft.com/office/drawing/2014/main" xmlns="" val="1356072494"/>
                    </a:ext>
                  </a:extLst>
                </a:gridCol>
                <a:gridCol w="642555">
                  <a:extLst>
                    <a:ext uri="{9D8B030D-6E8A-4147-A177-3AD203B41FA5}">
                      <a16:colId xmlns:a16="http://schemas.microsoft.com/office/drawing/2014/main" xmlns="" val="1414448967"/>
                    </a:ext>
                  </a:extLst>
                </a:gridCol>
              </a:tblGrid>
              <a:tr h="401980">
                <a:tc>
                  <a:txBody>
                    <a:bodyPr/>
                    <a:lstStyle/>
                    <a:p>
                      <a:pPr algn="r" fontAlgn="t"/>
                      <a:r>
                        <a:rPr lang="en-US" sz="1200" b="1" u="none" strike="noStrike" dirty="0">
                          <a:effectLst/>
                        </a:rPr>
                        <a:t>Age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Race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Gender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Country of origin</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Education</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err="1">
                          <a:effectLst/>
                        </a:rPr>
                        <a:t>WorkClass</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Marital Status</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Occupation</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US" sz="1200" b="1" u="none" strike="noStrike" dirty="0">
                          <a:effectLst/>
                        </a:rPr>
                        <a:t>Weekly work hours </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b="1" u="none" strike="noStrike" dirty="0">
                          <a:effectLst/>
                        </a:rPr>
                        <a:t>Salary</a:t>
                      </a:r>
                      <a:endParaRPr lang="en-US" sz="12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1055720441"/>
                  </a:ext>
                </a:extLst>
              </a:tr>
              <a:tr h="334242">
                <a:tc>
                  <a:txBody>
                    <a:bodyPr/>
                    <a:lstStyle/>
                    <a:p>
                      <a:pPr algn="r" fontAlgn="t"/>
                      <a:r>
                        <a:rPr lang="en-US" sz="1200" u="none" strike="noStrike">
                          <a:effectLst/>
                        </a:rPr>
                        <a:t>39</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White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United-States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Bachelors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State-gov</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Never-married</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Adm-clerical</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&lt;=50K</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2004649057"/>
                  </a:ext>
                </a:extLst>
              </a:tr>
              <a:tr h="334242">
                <a:tc>
                  <a:txBody>
                    <a:bodyPr/>
                    <a:lstStyle/>
                    <a:p>
                      <a:pPr algn="r" fontAlgn="t"/>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Asian-Pac-Islander</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India</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Bachelors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Self-emp-not-inc</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Married-civ-spouse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Exec-managerial</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&lt;=50K</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3172350340"/>
                  </a:ext>
                </a:extLst>
              </a:tr>
              <a:tr h="386100">
                <a:tc>
                  <a:txBody>
                    <a:bodyPr/>
                    <a:lstStyle/>
                    <a:p>
                      <a:pPr algn="r" fontAlgn="t"/>
                      <a:r>
                        <a:rPr lang="en-US" sz="1200" u="none" strike="noStrike">
                          <a:effectLst/>
                        </a:rPr>
                        <a:t>38</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Amer-Indian-Eskimo</a:t>
                      </a:r>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Cuba</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HS-grad</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Private</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Divorced</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Handlers-cleaners</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dirty="0">
                          <a:effectLst/>
                        </a:rPr>
                        <a:t>&lt;=50K</a:t>
                      </a:r>
                      <a:endParaRPr lang="en-US" sz="12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xmlns="" val="2701890986"/>
                  </a:ext>
                </a:extLst>
              </a:tr>
              <a:tr h="366037">
                <a:tc>
                  <a:txBody>
                    <a:bodyPr/>
                    <a:lstStyle/>
                    <a:p>
                      <a:pPr algn="r"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r" fontAlgn="t"/>
                      <a:r>
                        <a:rPr lang="en-US" sz="1200" b="0" i="0" u="none" strike="noStrike" dirty="0">
                          <a:solidFill>
                            <a:srgbClr val="000000"/>
                          </a:solidFill>
                          <a:effectLst/>
                          <a:latin typeface="Calibri" panose="020F0502020204030204" pitchFamily="34" charset="0"/>
                        </a:rPr>
                        <a:t>…</a:t>
                      </a:r>
                    </a:p>
                  </a:txBody>
                  <a:tcPr marL="9525" marR="9525" marT="9525" marB="0"/>
                </a:tc>
                <a:tc>
                  <a:txBody>
                    <a:bodyPr/>
                    <a:lstStyle/>
                    <a:p>
                      <a:pPr algn="l" fontAlgn="t"/>
                      <a:r>
                        <a:rPr lang="en-US" sz="1200" b="0" i="0" u="none" strike="noStrike" dirty="0">
                          <a:solidFill>
                            <a:srgbClr val="000000"/>
                          </a:solidFill>
                          <a:effectLst/>
                          <a:latin typeface="Calibri" panose="020F0502020204030204" pitchFamily="34" charset="0"/>
                        </a:rPr>
                        <a:t>…</a:t>
                      </a:r>
                    </a:p>
                  </a:txBody>
                  <a:tcPr marL="9525" marR="9525" marT="9525" marB="0"/>
                </a:tc>
                <a:extLst>
                  <a:ext uri="{0D108BD9-81ED-4DB2-BD59-A6C34878D82A}">
                    <a16:rowId xmlns:a16="http://schemas.microsoft.com/office/drawing/2014/main" xmlns="" val="2293804265"/>
                  </a:ext>
                </a:extLst>
              </a:tr>
            </a:tbl>
          </a:graphicData>
        </a:graphic>
      </p:graphicFrame>
      <p:sp>
        <p:nvSpPr>
          <p:cNvPr id="5" name="Slide Number Placeholder 4">
            <a:extLst>
              <a:ext uri="{FF2B5EF4-FFF2-40B4-BE49-F238E27FC236}">
                <a16:creationId xmlns:a16="http://schemas.microsoft.com/office/drawing/2014/main" xmlns="" id="{1D26FA1A-CD0F-ABEE-A900-4962F5E7A0F5}"/>
              </a:ext>
            </a:extLst>
          </p:cNvPr>
          <p:cNvSpPr>
            <a:spLocks noGrp="1"/>
          </p:cNvSpPr>
          <p:nvPr>
            <p:ph type="sldNum" sz="quarter" idx="12"/>
          </p:nvPr>
        </p:nvSpPr>
        <p:spPr/>
        <p:txBody>
          <a:bodyPr/>
          <a:lstStyle/>
          <a:p>
            <a:fld id="{7BA62CDB-1D13-4ABA-950E-23110580C238}" type="slidenum">
              <a:rPr lang="el-GR" smtClean="0"/>
              <a:t>2</a:t>
            </a:fld>
            <a:endParaRPr lang="el-GR"/>
          </a:p>
        </p:txBody>
      </p:sp>
    </p:spTree>
    <p:extLst>
      <p:ext uri="{BB962C8B-B14F-4D97-AF65-F5344CB8AC3E}">
        <p14:creationId xmlns:p14="http://schemas.microsoft.com/office/powerpoint/2010/main" val="194837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0F4E1-DF23-262A-FEBE-653CEBFCE1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B4A594D3-7410-2DB9-0021-B0606F421524}"/>
              </a:ext>
            </a:extLst>
          </p:cNvPr>
          <p:cNvSpPr>
            <a:spLocks noGrp="1"/>
          </p:cNvSpPr>
          <p:nvPr>
            <p:ph idx="1"/>
          </p:nvPr>
        </p:nvSpPr>
        <p:spPr>
          <a:xfrm>
            <a:off x="838200" y="1438275"/>
            <a:ext cx="10515600" cy="5200650"/>
          </a:xfrm>
        </p:spPr>
        <p:txBody>
          <a:bodyPr>
            <a:normAutofit fontScale="92500"/>
          </a:bodyPr>
          <a:lstStyle/>
          <a:p>
            <a:r>
              <a:rPr lang="en-US" dirty="0"/>
              <a:t>Now assume you are an analyst of the ministry of social welfare, and, you are given access to the dataset. The ministry has enriched the dataset with aggregation levels for every dimension of the data.</a:t>
            </a:r>
          </a:p>
          <a:p>
            <a:r>
              <a:rPr lang="en-US" dirty="0"/>
              <a:t>In the </a:t>
            </a:r>
            <a:r>
              <a:rPr lang="en-US" u="sng" dirty="0"/>
              <a:t>next slide</a:t>
            </a:r>
            <a:r>
              <a:rPr lang="en-US" dirty="0"/>
              <a:t>, you can see the different </a:t>
            </a:r>
            <a:r>
              <a:rPr lang="en-US" u="sng" dirty="0"/>
              <a:t>dimensions</a:t>
            </a:r>
            <a:r>
              <a:rPr lang="en-US" dirty="0"/>
              <a:t> of the data organized at </a:t>
            </a:r>
            <a:r>
              <a:rPr lang="en-US" u="sng" dirty="0"/>
              <a:t>different levels of detail</a:t>
            </a:r>
            <a:r>
              <a:rPr lang="en-US" dirty="0"/>
              <a:t>. For example:</a:t>
            </a:r>
          </a:p>
          <a:p>
            <a:pPr lvl="1"/>
            <a:r>
              <a:rPr lang="en-US" b="1" dirty="0">
                <a:solidFill>
                  <a:srgbClr val="008000"/>
                </a:solidFill>
                <a:latin typeface="Consolas" panose="020B0609020204030204" pitchFamily="49" charset="0"/>
              </a:rPr>
              <a:t>Occupation</a:t>
            </a:r>
            <a:r>
              <a:rPr lang="en-US" dirty="0"/>
              <a:t> is broken into three subcategories: {</a:t>
            </a:r>
            <a:r>
              <a:rPr lang="en-US" dirty="0">
                <a:solidFill>
                  <a:srgbClr val="008000"/>
                </a:solidFill>
                <a:latin typeface="Consolas" panose="020B0609020204030204" pitchFamily="49" charset="0"/>
              </a:rPr>
              <a:t>white-collar, blue-collar, other</a:t>
            </a:r>
            <a:r>
              <a:rPr lang="en-US" dirty="0"/>
              <a:t>}. </a:t>
            </a:r>
          </a:p>
          <a:p>
            <a:pPr lvl="1"/>
            <a:r>
              <a:rPr lang="en-US" dirty="0">
                <a:solidFill>
                  <a:srgbClr val="008000"/>
                </a:solidFill>
                <a:latin typeface="Consolas" panose="020B0609020204030204" pitchFamily="49" charset="0"/>
              </a:rPr>
              <a:t>White-collar</a:t>
            </a:r>
            <a:r>
              <a:rPr lang="en-US" dirty="0"/>
              <a:t>, in turn, is broken down into further subcategories, one level down the hierarchy: {</a:t>
            </a:r>
            <a:r>
              <a:rPr lang="en-US" dirty="0">
                <a:solidFill>
                  <a:srgbClr val="008000"/>
                </a:solidFill>
                <a:latin typeface="Consolas" panose="020B0609020204030204" pitchFamily="49" charset="0"/>
              </a:rPr>
              <a:t>exec-</a:t>
            </a:r>
            <a:r>
              <a:rPr lang="en-US" dirty="0" err="1">
                <a:solidFill>
                  <a:srgbClr val="008000"/>
                </a:solidFill>
                <a:latin typeface="Consolas" panose="020B0609020204030204" pitchFamily="49" charset="0"/>
              </a:rPr>
              <a:t>mgr</a:t>
            </a:r>
            <a:r>
              <a:rPr lang="en-US" dirty="0">
                <a:solidFill>
                  <a:srgbClr val="008000"/>
                </a:solidFill>
                <a:latin typeface="Consolas" panose="020B0609020204030204" pitchFamily="49" charset="0"/>
              </a:rPr>
              <a:t>, prof-specialty, sales, </a:t>
            </a:r>
            <a:r>
              <a:rPr lang="en-US" dirty="0" err="1">
                <a:solidFill>
                  <a:srgbClr val="008000"/>
                </a:solidFill>
                <a:latin typeface="Consolas" panose="020B0609020204030204" pitchFamily="49" charset="0"/>
              </a:rPr>
              <a:t>adm</a:t>
            </a:r>
            <a:r>
              <a:rPr lang="en-US" dirty="0">
                <a:solidFill>
                  <a:srgbClr val="008000"/>
                </a:solidFill>
                <a:latin typeface="Consolas" panose="020B0609020204030204" pitchFamily="49" charset="0"/>
              </a:rPr>
              <a:t>-clerical</a:t>
            </a:r>
            <a:r>
              <a:rPr lang="en-US" dirty="0"/>
              <a:t>}</a:t>
            </a:r>
          </a:p>
          <a:p>
            <a:r>
              <a:rPr lang="en-US" dirty="0"/>
              <a:t>Attn: whenever you do not see a detailed value, this simply means that the more aggregate value is not broken down to several components. For example:</a:t>
            </a:r>
          </a:p>
          <a:p>
            <a:pPr lvl="1"/>
            <a:r>
              <a:rPr lang="en-US" dirty="0"/>
              <a:t>For </a:t>
            </a:r>
            <a:r>
              <a:rPr lang="en-US" sz="2000" b="1" dirty="0" err="1">
                <a:solidFill>
                  <a:srgbClr val="FF0000"/>
                </a:solidFill>
                <a:latin typeface="Consolas" panose="020B0609020204030204" pitchFamily="49" charset="0"/>
              </a:rPr>
              <a:t>Marital_status</a:t>
            </a:r>
            <a:r>
              <a:rPr lang="en-US" sz="2000" dirty="0">
                <a:latin typeface="Consolas" panose="020B0609020204030204" pitchFamily="49" charset="0"/>
              </a:rPr>
              <a:t> </a:t>
            </a:r>
            <a:r>
              <a:rPr lang="en-US" dirty="0"/>
              <a:t>the value </a:t>
            </a:r>
            <a:r>
              <a:rPr lang="en-US" sz="2000" dirty="0" err="1">
                <a:solidFill>
                  <a:srgbClr val="FF0000"/>
                </a:solidFill>
                <a:latin typeface="Consolas" panose="020B0609020204030204" pitchFamily="49" charset="0"/>
              </a:rPr>
              <a:t>NeverMarried</a:t>
            </a:r>
            <a:r>
              <a:rPr lang="en-US" dirty="0"/>
              <a:t> is repeated without further decomposition in levels </a:t>
            </a:r>
            <a:r>
              <a:rPr lang="en-US" i="1" dirty="0">
                <a:solidFill>
                  <a:srgbClr val="FF0000"/>
                </a:solidFill>
              </a:rPr>
              <a:t>L2</a:t>
            </a:r>
            <a:r>
              <a:rPr lang="en-US" dirty="0">
                <a:solidFill>
                  <a:srgbClr val="FF0000"/>
                </a:solidFill>
              </a:rPr>
              <a:t>, </a:t>
            </a:r>
            <a:r>
              <a:rPr lang="en-US" i="1" dirty="0">
                <a:solidFill>
                  <a:srgbClr val="FF0000"/>
                </a:solidFill>
              </a:rPr>
              <a:t>L1</a:t>
            </a:r>
            <a:r>
              <a:rPr lang="en-US" dirty="0">
                <a:solidFill>
                  <a:srgbClr val="FF0000"/>
                </a:solidFill>
              </a:rPr>
              <a:t>, </a:t>
            </a:r>
            <a:r>
              <a:rPr lang="en-US" i="1" dirty="0">
                <a:solidFill>
                  <a:srgbClr val="FF0000"/>
                </a:solidFill>
              </a:rPr>
              <a:t>L0</a:t>
            </a:r>
          </a:p>
        </p:txBody>
      </p:sp>
      <p:sp>
        <p:nvSpPr>
          <p:cNvPr id="4" name="Slide Number Placeholder 3">
            <a:extLst>
              <a:ext uri="{FF2B5EF4-FFF2-40B4-BE49-F238E27FC236}">
                <a16:creationId xmlns:a16="http://schemas.microsoft.com/office/drawing/2014/main" xmlns="" id="{301E4B3E-31F6-7E9D-FE97-2DFE2971B94E}"/>
              </a:ext>
            </a:extLst>
          </p:cNvPr>
          <p:cNvSpPr>
            <a:spLocks noGrp="1"/>
          </p:cNvSpPr>
          <p:nvPr>
            <p:ph type="sldNum" sz="quarter" idx="12"/>
          </p:nvPr>
        </p:nvSpPr>
        <p:spPr/>
        <p:txBody>
          <a:bodyPr/>
          <a:lstStyle/>
          <a:p>
            <a:fld id="{7BA62CDB-1D13-4ABA-950E-23110580C238}" type="slidenum">
              <a:rPr lang="el-GR" smtClean="0"/>
              <a:t>3</a:t>
            </a:fld>
            <a:endParaRPr lang="el-GR"/>
          </a:p>
        </p:txBody>
      </p:sp>
    </p:spTree>
    <p:extLst>
      <p:ext uri="{BB962C8B-B14F-4D97-AF65-F5344CB8AC3E}">
        <p14:creationId xmlns:p14="http://schemas.microsoft.com/office/powerpoint/2010/main" val="13659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9" descr="maritalH"/>
          <p:cNvPicPr>
            <a:picLocks noChangeAspect="1" noChangeArrowheads="1"/>
          </p:cNvPicPr>
          <p:nvPr/>
        </p:nvPicPr>
        <p:blipFill>
          <a:blip r:embed="rId3" cstate="print"/>
          <a:srcRect/>
          <a:stretch>
            <a:fillRect/>
          </a:stretch>
        </p:blipFill>
        <p:spPr bwMode="auto">
          <a:xfrm>
            <a:off x="8250366" y="2909174"/>
            <a:ext cx="3797300" cy="1584325"/>
          </a:xfrm>
          <a:prstGeom prst="rect">
            <a:avLst/>
          </a:prstGeom>
          <a:noFill/>
          <a:ln w="9525">
            <a:solidFill>
              <a:schemeClr val="accent1"/>
            </a:solidFill>
            <a:miter lim="800000"/>
            <a:headEnd/>
            <a:tailEnd/>
          </a:ln>
        </p:spPr>
      </p:pic>
      <p:pic>
        <p:nvPicPr>
          <p:cNvPr id="27652" name="Picture 40" descr="raceH"/>
          <p:cNvPicPr>
            <a:picLocks noChangeAspect="1" noChangeArrowheads="1"/>
          </p:cNvPicPr>
          <p:nvPr/>
        </p:nvPicPr>
        <p:blipFill>
          <a:blip r:embed="rId4" cstate="print"/>
          <a:srcRect/>
          <a:stretch>
            <a:fillRect/>
          </a:stretch>
        </p:blipFill>
        <p:spPr bwMode="auto">
          <a:xfrm>
            <a:off x="8697103" y="1307857"/>
            <a:ext cx="3350563" cy="1202322"/>
          </a:xfrm>
          <a:prstGeom prst="rect">
            <a:avLst/>
          </a:prstGeom>
          <a:noFill/>
          <a:ln w="9525">
            <a:solidFill>
              <a:schemeClr val="accent1"/>
            </a:solidFill>
            <a:miter lim="800000"/>
            <a:headEnd/>
            <a:tailEnd/>
          </a:ln>
        </p:spPr>
      </p:pic>
      <p:sp>
        <p:nvSpPr>
          <p:cNvPr id="6" name="Τίτλος 1"/>
          <p:cNvSpPr txBox="1">
            <a:spLocks/>
          </p:cNvSpPr>
          <p:nvPr/>
        </p:nvSpPr>
        <p:spPr>
          <a:xfrm>
            <a:off x="261938" y="115970"/>
            <a:ext cx="1103252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Dimensions of the data values at different levels of detail</a:t>
            </a:r>
            <a:endParaRPr lang="el-GR" dirty="0"/>
          </a:p>
        </p:txBody>
      </p:sp>
      <p:pic>
        <p:nvPicPr>
          <p:cNvPr id="2" name="Picture 3" descr="educationH">
            <a:extLst>
              <a:ext uri="{FF2B5EF4-FFF2-40B4-BE49-F238E27FC236}">
                <a16:creationId xmlns:a16="http://schemas.microsoft.com/office/drawing/2014/main" xmlns="" id="{DDA23BAA-9987-9771-553E-E1BBF51AF2DD}"/>
              </a:ext>
            </a:extLst>
          </p:cNvPr>
          <p:cNvPicPr>
            <a:picLocks noChangeAspect="1" noChangeArrowheads="1"/>
          </p:cNvPicPr>
          <p:nvPr/>
        </p:nvPicPr>
        <p:blipFill>
          <a:blip r:embed="rId5" cstate="print"/>
          <a:srcRect/>
          <a:stretch>
            <a:fillRect/>
          </a:stretch>
        </p:blipFill>
        <p:spPr bwMode="auto">
          <a:xfrm>
            <a:off x="144334" y="3970111"/>
            <a:ext cx="7153275" cy="2505075"/>
          </a:xfrm>
          <a:prstGeom prst="rect">
            <a:avLst/>
          </a:prstGeom>
          <a:noFill/>
          <a:ln w="9525">
            <a:solidFill>
              <a:schemeClr val="accent1"/>
            </a:solidFill>
            <a:miter lim="800000"/>
            <a:headEnd/>
            <a:tailEnd/>
          </a:ln>
        </p:spPr>
      </p:pic>
      <p:pic>
        <p:nvPicPr>
          <p:cNvPr id="3" name="Picture 41" descr="workclassH">
            <a:extLst>
              <a:ext uri="{FF2B5EF4-FFF2-40B4-BE49-F238E27FC236}">
                <a16:creationId xmlns:a16="http://schemas.microsoft.com/office/drawing/2014/main" xmlns="" id="{7F21A1B9-6D3B-265D-BE74-F322EC7C9C2D}"/>
              </a:ext>
            </a:extLst>
          </p:cNvPr>
          <p:cNvPicPr>
            <a:picLocks noChangeAspect="1" noChangeArrowheads="1"/>
          </p:cNvPicPr>
          <p:nvPr/>
        </p:nvPicPr>
        <p:blipFill>
          <a:blip r:embed="rId6" cstate="print"/>
          <a:srcRect/>
          <a:stretch>
            <a:fillRect/>
          </a:stretch>
        </p:blipFill>
        <p:spPr bwMode="auto">
          <a:xfrm>
            <a:off x="7599491" y="4702512"/>
            <a:ext cx="4448175" cy="1628775"/>
          </a:xfrm>
          <a:prstGeom prst="rect">
            <a:avLst/>
          </a:prstGeom>
          <a:noFill/>
          <a:ln w="9525">
            <a:solidFill>
              <a:schemeClr val="accent1"/>
            </a:solidFill>
            <a:miter lim="800000"/>
            <a:headEnd/>
            <a:tailEnd/>
          </a:ln>
        </p:spPr>
      </p:pic>
      <p:pic>
        <p:nvPicPr>
          <p:cNvPr id="4" name="Picture 2" descr="occupationH">
            <a:extLst>
              <a:ext uri="{FF2B5EF4-FFF2-40B4-BE49-F238E27FC236}">
                <a16:creationId xmlns:a16="http://schemas.microsoft.com/office/drawing/2014/main" xmlns="" id="{8877C478-B6A2-A442-656B-20F6339BE290}"/>
              </a:ext>
            </a:extLst>
          </p:cNvPr>
          <p:cNvPicPr>
            <a:picLocks noChangeAspect="1" noChangeArrowheads="1"/>
          </p:cNvPicPr>
          <p:nvPr/>
        </p:nvPicPr>
        <p:blipFill>
          <a:blip r:embed="rId7" cstate="print"/>
          <a:srcRect/>
          <a:stretch>
            <a:fillRect/>
          </a:stretch>
        </p:blipFill>
        <p:spPr bwMode="auto">
          <a:xfrm>
            <a:off x="208755" y="1307857"/>
            <a:ext cx="8111762" cy="1392305"/>
          </a:xfrm>
          <a:prstGeom prst="rect">
            <a:avLst/>
          </a:prstGeom>
          <a:solidFill>
            <a:schemeClr val="accent6">
              <a:lumMod val="20000"/>
              <a:lumOff val="80000"/>
            </a:schemeClr>
          </a:solidFill>
          <a:ln w="9525">
            <a:solidFill>
              <a:schemeClr val="accent6">
                <a:lumMod val="75000"/>
              </a:schemeClr>
            </a:solidFill>
            <a:miter lim="800000"/>
            <a:headEnd/>
            <a:tailEnd/>
          </a:ln>
        </p:spPr>
      </p:pic>
      <p:sp>
        <p:nvSpPr>
          <p:cNvPr id="5" name="Slide Number Placeholder 4">
            <a:extLst>
              <a:ext uri="{FF2B5EF4-FFF2-40B4-BE49-F238E27FC236}">
                <a16:creationId xmlns:a16="http://schemas.microsoft.com/office/drawing/2014/main" xmlns="" id="{F525490C-7B1C-FD78-3DA7-D015B687C636}"/>
              </a:ext>
            </a:extLst>
          </p:cNvPr>
          <p:cNvSpPr>
            <a:spLocks noGrp="1"/>
          </p:cNvSpPr>
          <p:nvPr>
            <p:ph type="sldNum" sz="quarter" idx="12"/>
          </p:nvPr>
        </p:nvSpPr>
        <p:spPr/>
        <p:txBody>
          <a:bodyPr/>
          <a:lstStyle/>
          <a:p>
            <a:fld id="{7BA62CDB-1D13-4ABA-950E-23110580C238}" type="slidenum">
              <a:rPr lang="el-GR" smtClean="0"/>
              <a:t>4</a:t>
            </a:fld>
            <a:endParaRPr lang="el-GR"/>
          </a:p>
        </p:txBody>
      </p:sp>
    </p:spTree>
    <p:extLst>
      <p:ext uri="{BB962C8B-B14F-4D97-AF65-F5344CB8AC3E}">
        <p14:creationId xmlns:p14="http://schemas.microsoft.com/office/powerpoint/2010/main" val="4294425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621B6-431D-DB6B-9669-0A23BFAD992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62C0021A-F3CE-55D8-8F6D-D3D93766DC08}"/>
              </a:ext>
            </a:extLst>
          </p:cNvPr>
          <p:cNvSpPr>
            <a:spLocks noGrp="1"/>
          </p:cNvSpPr>
          <p:nvPr>
            <p:ph idx="1"/>
          </p:nvPr>
        </p:nvSpPr>
        <p:spPr/>
        <p:txBody>
          <a:bodyPr>
            <a:normAutofit lnSpcReduction="10000"/>
          </a:bodyPr>
          <a:lstStyle/>
          <a:p>
            <a:r>
              <a:rPr lang="en-US" dirty="0"/>
              <a:t>Now, assume your are an analyst of the ministry and you are involved in an task group to find which are the categories of working people with the significantly higher and lower average working hours per week, depending on their education, occupation, </a:t>
            </a:r>
            <a:r>
              <a:rPr lang="en-US" dirty="0" smtClean="0"/>
              <a:t>race</a:t>
            </a:r>
            <a:r>
              <a:rPr lang="en-US" dirty="0" smtClean="0"/>
              <a:t>, </a:t>
            </a:r>
            <a:r>
              <a:rPr lang="en-US" smtClean="0"/>
              <a:t>native country.</a:t>
            </a:r>
            <a:endParaRPr lang="en-US" dirty="0"/>
          </a:p>
          <a:p>
            <a:r>
              <a:rPr lang="en-US" dirty="0"/>
              <a:t>So, you are given some reports, prepared from the IT dept of the ministry with data that contribute towards this goal of understanding who works more and who works less.</a:t>
            </a:r>
          </a:p>
          <a:p>
            <a:r>
              <a:rPr lang="en-US" b="1" dirty="0"/>
              <a:t>In all that follows, you are the analyst who wants to find out which people work more and which ones work less</a:t>
            </a:r>
          </a:p>
          <a:p>
            <a:pPr lvl="1"/>
            <a:r>
              <a:rPr lang="en-US" dirty="0">
                <a:solidFill>
                  <a:srgbClr val="FF0000"/>
                </a:solidFill>
              </a:rPr>
              <a:t>Be careful: this is just the context of the things that follow, and not what you will be asked to do – this will be given to you right next</a:t>
            </a:r>
          </a:p>
        </p:txBody>
      </p:sp>
      <p:sp>
        <p:nvSpPr>
          <p:cNvPr id="4" name="Slide Number Placeholder 3">
            <a:extLst>
              <a:ext uri="{FF2B5EF4-FFF2-40B4-BE49-F238E27FC236}">
                <a16:creationId xmlns:a16="http://schemas.microsoft.com/office/drawing/2014/main" xmlns="" id="{6E700281-F20B-0CC0-B799-6D09DA33174E}"/>
              </a:ext>
            </a:extLst>
          </p:cNvPr>
          <p:cNvSpPr>
            <a:spLocks noGrp="1"/>
          </p:cNvSpPr>
          <p:nvPr>
            <p:ph type="sldNum" sz="quarter" idx="12"/>
          </p:nvPr>
        </p:nvSpPr>
        <p:spPr/>
        <p:txBody>
          <a:bodyPr/>
          <a:lstStyle/>
          <a:p>
            <a:fld id="{7BA62CDB-1D13-4ABA-950E-23110580C238}" type="slidenum">
              <a:rPr lang="el-GR" smtClean="0"/>
              <a:t>5</a:t>
            </a:fld>
            <a:endParaRPr lang="el-GR" dirty="0"/>
          </a:p>
        </p:txBody>
      </p:sp>
    </p:spTree>
    <p:extLst>
      <p:ext uri="{BB962C8B-B14F-4D97-AF65-F5344CB8AC3E}">
        <p14:creationId xmlns:p14="http://schemas.microsoft.com/office/powerpoint/2010/main" val="337642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021ED-802B-8419-82BD-DD2AF676A733}"/>
              </a:ext>
            </a:extLst>
          </p:cNvPr>
          <p:cNvSpPr>
            <a:spLocks noGrp="1"/>
          </p:cNvSpPr>
          <p:nvPr>
            <p:ph type="title"/>
          </p:nvPr>
        </p:nvSpPr>
        <p:spPr/>
        <p:txBody>
          <a:bodyPr/>
          <a:lstStyle/>
          <a:p>
            <a:r>
              <a:rPr lang="en-US" dirty="0"/>
              <a:t>Your task</a:t>
            </a:r>
            <a:br>
              <a:rPr lang="en-US" dirty="0"/>
            </a:br>
            <a:endParaRPr lang="en-US" dirty="0"/>
          </a:p>
        </p:txBody>
      </p:sp>
      <p:sp>
        <p:nvSpPr>
          <p:cNvPr id="3" name="Content Placeholder 2">
            <a:extLst>
              <a:ext uri="{FF2B5EF4-FFF2-40B4-BE49-F238E27FC236}">
                <a16:creationId xmlns:a16="http://schemas.microsoft.com/office/drawing/2014/main" xmlns="" id="{311EEDEA-3560-C83B-9FBF-BC3506D01BA5}"/>
              </a:ext>
            </a:extLst>
          </p:cNvPr>
          <p:cNvSpPr>
            <a:spLocks noGrp="1"/>
          </p:cNvSpPr>
          <p:nvPr>
            <p:ph idx="1"/>
          </p:nvPr>
        </p:nvSpPr>
        <p:spPr>
          <a:xfrm>
            <a:off x="838200" y="1381125"/>
            <a:ext cx="10515600" cy="5210175"/>
          </a:xfrm>
          <a:ln>
            <a:solidFill>
              <a:srgbClr val="FF0000"/>
            </a:solidFill>
          </a:ln>
        </p:spPr>
        <p:txBody>
          <a:bodyPr>
            <a:normAutofit/>
          </a:bodyPr>
          <a:lstStyle/>
          <a:p>
            <a:pPr marL="514350" indent="-514350">
              <a:buFont typeface="+mj-lt"/>
              <a:buAutoNum type="arabicPeriod"/>
            </a:pPr>
            <a:r>
              <a:rPr lang="en-US" dirty="0"/>
              <a:t>First, you will be given a </a:t>
            </a:r>
            <a:r>
              <a:rPr lang="en-US" b="1" dirty="0">
                <a:solidFill>
                  <a:srgbClr val="FF0000"/>
                </a:solidFill>
              </a:rPr>
              <a:t>warm-up slide </a:t>
            </a:r>
            <a:r>
              <a:rPr lang="en-US" dirty="0"/>
              <a:t>with 4 query results that give a broad description of how work hours are related to the various data dimensions.</a:t>
            </a:r>
          </a:p>
          <a:p>
            <a:pPr lvl="1"/>
            <a:r>
              <a:rPr lang="en-US" dirty="0"/>
              <a:t>Please spend 5’ – 10’ minutes to (a) </a:t>
            </a:r>
            <a:r>
              <a:rPr lang="en-US" dirty="0">
                <a:solidFill>
                  <a:srgbClr val="FF0000"/>
                </a:solidFill>
              </a:rPr>
              <a:t>study the data</a:t>
            </a:r>
            <a:r>
              <a:rPr lang="en-US" dirty="0"/>
              <a:t>, and (b) </a:t>
            </a:r>
            <a:r>
              <a:rPr lang="en-US" dirty="0">
                <a:solidFill>
                  <a:srgbClr val="FF0000"/>
                </a:solidFill>
              </a:rPr>
              <a:t>write down </a:t>
            </a:r>
            <a:r>
              <a:rPr lang="en-US" dirty="0"/>
              <a:t>in a free-form text, who do you think work the most and the least hours</a:t>
            </a:r>
          </a:p>
          <a:p>
            <a:pPr marL="514350" indent="-514350">
              <a:buFont typeface="+mj-lt"/>
              <a:buAutoNum type="arabicPeriod"/>
            </a:pPr>
            <a:r>
              <a:rPr lang="en-US" dirty="0"/>
              <a:t>Then, you will be given </a:t>
            </a:r>
            <a:r>
              <a:rPr lang="en-US" b="1" dirty="0">
                <a:solidFill>
                  <a:srgbClr val="0000FF"/>
                </a:solidFill>
              </a:rPr>
              <a:t>3 data slides</a:t>
            </a:r>
            <a:r>
              <a:rPr lang="en-US" dirty="0"/>
              <a:t>, each with 4 query results. </a:t>
            </a:r>
            <a:r>
              <a:rPr lang="en-US" b="1" dirty="0"/>
              <a:t>For</a:t>
            </a:r>
            <a:r>
              <a:rPr lang="en-US" dirty="0"/>
              <a:t> </a:t>
            </a:r>
            <a:r>
              <a:rPr lang="en-US" b="1" dirty="0"/>
              <a:t>each of these 3 slides</a:t>
            </a:r>
          </a:p>
          <a:p>
            <a:pPr lvl="1"/>
            <a:r>
              <a:rPr lang="en-US" dirty="0"/>
              <a:t>Please </a:t>
            </a:r>
            <a:r>
              <a:rPr lang="en-US" b="1" dirty="0">
                <a:solidFill>
                  <a:srgbClr val="0000FF"/>
                </a:solidFill>
              </a:rPr>
              <a:t>rank the query results of the data slide with respect to how interesting</a:t>
            </a:r>
            <a:r>
              <a:rPr lang="en-US" dirty="0">
                <a:solidFill>
                  <a:srgbClr val="0000FF"/>
                </a:solidFill>
              </a:rPr>
              <a:t> </a:t>
            </a:r>
            <a:r>
              <a:rPr lang="en-US" dirty="0"/>
              <a:t>they seem to you</a:t>
            </a:r>
            <a:r>
              <a:rPr lang="el-GR" dirty="0"/>
              <a:t>, </a:t>
            </a:r>
            <a:r>
              <a:rPr lang="en-US" dirty="0"/>
              <a:t>in a scale from 1 to 4. </a:t>
            </a:r>
          </a:p>
          <a:p>
            <a:pPr lvl="1"/>
            <a:r>
              <a:rPr lang="en-US" dirty="0"/>
              <a:t>Give </a:t>
            </a:r>
            <a:r>
              <a:rPr lang="en-US" u="sng" dirty="0"/>
              <a:t>rank 1 to the most interesting</a:t>
            </a:r>
            <a:r>
              <a:rPr lang="en-US" dirty="0"/>
              <a:t> and </a:t>
            </a:r>
            <a:r>
              <a:rPr lang="en-US" u="sng" dirty="0"/>
              <a:t>rank 4 to the less interesting</a:t>
            </a:r>
            <a:r>
              <a:rPr lang="en-US" dirty="0"/>
              <a:t>.</a:t>
            </a:r>
          </a:p>
          <a:p>
            <a:pPr lvl="1"/>
            <a:r>
              <a:rPr lang="en-US" dirty="0"/>
              <a:t>Avoid ties and blanks: each query gets a number from 1 to 4</a:t>
            </a:r>
          </a:p>
          <a:p>
            <a:pPr lvl="1"/>
            <a:r>
              <a:rPr lang="en-US" b="1" dirty="0">
                <a:solidFill>
                  <a:srgbClr val="0000FF"/>
                </a:solidFill>
              </a:rPr>
              <a:t>Write</a:t>
            </a:r>
            <a:r>
              <a:rPr lang="en-US" dirty="0"/>
              <a:t> in the free-text form </a:t>
            </a:r>
            <a:r>
              <a:rPr lang="en-US" b="1" dirty="0">
                <a:solidFill>
                  <a:srgbClr val="0000FF"/>
                </a:solidFill>
              </a:rPr>
              <a:t>a short justification</a:t>
            </a:r>
            <a:r>
              <a:rPr lang="en-US" dirty="0"/>
              <a:t> for your ranking: what made you believe that a certain query results deserves the rank it gave</a:t>
            </a:r>
          </a:p>
        </p:txBody>
      </p:sp>
      <p:sp>
        <p:nvSpPr>
          <p:cNvPr id="4" name="Slide Number Placeholder 3">
            <a:extLst>
              <a:ext uri="{FF2B5EF4-FFF2-40B4-BE49-F238E27FC236}">
                <a16:creationId xmlns:a16="http://schemas.microsoft.com/office/drawing/2014/main" xmlns="" id="{FA3955C3-5E21-765D-946E-B5C86989A6DC}"/>
              </a:ext>
            </a:extLst>
          </p:cNvPr>
          <p:cNvSpPr>
            <a:spLocks noGrp="1"/>
          </p:cNvSpPr>
          <p:nvPr>
            <p:ph type="sldNum" sz="quarter" idx="12"/>
          </p:nvPr>
        </p:nvSpPr>
        <p:spPr/>
        <p:txBody>
          <a:bodyPr/>
          <a:lstStyle/>
          <a:p>
            <a:fld id="{7BA62CDB-1D13-4ABA-950E-23110580C238}" type="slidenum">
              <a:rPr lang="el-GR" smtClean="0"/>
              <a:t>6</a:t>
            </a:fld>
            <a:endParaRPr lang="el-GR"/>
          </a:p>
        </p:txBody>
      </p:sp>
    </p:spTree>
    <p:extLst>
      <p:ext uri="{BB962C8B-B14F-4D97-AF65-F5344CB8AC3E}">
        <p14:creationId xmlns:p14="http://schemas.microsoft.com/office/powerpoint/2010/main" val="11560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4C5EF-B965-F358-FDB8-9CE77655E7B8}"/>
              </a:ext>
            </a:extLst>
          </p:cNvPr>
          <p:cNvSpPr>
            <a:spLocks noGrp="1"/>
          </p:cNvSpPr>
          <p:nvPr>
            <p:ph type="title"/>
          </p:nvPr>
        </p:nvSpPr>
        <p:spPr/>
        <p:txBody>
          <a:bodyPr/>
          <a:lstStyle/>
          <a:p>
            <a:r>
              <a:rPr lang="en-US" dirty="0"/>
              <a:t>Let’s start with the warm up</a:t>
            </a:r>
          </a:p>
        </p:txBody>
      </p:sp>
      <p:sp>
        <p:nvSpPr>
          <p:cNvPr id="3" name="Text Placeholder 2">
            <a:extLst>
              <a:ext uri="{FF2B5EF4-FFF2-40B4-BE49-F238E27FC236}">
                <a16:creationId xmlns:a16="http://schemas.microsoft.com/office/drawing/2014/main" xmlns="" id="{240112C6-52DB-A89A-E804-357D6209F12E}"/>
              </a:ext>
            </a:extLst>
          </p:cNvPr>
          <p:cNvSpPr>
            <a:spLocks noGrp="1"/>
          </p:cNvSpPr>
          <p:nvPr>
            <p:ph type="body" idx="1"/>
          </p:nvPr>
        </p:nvSpPr>
        <p:spPr/>
        <p:txBody>
          <a:bodyPr/>
          <a:lstStyle/>
          <a:p>
            <a:pPr marL="514350" indent="-514350">
              <a:buFont typeface="+mj-lt"/>
              <a:buAutoNum type="arabicPeriod"/>
            </a:pPr>
            <a:r>
              <a:rPr lang="en-US" dirty="0"/>
              <a:t>First, you will be given a </a:t>
            </a:r>
            <a:r>
              <a:rPr lang="en-US" b="1" dirty="0">
                <a:solidFill>
                  <a:srgbClr val="FF0000"/>
                </a:solidFill>
              </a:rPr>
              <a:t>warm-up slide </a:t>
            </a:r>
            <a:r>
              <a:rPr lang="en-US" dirty="0"/>
              <a:t>with 4 query results that give a broad description of how work hours are related to the various data dimensions.</a:t>
            </a:r>
          </a:p>
          <a:p>
            <a:pPr lvl="1"/>
            <a:r>
              <a:rPr lang="en-US" dirty="0"/>
              <a:t>Please spend 5’ – 10’ minutes to (a) </a:t>
            </a:r>
            <a:r>
              <a:rPr lang="en-US" dirty="0">
                <a:solidFill>
                  <a:srgbClr val="FF0000"/>
                </a:solidFill>
              </a:rPr>
              <a:t>study the data</a:t>
            </a:r>
            <a:r>
              <a:rPr lang="en-US" dirty="0"/>
              <a:t>, and (b) </a:t>
            </a:r>
            <a:r>
              <a:rPr lang="en-US" dirty="0">
                <a:solidFill>
                  <a:srgbClr val="FF0000"/>
                </a:solidFill>
              </a:rPr>
              <a:t>write down </a:t>
            </a:r>
            <a:r>
              <a:rPr lang="en-US" dirty="0"/>
              <a:t>in a free-form text, who do you think work the most and the least hours</a:t>
            </a:r>
          </a:p>
          <a:p>
            <a:endParaRPr lang="en-US" dirty="0"/>
          </a:p>
        </p:txBody>
      </p:sp>
      <p:sp>
        <p:nvSpPr>
          <p:cNvPr id="4" name="Slide Number Placeholder 3">
            <a:extLst>
              <a:ext uri="{FF2B5EF4-FFF2-40B4-BE49-F238E27FC236}">
                <a16:creationId xmlns:a16="http://schemas.microsoft.com/office/drawing/2014/main" xmlns="" id="{5C69DA61-F319-DA45-E06F-0BF07778517A}"/>
              </a:ext>
            </a:extLst>
          </p:cNvPr>
          <p:cNvSpPr>
            <a:spLocks noGrp="1"/>
          </p:cNvSpPr>
          <p:nvPr>
            <p:ph type="sldNum" sz="quarter" idx="12"/>
          </p:nvPr>
        </p:nvSpPr>
        <p:spPr/>
        <p:txBody>
          <a:bodyPr/>
          <a:lstStyle/>
          <a:p>
            <a:fld id="{7BA62CDB-1D13-4ABA-950E-23110580C238}" type="slidenum">
              <a:rPr lang="el-GR" smtClean="0"/>
              <a:t>7</a:t>
            </a:fld>
            <a:endParaRPr lang="el-GR"/>
          </a:p>
        </p:txBody>
      </p:sp>
    </p:spTree>
    <p:extLst>
      <p:ext uri="{BB962C8B-B14F-4D97-AF65-F5344CB8AC3E}">
        <p14:creationId xmlns:p14="http://schemas.microsoft.com/office/powerpoint/2010/main" val="30232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Πίνακας 3"/>
          <p:cNvGraphicFramePr>
            <a:graphicFrameLocks noGrp="1"/>
          </p:cNvGraphicFramePr>
          <p:nvPr>
            <p:extLst/>
          </p:nvPr>
        </p:nvGraphicFramePr>
        <p:xfrm>
          <a:off x="76199" y="33871"/>
          <a:ext cx="12048067" cy="6827986"/>
        </p:xfrm>
        <a:graphic>
          <a:graphicData uri="http://schemas.openxmlformats.org/drawingml/2006/table">
            <a:tbl>
              <a:tblPr firstRow="1" bandRow="1">
                <a:tableStyleId>{5C22544A-7EE6-4342-B048-85BDC9FD1C3A}</a:tableStyleId>
              </a:tblPr>
              <a:tblGrid>
                <a:gridCol w="6028268">
                  <a:extLst>
                    <a:ext uri="{9D8B030D-6E8A-4147-A177-3AD203B41FA5}">
                      <a16:colId xmlns:a16="http://schemas.microsoft.com/office/drawing/2014/main" xmlns="" val="20000"/>
                    </a:ext>
                  </a:extLst>
                </a:gridCol>
                <a:gridCol w="6019799">
                  <a:extLst>
                    <a:ext uri="{9D8B030D-6E8A-4147-A177-3AD203B41FA5}">
                      <a16:colId xmlns:a16="http://schemas.microsoft.com/office/drawing/2014/main" xmlns="" val="20001"/>
                    </a:ext>
                  </a:extLst>
                </a:gridCol>
              </a:tblGrid>
              <a:tr h="2621746">
                <a:tc>
                  <a:txBody>
                    <a:bodyPr/>
                    <a:lstStyle/>
                    <a:p>
                      <a:pPr marL="0" indent="0">
                        <a:buFont typeface="Arial" panose="020B0604020202020204" pitchFamily="34" charset="0"/>
                        <a:buNone/>
                      </a:pPr>
                      <a:r>
                        <a:rPr lang="en-US" b="1" dirty="0">
                          <a:solidFill>
                            <a:schemeClr val="bg1">
                              <a:lumMod val="50000"/>
                            </a:schemeClr>
                          </a:solidFill>
                        </a:rPr>
                        <a:t>Warmup Query Result 1</a:t>
                      </a:r>
                    </a:p>
                    <a:p>
                      <a:r>
                        <a:rPr lang="en-US" b="0" dirty="0">
                          <a:solidFill>
                            <a:schemeClr val="bg1">
                              <a:lumMod val="50000"/>
                            </a:schemeClr>
                          </a:solidFill>
                        </a:rPr>
                        <a:t>Here, we see the average work hours of people </a:t>
                      </a:r>
                      <a:r>
                        <a:rPr lang="en-US" b="0" dirty="0" smtClean="0">
                          <a:solidFill>
                            <a:schemeClr val="bg1">
                              <a:lumMod val="50000"/>
                            </a:schemeClr>
                          </a:solidFill>
                        </a:rPr>
                        <a:t>with a</a:t>
                      </a:r>
                    </a:p>
                    <a:p>
                      <a:r>
                        <a:rPr lang="en-US" b="0" i="1" dirty="0" smtClean="0">
                          <a:solidFill>
                            <a:schemeClr val="bg1">
                              <a:lumMod val="50000"/>
                            </a:schemeClr>
                          </a:solidFill>
                        </a:rPr>
                        <a:t>‘Post-Secondary’ Education </a:t>
                      </a:r>
                      <a:r>
                        <a:rPr lang="en-US" b="0" dirty="0" smtClean="0">
                          <a:solidFill>
                            <a:schemeClr val="bg1">
                              <a:lumMod val="50000"/>
                            </a:schemeClr>
                          </a:solidFill>
                        </a:rPr>
                        <a:t>and </a:t>
                      </a:r>
                      <a:r>
                        <a:rPr lang="en-US" b="0" i="1" dirty="0" smtClean="0">
                          <a:solidFill>
                            <a:schemeClr val="bg1">
                              <a:lumMod val="50000"/>
                            </a:schemeClr>
                          </a:solidFill>
                        </a:rPr>
                        <a:t>Occupation</a:t>
                      </a:r>
                      <a:r>
                        <a:rPr lang="en-US" b="0" baseline="0" dirty="0" smtClean="0">
                          <a:solidFill>
                            <a:schemeClr val="bg1">
                              <a:lumMod val="50000"/>
                            </a:schemeClr>
                          </a:solidFill>
                        </a:rPr>
                        <a:t> of </a:t>
                      </a:r>
                      <a:r>
                        <a:rPr lang="en-US" b="0" i="1" baseline="0" dirty="0" smtClean="0">
                          <a:solidFill>
                            <a:schemeClr val="bg1">
                              <a:lumMod val="50000"/>
                            </a:schemeClr>
                          </a:solidFill>
                        </a:rPr>
                        <a:t>‘White-collar’</a:t>
                      </a:r>
                      <a:r>
                        <a:rPr lang="en-US" b="0" i="0" baseline="0" dirty="0" smtClean="0">
                          <a:solidFill>
                            <a:schemeClr val="bg1">
                              <a:lumMod val="50000"/>
                            </a:schemeClr>
                          </a:solidFill>
                        </a:rPr>
                        <a:t>,</a:t>
                      </a:r>
                      <a:endParaRPr lang="en-US" b="0" i="0" dirty="0" smtClean="0">
                        <a:solidFill>
                          <a:schemeClr val="bg1">
                            <a:lumMod val="50000"/>
                          </a:schemeClr>
                        </a:solidFill>
                      </a:endParaRPr>
                    </a:p>
                    <a:p>
                      <a:r>
                        <a:rPr lang="en-US" b="0" dirty="0" smtClean="0">
                          <a:solidFill>
                            <a:schemeClr val="bg1">
                              <a:lumMod val="50000"/>
                            </a:schemeClr>
                          </a:solidFill>
                        </a:rPr>
                        <a:t>organized </a:t>
                      </a:r>
                      <a:r>
                        <a:rPr lang="en-US" b="0" dirty="0">
                          <a:solidFill>
                            <a:schemeClr val="bg1">
                              <a:lumMod val="50000"/>
                            </a:schemeClr>
                          </a:solidFill>
                        </a:rPr>
                        <a:t>by </a:t>
                      </a:r>
                      <a:r>
                        <a:rPr lang="en-US" b="0" dirty="0" smtClean="0">
                          <a:solidFill>
                            <a:schemeClr val="bg1">
                              <a:lumMod val="50000"/>
                            </a:schemeClr>
                          </a:solidFill>
                        </a:rPr>
                        <a:t>native country and education</a:t>
                      </a:r>
                      <a:r>
                        <a:rPr lang="en-US" b="0" baseline="0" dirty="0" smtClean="0">
                          <a:solidFill>
                            <a:schemeClr val="bg1">
                              <a:lumMod val="50000"/>
                            </a:schemeClr>
                          </a:solidFill>
                        </a:rPr>
                        <a:t> </a:t>
                      </a:r>
                      <a:r>
                        <a:rPr lang="en-US" b="0" dirty="0" smtClean="0">
                          <a:solidFill>
                            <a:schemeClr val="bg1">
                              <a:lumMod val="50000"/>
                            </a:schemeClr>
                          </a:solidFill>
                        </a:rPr>
                        <a:t>subdivision</a:t>
                      </a:r>
                      <a:endParaRPr lang="en-US" b="0" dirty="0">
                        <a:solidFill>
                          <a:schemeClr val="bg1">
                            <a:lumMod val="50000"/>
                          </a:schemeClr>
                        </a:solidFill>
                      </a:endParaRPr>
                    </a:p>
                    <a:p>
                      <a:endParaRPr lang="el-GR" b="0" dirty="0">
                        <a:solidFill>
                          <a:schemeClr val="tx1"/>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a:solidFill>
                            <a:schemeClr val="bg1">
                              <a:lumMod val="50000"/>
                            </a:schemeClr>
                          </a:solidFill>
                        </a:rPr>
                        <a:t>Warmup Query </a:t>
                      </a:r>
                      <a:r>
                        <a:rPr lang="en-US" b="1" dirty="0" smtClean="0">
                          <a:solidFill>
                            <a:schemeClr val="bg1">
                              <a:lumMod val="50000"/>
                            </a:schemeClr>
                          </a:solidFill>
                        </a:rPr>
                        <a:t>Result 2</a:t>
                      </a:r>
                      <a:endParaRPr lang="en-US" b="1" dirty="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 we see the average work hours of people with</a:t>
                      </a:r>
                    </a:p>
                    <a:p>
                      <a:pPr marL="0" indent="0" algn="r">
                        <a:buFont typeface="Arial" panose="020B0604020202020204" pitchFamily="34" charset="0"/>
                        <a:buNone/>
                      </a:pPr>
                      <a:r>
                        <a:rPr lang="en-US" b="0" dirty="0" smtClean="0">
                          <a:solidFill>
                            <a:schemeClr val="bg1">
                              <a:lumMod val="50000"/>
                            </a:schemeClr>
                          </a:solidFill>
                        </a:rPr>
                        <a:t>a </a:t>
                      </a:r>
                      <a:r>
                        <a:rPr lang="en-US" b="0" i="1" dirty="0" smtClean="0">
                          <a:solidFill>
                            <a:schemeClr val="bg1">
                              <a:lumMod val="50000"/>
                            </a:schemeClr>
                          </a:solidFill>
                        </a:rPr>
                        <a:t>‘Post-Secondary</a:t>
                      </a:r>
                      <a:r>
                        <a:rPr lang="en-US" b="0" i="1" baseline="0" dirty="0" smtClean="0">
                          <a:solidFill>
                            <a:schemeClr val="bg1">
                              <a:lumMod val="50000"/>
                            </a:schemeClr>
                          </a:solidFill>
                        </a:rPr>
                        <a:t>’ Education</a:t>
                      </a:r>
                      <a:r>
                        <a:rPr lang="en-US" b="0" baseline="0" dirty="0" smtClean="0">
                          <a:solidFill>
                            <a:schemeClr val="bg1">
                              <a:lumMod val="50000"/>
                            </a:schemeClr>
                          </a:solidFill>
                        </a:rPr>
                        <a:t>, that also have </a:t>
                      </a:r>
                      <a:r>
                        <a:rPr lang="en-US" b="0" i="1" baseline="0" dirty="0" smtClean="0">
                          <a:solidFill>
                            <a:schemeClr val="bg1">
                              <a:lumMod val="50000"/>
                            </a:schemeClr>
                          </a:solidFill>
                        </a:rPr>
                        <a:t>‘USA’</a:t>
                      </a:r>
                      <a:r>
                        <a:rPr lang="en-US" b="0" baseline="0" dirty="0" smtClean="0">
                          <a:solidFill>
                            <a:schemeClr val="bg1">
                              <a:lumMod val="50000"/>
                            </a:schemeClr>
                          </a:solidFill>
                        </a:rPr>
                        <a:t> as </a:t>
                      </a:r>
                    </a:p>
                    <a:p>
                      <a:pPr marL="0" indent="0" algn="r">
                        <a:buFont typeface="Arial" panose="020B0604020202020204" pitchFamily="34" charset="0"/>
                        <a:buNone/>
                      </a:pPr>
                      <a:r>
                        <a:rPr lang="en-US" b="0" i="1" baseline="0" dirty="0" smtClean="0">
                          <a:solidFill>
                            <a:schemeClr val="bg1">
                              <a:lumMod val="50000"/>
                            </a:schemeClr>
                          </a:solidFill>
                        </a:rPr>
                        <a:t>Native Country</a:t>
                      </a:r>
                      <a:r>
                        <a:rPr lang="en-US" b="0" baseline="0" dirty="0" smtClean="0">
                          <a:solidFill>
                            <a:schemeClr val="bg1">
                              <a:lumMod val="50000"/>
                            </a:schemeClr>
                          </a:solidFill>
                        </a:rPr>
                        <a:t>, organized by race and education subdivision</a:t>
                      </a:r>
                      <a:endParaRPr lang="en-US" b="0" dirty="0" smtClean="0">
                        <a:solidFill>
                          <a:schemeClr val="bg1">
                            <a:lumMod val="50000"/>
                          </a:schemeClr>
                        </a:solidFill>
                      </a:endParaRPr>
                    </a:p>
                    <a:p>
                      <a:pPr marL="0" indent="0" algn="r">
                        <a:buFont typeface="Arial" panose="020B0604020202020204" pitchFamily="34" charset="0"/>
                        <a:buNone/>
                      </a:pPr>
                      <a:endParaRPr lang="el-GR"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202383">
                <a:tc>
                  <a:txBody>
                    <a:bodyPr/>
                    <a:lstStyle/>
                    <a:p>
                      <a:pPr marL="0" indent="0">
                        <a:buFont typeface="Arial" panose="020B0604020202020204" pitchFamily="34" charset="0"/>
                        <a:buNone/>
                      </a:pPr>
                      <a:r>
                        <a:rPr lang="en-US" b="1" dirty="0" smtClean="0">
                          <a:solidFill>
                            <a:schemeClr val="bg1">
                              <a:lumMod val="50000"/>
                            </a:schemeClr>
                          </a:solidFill>
                        </a:rPr>
                        <a:t>Warmup </a:t>
                      </a:r>
                      <a:r>
                        <a:rPr lang="en-US" b="1" dirty="0">
                          <a:solidFill>
                            <a:schemeClr val="bg1">
                              <a:lumMod val="50000"/>
                            </a:schemeClr>
                          </a:solidFill>
                        </a:rPr>
                        <a:t>Query Result 3</a:t>
                      </a: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50000"/>
                            </a:schemeClr>
                          </a:solidFill>
                        </a:rPr>
                        <a:t>Here, we see the average work hours of </a:t>
                      </a:r>
                      <a:r>
                        <a:rPr lang="en-US" i="1" dirty="0" smtClean="0">
                          <a:solidFill>
                            <a:schemeClr val="bg1">
                              <a:lumMod val="50000"/>
                            </a:schemeClr>
                          </a:solidFill>
                        </a:rPr>
                        <a:t>‘Colored’ </a:t>
                      </a:r>
                      <a:r>
                        <a:rPr lang="en-US" dirty="0" smtClean="0">
                          <a:solidFill>
                            <a:schemeClr val="bg1">
                              <a:lumMod val="50000"/>
                            </a:schemeClr>
                          </a:solidFill>
                        </a:rPr>
                        <a:t>people with a ‘</a:t>
                      </a:r>
                      <a:r>
                        <a:rPr lang="en-US" i="1" dirty="0" smtClean="0">
                          <a:solidFill>
                            <a:schemeClr val="bg1">
                              <a:lumMod val="50000"/>
                            </a:schemeClr>
                          </a:solidFill>
                        </a:rPr>
                        <a:t>Post-Secondary’ Education</a:t>
                      </a:r>
                      <a:r>
                        <a:rPr lang="en-US" dirty="0" smtClean="0">
                          <a:solidFill>
                            <a:schemeClr val="bg1">
                              <a:lumMod val="50000"/>
                            </a:schemeClr>
                          </a:solidFill>
                        </a:rPr>
                        <a:t>, organized by</a:t>
                      </a:r>
                      <a:r>
                        <a:rPr lang="en-US" baseline="0" dirty="0" smtClean="0">
                          <a:solidFill>
                            <a:schemeClr val="bg1">
                              <a:lumMod val="50000"/>
                            </a:schemeClr>
                          </a:solidFill>
                        </a:rPr>
                        <a:t> </a:t>
                      </a:r>
                      <a:r>
                        <a:rPr lang="en-US" dirty="0" smtClean="0">
                          <a:solidFill>
                            <a:schemeClr val="bg1">
                              <a:lumMod val="50000"/>
                            </a:schemeClr>
                          </a:solidFill>
                        </a:rPr>
                        <a:t>detailed occupation</a:t>
                      </a:r>
                      <a:r>
                        <a:rPr lang="en-US" baseline="0" dirty="0" smtClean="0">
                          <a:solidFill>
                            <a:schemeClr val="bg1">
                              <a:lumMod val="50000"/>
                            </a:schemeClr>
                          </a:solidFill>
                        </a:rPr>
                        <a:t> and race</a:t>
                      </a:r>
                      <a:endParaRPr lang="en-US" dirty="0" smtClean="0">
                        <a:solidFill>
                          <a:schemeClr val="bg1">
                            <a:lumMod val="50000"/>
                          </a:schemeClr>
                        </a:solidFill>
                      </a:endParaRP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r">
                        <a:buFont typeface="Arial" panose="020B0604020202020204" pitchFamily="34" charset="0"/>
                        <a:buNone/>
                      </a:pPr>
                      <a:r>
                        <a:rPr lang="en-US" b="1" dirty="0" smtClean="0">
                          <a:solidFill>
                            <a:schemeClr val="bg1">
                              <a:lumMod val="50000"/>
                            </a:schemeClr>
                          </a:solidFill>
                        </a:rPr>
                        <a:t>Warmup Query Result </a:t>
                      </a:r>
                      <a:r>
                        <a:rPr lang="el-GR" b="1" dirty="0" smtClean="0">
                          <a:solidFill>
                            <a:schemeClr val="bg1">
                              <a:lumMod val="50000"/>
                            </a:schemeClr>
                          </a:solidFill>
                        </a:rPr>
                        <a:t>4</a:t>
                      </a:r>
                      <a:endParaRPr lang="en-US" b="1"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endParaRPr lang="en-US" b="0" dirty="0" smtClean="0">
                        <a:solidFill>
                          <a:schemeClr val="bg1">
                            <a:lumMod val="50000"/>
                          </a:schemeClr>
                        </a:solidFill>
                      </a:endParaRPr>
                    </a:p>
                    <a:p>
                      <a:pPr marL="0" indent="0" algn="r">
                        <a:buFont typeface="Arial" panose="020B0604020202020204" pitchFamily="34" charset="0"/>
                        <a:buNone/>
                      </a:pPr>
                      <a:r>
                        <a:rPr lang="en-US" b="0" dirty="0" smtClean="0">
                          <a:solidFill>
                            <a:schemeClr val="bg1">
                              <a:lumMod val="50000"/>
                            </a:schemeClr>
                          </a:solidFill>
                        </a:rPr>
                        <a:t>Here, we see</a:t>
                      </a:r>
                      <a:r>
                        <a:rPr lang="en-US" b="0" baseline="0" dirty="0" smtClean="0">
                          <a:solidFill>
                            <a:schemeClr val="bg1">
                              <a:lumMod val="50000"/>
                            </a:schemeClr>
                          </a:solidFill>
                        </a:rPr>
                        <a:t> the average work hours of people with a </a:t>
                      </a:r>
                    </a:p>
                    <a:p>
                      <a:pPr marL="0" indent="0" algn="r">
                        <a:buFont typeface="Arial" panose="020B0604020202020204" pitchFamily="34" charset="0"/>
                        <a:buNone/>
                      </a:pPr>
                      <a:r>
                        <a:rPr lang="en-US" b="0" i="1" baseline="0" dirty="0" smtClean="0">
                          <a:solidFill>
                            <a:schemeClr val="bg1">
                              <a:lumMod val="50000"/>
                            </a:schemeClr>
                          </a:solidFill>
                        </a:rPr>
                        <a:t>’Post-Secondary’ Education</a:t>
                      </a:r>
                      <a:r>
                        <a:rPr lang="en-US" b="0" i="0" baseline="0" dirty="0" smtClean="0">
                          <a:solidFill>
                            <a:schemeClr val="bg1">
                              <a:lumMod val="50000"/>
                            </a:schemeClr>
                          </a:solidFill>
                        </a:rPr>
                        <a:t>,</a:t>
                      </a:r>
                      <a:r>
                        <a:rPr lang="en-US" b="0" i="1" baseline="0" dirty="0" smtClean="0">
                          <a:solidFill>
                            <a:schemeClr val="bg1">
                              <a:lumMod val="50000"/>
                            </a:schemeClr>
                          </a:solidFill>
                        </a:rPr>
                        <a:t> </a:t>
                      </a:r>
                      <a:r>
                        <a:rPr lang="en-US" b="0" baseline="0" dirty="0" smtClean="0">
                          <a:solidFill>
                            <a:schemeClr val="bg1">
                              <a:lumMod val="50000"/>
                            </a:schemeClr>
                          </a:solidFill>
                        </a:rPr>
                        <a:t>with </a:t>
                      </a:r>
                      <a:r>
                        <a:rPr lang="en-US" b="0" i="1" baseline="0" dirty="0" smtClean="0">
                          <a:solidFill>
                            <a:schemeClr val="bg1">
                              <a:lumMod val="50000"/>
                            </a:schemeClr>
                          </a:solidFill>
                        </a:rPr>
                        <a:t>‘White-Collar’ Occupation</a:t>
                      </a:r>
                    </a:p>
                    <a:p>
                      <a:pPr marL="0" indent="0" algn="r">
                        <a:buFont typeface="Arial" panose="020B0604020202020204" pitchFamily="34" charset="0"/>
                        <a:buNone/>
                      </a:pPr>
                      <a:r>
                        <a:rPr lang="en-US" b="0" baseline="0" dirty="0" smtClean="0">
                          <a:solidFill>
                            <a:schemeClr val="bg1">
                              <a:lumMod val="50000"/>
                            </a:schemeClr>
                          </a:solidFill>
                        </a:rPr>
                        <a:t>organized by native country and race</a:t>
                      </a:r>
                      <a:endParaRPr lang="en-US" b="0" dirty="0">
                        <a:solidFill>
                          <a:schemeClr val="tx1"/>
                        </a:solidFill>
                      </a:endParaRPr>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7" name="TextBox 6">
            <a:extLst>
              <a:ext uri="{FF2B5EF4-FFF2-40B4-BE49-F238E27FC236}">
                <a16:creationId xmlns:a16="http://schemas.microsoft.com/office/drawing/2014/main" xmlns="" id="{C0746141-FADA-0142-253B-89D305F5DD88}"/>
              </a:ext>
            </a:extLst>
          </p:cNvPr>
          <p:cNvSpPr txBox="1"/>
          <p:nvPr/>
        </p:nvSpPr>
        <p:spPr>
          <a:xfrm>
            <a:off x="5503246" y="25400"/>
            <a:ext cx="1210733" cy="369332"/>
          </a:xfrm>
          <a:prstGeom prst="rect">
            <a:avLst/>
          </a:prstGeom>
          <a:solidFill>
            <a:schemeClr val="accent2">
              <a:lumMod val="20000"/>
              <a:lumOff val="80000"/>
            </a:schemeClr>
          </a:solidFill>
        </p:spPr>
        <p:txBody>
          <a:bodyPr wrap="square" rtlCol="0">
            <a:spAutoFit/>
          </a:bodyPr>
          <a:lstStyle/>
          <a:p>
            <a:r>
              <a:rPr lang="en-US" b="1" dirty="0">
                <a:solidFill>
                  <a:srgbClr val="C00000"/>
                </a:solidFill>
              </a:rPr>
              <a:t>WARMUP</a:t>
            </a:r>
          </a:p>
        </p:txBody>
      </p:sp>
      <p:graphicFrame>
        <p:nvGraphicFramePr>
          <p:cNvPr id="9" name="Πίνακας 8"/>
          <p:cNvGraphicFramePr>
            <a:graphicFrameLocks noGrp="1"/>
          </p:cNvGraphicFramePr>
          <p:nvPr>
            <p:extLst/>
          </p:nvPr>
        </p:nvGraphicFramePr>
        <p:xfrm>
          <a:off x="76199" y="1304019"/>
          <a:ext cx="4182534" cy="1252705"/>
        </p:xfrm>
        <a:graphic>
          <a:graphicData uri="http://schemas.openxmlformats.org/drawingml/2006/table">
            <a:tbl>
              <a:tblPr>
                <a:tableStyleId>{5C22544A-7EE6-4342-B048-85BDC9FD1C3A}</a:tableStyleId>
              </a:tblPr>
              <a:tblGrid>
                <a:gridCol w="1126068">
                  <a:extLst>
                    <a:ext uri="{9D8B030D-6E8A-4147-A177-3AD203B41FA5}">
                      <a16:colId xmlns:a16="http://schemas.microsoft.com/office/drawing/2014/main" xmlns="" val="20000"/>
                    </a:ext>
                  </a:extLst>
                </a:gridCol>
                <a:gridCol w="592666">
                  <a:extLst>
                    <a:ext uri="{9D8B030D-6E8A-4147-A177-3AD203B41FA5}">
                      <a16:colId xmlns:a16="http://schemas.microsoft.com/office/drawing/2014/main" xmlns="" val="20001"/>
                    </a:ext>
                  </a:extLst>
                </a:gridCol>
                <a:gridCol w="584200">
                  <a:extLst>
                    <a:ext uri="{9D8B030D-6E8A-4147-A177-3AD203B41FA5}">
                      <a16:colId xmlns:a16="http://schemas.microsoft.com/office/drawing/2014/main" xmlns="" val="20002"/>
                    </a:ext>
                  </a:extLst>
                </a:gridCol>
                <a:gridCol w="567267">
                  <a:extLst>
                    <a:ext uri="{9D8B030D-6E8A-4147-A177-3AD203B41FA5}">
                      <a16:colId xmlns:a16="http://schemas.microsoft.com/office/drawing/2014/main" xmlns="" val="20003"/>
                    </a:ext>
                  </a:extLst>
                </a:gridCol>
                <a:gridCol w="685800">
                  <a:extLst>
                    <a:ext uri="{9D8B030D-6E8A-4147-A177-3AD203B41FA5}">
                      <a16:colId xmlns:a16="http://schemas.microsoft.com/office/drawing/2014/main" xmlns="" val="20004"/>
                    </a:ext>
                  </a:extLst>
                </a:gridCol>
                <a:gridCol w="626533">
                  <a:extLst>
                    <a:ext uri="{9D8B030D-6E8A-4147-A177-3AD203B41FA5}">
                      <a16:colId xmlns:a16="http://schemas.microsoft.com/office/drawing/2014/main" xmlns="" val="20005"/>
                    </a:ext>
                  </a:extLst>
                </a:gridCol>
              </a:tblGrid>
              <a:tr h="184628">
                <a:tc>
                  <a:txBody>
                    <a:bodyPr/>
                    <a:lstStyle/>
                    <a:p>
                      <a:pPr algn="l" fontAlgn="b"/>
                      <a:r>
                        <a:rPr lang="en-US" sz="1050" b="1" u="none" strike="noStrike" baseline="0" dirty="0">
                          <a:effectLst/>
                          <a:latin typeface="Cambria" panose="02040503050406030204" pitchFamily="18" charset="0"/>
                          <a:ea typeface="Cambria" panose="02040503050406030204" pitchFamily="18" charset="0"/>
                        </a:rPr>
                        <a:t>Warmup </a:t>
                      </a:r>
                      <a:r>
                        <a:rPr lang="en-US" sz="1050" b="1" u="none" strike="noStrike" dirty="0">
                          <a:effectLst/>
                          <a:latin typeface="Cambria" panose="02040503050406030204" pitchFamily="18" charset="0"/>
                          <a:ea typeface="Cambria" panose="02040503050406030204" pitchFamily="18" charset="0"/>
                        </a:rPr>
                        <a:t>Query</a:t>
                      </a:r>
                      <a:r>
                        <a:rPr lang="en-US" sz="1050" b="1" u="none" strike="noStrike" baseline="0" dirty="0">
                          <a:effectLst/>
                          <a:latin typeface="Cambria" panose="02040503050406030204" pitchFamily="18" charset="0"/>
                          <a:ea typeface="Cambria" panose="02040503050406030204" pitchFamily="18" charset="0"/>
                        </a:rPr>
                        <a:t> 1</a:t>
                      </a:r>
                      <a:endParaRPr lang="en-US"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5">
                  <a:txBody>
                    <a:bodyPr/>
                    <a:lstStyle/>
                    <a:p>
                      <a:pPr algn="r" fontAlgn="b"/>
                      <a:r>
                        <a:rPr lang="en-US" sz="1050" b="1" i="0" u="none" strike="noStrike" dirty="0">
                          <a:effectLst/>
                          <a:latin typeface="Cambria" panose="02040503050406030204" pitchFamily="18" charset="0"/>
                          <a:ea typeface="Cambria" panose="02040503050406030204" pitchFamily="18" charset="0"/>
                        </a:rPr>
                        <a:t>Native_country.lvl2</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r" fontAlgn="b"/>
                      <a:endParaRPr lang="en-US" sz="105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r" fontAlgn="b"/>
                      <a:endParaRPr lang="en-US" sz="105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r" fontAlgn="b"/>
                      <a:endParaRPr lang="en-US" sz="105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r" fontAlgn="b"/>
                      <a:endParaRPr lang="en-US" sz="105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0"/>
                  </a:ext>
                </a:extLst>
              </a:tr>
              <a:tr h="184628">
                <a:tc>
                  <a:txBody>
                    <a:bodyPr/>
                    <a:lstStyle/>
                    <a:p>
                      <a:pPr algn="l" fontAlgn="b"/>
                      <a:r>
                        <a:rPr lang="en-US" sz="1050" b="1" u="none" strike="noStrike" dirty="0">
                          <a:effectLst/>
                          <a:latin typeface="Cambria" panose="02040503050406030204" pitchFamily="18" charset="0"/>
                          <a:ea typeface="Cambria" panose="02040503050406030204" pitchFamily="18" charset="0"/>
                        </a:rPr>
                        <a:t>Education.lvl2</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Asia</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Europe</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Middle-America</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North-America</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South-America</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84628">
                <a:tc>
                  <a:txBody>
                    <a:bodyPr/>
                    <a:lstStyle/>
                    <a:p>
                      <a:pPr algn="l" fontAlgn="b"/>
                      <a:r>
                        <a:rPr lang="en-US" sz="1050" i="1" u="none" strike="noStrike" dirty="0">
                          <a:effectLst/>
                          <a:latin typeface="Cambria" panose="02040503050406030204" pitchFamily="18" charset="0"/>
                          <a:ea typeface="Cambria" panose="02040503050406030204" pitchFamily="18" charset="0"/>
                        </a:rPr>
                        <a:t>Some-college</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38.86</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38.83</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36.67</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39.09</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38.82</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84628">
                <a:tc>
                  <a:txBody>
                    <a:bodyPr/>
                    <a:lstStyle/>
                    <a:p>
                      <a:pPr algn="l" fontAlgn="b"/>
                      <a:r>
                        <a:rPr lang="en-US" sz="1050" i="1" u="none" strike="noStrike">
                          <a:effectLst/>
                          <a:latin typeface="Cambria" panose="02040503050406030204" pitchFamily="18" charset="0"/>
                          <a:ea typeface="Cambria" panose="02040503050406030204" pitchFamily="18" charset="0"/>
                        </a:rPr>
                        <a:t>Assoc</a:t>
                      </a:r>
                      <a:endParaRPr lang="en-US" sz="105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41.76</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41.57</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45.80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41.34</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40.76</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84628">
                <a:tc>
                  <a:txBody>
                    <a:bodyPr/>
                    <a:lstStyle/>
                    <a:p>
                      <a:pPr algn="l" fontAlgn="b"/>
                      <a:r>
                        <a:rPr lang="en-US" sz="1050" i="1" u="none" strike="noStrike">
                          <a:effectLst/>
                          <a:latin typeface="Cambria" panose="02040503050406030204" pitchFamily="18" charset="0"/>
                          <a:ea typeface="Cambria" panose="02040503050406030204" pitchFamily="18" charset="0"/>
                        </a:rPr>
                        <a:t>University</a:t>
                      </a:r>
                      <a:endParaRPr lang="en-US" sz="105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43.36</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43.50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42.00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43.89</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40.11</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84628">
                <a:tc>
                  <a:txBody>
                    <a:bodyPr/>
                    <a:lstStyle/>
                    <a:p>
                      <a:pPr algn="l" fontAlgn="b"/>
                      <a:r>
                        <a:rPr lang="en-US" sz="1050" i="1" u="none" strike="noStrike" dirty="0">
                          <a:effectLst/>
                          <a:latin typeface="Cambria" panose="02040503050406030204" pitchFamily="18" charset="0"/>
                          <a:ea typeface="Cambria" panose="02040503050406030204" pitchFamily="18" charset="0"/>
                        </a:rPr>
                        <a:t>Post-grad</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41.51</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46.11</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49.38</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45.37</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42.35</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bl>
          </a:graphicData>
        </a:graphic>
      </p:graphicFrame>
      <p:graphicFrame>
        <p:nvGraphicFramePr>
          <p:cNvPr id="10" name="Πίνακας 9"/>
          <p:cNvGraphicFramePr>
            <a:graphicFrameLocks noGrp="1"/>
          </p:cNvGraphicFramePr>
          <p:nvPr>
            <p:extLst/>
          </p:nvPr>
        </p:nvGraphicFramePr>
        <p:xfrm>
          <a:off x="8998917" y="1388319"/>
          <a:ext cx="3116884" cy="1084104"/>
        </p:xfrm>
        <a:graphic>
          <a:graphicData uri="http://schemas.openxmlformats.org/drawingml/2006/table">
            <a:tbl>
              <a:tblPr>
                <a:tableStyleId>{5C22544A-7EE6-4342-B048-85BDC9FD1C3A}</a:tableStyleId>
              </a:tblPr>
              <a:tblGrid>
                <a:gridCol w="1375368">
                  <a:extLst>
                    <a:ext uri="{9D8B030D-6E8A-4147-A177-3AD203B41FA5}">
                      <a16:colId xmlns:a16="http://schemas.microsoft.com/office/drawing/2014/main" xmlns="" val="20000"/>
                    </a:ext>
                  </a:extLst>
                </a:gridCol>
                <a:gridCol w="852694">
                  <a:extLst>
                    <a:ext uri="{9D8B030D-6E8A-4147-A177-3AD203B41FA5}">
                      <a16:colId xmlns:a16="http://schemas.microsoft.com/office/drawing/2014/main" xmlns="" val="20001"/>
                    </a:ext>
                  </a:extLst>
                </a:gridCol>
                <a:gridCol w="888822">
                  <a:extLst>
                    <a:ext uri="{9D8B030D-6E8A-4147-A177-3AD203B41FA5}">
                      <a16:colId xmlns:a16="http://schemas.microsoft.com/office/drawing/2014/main" xmlns="" val="20002"/>
                    </a:ext>
                  </a:extLst>
                </a:gridCol>
              </a:tblGrid>
              <a:tr h="180684">
                <a:tc>
                  <a:txBody>
                    <a:bodyPr/>
                    <a:lstStyle/>
                    <a:p>
                      <a:pPr algn="l" fontAlgn="b"/>
                      <a:r>
                        <a:rPr lang="en-US" sz="1050" b="1" u="none" strike="noStrike" dirty="0">
                          <a:effectLst/>
                          <a:latin typeface="Cambria" panose="02040503050406030204" pitchFamily="18" charset="0"/>
                          <a:ea typeface="Cambria" panose="02040503050406030204" pitchFamily="18" charset="0"/>
                        </a:rPr>
                        <a:t>Warmup Query</a:t>
                      </a:r>
                      <a:r>
                        <a:rPr lang="en-US" sz="1050" b="1" u="none" strike="noStrike" baseline="0" dirty="0">
                          <a:effectLst/>
                          <a:latin typeface="Cambria" panose="02040503050406030204" pitchFamily="18" charset="0"/>
                          <a:ea typeface="Cambria" panose="02040503050406030204" pitchFamily="18" charset="0"/>
                        </a:rPr>
                        <a:t> </a:t>
                      </a:r>
                      <a:r>
                        <a:rPr lang="en-US" sz="1050" b="1" u="none" strike="noStrike" dirty="0">
                          <a:effectLst/>
                          <a:latin typeface="Cambria" panose="02040503050406030204" pitchFamily="18" charset="0"/>
                          <a:ea typeface="Cambria" panose="02040503050406030204" pitchFamily="18" charset="0"/>
                        </a:rPr>
                        <a:t>2</a:t>
                      </a:r>
                      <a:endParaRPr lang="en-US"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050" b="1" u="none" strike="noStrike" dirty="0">
                          <a:effectLst/>
                          <a:latin typeface="Cambria" panose="02040503050406030204" pitchFamily="18" charset="0"/>
                          <a:ea typeface="Cambria" panose="02040503050406030204" pitchFamily="18" charset="0"/>
                        </a:rPr>
                        <a:t>Race.lvl1</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80684">
                <a:tc>
                  <a:txBody>
                    <a:bodyPr/>
                    <a:lstStyle/>
                    <a:p>
                      <a:pPr algn="l" fontAlgn="b"/>
                      <a:r>
                        <a:rPr lang="en-US" sz="1050" b="1" u="none" strike="noStrike" dirty="0">
                          <a:effectLst/>
                          <a:latin typeface="Cambria" panose="02040503050406030204" pitchFamily="18" charset="0"/>
                          <a:ea typeface="Cambria" panose="02040503050406030204" pitchFamily="18" charset="0"/>
                        </a:rPr>
                        <a:t>Education.lvl2</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a:effectLst/>
                          <a:latin typeface="Cambria" panose="02040503050406030204" pitchFamily="18" charset="0"/>
                          <a:ea typeface="Cambria" panose="02040503050406030204" pitchFamily="18" charset="0"/>
                        </a:rPr>
                        <a:t>Colored</a:t>
                      </a:r>
                      <a:endParaRPr lang="en-US" sz="1050" b="1"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White</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80684">
                <a:tc>
                  <a:txBody>
                    <a:bodyPr/>
                    <a:lstStyle/>
                    <a:p>
                      <a:pPr algn="l" fontAlgn="b"/>
                      <a:r>
                        <a:rPr lang="en-US" sz="1050" i="1" u="none" strike="noStrike" dirty="0">
                          <a:effectLst/>
                          <a:latin typeface="Cambria" panose="02040503050406030204" pitchFamily="18" charset="0"/>
                          <a:ea typeface="Cambria" panose="02040503050406030204" pitchFamily="18" charset="0"/>
                        </a:rPr>
                        <a:t>Some-college</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38.52</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39.57</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80684">
                <a:tc>
                  <a:txBody>
                    <a:bodyPr/>
                    <a:lstStyle/>
                    <a:p>
                      <a:pPr algn="l" fontAlgn="b"/>
                      <a:r>
                        <a:rPr lang="en-US" sz="1050" i="1" u="none" strike="noStrike" dirty="0" err="1">
                          <a:effectLst/>
                          <a:latin typeface="Cambria" panose="02040503050406030204" pitchFamily="18" charset="0"/>
                          <a:ea typeface="Cambria" panose="02040503050406030204" pitchFamily="18" charset="0"/>
                        </a:rPr>
                        <a:t>Assoc</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40.10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41.88</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80684">
                <a:tc>
                  <a:txBody>
                    <a:bodyPr/>
                    <a:lstStyle/>
                    <a:p>
                      <a:pPr algn="l" fontAlgn="b"/>
                      <a:r>
                        <a:rPr lang="en-US" sz="1050" i="1" u="none" strike="noStrike" dirty="0">
                          <a:effectLst/>
                          <a:latin typeface="Cambria" panose="02040503050406030204" pitchFamily="18" charset="0"/>
                          <a:ea typeface="Cambria" panose="02040503050406030204" pitchFamily="18" charset="0"/>
                        </a:rPr>
                        <a:t>University</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41.66</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43.67</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80684">
                <a:tc>
                  <a:txBody>
                    <a:bodyPr/>
                    <a:lstStyle/>
                    <a:p>
                      <a:pPr algn="l" fontAlgn="b"/>
                      <a:r>
                        <a:rPr lang="en-US" sz="1050" i="1" u="none" strike="noStrike" dirty="0">
                          <a:effectLst/>
                          <a:latin typeface="Cambria" panose="02040503050406030204" pitchFamily="18" charset="0"/>
                          <a:ea typeface="Cambria" panose="02040503050406030204" pitchFamily="18" charset="0"/>
                        </a:rPr>
                        <a:t>Post-grad</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42.02</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45.37</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bl>
          </a:graphicData>
        </a:graphic>
      </p:graphicFrame>
      <p:graphicFrame>
        <p:nvGraphicFramePr>
          <p:cNvPr id="11" name="Πίνακας 10"/>
          <p:cNvGraphicFramePr>
            <a:graphicFrameLocks noGrp="1"/>
          </p:cNvGraphicFramePr>
          <p:nvPr>
            <p:extLst/>
          </p:nvPr>
        </p:nvGraphicFramePr>
        <p:xfrm>
          <a:off x="76199" y="3085000"/>
          <a:ext cx="3804493" cy="2872740"/>
        </p:xfrm>
        <a:graphic>
          <a:graphicData uri="http://schemas.openxmlformats.org/drawingml/2006/table">
            <a:tbl>
              <a:tblPr>
                <a:tableStyleId>{5C22544A-7EE6-4342-B048-85BDC9FD1C3A}</a:tableStyleId>
              </a:tblPr>
              <a:tblGrid>
                <a:gridCol w="1185174">
                  <a:extLst>
                    <a:ext uri="{9D8B030D-6E8A-4147-A177-3AD203B41FA5}">
                      <a16:colId xmlns:a16="http://schemas.microsoft.com/office/drawing/2014/main" xmlns="" val="20000"/>
                    </a:ext>
                  </a:extLst>
                </a:gridCol>
                <a:gridCol w="802911">
                  <a:extLst>
                    <a:ext uri="{9D8B030D-6E8A-4147-A177-3AD203B41FA5}">
                      <a16:colId xmlns:a16="http://schemas.microsoft.com/office/drawing/2014/main" xmlns="" val="20001"/>
                    </a:ext>
                  </a:extLst>
                </a:gridCol>
                <a:gridCol w="804528">
                  <a:extLst>
                    <a:ext uri="{9D8B030D-6E8A-4147-A177-3AD203B41FA5}">
                      <a16:colId xmlns:a16="http://schemas.microsoft.com/office/drawing/2014/main" xmlns="" val="20002"/>
                    </a:ext>
                  </a:extLst>
                </a:gridCol>
                <a:gridCol w="514234">
                  <a:extLst>
                    <a:ext uri="{9D8B030D-6E8A-4147-A177-3AD203B41FA5}">
                      <a16:colId xmlns:a16="http://schemas.microsoft.com/office/drawing/2014/main" xmlns="" val="20003"/>
                    </a:ext>
                  </a:extLst>
                </a:gridCol>
                <a:gridCol w="497646">
                  <a:extLst>
                    <a:ext uri="{9D8B030D-6E8A-4147-A177-3AD203B41FA5}">
                      <a16:colId xmlns:a16="http://schemas.microsoft.com/office/drawing/2014/main" xmlns="" val="20004"/>
                    </a:ext>
                  </a:extLst>
                </a:gridCol>
              </a:tblGrid>
              <a:tr h="144662">
                <a:tc>
                  <a:txBody>
                    <a:bodyPr/>
                    <a:lstStyle/>
                    <a:p>
                      <a:pPr algn="l" fontAlgn="b"/>
                      <a:r>
                        <a:rPr lang="en-US" sz="1050" b="1" u="none" strike="noStrike" dirty="0">
                          <a:effectLst/>
                          <a:latin typeface="Cambria" panose="02040503050406030204" pitchFamily="18" charset="0"/>
                          <a:ea typeface="Cambria" panose="02040503050406030204" pitchFamily="18" charset="0"/>
                        </a:rPr>
                        <a:t>Warmup Query</a:t>
                      </a:r>
                      <a:r>
                        <a:rPr lang="en-US" sz="1050" b="1" u="none" strike="noStrike" baseline="0" dirty="0">
                          <a:effectLst/>
                          <a:latin typeface="Cambria" panose="02040503050406030204" pitchFamily="18" charset="0"/>
                          <a:ea typeface="Cambria" panose="02040503050406030204" pitchFamily="18" charset="0"/>
                        </a:rPr>
                        <a:t> </a:t>
                      </a:r>
                      <a:r>
                        <a:rPr lang="en-US" sz="1050" b="1" u="none" strike="noStrike" dirty="0">
                          <a:effectLst/>
                          <a:latin typeface="Cambria" panose="02040503050406030204" pitchFamily="18" charset="0"/>
                          <a:ea typeface="Cambria" panose="02040503050406030204" pitchFamily="18" charset="0"/>
                        </a:rPr>
                        <a:t>3</a:t>
                      </a:r>
                      <a:endParaRPr lang="en-US"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4">
                  <a:txBody>
                    <a:bodyPr/>
                    <a:lstStyle/>
                    <a:p>
                      <a:pPr algn="r" fontAlgn="b"/>
                      <a:r>
                        <a:rPr lang="en-US" sz="1050" b="1" u="none" strike="noStrike" dirty="0">
                          <a:effectLst/>
                          <a:latin typeface="Cambria" panose="02040503050406030204" pitchFamily="18" charset="0"/>
                          <a:ea typeface="Cambria" panose="02040503050406030204" pitchFamily="18" charset="0"/>
                        </a:rPr>
                        <a:t>Race.lvl0</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281198">
                <a:tc>
                  <a:txBody>
                    <a:bodyPr/>
                    <a:lstStyle/>
                    <a:p>
                      <a:pPr algn="l" fontAlgn="b"/>
                      <a:r>
                        <a:rPr lang="en-US" sz="1050" b="1" u="none" strike="noStrike" dirty="0">
                          <a:effectLst/>
                          <a:latin typeface="Cambria" panose="02040503050406030204" pitchFamily="18" charset="0"/>
                          <a:ea typeface="Cambria" panose="02040503050406030204" pitchFamily="18" charset="0"/>
                        </a:rPr>
                        <a:t>Occupation.lvl0</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Amer-Indian-Eskimo</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Asian-Pac-Islander</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Black</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Other</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Adm-clerical</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37.65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37.37</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37.84</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34.50</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Armed-Forces</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60.00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Craft-repair</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44.41</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40.36</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41.51</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41.40</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Exec-managerial</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39.71</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45.39</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43.31</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36.13</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Farming-fishing</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57.50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40.67</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50.00</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Handlers-cleaners</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49.75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40.50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37.85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30.00</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7"/>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Machine-op-</a:t>
                      </a:r>
                      <a:r>
                        <a:rPr lang="en-US" sz="1050" i="1" u="none" strike="noStrike" dirty="0" err="1">
                          <a:effectLst/>
                          <a:latin typeface="Cambria" panose="02040503050406030204" pitchFamily="18" charset="0"/>
                          <a:ea typeface="Cambria" panose="02040503050406030204" pitchFamily="18" charset="0"/>
                        </a:rPr>
                        <a:t>inspct</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38.75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42.93</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40.62</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36.67</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8"/>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Other-service</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40.00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39.18</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36.35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37.22</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9"/>
                  </a:ext>
                </a:extLst>
              </a:tr>
              <a:tr h="144662">
                <a:tc>
                  <a:txBody>
                    <a:bodyPr/>
                    <a:lstStyle/>
                    <a:p>
                      <a:pPr algn="l" fontAlgn="b"/>
                      <a:r>
                        <a:rPr lang="en-US" sz="1050" i="1" u="none" strike="noStrike" dirty="0" err="1">
                          <a:effectLst/>
                          <a:latin typeface="Cambria" panose="02040503050406030204" pitchFamily="18" charset="0"/>
                          <a:ea typeface="Cambria" panose="02040503050406030204" pitchFamily="18" charset="0"/>
                        </a:rPr>
                        <a:t>Priv</a:t>
                      </a:r>
                      <a:r>
                        <a:rPr lang="en-US" sz="1050" i="1" u="none" strike="noStrike" dirty="0">
                          <a:effectLst/>
                          <a:latin typeface="Cambria" panose="02040503050406030204" pitchFamily="18" charset="0"/>
                          <a:ea typeface="Cambria" panose="02040503050406030204" pitchFamily="18" charset="0"/>
                        </a:rPr>
                        <a:t>-house-</a:t>
                      </a:r>
                      <a:r>
                        <a:rPr lang="en-US" sz="1050" i="1" u="none" strike="noStrike" dirty="0" err="1">
                          <a:effectLst/>
                          <a:latin typeface="Cambria" panose="02040503050406030204" pitchFamily="18" charset="0"/>
                          <a:ea typeface="Cambria" panose="02040503050406030204" pitchFamily="18" charset="0"/>
                        </a:rPr>
                        <a:t>serv</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l" fontAlgn="b"/>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20.00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0"/>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Prof-specialty</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42.92</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40.19</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39.38</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44.43</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1"/>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Protective-serv</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40.00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35.50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43.03</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41.00</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2"/>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Sales</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44.86</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42.49</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37.75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41.09</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3"/>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Tech-support</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35.00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38.23</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39.15</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43.33</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4"/>
                  </a:ext>
                </a:extLst>
              </a:tr>
              <a:tr h="144662">
                <a:tc>
                  <a:txBody>
                    <a:bodyPr/>
                    <a:lstStyle/>
                    <a:p>
                      <a:pPr algn="l" fontAlgn="b"/>
                      <a:r>
                        <a:rPr lang="en-US" sz="1050" i="1" u="none" strike="noStrike" dirty="0">
                          <a:effectLst/>
                          <a:latin typeface="Cambria" panose="02040503050406030204" pitchFamily="18" charset="0"/>
                          <a:ea typeface="Cambria" panose="02040503050406030204" pitchFamily="18" charset="0"/>
                        </a:rPr>
                        <a:t>Transport-moving</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solidFill>
                            <a:schemeClr val="tx1"/>
                          </a:solidFill>
                          <a:effectLst/>
                        </a:rPr>
                        <a:t>43.33</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40.00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42.20</a:t>
                      </a:r>
                      <a:endParaRPr lang="en-US" sz="105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050" u="none" strike="noStrike" dirty="0">
                          <a:solidFill>
                            <a:schemeClr val="tx1"/>
                          </a:solidFill>
                          <a:effectLst/>
                        </a:rPr>
                        <a:t>56.67</a:t>
                      </a:r>
                      <a:endParaRPr lang="en-US" sz="105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15"/>
                  </a:ext>
                </a:extLst>
              </a:tr>
            </a:tbl>
          </a:graphicData>
        </a:graphic>
      </p:graphicFrame>
      <p:sp>
        <p:nvSpPr>
          <p:cNvPr id="12" name="TextBox 11">
            <a:extLst>
              <a:ext uri="{FF2B5EF4-FFF2-40B4-BE49-F238E27FC236}">
                <a16:creationId xmlns:a16="http://schemas.microsoft.com/office/drawing/2014/main" xmlns="" id="{FF83832D-CAE0-B78B-7144-3FD3858C978B}"/>
              </a:ext>
            </a:extLst>
          </p:cNvPr>
          <p:cNvSpPr txBox="1"/>
          <p:nvPr/>
        </p:nvSpPr>
        <p:spPr>
          <a:xfrm>
            <a:off x="4361804" y="1758116"/>
            <a:ext cx="3493616" cy="3740356"/>
          </a:xfrm>
          <a:prstGeom prst="rect">
            <a:avLst/>
          </a:prstGeom>
          <a:solidFill>
            <a:schemeClr val="bg1">
              <a:lumMod val="95000"/>
            </a:schemeClr>
          </a:solidFill>
        </p:spPr>
        <p:txBody>
          <a:bodyPr wrap="square" rtlCol="0">
            <a:noAutofit/>
          </a:bodyPr>
          <a:lstStyle/>
          <a:p>
            <a:pPr algn="ctr"/>
            <a:r>
              <a:rPr lang="en-US" sz="1800" dirty="0">
                <a:solidFill>
                  <a:srgbClr val="FF0000"/>
                </a:solidFill>
              </a:rPr>
              <a:t>Please give a short memo of who you think works more or less</a:t>
            </a:r>
          </a:p>
          <a:p>
            <a:pPr algn="ctr"/>
            <a:endParaRPr lang="en-US" dirty="0"/>
          </a:p>
        </p:txBody>
      </p:sp>
      <p:graphicFrame>
        <p:nvGraphicFramePr>
          <p:cNvPr id="13" name="Πίνακας 12"/>
          <p:cNvGraphicFramePr>
            <a:graphicFrameLocks noGrp="1"/>
          </p:cNvGraphicFramePr>
          <p:nvPr>
            <p:extLst/>
          </p:nvPr>
        </p:nvGraphicFramePr>
        <p:xfrm>
          <a:off x="8928101" y="3854620"/>
          <a:ext cx="3187700" cy="13335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xmlns="" val="20000"/>
                    </a:ext>
                  </a:extLst>
                </a:gridCol>
                <a:gridCol w="895350">
                  <a:extLst>
                    <a:ext uri="{9D8B030D-6E8A-4147-A177-3AD203B41FA5}">
                      <a16:colId xmlns:a16="http://schemas.microsoft.com/office/drawing/2014/main" xmlns="" val="20001"/>
                    </a:ext>
                  </a:extLst>
                </a:gridCol>
                <a:gridCol w="781050">
                  <a:extLst>
                    <a:ext uri="{9D8B030D-6E8A-4147-A177-3AD203B41FA5}">
                      <a16:colId xmlns:a16="http://schemas.microsoft.com/office/drawing/2014/main" xmlns="" val="20002"/>
                    </a:ext>
                  </a:extLst>
                </a:gridCol>
              </a:tblGrid>
              <a:tr h="190500">
                <a:tc>
                  <a:txBody>
                    <a:bodyPr/>
                    <a:lstStyle/>
                    <a:p>
                      <a:pPr algn="l" fontAlgn="b"/>
                      <a:r>
                        <a:rPr lang="en-US" sz="1050" b="1" u="none" strike="noStrike" dirty="0">
                          <a:effectLst/>
                          <a:latin typeface="Cambria" panose="02040503050406030204" pitchFamily="18" charset="0"/>
                          <a:ea typeface="Cambria" panose="02040503050406030204" pitchFamily="18" charset="0"/>
                        </a:rPr>
                        <a:t>Warmup</a:t>
                      </a:r>
                      <a:r>
                        <a:rPr lang="en-US" sz="1050" b="1" u="none" strike="noStrike" baseline="0" dirty="0">
                          <a:effectLst/>
                          <a:latin typeface="Cambria" panose="02040503050406030204" pitchFamily="18" charset="0"/>
                          <a:ea typeface="Cambria" panose="02040503050406030204" pitchFamily="18" charset="0"/>
                        </a:rPr>
                        <a:t> Query 4</a:t>
                      </a:r>
                      <a:endParaRPr lang="en-US"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gridSpan="2">
                  <a:txBody>
                    <a:bodyPr/>
                    <a:lstStyle/>
                    <a:p>
                      <a:pPr algn="r" fontAlgn="b"/>
                      <a:r>
                        <a:rPr lang="en-US" sz="1050" b="1" u="none" strike="noStrike" dirty="0">
                          <a:effectLst/>
                          <a:latin typeface="Cambria" panose="02040503050406030204" pitchFamily="18" charset="0"/>
                          <a:ea typeface="Cambria" panose="02040503050406030204" pitchFamily="18" charset="0"/>
                        </a:rPr>
                        <a:t>Race.lvl1</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190500">
                <a:tc>
                  <a:txBody>
                    <a:bodyPr/>
                    <a:lstStyle/>
                    <a:p>
                      <a:pPr algn="l" fontAlgn="b"/>
                      <a:r>
                        <a:rPr lang="en-US" sz="1050" b="1" u="none" strike="noStrike" dirty="0">
                          <a:effectLst/>
                          <a:latin typeface="Cambria" panose="02040503050406030204" pitchFamily="18" charset="0"/>
                          <a:ea typeface="Cambria" panose="02040503050406030204" pitchFamily="18" charset="0"/>
                        </a:rPr>
                        <a:t>Native_country.lvl2</a:t>
                      </a:r>
                      <a:endParaRPr lang="el-GR" sz="105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Colored</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i="1" u="none" strike="noStrike" dirty="0">
                          <a:effectLst/>
                          <a:latin typeface="Cambria" panose="02040503050406030204" pitchFamily="18" charset="0"/>
                          <a:ea typeface="Cambria" panose="02040503050406030204" pitchFamily="18" charset="0"/>
                        </a:rPr>
                        <a:t>White</a:t>
                      </a:r>
                      <a:endParaRPr lang="en-US" sz="1050" b="1"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extLst>
                  <a:ext uri="{0D108BD9-81ED-4DB2-BD59-A6C34878D82A}">
                    <a16:rowId xmlns:a16="http://schemas.microsoft.com/office/drawing/2014/main" xmlns="" val="10001"/>
                  </a:ext>
                </a:extLst>
              </a:tr>
              <a:tr h="190500">
                <a:tc>
                  <a:txBody>
                    <a:bodyPr/>
                    <a:lstStyle/>
                    <a:p>
                      <a:pPr algn="l" fontAlgn="b"/>
                      <a:r>
                        <a:rPr lang="en-US" sz="1050" i="1" u="none" strike="noStrike">
                          <a:effectLst/>
                          <a:latin typeface="Cambria" panose="02040503050406030204" pitchFamily="18" charset="0"/>
                          <a:ea typeface="Cambria" panose="02040503050406030204" pitchFamily="18" charset="0"/>
                        </a:rPr>
                        <a:t>Asia</a:t>
                      </a:r>
                      <a:endParaRPr lang="en-US" sz="105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effectLst/>
                        </a:rPr>
                        <a:t>41.64</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dirty="0">
                          <a:effectLst/>
                        </a:rPr>
                        <a:t>43.94</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190500">
                <a:tc>
                  <a:txBody>
                    <a:bodyPr/>
                    <a:lstStyle/>
                    <a:p>
                      <a:pPr algn="l" fontAlgn="b"/>
                      <a:r>
                        <a:rPr lang="en-US" sz="1050" i="1" u="none" strike="noStrike">
                          <a:effectLst/>
                          <a:latin typeface="Cambria" panose="02040503050406030204" pitchFamily="18" charset="0"/>
                          <a:ea typeface="Cambria" panose="02040503050406030204" pitchFamily="18" charset="0"/>
                        </a:rPr>
                        <a:t>Europe</a:t>
                      </a:r>
                      <a:endParaRPr lang="en-US" sz="105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effectLst/>
                        </a:rPr>
                        <a:t>40.89</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dirty="0">
                          <a:effectLst/>
                        </a:rPr>
                        <a:t>42.95</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190500">
                <a:tc>
                  <a:txBody>
                    <a:bodyPr/>
                    <a:lstStyle/>
                    <a:p>
                      <a:pPr algn="l" fontAlgn="b"/>
                      <a:r>
                        <a:rPr lang="en-US" sz="1050" i="1" u="none" strike="noStrike" dirty="0">
                          <a:effectLst/>
                          <a:latin typeface="Cambria" panose="02040503050406030204" pitchFamily="18" charset="0"/>
                          <a:ea typeface="Cambria" panose="02040503050406030204" pitchFamily="18" charset="0"/>
                        </a:rPr>
                        <a:t>Middle-America</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effectLst/>
                        </a:rPr>
                        <a:t>42.20</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dirty="0">
                          <a:effectLst/>
                        </a:rPr>
                        <a:t>40.15</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190500">
                <a:tc>
                  <a:txBody>
                    <a:bodyPr/>
                    <a:lstStyle/>
                    <a:p>
                      <a:pPr algn="l" fontAlgn="b"/>
                      <a:r>
                        <a:rPr lang="en-US" sz="1050" i="1" u="none" strike="noStrike">
                          <a:effectLst/>
                          <a:latin typeface="Cambria" panose="02040503050406030204" pitchFamily="18" charset="0"/>
                          <a:ea typeface="Cambria" panose="02040503050406030204" pitchFamily="18" charset="0"/>
                        </a:rPr>
                        <a:t>North-America</a:t>
                      </a:r>
                      <a:endParaRPr lang="en-US" sz="1050" b="0" i="1"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effectLst/>
                        </a:rPr>
                        <a:t>39.73</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dirty="0">
                          <a:effectLst/>
                        </a:rPr>
                        <a:t>42.60</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190500">
                <a:tc>
                  <a:txBody>
                    <a:bodyPr/>
                    <a:lstStyle/>
                    <a:p>
                      <a:pPr algn="l" fontAlgn="b"/>
                      <a:r>
                        <a:rPr lang="en-US" sz="1050" i="1" u="none" strike="noStrike" dirty="0">
                          <a:effectLst/>
                          <a:latin typeface="Cambria" panose="02040503050406030204" pitchFamily="18" charset="0"/>
                          <a:ea typeface="Cambria" panose="02040503050406030204" pitchFamily="18" charset="0"/>
                        </a:rPr>
                        <a:t>South-America</a:t>
                      </a:r>
                      <a:endParaRPr lang="en-US" sz="1050" b="0" i="1"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r" fontAlgn="b"/>
                      <a:r>
                        <a:rPr lang="en-US" sz="1050" u="none" strike="noStrike" dirty="0">
                          <a:effectLst/>
                        </a:rPr>
                        <a:t>38.14</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dirty="0">
                          <a:effectLst/>
                        </a:rPr>
                        <a:t>41.10</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4782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0CE41-2299-B9E9-01E5-6131CA980CA9}"/>
              </a:ext>
            </a:extLst>
          </p:cNvPr>
          <p:cNvSpPr>
            <a:spLocks noGrp="1"/>
          </p:cNvSpPr>
          <p:nvPr>
            <p:ph type="title"/>
          </p:nvPr>
        </p:nvSpPr>
        <p:spPr>
          <a:xfrm>
            <a:off x="831850" y="576263"/>
            <a:ext cx="10515600" cy="2852737"/>
          </a:xfrm>
        </p:spPr>
        <p:txBody>
          <a:bodyPr/>
          <a:lstStyle/>
          <a:p>
            <a:r>
              <a:rPr lang="en-US" dirty="0"/>
              <a:t>Now to the ranking slides…</a:t>
            </a:r>
            <a:br>
              <a:rPr lang="en-US" dirty="0"/>
            </a:br>
            <a:endParaRPr lang="en-US" dirty="0"/>
          </a:p>
        </p:txBody>
      </p:sp>
      <p:sp>
        <p:nvSpPr>
          <p:cNvPr id="3" name="Text Placeholder 2">
            <a:extLst>
              <a:ext uri="{FF2B5EF4-FFF2-40B4-BE49-F238E27FC236}">
                <a16:creationId xmlns:a16="http://schemas.microsoft.com/office/drawing/2014/main" xmlns="" id="{D18CE09E-7B0B-1700-67C6-17CFE681FE0D}"/>
              </a:ext>
            </a:extLst>
          </p:cNvPr>
          <p:cNvSpPr>
            <a:spLocks noGrp="1"/>
          </p:cNvSpPr>
          <p:nvPr>
            <p:ph type="body" idx="1"/>
          </p:nvPr>
        </p:nvSpPr>
        <p:spPr>
          <a:xfrm>
            <a:off x="831850" y="3429001"/>
            <a:ext cx="10515600" cy="2660650"/>
          </a:xfrm>
        </p:spPr>
        <p:txBody>
          <a:bodyPr/>
          <a:lstStyle/>
          <a:p>
            <a:r>
              <a:rPr lang="en-US" b="1" dirty="0"/>
              <a:t>For</a:t>
            </a:r>
            <a:r>
              <a:rPr lang="en-US" dirty="0"/>
              <a:t> </a:t>
            </a:r>
            <a:r>
              <a:rPr lang="en-US" b="1" dirty="0"/>
              <a:t>each of the following 3 data slides</a:t>
            </a:r>
          </a:p>
          <a:p>
            <a:pPr marL="800100" lvl="1" indent="-342900">
              <a:buFont typeface="Arial" panose="020B0604020202020204" pitchFamily="34" charset="0"/>
              <a:buChar char="•"/>
            </a:pPr>
            <a:r>
              <a:rPr lang="en-US" dirty="0"/>
              <a:t>Please </a:t>
            </a:r>
            <a:r>
              <a:rPr lang="en-US" b="1" dirty="0">
                <a:solidFill>
                  <a:srgbClr val="0000FF"/>
                </a:solidFill>
              </a:rPr>
              <a:t>rank the 4 query results within the same data slide with respect to how interesting</a:t>
            </a:r>
            <a:r>
              <a:rPr lang="en-US" dirty="0">
                <a:solidFill>
                  <a:srgbClr val="0000FF"/>
                </a:solidFill>
              </a:rPr>
              <a:t> </a:t>
            </a:r>
            <a:r>
              <a:rPr lang="en-US" dirty="0"/>
              <a:t>they seem to you</a:t>
            </a:r>
            <a:r>
              <a:rPr lang="el-GR" dirty="0"/>
              <a:t>, </a:t>
            </a:r>
            <a:r>
              <a:rPr lang="en-US" dirty="0"/>
              <a:t>in a scale from 1 to 4. </a:t>
            </a:r>
          </a:p>
          <a:p>
            <a:pPr marL="800100" lvl="1" indent="-342900">
              <a:buFont typeface="Arial" panose="020B0604020202020204" pitchFamily="34" charset="0"/>
              <a:buChar char="•"/>
            </a:pPr>
            <a:r>
              <a:rPr lang="en-US" dirty="0"/>
              <a:t>Give </a:t>
            </a:r>
            <a:r>
              <a:rPr lang="en-US" u="sng" dirty="0"/>
              <a:t>rank 1 to the most interesting</a:t>
            </a:r>
            <a:r>
              <a:rPr lang="en-US" dirty="0"/>
              <a:t> and </a:t>
            </a:r>
            <a:r>
              <a:rPr lang="en-US" u="sng" dirty="0"/>
              <a:t>rank 4 to the less interesting</a:t>
            </a:r>
            <a:r>
              <a:rPr lang="en-US" dirty="0"/>
              <a:t>.</a:t>
            </a:r>
          </a:p>
          <a:p>
            <a:pPr marL="800100" lvl="1" indent="-342900">
              <a:buFont typeface="Arial" panose="020B0604020202020204" pitchFamily="34" charset="0"/>
              <a:buChar char="•"/>
            </a:pPr>
            <a:r>
              <a:rPr lang="en-US" dirty="0"/>
              <a:t>Avoid ties and blanks: each query gets a number from 1 to 4</a:t>
            </a:r>
          </a:p>
          <a:p>
            <a:pPr marL="800100" lvl="1" indent="-342900">
              <a:buFont typeface="Arial" panose="020B0604020202020204" pitchFamily="34" charset="0"/>
              <a:buChar char="•"/>
            </a:pPr>
            <a:r>
              <a:rPr lang="en-US" b="1" dirty="0">
                <a:solidFill>
                  <a:srgbClr val="0000FF"/>
                </a:solidFill>
              </a:rPr>
              <a:t>Write</a:t>
            </a:r>
            <a:r>
              <a:rPr lang="en-US" dirty="0"/>
              <a:t> in the free-text form </a:t>
            </a:r>
            <a:r>
              <a:rPr lang="en-US" b="1" dirty="0">
                <a:solidFill>
                  <a:srgbClr val="0000FF"/>
                </a:solidFill>
              </a:rPr>
              <a:t>a short justification</a:t>
            </a:r>
            <a:r>
              <a:rPr lang="en-US" dirty="0"/>
              <a:t> for your ranking: what made you believe that a certain query results deserves the rank it gave</a:t>
            </a:r>
          </a:p>
          <a:p>
            <a:endParaRPr lang="en-US" dirty="0"/>
          </a:p>
        </p:txBody>
      </p:sp>
      <p:sp>
        <p:nvSpPr>
          <p:cNvPr id="4" name="Slide Number Placeholder 3">
            <a:extLst>
              <a:ext uri="{FF2B5EF4-FFF2-40B4-BE49-F238E27FC236}">
                <a16:creationId xmlns:a16="http://schemas.microsoft.com/office/drawing/2014/main" xmlns="" id="{92E1DA0C-66D4-0851-3580-8E6965996FE1}"/>
              </a:ext>
            </a:extLst>
          </p:cNvPr>
          <p:cNvSpPr>
            <a:spLocks noGrp="1"/>
          </p:cNvSpPr>
          <p:nvPr>
            <p:ph type="sldNum" sz="quarter" idx="12"/>
          </p:nvPr>
        </p:nvSpPr>
        <p:spPr/>
        <p:txBody>
          <a:bodyPr/>
          <a:lstStyle/>
          <a:p>
            <a:fld id="{7BA62CDB-1D13-4ABA-950E-23110580C238}" type="slidenum">
              <a:rPr lang="el-GR" smtClean="0"/>
              <a:t>9</a:t>
            </a:fld>
            <a:endParaRPr lang="el-GR"/>
          </a:p>
        </p:txBody>
      </p:sp>
    </p:spTree>
    <p:extLst>
      <p:ext uri="{BB962C8B-B14F-4D97-AF65-F5344CB8AC3E}">
        <p14:creationId xmlns:p14="http://schemas.microsoft.com/office/powerpoint/2010/main" val="18056778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9196</TotalTime>
  <Words>2053</Words>
  <Application>Microsoft Office PowerPoint</Application>
  <PresentationFormat>Ευρεία οθόνη</PresentationFormat>
  <Paragraphs>629</Paragraphs>
  <Slides>12</Slides>
  <Notes>5</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12</vt:i4>
      </vt:variant>
    </vt:vector>
  </HeadingPairs>
  <TitlesOfParts>
    <vt:vector size="19" baseType="lpstr">
      <vt:lpstr>Arial</vt:lpstr>
      <vt:lpstr>Calibri</vt:lpstr>
      <vt:lpstr>Calibri Light</vt:lpstr>
      <vt:lpstr>Cambria</vt:lpstr>
      <vt:lpstr>Consolas</vt:lpstr>
      <vt:lpstr>Times New Roman</vt:lpstr>
      <vt:lpstr>Θέμα του Office</vt:lpstr>
      <vt:lpstr>A user study on analyzing data with dimensions</vt:lpstr>
      <vt:lpstr>Introduction</vt:lpstr>
      <vt:lpstr>Introduction</vt:lpstr>
      <vt:lpstr>Παρουσίαση του PowerPoint</vt:lpstr>
      <vt:lpstr>Introduction</vt:lpstr>
      <vt:lpstr>Your task </vt:lpstr>
      <vt:lpstr>Let’s start with the warm up</vt:lpstr>
      <vt:lpstr>Παρουσίαση του PowerPoint</vt:lpstr>
      <vt:lpstr>Now to the ranking slides… </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example of User Study</dc:title>
  <dc:creator>dimos</dc:creator>
  <cp:lastModifiedBy>dimos</cp:lastModifiedBy>
  <cp:revision>531</cp:revision>
  <dcterms:created xsi:type="dcterms:W3CDTF">2023-04-05T18:53:46Z</dcterms:created>
  <dcterms:modified xsi:type="dcterms:W3CDTF">2023-06-04T11:03:26Z</dcterms:modified>
</cp:coreProperties>
</file>