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6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omic Sans MS" panose="030F0702030302020204" pitchFamily="66" charset="0"/>
      <p:regular r:id="rId70"/>
      <p:bold r:id="rId71"/>
      <p:italic r:id="rId72"/>
      <p:boldItalic r:id="rId73"/>
    </p:embeddedFont>
    <p:embeddedFont>
      <p:font typeface="Gill Sans" panose="020B0604020202020204" charset="0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9169FC-0897-4EE1-A068-956DE247F63B}">
  <a:tblStyle styleId="{5B9169FC-0897-4EE1-A068-956DE247F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3" name="Google Shape;4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" name="Google Shape;4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3" name="Google Shape;4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5" name="Google Shape;4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4" name="Google Shape;5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24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1" name="Google Shape;5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26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7" name="Google Shape;5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7" name="Google Shape;5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4" name="Google Shape;5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29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9" name="Google Shape;5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6" name="Google Shape;6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31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3" name="Google Shape;6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6" name="Google Shape;6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33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6" name="Google Shape;676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34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7" name="Google Shape;7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131b31e4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131b31e41_1_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g5131b31e41_1_2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131b31e41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131b31e41_1_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g5131b31e41_1_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5131b31e41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5131b31e41_1_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g5131b31e41_1_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131b31e4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131b31e41_1_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5131b31e41_1_4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5131b31e41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5131b31e41_1_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g5131b31e41_1_5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131b31e4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131b31e41_1_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g5131b31e41_1_5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131b31e41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131b31e41_1_6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5131b31e41_1_6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fld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670" y="3175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 extrusionOk="0">
                <a:moveTo>
                  <a:pt x="819654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6" y="817759"/>
                </a:lnTo>
                <a:lnTo>
                  <a:pt x="96034" y="813638"/>
                </a:lnTo>
                <a:lnTo>
                  <a:pt x="142624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89" y="666377"/>
                </a:lnTo>
                <a:lnTo>
                  <a:pt x="512839" y="639182"/>
                </a:lnTo>
                <a:lnTo>
                  <a:pt x="547111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1" y="439123"/>
                </a:lnTo>
                <a:lnTo>
                  <a:pt x="715315" y="400349"/>
                </a:lnTo>
                <a:lnTo>
                  <a:pt x="736394" y="360228"/>
                </a:lnTo>
                <a:lnTo>
                  <a:pt x="755281" y="318837"/>
                </a:lnTo>
                <a:lnTo>
                  <a:pt x="771898" y="276253"/>
                </a:lnTo>
                <a:lnTo>
                  <a:pt x="786170" y="232553"/>
                </a:lnTo>
                <a:lnTo>
                  <a:pt x="798019" y="187814"/>
                </a:lnTo>
                <a:lnTo>
                  <a:pt x="807369" y="142112"/>
                </a:lnTo>
                <a:lnTo>
                  <a:pt x="814143" y="95524"/>
                </a:lnTo>
                <a:lnTo>
                  <a:pt x="818263" y="48128"/>
                </a:lnTo>
                <a:lnTo>
                  <a:pt x="819654" y="0"/>
                </a:lnTo>
                <a:close/>
              </a:path>
            </a:pathLst>
          </a:custGeom>
          <a:solidFill>
            <a:srgbClr val="FDF9F4">
              <a:alpha val="3254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670" y="3175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 extrusionOk="0">
                <a:moveTo>
                  <a:pt x="819654" y="0"/>
                </a:moveTo>
                <a:lnTo>
                  <a:pt x="818263" y="48128"/>
                </a:lnTo>
                <a:lnTo>
                  <a:pt x="814143" y="95524"/>
                </a:lnTo>
                <a:lnTo>
                  <a:pt x="807369" y="142112"/>
                </a:lnTo>
                <a:lnTo>
                  <a:pt x="798019" y="187814"/>
                </a:lnTo>
                <a:lnTo>
                  <a:pt x="786170" y="232553"/>
                </a:lnTo>
                <a:lnTo>
                  <a:pt x="771898" y="276253"/>
                </a:lnTo>
                <a:lnTo>
                  <a:pt x="755281" y="318837"/>
                </a:lnTo>
                <a:lnTo>
                  <a:pt x="736394" y="360228"/>
                </a:lnTo>
                <a:lnTo>
                  <a:pt x="715315" y="400349"/>
                </a:lnTo>
                <a:lnTo>
                  <a:pt x="692121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1" y="610102"/>
                </a:lnTo>
                <a:lnTo>
                  <a:pt x="512839" y="639182"/>
                </a:lnTo>
                <a:lnTo>
                  <a:pt x="476989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4" y="806864"/>
                </a:lnTo>
                <a:lnTo>
                  <a:pt x="96034" y="813638"/>
                </a:lnTo>
                <a:lnTo>
                  <a:pt x="48636" y="817759"/>
                </a:lnTo>
                <a:lnTo>
                  <a:pt x="505" y="819150"/>
                </a:lnTo>
                <a:lnTo>
                  <a:pt x="337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4" y="0"/>
                </a:lnTo>
                <a:close/>
              </a:path>
            </a:pathLst>
          </a:custGeom>
          <a:noFill/>
          <a:ln w="12700" cap="flat" cmpd="sng">
            <a:solidFill>
              <a:srgbClr val="D2C3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26492" y="4572"/>
            <a:ext cx="1786127" cy="1786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8275" y="20700"/>
            <a:ext cx="1703705" cy="1703705"/>
          </a:xfrm>
          <a:custGeom>
            <a:avLst/>
            <a:gdLst/>
            <a:ahLst/>
            <a:cxnLst/>
            <a:rect l="l" t="t" r="r" b="b"/>
            <a:pathLst>
              <a:path w="1703705" h="1703705" extrusionOk="0">
                <a:moveTo>
                  <a:pt x="0" y="851662"/>
                </a:moveTo>
                <a:lnTo>
                  <a:pt x="1348" y="803329"/>
                </a:lnTo>
                <a:lnTo>
                  <a:pt x="5345" y="755704"/>
                </a:lnTo>
                <a:lnTo>
                  <a:pt x="11918" y="708858"/>
                </a:lnTo>
                <a:lnTo>
                  <a:pt x="20996" y="662865"/>
                </a:lnTo>
                <a:lnTo>
                  <a:pt x="32507" y="617795"/>
                </a:lnTo>
                <a:lnTo>
                  <a:pt x="46379" y="573720"/>
                </a:lnTo>
                <a:lnTo>
                  <a:pt x="62541" y="530713"/>
                </a:lnTo>
                <a:lnTo>
                  <a:pt x="80919" y="488844"/>
                </a:lnTo>
                <a:lnTo>
                  <a:pt x="101442" y="448187"/>
                </a:lnTo>
                <a:lnTo>
                  <a:pt x="124039" y="408812"/>
                </a:lnTo>
                <a:lnTo>
                  <a:pt x="148638" y="370792"/>
                </a:lnTo>
                <a:lnTo>
                  <a:pt x="175166" y="334199"/>
                </a:lnTo>
                <a:lnTo>
                  <a:pt x="203552" y="299104"/>
                </a:lnTo>
                <a:lnTo>
                  <a:pt x="233723" y="265579"/>
                </a:lnTo>
                <a:lnTo>
                  <a:pt x="265609" y="233696"/>
                </a:lnTo>
                <a:lnTo>
                  <a:pt x="299136" y="203527"/>
                </a:lnTo>
                <a:lnTo>
                  <a:pt x="334233" y="175144"/>
                </a:lnTo>
                <a:lnTo>
                  <a:pt x="370829" y="148619"/>
                </a:lnTo>
                <a:lnTo>
                  <a:pt x="408851" y="124023"/>
                </a:lnTo>
                <a:lnTo>
                  <a:pt x="448227" y="101429"/>
                </a:lnTo>
                <a:lnTo>
                  <a:pt x="488886" y="80908"/>
                </a:lnTo>
                <a:lnTo>
                  <a:pt x="530756" y="62532"/>
                </a:lnTo>
                <a:lnTo>
                  <a:pt x="573764" y="46373"/>
                </a:lnTo>
                <a:lnTo>
                  <a:pt x="617839" y="32502"/>
                </a:lnTo>
                <a:lnTo>
                  <a:pt x="662909" y="20993"/>
                </a:lnTo>
                <a:lnTo>
                  <a:pt x="708902" y="11916"/>
                </a:lnTo>
                <a:lnTo>
                  <a:pt x="755746" y="5344"/>
                </a:lnTo>
                <a:lnTo>
                  <a:pt x="803369" y="1348"/>
                </a:lnTo>
                <a:lnTo>
                  <a:pt x="851700" y="0"/>
                </a:lnTo>
                <a:lnTo>
                  <a:pt x="900029" y="1348"/>
                </a:lnTo>
                <a:lnTo>
                  <a:pt x="947652" y="5344"/>
                </a:lnTo>
                <a:lnTo>
                  <a:pt x="994496" y="11916"/>
                </a:lnTo>
                <a:lnTo>
                  <a:pt x="1040489" y="20993"/>
                </a:lnTo>
                <a:lnTo>
                  <a:pt x="1085560" y="32502"/>
                </a:lnTo>
                <a:lnTo>
                  <a:pt x="1129636" y="46373"/>
                </a:lnTo>
                <a:lnTo>
                  <a:pt x="1172646" y="62532"/>
                </a:lnTo>
                <a:lnTo>
                  <a:pt x="1214517" y="80908"/>
                </a:lnTo>
                <a:lnTo>
                  <a:pt x="1255178" y="101429"/>
                </a:lnTo>
                <a:lnTo>
                  <a:pt x="1294557" y="124023"/>
                </a:lnTo>
                <a:lnTo>
                  <a:pt x="1332581" y="148619"/>
                </a:lnTo>
                <a:lnTo>
                  <a:pt x="1369179" y="175144"/>
                </a:lnTo>
                <a:lnTo>
                  <a:pt x="1404280" y="203527"/>
                </a:lnTo>
                <a:lnTo>
                  <a:pt x="1437810" y="233696"/>
                </a:lnTo>
                <a:lnTo>
                  <a:pt x="1469698" y="265579"/>
                </a:lnTo>
                <a:lnTo>
                  <a:pt x="1499873" y="299104"/>
                </a:lnTo>
                <a:lnTo>
                  <a:pt x="1528261" y="334199"/>
                </a:lnTo>
                <a:lnTo>
                  <a:pt x="1554792" y="370792"/>
                </a:lnTo>
                <a:lnTo>
                  <a:pt x="1579394" y="408812"/>
                </a:lnTo>
                <a:lnTo>
                  <a:pt x="1601993" y="448187"/>
                </a:lnTo>
                <a:lnTo>
                  <a:pt x="1622520" y="488844"/>
                </a:lnTo>
                <a:lnTo>
                  <a:pt x="1640900" y="530713"/>
                </a:lnTo>
                <a:lnTo>
                  <a:pt x="1657064" y="573720"/>
                </a:lnTo>
                <a:lnTo>
                  <a:pt x="1670938" y="617795"/>
                </a:lnTo>
                <a:lnTo>
                  <a:pt x="1682450" y="662865"/>
                </a:lnTo>
                <a:lnTo>
                  <a:pt x="1691530" y="708858"/>
                </a:lnTo>
                <a:lnTo>
                  <a:pt x="1698105" y="755704"/>
                </a:lnTo>
                <a:lnTo>
                  <a:pt x="1702102" y="803329"/>
                </a:lnTo>
                <a:lnTo>
                  <a:pt x="1703451" y="851662"/>
                </a:lnTo>
                <a:lnTo>
                  <a:pt x="1702102" y="899994"/>
                </a:lnTo>
                <a:lnTo>
                  <a:pt x="1698105" y="947619"/>
                </a:lnTo>
                <a:lnTo>
                  <a:pt x="1691530" y="994465"/>
                </a:lnTo>
                <a:lnTo>
                  <a:pt x="1682450" y="1040458"/>
                </a:lnTo>
                <a:lnTo>
                  <a:pt x="1670938" y="1085528"/>
                </a:lnTo>
                <a:lnTo>
                  <a:pt x="1657064" y="1129603"/>
                </a:lnTo>
                <a:lnTo>
                  <a:pt x="1640900" y="1172610"/>
                </a:lnTo>
                <a:lnTo>
                  <a:pt x="1622520" y="1214479"/>
                </a:lnTo>
                <a:lnTo>
                  <a:pt x="1601993" y="1255136"/>
                </a:lnTo>
                <a:lnTo>
                  <a:pt x="1579394" y="1294511"/>
                </a:lnTo>
                <a:lnTo>
                  <a:pt x="1554792" y="1332531"/>
                </a:lnTo>
                <a:lnTo>
                  <a:pt x="1528261" y="1369124"/>
                </a:lnTo>
                <a:lnTo>
                  <a:pt x="1499873" y="1404219"/>
                </a:lnTo>
                <a:lnTo>
                  <a:pt x="1469698" y="1437744"/>
                </a:lnTo>
                <a:lnTo>
                  <a:pt x="1437810" y="1469627"/>
                </a:lnTo>
                <a:lnTo>
                  <a:pt x="1404280" y="1499796"/>
                </a:lnTo>
                <a:lnTo>
                  <a:pt x="1369179" y="1528179"/>
                </a:lnTo>
                <a:lnTo>
                  <a:pt x="1332581" y="1554704"/>
                </a:lnTo>
                <a:lnTo>
                  <a:pt x="1294557" y="1579300"/>
                </a:lnTo>
                <a:lnTo>
                  <a:pt x="1255178" y="1601894"/>
                </a:lnTo>
                <a:lnTo>
                  <a:pt x="1214517" y="1622415"/>
                </a:lnTo>
                <a:lnTo>
                  <a:pt x="1172646" y="1640791"/>
                </a:lnTo>
                <a:lnTo>
                  <a:pt x="1129636" y="1656950"/>
                </a:lnTo>
                <a:lnTo>
                  <a:pt x="1085560" y="1670821"/>
                </a:lnTo>
                <a:lnTo>
                  <a:pt x="1040489" y="1682330"/>
                </a:lnTo>
                <a:lnTo>
                  <a:pt x="994496" y="1691407"/>
                </a:lnTo>
                <a:lnTo>
                  <a:pt x="947652" y="1697979"/>
                </a:lnTo>
                <a:lnTo>
                  <a:pt x="900029" y="1701975"/>
                </a:lnTo>
                <a:lnTo>
                  <a:pt x="851700" y="1703324"/>
                </a:lnTo>
                <a:lnTo>
                  <a:pt x="803369" y="1701975"/>
                </a:lnTo>
                <a:lnTo>
                  <a:pt x="755746" y="1697979"/>
                </a:lnTo>
                <a:lnTo>
                  <a:pt x="708902" y="1691407"/>
                </a:lnTo>
                <a:lnTo>
                  <a:pt x="662909" y="1682330"/>
                </a:lnTo>
                <a:lnTo>
                  <a:pt x="617839" y="1670821"/>
                </a:lnTo>
                <a:lnTo>
                  <a:pt x="573764" y="1656950"/>
                </a:lnTo>
                <a:lnTo>
                  <a:pt x="530756" y="1640791"/>
                </a:lnTo>
                <a:lnTo>
                  <a:pt x="488886" y="1622415"/>
                </a:lnTo>
                <a:lnTo>
                  <a:pt x="448227" y="1601894"/>
                </a:lnTo>
                <a:lnTo>
                  <a:pt x="408851" y="1579300"/>
                </a:lnTo>
                <a:lnTo>
                  <a:pt x="370829" y="1554704"/>
                </a:lnTo>
                <a:lnTo>
                  <a:pt x="334233" y="1528179"/>
                </a:lnTo>
                <a:lnTo>
                  <a:pt x="299136" y="1499796"/>
                </a:lnTo>
                <a:lnTo>
                  <a:pt x="265609" y="1469627"/>
                </a:lnTo>
                <a:lnTo>
                  <a:pt x="233723" y="1437744"/>
                </a:lnTo>
                <a:lnTo>
                  <a:pt x="203552" y="1404219"/>
                </a:lnTo>
                <a:lnTo>
                  <a:pt x="175166" y="1369124"/>
                </a:lnTo>
                <a:lnTo>
                  <a:pt x="148638" y="1332531"/>
                </a:lnTo>
                <a:lnTo>
                  <a:pt x="124039" y="1294511"/>
                </a:lnTo>
                <a:lnTo>
                  <a:pt x="101442" y="1255136"/>
                </a:lnTo>
                <a:lnTo>
                  <a:pt x="80919" y="1214479"/>
                </a:lnTo>
                <a:lnTo>
                  <a:pt x="62541" y="1172610"/>
                </a:lnTo>
                <a:lnTo>
                  <a:pt x="46379" y="1129603"/>
                </a:lnTo>
                <a:lnTo>
                  <a:pt x="32507" y="1085528"/>
                </a:lnTo>
                <a:lnTo>
                  <a:pt x="20996" y="1040458"/>
                </a:lnTo>
                <a:lnTo>
                  <a:pt x="11918" y="994465"/>
                </a:lnTo>
                <a:lnTo>
                  <a:pt x="5345" y="947619"/>
                </a:lnTo>
                <a:lnTo>
                  <a:pt x="1348" y="899994"/>
                </a:lnTo>
                <a:lnTo>
                  <a:pt x="0" y="851662"/>
                </a:lnTo>
                <a:close/>
              </a:path>
            </a:pathLst>
          </a:custGeom>
          <a:noFill/>
          <a:ln w="27300" cap="flat" cmpd="sng">
            <a:solidFill>
              <a:srgbClr val="FFF6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 extrusionOk="0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noFill/>
          <a:ln w="12700" cap="flat" cmpd="sng">
            <a:solidFill>
              <a:srgbClr val="C6B7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 extrusionOk="0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noFill/>
          <a:ln w="12700" cap="flat" cmpd="sng">
            <a:solidFill>
              <a:srgbClr val="C6B7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0" y="600075"/>
            <a:ext cx="9144000" cy="5715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2670" y="3175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 extrusionOk="0">
                <a:moveTo>
                  <a:pt x="819654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6" y="817759"/>
                </a:lnTo>
                <a:lnTo>
                  <a:pt x="96034" y="813638"/>
                </a:lnTo>
                <a:lnTo>
                  <a:pt x="142624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89" y="666377"/>
                </a:lnTo>
                <a:lnTo>
                  <a:pt x="512839" y="639182"/>
                </a:lnTo>
                <a:lnTo>
                  <a:pt x="547111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1" y="439123"/>
                </a:lnTo>
                <a:lnTo>
                  <a:pt x="715315" y="400349"/>
                </a:lnTo>
                <a:lnTo>
                  <a:pt x="736394" y="360228"/>
                </a:lnTo>
                <a:lnTo>
                  <a:pt x="755281" y="318837"/>
                </a:lnTo>
                <a:lnTo>
                  <a:pt x="771898" y="276253"/>
                </a:lnTo>
                <a:lnTo>
                  <a:pt x="786170" y="232553"/>
                </a:lnTo>
                <a:lnTo>
                  <a:pt x="798019" y="187814"/>
                </a:lnTo>
                <a:lnTo>
                  <a:pt x="807369" y="142112"/>
                </a:lnTo>
                <a:lnTo>
                  <a:pt x="814143" y="95524"/>
                </a:lnTo>
                <a:lnTo>
                  <a:pt x="818263" y="48128"/>
                </a:lnTo>
                <a:lnTo>
                  <a:pt x="819654" y="0"/>
                </a:lnTo>
                <a:close/>
              </a:path>
            </a:pathLst>
          </a:custGeom>
          <a:solidFill>
            <a:srgbClr val="FDF9F4">
              <a:alpha val="3254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670" y="3175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 extrusionOk="0">
                <a:moveTo>
                  <a:pt x="819654" y="0"/>
                </a:moveTo>
                <a:lnTo>
                  <a:pt x="818263" y="48128"/>
                </a:lnTo>
                <a:lnTo>
                  <a:pt x="814143" y="95524"/>
                </a:lnTo>
                <a:lnTo>
                  <a:pt x="807369" y="142112"/>
                </a:lnTo>
                <a:lnTo>
                  <a:pt x="798019" y="187814"/>
                </a:lnTo>
                <a:lnTo>
                  <a:pt x="786170" y="232553"/>
                </a:lnTo>
                <a:lnTo>
                  <a:pt x="771898" y="276253"/>
                </a:lnTo>
                <a:lnTo>
                  <a:pt x="755281" y="318837"/>
                </a:lnTo>
                <a:lnTo>
                  <a:pt x="736394" y="360228"/>
                </a:lnTo>
                <a:lnTo>
                  <a:pt x="715315" y="400349"/>
                </a:lnTo>
                <a:lnTo>
                  <a:pt x="692121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1" y="610102"/>
                </a:lnTo>
                <a:lnTo>
                  <a:pt x="512839" y="639182"/>
                </a:lnTo>
                <a:lnTo>
                  <a:pt x="476989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4" y="806864"/>
                </a:lnTo>
                <a:lnTo>
                  <a:pt x="96034" y="813638"/>
                </a:lnTo>
                <a:lnTo>
                  <a:pt x="48636" y="817759"/>
                </a:lnTo>
                <a:lnTo>
                  <a:pt x="505" y="819150"/>
                </a:lnTo>
                <a:lnTo>
                  <a:pt x="337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4" y="0"/>
                </a:lnTo>
                <a:close/>
              </a:path>
            </a:pathLst>
          </a:custGeom>
          <a:noFill/>
          <a:ln w="12700" cap="flat" cmpd="sng">
            <a:solidFill>
              <a:srgbClr val="D2C3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26492" y="4572"/>
            <a:ext cx="1786127" cy="1786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68275" y="20700"/>
            <a:ext cx="1703705" cy="1703705"/>
          </a:xfrm>
          <a:custGeom>
            <a:avLst/>
            <a:gdLst/>
            <a:ahLst/>
            <a:cxnLst/>
            <a:rect l="l" t="t" r="r" b="b"/>
            <a:pathLst>
              <a:path w="1703705" h="1703705" extrusionOk="0">
                <a:moveTo>
                  <a:pt x="0" y="851662"/>
                </a:moveTo>
                <a:lnTo>
                  <a:pt x="1348" y="803329"/>
                </a:lnTo>
                <a:lnTo>
                  <a:pt x="5345" y="755704"/>
                </a:lnTo>
                <a:lnTo>
                  <a:pt x="11918" y="708858"/>
                </a:lnTo>
                <a:lnTo>
                  <a:pt x="20996" y="662865"/>
                </a:lnTo>
                <a:lnTo>
                  <a:pt x="32507" y="617795"/>
                </a:lnTo>
                <a:lnTo>
                  <a:pt x="46379" y="573720"/>
                </a:lnTo>
                <a:lnTo>
                  <a:pt x="62541" y="530713"/>
                </a:lnTo>
                <a:lnTo>
                  <a:pt x="80919" y="488844"/>
                </a:lnTo>
                <a:lnTo>
                  <a:pt x="101442" y="448187"/>
                </a:lnTo>
                <a:lnTo>
                  <a:pt x="124039" y="408812"/>
                </a:lnTo>
                <a:lnTo>
                  <a:pt x="148638" y="370792"/>
                </a:lnTo>
                <a:lnTo>
                  <a:pt x="175166" y="334199"/>
                </a:lnTo>
                <a:lnTo>
                  <a:pt x="203552" y="299104"/>
                </a:lnTo>
                <a:lnTo>
                  <a:pt x="233723" y="265579"/>
                </a:lnTo>
                <a:lnTo>
                  <a:pt x="265609" y="233696"/>
                </a:lnTo>
                <a:lnTo>
                  <a:pt x="299136" y="203527"/>
                </a:lnTo>
                <a:lnTo>
                  <a:pt x="334233" y="175144"/>
                </a:lnTo>
                <a:lnTo>
                  <a:pt x="370829" y="148619"/>
                </a:lnTo>
                <a:lnTo>
                  <a:pt x="408851" y="124023"/>
                </a:lnTo>
                <a:lnTo>
                  <a:pt x="448227" y="101429"/>
                </a:lnTo>
                <a:lnTo>
                  <a:pt x="488886" y="80908"/>
                </a:lnTo>
                <a:lnTo>
                  <a:pt x="530756" y="62532"/>
                </a:lnTo>
                <a:lnTo>
                  <a:pt x="573764" y="46373"/>
                </a:lnTo>
                <a:lnTo>
                  <a:pt x="617839" y="32502"/>
                </a:lnTo>
                <a:lnTo>
                  <a:pt x="662909" y="20993"/>
                </a:lnTo>
                <a:lnTo>
                  <a:pt x="708902" y="11916"/>
                </a:lnTo>
                <a:lnTo>
                  <a:pt x="755746" y="5344"/>
                </a:lnTo>
                <a:lnTo>
                  <a:pt x="803369" y="1348"/>
                </a:lnTo>
                <a:lnTo>
                  <a:pt x="851700" y="0"/>
                </a:lnTo>
                <a:lnTo>
                  <a:pt x="900029" y="1348"/>
                </a:lnTo>
                <a:lnTo>
                  <a:pt x="947652" y="5344"/>
                </a:lnTo>
                <a:lnTo>
                  <a:pt x="994496" y="11916"/>
                </a:lnTo>
                <a:lnTo>
                  <a:pt x="1040489" y="20993"/>
                </a:lnTo>
                <a:lnTo>
                  <a:pt x="1085560" y="32502"/>
                </a:lnTo>
                <a:lnTo>
                  <a:pt x="1129636" y="46373"/>
                </a:lnTo>
                <a:lnTo>
                  <a:pt x="1172646" y="62532"/>
                </a:lnTo>
                <a:lnTo>
                  <a:pt x="1214517" y="80908"/>
                </a:lnTo>
                <a:lnTo>
                  <a:pt x="1255178" y="101429"/>
                </a:lnTo>
                <a:lnTo>
                  <a:pt x="1294557" y="124023"/>
                </a:lnTo>
                <a:lnTo>
                  <a:pt x="1332581" y="148619"/>
                </a:lnTo>
                <a:lnTo>
                  <a:pt x="1369179" y="175144"/>
                </a:lnTo>
                <a:lnTo>
                  <a:pt x="1404280" y="203527"/>
                </a:lnTo>
                <a:lnTo>
                  <a:pt x="1437810" y="233696"/>
                </a:lnTo>
                <a:lnTo>
                  <a:pt x="1469698" y="265579"/>
                </a:lnTo>
                <a:lnTo>
                  <a:pt x="1499873" y="299104"/>
                </a:lnTo>
                <a:lnTo>
                  <a:pt x="1528261" y="334199"/>
                </a:lnTo>
                <a:lnTo>
                  <a:pt x="1554792" y="370792"/>
                </a:lnTo>
                <a:lnTo>
                  <a:pt x="1579394" y="408812"/>
                </a:lnTo>
                <a:lnTo>
                  <a:pt x="1601993" y="448187"/>
                </a:lnTo>
                <a:lnTo>
                  <a:pt x="1622520" y="488844"/>
                </a:lnTo>
                <a:lnTo>
                  <a:pt x="1640900" y="530713"/>
                </a:lnTo>
                <a:lnTo>
                  <a:pt x="1657064" y="573720"/>
                </a:lnTo>
                <a:lnTo>
                  <a:pt x="1670938" y="617795"/>
                </a:lnTo>
                <a:lnTo>
                  <a:pt x="1682450" y="662865"/>
                </a:lnTo>
                <a:lnTo>
                  <a:pt x="1691530" y="708858"/>
                </a:lnTo>
                <a:lnTo>
                  <a:pt x="1698105" y="755704"/>
                </a:lnTo>
                <a:lnTo>
                  <a:pt x="1702102" y="803329"/>
                </a:lnTo>
                <a:lnTo>
                  <a:pt x="1703451" y="851662"/>
                </a:lnTo>
                <a:lnTo>
                  <a:pt x="1702102" y="899994"/>
                </a:lnTo>
                <a:lnTo>
                  <a:pt x="1698105" y="947619"/>
                </a:lnTo>
                <a:lnTo>
                  <a:pt x="1691530" y="994465"/>
                </a:lnTo>
                <a:lnTo>
                  <a:pt x="1682450" y="1040458"/>
                </a:lnTo>
                <a:lnTo>
                  <a:pt x="1670938" y="1085528"/>
                </a:lnTo>
                <a:lnTo>
                  <a:pt x="1657064" y="1129603"/>
                </a:lnTo>
                <a:lnTo>
                  <a:pt x="1640900" y="1172610"/>
                </a:lnTo>
                <a:lnTo>
                  <a:pt x="1622520" y="1214479"/>
                </a:lnTo>
                <a:lnTo>
                  <a:pt x="1601993" y="1255136"/>
                </a:lnTo>
                <a:lnTo>
                  <a:pt x="1579394" y="1294511"/>
                </a:lnTo>
                <a:lnTo>
                  <a:pt x="1554792" y="1332531"/>
                </a:lnTo>
                <a:lnTo>
                  <a:pt x="1528261" y="1369124"/>
                </a:lnTo>
                <a:lnTo>
                  <a:pt x="1499873" y="1404219"/>
                </a:lnTo>
                <a:lnTo>
                  <a:pt x="1469698" y="1437744"/>
                </a:lnTo>
                <a:lnTo>
                  <a:pt x="1437810" y="1469627"/>
                </a:lnTo>
                <a:lnTo>
                  <a:pt x="1404280" y="1499796"/>
                </a:lnTo>
                <a:lnTo>
                  <a:pt x="1369179" y="1528179"/>
                </a:lnTo>
                <a:lnTo>
                  <a:pt x="1332581" y="1554704"/>
                </a:lnTo>
                <a:lnTo>
                  <a:pt x="1294557" y="1579300"/>
                </a:lnTo>
                <a:lnTo>
                  <a:pt x="1255178" y="1601894"/>
                </a:lnTo>
                <a:lnTo>
                  <a:pt x="1214517" y="1622415"/>
                </a:lnTo>
                <a:lnTo>
                  <a:pt x="1172646" y="1640791"/>
                </a:lnTo>
                <a:lnTo>
                  <a:pt x="1129636" y="1656950"/>
                </a:lnTo>
                <a:lnTo>
                  <a:pt x="1085560" y="1670821"/>
                </a:lnTo>
                <a:lnTo>
                  <a:pt x="1040489" y="1682330"/>
                </a:lnTo>
                <a:lnTo>
                  <a:pt x="994496" y="1691407"/>
                </a:lnTo>
                <a:lnTo>
                  <a:pt x="947652" y="1697979"/>
                </a:lnTo>
                <a:lnTo>
                  <a:pt x="900029" y="1701975"/>
                </a:lnTo>
                <a:lnTo>
                  <a:pt x="851700" y="1703324"/>
                </a:lnTo>
                <a:lnTo>
                  <a:pt x="803369" y="1701975"/>
                </a:lnTo>
                <a:lnTo>
                  <a:pt x="755746" y="1697979"/>
                </a:lnTo>
                <a:lnTo>
                  <a:pt x="708902" y="1691407"/>
                </a:lnTo>
                <a:lnTo>
                  <a:pt x="662909" y="1682330"/>
                </a:lnTo>
                <a:lnTo>
                  <a:pt x="617839" y="1670821"/>
                </a:lnTo>
                <a:lnTo>
                  <a:pt x="573764" y="1656950"/>
                </a:lnTo>
                <a:lnTo>
                  <a:pt x="530756" y="1640791"/>
                </a:lnTo>
                <a:lnTo>
                  <a:pt x="488886" y="1622415"/>
                </a:lnTo>
                <a:lnTo>
                  <a:pt x="448227" y="1601894"/>
                </a:lnTo>
                <a:lnTo>
                  <a:pt x="408851" y="1579300"/>
                </a:lnTo>
                <a:lnTo>
                  <a:pt x="370829" y="1554704"/>
                </a:lnTo>
                <a:lnTo>
                  <a:pt x="334233" y="1528179"/>
                </a:lnTo>
                <a:lnTo>
                  <a:pt x="299136" y="1499796"/>
                </a:lnTo>
                <a:lnTo>
                  <a:pt x="265609" y="1469627"/>
                </a:lnTo>
                <a:lnTo>
                  <a:pt x="233723" y="1437744"/>
                </a:lnTo>
                <a:lnTo>
                  <a:pt x="203552" y="1404219"/>
                </a:lnTo>
                <a:lnTo>
                  <a:pt x="175166" y="1369124"/>
                </a:lnTo>
                <a:lnTo>
                  <a:pt x="148638" y="1332531"/>
                </a:lnTo>
                <a:lnTo>
                  <a:pt x="124039" y="1294511"/>
                </a:lnTo>
                <a:lnTo>
                  <a:pt x="101442" y="1255136"/>
                </a:lnTo>
                <a:lnTo>
                  <a:pt x="80919" y="1214479"/>
                </a:lnTo>
                <a:lnTo>
                  <a:pt x="62541" y="1172610"/>
                </a:lnTo>
                <a:lnTo>
                  <a:pt x="46379" y="1129603"/>
                </a:lnTo>
                <a:lnTo>
                  <a:pt x="32507" y="1085528"/>
                </a:lnTo>
                <a:lnTo>
                  <a:pt x="20996" y="1040458"/>
                </a:lnTo>
                <a:lnTo>
                  <a:pt x="11918" y="994465"/>
                </a:lnTo>
                <a:lnTo>
                  <a:pt x="5345" y="947619"/>
                </a:lnTo>
                <a:lnTo>
                  <a:pt x="1348" y="899994"/>
                </a:lnTo>
                <a:lnTo>
                  <a:pt x="0" y="851662"/>
                </a:lnTo>
                <a:close/>
              </a:path>
            </a:pathLst>
          </a:custGeom>
          <a:noFill/>
          <a:ln w="27300" cap="flat" cmpd="sng">
            <a:solidFill>
              <a:srgbClr val="FFF6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 extrusionOk="0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noFill/>
          <a:ln w="12700" cap="flat" cmpd="sng">
            <a:solidFill>
              <a:srgbClr val="C6B7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 extrusionOk="0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noFill/>
          <a:ln w="12700" cap="flat" cmpd="sng">
            <a:solidFill>
              <a:srgbClr val="C6B7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2738627" y="2157983"/>
            <a:ext cx="4402835" cy="113538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670" y="3175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 extrusionOk="0">
                <a:moveTo>
                  <a:pt x="819654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6" y="817759"/>
                </a:lnTo>
                <a:lnTo>
                  <a:pt x="96034" y="813638"/>
                </a:lnTo>
                <a:lnTo>
                  <a:pt x="142624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89" y="666377"/>
                </a:lnTo>
                <a:lnTo>
                  <a:pt x="512839" y="639182"/>
                </a:lnTo>
                <a:lnTo>
                  <a:pt x="547111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1" y="439123"/>
                </a:lnTo>
                <a:lnTo>
                  <a:pt x="715315" y="400349"/>
                </a:lnTo>
                <a:lnTo>
                  <a:pt x="736394" y="360228"/>
                </a:lnTo>
                <a:lnTo>
                  <a:pt x="755281" y="318837"/>
                </a:lnTo>
                <a:lnTo>
                  <a:pt x="771898" y="276253"/>
                </a:lnTo>
                <a:lnTo>
                  <a:pt x="786170" y="232553"/>
                </a:lnTo>
                <a:lnTo>
                  <a:pt x="798019" y="187814"/>
                </a:lnTo>
                <a:lnTo>
                  <a:pt x="807369" y="142112"/>
                </a:lnTo>
                <a:lnTo>
                  <a:pt x="814143" y="95524"/>
                </a:lnTo>
                <a:lnTo>
                  <a:pt x="818263" y="48128"/>
                </a:lnTo>
                <a:lnTo>
                  <a:pt x="819654" y="0"/>
                </a:lnTo>
                <a:close/>
              </a:path>
            </a:pathLst>
          </a:custGeom>
          <a:solidFill>
            <a:srgbClr val="FDF9F4">
              <a:alpha val="3254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670" y="3175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 extrusionOk="0">
                <a:moveTo>
                  <a:pt x="819654" y="0"/>
                </a:moveTo>
                <a:lnTo>
                  <a:pt x="818263" y="48128"/>
                </a:lnTo>
                <a:lnTo>
                  <a:pt x="814143" y="95524"/>
                </a:lnTo>
                <a:lnTo>
                  <a:pt x="807369" y="142112"/>
                </a:lnTo>
                <a:lnTo>
                  <a:pt x="798019" y="187814"/>
                </a:lnTo>
                <a:lnTo>
                  <a:pt x="786170" y="232553"/>
                </a:lnTo>
                <a:lnTo>
                  <a:pt x="771898" y="276253"/>
                </a:lnTo>
                <a:lnTo>
                  <a:pt x="755281" y="318837"/>
                </a:lnTo>
                <a:lnTo>
                  <a:pt x="736394" y="360228"/>
                </a:lnTo>
                <a:lnTo>
                  <a:pt x="715315" y="400349"/>
                </a:lnTo>
                <a:lnTo>
                  <a:pt x="692121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1" y="610102"/>
                </a:lnTo>
                <a:lnTo>
                  <a:pt x="512839" y="639182"/>
                </a:lnTo>
                <a:lnTo>
                  <a:pt x="476989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4" y="806864"/>
                </a:lnTo>
                <a:lnTo>
                  <a:pt x="96034" y="813638"/>
                </a:lnTo>
                <a:lnTo>
                  <a:pt x="48636" y="817759"/>
                </a:lnTo>
                <a:lnTo>
                  <a:pt x="505" y="819150"/>
                </a:lnTo>
                <a:lnTo>
                  <a:pt x="337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4" y="0"/>
                </a:lnTo>
                <a:close/>
              </a:path>
            </a:pathLst>
          </a:custGeom>
          <a:noFill/>
          <a:ln w="12700" cap="flat" cmpd="sng">
            <a:solidFill>
              <a:srgbClr val="D2C3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26492" y="4572"/>
            <a:ext cx="1786127" cy="178612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68275" y="20700"/>
            <a:ext cx="1703705" cy="1703705"/>
          </a:xfrm>
          <a:custGeom>
            <a:avLst/>
            <a:gdLst/>
            <a:ahLst/>
            <a:cxnLst/>
            <a:rect l="l" t="t" r="r" b="b"/>
            <a:pathLst>
              <a:path w="1703705" h="1703705" extrusionOk="0">
                <a:moveTo>
                  <a:pt x="0" y="851662"/>
                </a:moveTo>
                <a:lnTo>
                  <a:pt x="1348" y="803329"/>
                </a:lnTo>
                <a:lnTo>
                  <a:pt x="5345" y="755704"/>
                </a:lnTo>
                <a:lnTo>
                  <a:pt x="11918" y="708858"/>
                </a:lnTo>
                <a:lnTo>
                  <a:pt x="20996" y="662865"/>
                </a:lnTo>
                <a:lnTo>
                  <a:pt x="32507" y="617795"/>
                </a:lnTo>
                <a:lnTo>
                  <a:pt x="46379" y="573720"/>
                </a:lnTo>
                <a:lnTo>
                  <a:pt x="62541" y="530713"/>
                </a:lnTo>
                <a:lnTo>
                  <a:pt x="80919" y="488844"/>
                </a:lnTo>
                <a:lnTo>
                  <a:pt x="101442" y="448187"/>
                </a:lnTo>
                <a:lnTo>
                  <a:pt x="124039" y="408812"/>
                </a:lnTo>
                <a:lnTo>
                  <a:pt x="148638" y="370792"/>
                </a:lnTo>
                <a:lnTo>
                  <a:pt x="175166" y="334199"/>
                </a:lnTo>
                <a:lnTo>
                  <a:pt x="203552" y="299104"/>
                </a:lnTo>
                <a:lnTo>
                  <a:pt x="233723" y="265579"/>
                </a:lnTo>
                <a:lnTo>
                  <a:pt x="265609" y="233696"/>
                </a:lnTo>
                <a:lnTo>
                  <a:pt x="299136" y="203527"/>
                </a:lnTo>
                <a:lnTo>
                  <a:pt x="334233" y="175144"/>
                </a:lnTo>
                <a:lnTo>
                  <a:pt x="370829" y="148619"/>
                </a:lnTo>
                <a:lnTo>
                  <a:pt x="408851" y="124023"/>
                </a:lnTo>
                <a:lnTo>
                  <a:pt x="448227" y="101429"/>
                </a:lnTo>
                <a:lnTo>
                  <a:pt x="488886" y="80908"/>
                </a:lnTo>
                <a:lnTo>
                  <a:pt x="530756" y="62532"/>
                </a:lnTo>
                <a:lnTo>
                  <a:pt x="573764" y="46373"/>
                </a:lnTo>
                <a:lnTo>
                  <a:pt x="617839" y="32502"/>
                </a:lnTo>
                <a:lnTo>
                  <a:pt x="662909" y="20993"/>
                </a:lnTo>
                <a:lnTo>
                  <a:pt x="708902" y="11916"/>
                </a:lnTo>
                <a:lnTo>
                  <a:pt x="755746" y="5344"/>
                </a:lnTo>
                <a:lnTo>
                  <a:pt x="803369" y="1348"/>
                </a:lnTo>
                <a:lnTo>
                  <a:pt x="851700" y="0"/>
                </a:lnTo>
                <a:lnTo>
                  <a:pt x="900029" y="1348"/>
                </a:lnTo>
                <a:lnTo>
                  <a:pt x="947652" y="5344"/>
                </a:lnTo>
                <a:lnTo>
                  <a:pt x="994496" y="11916"/>
                </a:lnTo>
                <a:lnTo>
                  <a:pt x="1040489" y="20993"/>
                </a:lnTo>
                <a:lnTo>
                  <a:pt x="1085560" y="32502"/>
                </a:lnTo>
                <a:lnTo>
                  <a:pt x="1129636" y="46373"/>
                </a:lnTo>
                <a:lnTo>
                  <a:pt x="1172646" y="62532"/>
                </a:lnTo>
                <a:lnTo>
                  <a:pt x="1214517" y="80908"/>
                </a:lnTo>
                <a:lnTo>
                  <a:pt x="1255178" y="101429"/>
                </a:lnTo>
                <a:lnTo>
                  <a:pt x="1294557" y="124023"/>
                </a:lnTo>
                <a:lnTo>
                  <a:pt x="1332581" y="148619"/>
                </a:lnTo>
                <a:lnTo>
                  <a:pt x="1369179" y="175144"/>
                </a:lnTo>
                <a:lnTo>
                  <a:pt x="1404280" y="203527"/>
                </a:lnTo>
                <a:lnTo>
                  <a:pt x="1437810" y="233696"/>
                </a:lnTo>
                <a:lnTo>
                  <a:pt x="1469698" y="265579"/>
                </a:lnTo>
                <a:lnTo>
                  <a:pt x="1499873" y="299104"/>
                </a:lnTo>
                <a:lnTo>
                  <a:pt x="1528261" y="334199"/>
                </a:lnTo>
                <a:lnTo>
                  <a:pt x="1554792" y="370792"/>
                </a:lnTo>
                <a:lnTo>
                  <a:pt x="1579394" y="408812"/>
                </a:lnTo>
                <a:lnTo>
                  <a:pt x="1601993" y="448187"/>
                </a:lnTo>
                <a:lnTo>
                  <a:pt x="1622520" y="488844"/>
                </a:lnTo>
                <a:lnTo>
                  <a:pt x="1640900" y="530713"/>
                </a:lnTo>
                <a:lnTo>
                  <a:pt x="1657064" y="573720"/>
                </a:lnTo>
                <a:lnTo>
                  <a:pt x="1670938" y="617795"/>
                </a:lnTo>
                <a:lnTo>
                  <a:pt x="1682450" y="662865"/>
                </a:lnTo>
                <a:lnTo>
                  <a:pt x="1691530" y="708858"/>
                </a:lnTo>
                <a:lnTo>
                  <a:pt x="1698105" y="755704"/>
                </a:lnTo>
                <a:lnTo>
                  <a:pt x="1702102" y="803329"/>
                </a:lnTo>
                <a:lnTo>
                  <a:pt x="1703451" y="851662"/>
                </a:lnTo>
                <a:lnTo>
                  <a:pt x="1702102" y="899994"/>
                </a:lnTo>
                <a:lnTo>
                  <a:pt x="1698105" y="947619"/>
                </a:lnTo>
                <a:lnTo>
                  <a:pt x="1691530" y="994465"/>
                </a:lnTo>
                <a:lnTo>
                  <a:pt x="1682450" y="1040458"/>
                </a:lnTo>
                <a:lnTo>
                  <a:pt x="1670938" y="1085528"/>
                </a:lnTo>
                <a:lnTo>
                  <a:pt x="1657064" y="1129603"/>
                </a:lnTo>
                <a:lnTo>
                  <a:pt x="1640900" y="1172610"/>
                </a:lnTo>
                <a:lnTo>
                  <a:pt x="1622520" y="1214479"/>
                </a:lnTo>
                <a:lnTo>
                  <a:pt x="1601993" y="1255136"/>
                </a:lnTo>
                <a:lnTo>
                  <a:pt x="1579394" y="1294511"/>
                </a:lnTo>
                <a:lnTo>
                  <a:pt x="1554792" y="1332531"/>
                </a:lnTo>
                <a:lnTo>
                  <a:pt x="1528261" y="1369124"/>
                </a:lnTo>
                <a:lnTo>
                  <a:pt x="1499873" y="1404219"/>
                </a:lnTo>
                <a:lnTo>
                  <a:pt x="1469698" y="1437744"/>
                </a:lnTo>
                <a:lnTo>
                  <a:pt x="1437810" y="1469627"/>
                </a:lnTo>
                <a:lnTo>
                  <a:pt x="1404280" y="1499796"/>
                </a:lnTo>
                <a:lnTo>
                  <a:pt x="1369179" y="1528179"/>
                </a:lnTo>
                <a:lnTo>
                  <a:pt x="1332581" y="1554704"/>
                </a:lnTo>
                <a:lnTo>
                  <a:pt x="1294557" y="1579300"/>
                </a:lnTo>
                <a:lnTo>
                  <a:pt x="1255178" y="1601894"/>
                </a:lnTo>
                <a:lnTo>
                  <a:pt x="1214517" y="1622415"/>
                </a:lnTo>
                <a:lnTo>
                  <a:pt x="1172646" y="1640791"/>
                </a:lnTo>
                <a:lnTo>
                  <a:pt x="1129636" y="1656950"/>
                </a:lnTo>
                <a:lnTo>
                  <a:pt x="1085560" y="1670821"/>
                </a:lnTo>
                <a:lnTo>
                  <a:pt x="1040489" y="1682330"/>
                </a:lnTo>
                <a:lnTo>
                  <a:pt x="994496" y="1691407"/>
                </a:lnTo>
                <a:lnTo>
                  <a:pt x="947652" y="1697979"/>
                </a:lnTo>
                <a:lnTo>
                  <a:pt x="900029" y="1701975"/>
                </a:lnTo>
                <a:lnTo>
                  <a:pt x="851700" y="1703324"/>
                </a:lnTo>
                <a:lnTo>
                  <a:pt x="803369" y="1701975"/>
                </a:lnTo>
                <a:lnTo>
                  <a:pt x="755746" y="1697979"/>
                </a:lnTo>
                <a:lnTo>
                  <a:pt x="708902" y="1691407"/>
                </a:lnTo>
                <a:lnTo>
                  <a:pt x="662909" y="1682330"/>
                </a:lnTo>
                <a:lnTo>
                  <a:pt x="617839" y="1670821"/>
                </a:lnTo>
                <a:lnTo>
                  <a:pt x="573764" y="1656950"/>
                </a:lnTo>
                <a:lnTo>
                  <a:pt x="530756" y="1640791"/>
                </a:lnTo>
                <a:lnTo>
                  <a:pt x="488886" y="1622415"/>
                </a:lnTo>
                <a:lnTo>
                  <a:pt x="448227" y="1601894"/>
                </a:lnTo>
                <a:lnTo>
                  <a:pt x="408851" y="1579300"/>
                </a:lnTo>
                <a:lnTo>
                  <a:pt x="370829" y="1554704"/>
                </a:lnTo>
                <a:lnTo>
                  <a:pt x="334233" y="1528179"/>
                </a:lnTo>
                <a:lnTo>
                  <a:pt x="299136" y="1499796"/>
                </a:lnTo>
                <a:lnTo>
                  <a:pt x="265609" y="1469627"/>
                </a:lnTo>
                <a:lnTo>
                  <a:pt x="233723" y="1437744"/>
                </a:lnTo>
                <a:lnTo>
                  <a:pt x="203552" y="1404219"/>
                </a:lnTo>
                <a:lnTo>
                  <a:pt x="175166" y="1369124"/>
                </a:lnTo>
                <a:lnTo>
                  <a:pt x="148638" y="1332531"/>
                </a:lnTo>
                <a:lnTo>
                  <a:pt x="124039" y="1294511"/>
                </a:lnTo>
                <a:lnTo>
                  <a:pt x="101442" y="1255136"/>
                </a:lnTo>
                <a:lnTo>
                  <a:pt x="80919" y="1214479"/>
                </a:lnTo>
                <a:lnTo>
                  <a:pt x="62541" y="1172610"/>
                </a:lnTo>
                <a:lnTo>
                  <a:pt x="46379" y="1129603"/>
                </a:lnTo>
                <a:lnTo>
                  <a:pt x="32507" y="1085528"/>
                </a:lnTo>
                <a:lnTo>
                  <a:pt x="20996" y="1040458"/>
                </a:lnTo>
                <a:lnTo>
                  <a:pt x="11918" y="994465"/>
                </a:lnTo>
                <a:lnTo>
                  <a:pt x="5345" y="947619"/>
                </a:lnTo>
                <a:lnTo>
                  <a:pt x="1348" y="899994"/>
                </a:lnTo>
                <a:lnTo>
                  <a:pt x="0" y="851662"/>
                </a:lnTo>
                <a:close/>
              </a:path>
            </a:pathLst>
          </a:custGeom>
          <a:noFill/>
          <a:ln w="27300" cap="flat" cmpd="sng">
            <a:solidFill>
              <a:srgbClr val="FFF6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 extrusionOk="0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noFill/>
          <a:ln w="12700" cap="flat" cmpd="sng">
            <a:solidFill>
              <a:srgbClr val="C6B7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 extrusionOk="0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noFill/>
          <a:ln w="12700" cap="flat" cmpd="sng">
            <a:solidFill>
              <a:srgbClr val="C6B7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7.png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2514600" y="4000500"/>
            <a:ext cx="4114800" cy="1964700"/>
          </a:xfrm>
          <a:prstGeom prst="roundRect">
            <a:avLst>
              <a:gd name="adj" fmla="val 16551"/>
            </a:avLst>
          </a:prstGeom>
          <a:solidFill>
            <a:schemeClr val="accent1"/>
          </a:solidFill>
          <a:ln w="50800" cap="flat" cmpd="sng">
            <a:solidFill>
              <a:srgbClr val="910000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604900" y="4835075"/>
            <a:ext cx="393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Dinesh Gonuguntla</a:t>
            </a:r>
            <a:endParaRPr sz="288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Kamile Forbes</a:t>
            </a:r>
            <a:endParaRPr sz="288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Zach Schaefer</a:t>
            </a:r>
            <a:endParaRPr sz="288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2937510" y="4011930"/>
            <a:ext cx="2125980" cy="582930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7"/>
          <p:cNvSpPr/>
          <p:nvPr/>
        </p:nvSpPr>
        <p:spPr>
          <a:xfrm rot="10800000">
            <a:off x="5017770" y="418338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503170" y="398907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2503170" y="4389120"/>
            <a:ext cx="525780" cy="205740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937760" y="3977640"/>
            <a:ext cx="525780" cy="217170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2754630" y="4011930"/>
            <a:ext cx="2457450" cy="5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Presented by</a:t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717233" y="1957102"/>
            <a:ext cx="756578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6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Introduction to Scrummy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1097280" y="634048"/>
            <a:ext cx="5311013" cy="52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changes during a sprint</a:t>
            </a:r>
            <a:endParaRPr dirty="0"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308610" y="4869181"/>
            <a:ext cx="851535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 Sans"/>
              <a:buChar char="•"/>
            </a:pPr>
            <a:r>
              <a:rPr lang="en-US"/>
              <a:t>Plan sprint durations around how long you can commit to keeping change out of the sprint</a:t>
            </a:r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2514600" y="1693069"/>
            <a:ext cx="3577590" cy="2754630"/>
            <a:chOff x="0" y="0"/>
            <a:chExt cx="2504" cy="1927"/>
          </a:xfrm>
        </p:grpSpPr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04" cy="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8"/>
            <p:cNvSpPr/>
            <p:nvPr/>
          </p:nvSpPr>
          <p:spPr>
            <a:xfrm>
              <a:off x="224" y="254"/>
              <a:ext cx="2056" cy="14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3378994" y="2091690"/>
            <a:ext cx="1855946" cy="1954530"/>
            <a:chOff x="0" y="0"/>
            <a:chExt cx="1298" cy="1368"/>
          </a:xfrm>
        </p:grpSpPr>
        <p:pic>
          <p:nvPicPr>
            <p:cNvPr id="255" name="Google Shape;25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79"/>
              <a:ext cx="1298" cy="1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" y="0"/>
              <a:ext cx="623" cy="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2688450" y="273625"/>
            <a:ext cx="3767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Scrummy framework</a:t>
            </a: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265" name="Google Shape;265;p19"/>
            <p:cNvSpPr/>
            <p:nvPr/>
          </p:nvSpPr>
          <p:spPr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04" y="288"/>
              <a:ext cx="18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owner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ScrumMaster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Team</a:t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 rot="10800000">
              <a:off x="1420" y="106"/>
              <a:ext cx="324" cy="2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04" y="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Roles</a:t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2846070" y="2423160"/>
            <a:ext cx="3726180" cy="2274570"/>
            <a:chOff x="0" y="0"/>
            <a:chExt cx="2608" cy="1592"/>
          </a:xfrm>
        </p:grpSpPr>
        <p:sp>
          <p:nvSpPr>
            <p:cNvPr id="274" name="Google Shape;274;p19"/>
            <p:cNvSpPr/>
            <p:nvPr/>
          </p:nvSpPr>
          <p:spPr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04" y="240"/>
              <a:ext cx="2400" cy="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planning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review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retrospective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Daily scrum meeting</a:t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Ceremonies</a:t>
              </a:r>
              <a:endParaRPr/>
            </a:p>
          </p:txBody>
        </p:sp>
      </p:grpSp>
      <p:grpSp>
        <p:nvGrpSpPr>
          <p:cNvPr id="282" name="Google Shape;282;p19"/>
          <p:cNvGrpSpPr/>
          <p:nvPr/>
        </p:nvGrpSpPr>
        <p:grpSpPr>
          <a:xfrm>
            <a:off x="4594860" y="4594849"/>
            <a:ext cx="3869066" cy="2143125"/>
            <a:chOff x="0" y="0"/>
            <a:chExt cx="2708" cy="1500"/>
          </a:xfrm>
        </p:grpSpPr>
        <p:sp>
          <p:nvSpPr>
            <p:cNvPr id="283" name="Google Shape;283;p19"/>
            <p:cNvSpPr/>
            <p:nvPr/>
          </p:nvSpPr>
          <p:spPr>
            <a:xfrm>
              <a:off x="8" y="0"/>
              <a:ext cx="2700" cy="1500"/>
            </a:xfrm>
            <a:prstGeom prst="roundRect">
              <a:avLst>
                <a:gd name="adj" fmla="val 14903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96" y="392"/>
              <a:ext cx="24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backlog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backlog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Burndown charts</a:t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04" y="0"/>
              <a:ext cx="1200" cy="30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0" y="0"/>
              <a:ext cx="324" cy="2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04" y="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Artifacts</a:t>
              </a:r>
              <a:endParaRPr/>
            </a:p>
          </p:txBody>
        </p:sp>
      </p:grpSp>
      <p:sp>
        <p:nvSpPr>
          <p:cNvPr id="288" name="Google Shape;288;p19"/>
          <p:cNvSpPr/>
          <p:nvPr/>
        </p:nvSpPr>
        <p:spPr>
          <a:xfrm rot="10800000">
            <a:off x="6663315" y="459484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422859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framework</a:t>
            </a:r>
            <a:endParaRPr dirty="0"/>
          </a:p>
        </p:txBody>
      </p:sp>
      <p:grpSp>
        <p:nvGrpSpPr>
          <p:cNvPr id="295" name="Google Shape;295;p20"/>
          <p:cNvGrpSpPr/>
          <p:nvPr/>
        </p:nvGrpSpPr>
        <p:grpSpPr>
          <a:xfrm>
            <a:off x="2846070" y="2423160"/>
            <a:ext cx="3726180" cy="2274570"/>
            <a:chOff x="0" y="0"/>
            <a:chExt cx="2608" cy="1592"/>
          </a:xfrm>
        </p:grpSpPr>
        <p:sp>
          <p:nvSpPr>
            <p:cNvPr id="296" name="Google Shape;296;p20"/>
            <p:cNvSpPr/>
            <p:nvPr/>
          </p:nvSpPr>
          <p:spPr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 cap="flat" cmpd="sng">
              <a:solidFill>
                <a:srgbClr val="B3B3B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planning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review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retrospective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Daily scrum meeting</a:t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Ceremonies</a:t>
              </a:r>
              <a:endParaRPr/>
            </a:p>
          </p:txBody>
        </p:sp>
      </p:grpSp>
      <p:sp>
        <p:nvSpPr>
          <p:cNvPr id="304" name="Google Shape;304;p20"/>
          <p:cNvSpPr/>
          <p:nvPr/>
        </p:nvSpPr>
        <p:spPr>
          <a:xfrm>
            <a:off x="4606290" y="4594860"/>
            <a:ext cx="3714750" cy="184023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4732020" y="5154930"/>
            <a:ext cx="339471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-200025" algn="l" rtl="0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3150"/>
              <a:buFont typeface="Merriweather Sans"/>
              <a:buChar char="•"/>
            </a:pPr>
            <a:r>
              <a:rPr lang="en-US" sz="2520">
                <a:solidFill>
                  <a:srgbClr val="B3B3B3"/>
                </a:solidFill>
                <a:latin typeface="Gill Sans"/>
                <a:ea typeface="Gill Sans"/>
                <a:cs typeface="Gill Sans"/>
                <a:sym typeface="Gill Sans"/>
              </a:rPr>
              <a:t>Product backlog</a:t>
            </a:r>
            <a:endParaRPr/>
          </a:p>
          <a:p>
            <a:pPr marL="0" marR="0" lvl="0" indent="-200025" algn="l" rtl="0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3150"/>
              <a:buFont typeface="Merriweather Sans"/>
              <a:buChar char="•"/>
            </a:pPr>
            <a:r>
              <a:rPr lang="en-US" sz="2520">
                <a:solidFill>
                  <a:srgbClr val="B3B3B3"/>
                </a:solidFill>
                <a:latin typeface="Gill Sans"/>
                <a:ea typeface="Gill Sans"/>
                <a:cs typeface="Gill Sans"/>
                <a:sym typeface="Gill Sans"/>
              </a:rPr>
              <a:t>Sprint backlog</a:t>
            </a:r>
            <a:endParaRPr/>
          </a:p>
          <a:p>
            <a:pPr marL="0" marR="0" lvl="0" indent="-200025" algn="l" rtl="0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3150"/>
              <a:buFont typeface="Merriweather Sans"/>
              <a:buChar char="•"/>
            </a:pPr>
            <a:r>
              <a:rPr lang="en-US" sz="2520">
                <a:solidFill>
                  <a:srgbClr val="B3B3B3"/>
                </a:solidFill>
                <a:latin typeface="Gill Sans"/>
                <a:ea typeface="Gill Sans"/>
                <a:cs typeface="Gill Sans"/>
                <a:sym typeface="Gill Sans"/>
              </a:rPr>
              <a:t>Burndown charts</a:t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5029200" y="4594860"/>
            <a:ext cx="1714500" cy="53721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20"/>
          <p:cNvSpPr/>
          <p:nvPr/>
        </p:nvSpPr>
        <p:spPr>
          <a:xfrm rot="10800000">
            <a:off x="6640830" y="472059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4594860" y="459486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4594860" y="490347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6526530" y="459486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4743450" y="4606290"/>
            <a:ext cx="1908810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Artifacts</a:t>
            </a:r>
            <a:endParaRPr/>
          </a:p>
        </p:txBody>
      </p:sp>
      <p:grpSp>
        <p:nvGrpSpPr>
          <p:cNvPr id="312" name="Google Shape;312;p20"/>
          <p:cNvGrpSpPr/>
          <p:nvPr/>
        </p:nvGrpSpPr>
        <p:grpSpPr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313" name="Google Shape;313;p20"/>
            <p:cNvSpPr/>
            <p:nvPr/>
          </p:nvSpPr>
          <p:spPr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owner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ScrumMaster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Team</a:t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Roles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814766" y="711200"/>
            <a:ext cx="394322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owner</a:t>
            </a:r>
            <a:endParaRPr dirty="0"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43330" y="1884522"/>
            <a:ext cx="7371588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the features of the product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Decide on release date and content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 responsible for the profitability of the product (ROI)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Prioritize features according to market value 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Adjust features and priority every iteration, as needed  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Accept or reject work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6550" y="190024"/>
            <a:ext cx="2194560" cy="169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1333500" y="596900"/>
            <a:ext cx="45432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Scrum Master</a:t>
            </a:r>
            <a:endParaRPr dirty="0"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0369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Merriweather Sans"/>
              <a:buChar char="•"/>
            </a:pPr>
            <a:r>
              <a:rPr lang="en-US" sz="1633" dirty="0"/>
              <a:t>Represents management to the project</a:t>
            </a:r>
            <a:endParaRPr dirty="0"/>
          </a:p>
          <a:p>
            <a:pPr marL="628650" lvl="0" indent="-103695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Merriweather Sans"/>
              <a:buChar char="•"/>
            </a:pPr>
            <a:r>
              <a:rPr lang="en-US" sz="1633" dirty="0"/>
              <a:t>Responsible for enacting Scrum values and practices</a:t>
            </a:r>
            <a:endParaRPr dirty="0"/>
          </a:p>
          <a:p>
            <a:pPr marL="628650" lvl="0" indent="-103695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Merriweather Sans"/>
              <a:buChar char="•"/>
            </a:pPr>
            <a:r>
              <a:rPr lang="en-US" sz="1633" dirty="0"/>
              <a:t>Removes impediments </a:t>
            </a:r>
            <a:endParaRPr dirty="0"/>
          </a:p>
          <a:p>
            <a:pPr marL="628650" lvl="0" indent="-103695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Merriweather Sans"/>
              <a:buChar char="•"/>
            </a:pPr>
            <a:r>
              <a:rPr lang="en-US" sz="1633" dirty="0"/>
              <a:t>Ensure that the team is fully functional and productive</a:t>
            </a:r>
            <a:endParaRPr dirty="0"/>
          </a:p>
          <a:p>
            <a:pPr marL="628650" lvl="0" indent="-103695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Merriweather Sans"/>
              <a:buChar char="•"/>
            </a:pPr>
            <a:r>
              <a:rPr lang="en-US" sz="1633" dirty="0"/>
              <a:t>Enable close cooperation across all roles and functions</a:t>
            </a:r>
            <a:endParaRPr dirty="0"/>
          </a:p>
          <a:p>
            <a:pPr marL="628650" lvl="0" indent="-103695" algn="l" rtl="0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Merriweather Sans"/>
              <a:buChar char="•"/>
            </a:pPr>
            <a:r>
              <a:rPr lang="en-US" sz="1633" dirty="0"/>
              <a:t>Shield the team from external interferences</a:t>
            </a:r>
            <a:endParaRPr dirty="0"/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8030" y="337185"/>
            <a:ext cx="1645920" cy="138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team</a:t>
            </a:r>
            <a:endParaRPr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262890" y="1440180"/>
            <a:ext cx="8698230" cy="308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200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Merriweather Sans"/>
              <a:buChar char="•"/>
            </a:pPr>
            <a:r>
              <a:rPr lang="en-US" sz="3150" dirty="0"/>
              <a:t>Typically 5-9 people</a:t>
            </a:r>
            <a:endParaRPr dirty="0"/>
          </a:p>
          <a:p>
            <a:pPr marL="628650" lvl="0" indent="-20002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Merriweather Sans"/>
              <a:buChar char="•"/>
            </a:pPr>
            <a:r>
              <a:rPr lang="en-US" sz="3150" dirty="0"/>
              <a:t>Cross-functional:</a:t>
            </a:r>
            <a:endParaRPr dirty="0"/>
          </a:p>
          <a:p>
            <a:pPr marL="937260" lvl="1" indent="-17716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2790"/>
              <a:buFont typeface="Merriweather Sans"/>
              <a:buChar char="•"/>
            </a:pPr>
            <a:r>
              <a:rPr lang="en-US" sz="2790" dirty="0"/>
              <a:t>Programmers, testers, user experience designers, etc.</a:t>
            </a:r>
            <a:endParaRPr dirty="0"/>
          </a:p>
          <a:p>
            <a:pPr marL="628650" lvl="0" indent="-17716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Merriweather Sans"/>
              <a:buChar char="•"/>
            </a:pPr>
            <a:r>
              <a:rPr lang="en-US" sz="2790" dirty="0"/>
              <a:t>M</a:t>
            </a:r>
            <a:r>
              <a:rPr lang="en-US" sz="3150" dirty="0"/>
              <a:t>embers should be full-time</a:t>
            </a:r>
            <a:endParaRPr dirty="0"/>
          </a:p>
          <a:p>
            <a:pPr marL="937260" lvl="2" indent="-15430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5F7BAE"/>
              </a:buClr>
              <a:buSzPts val="2430"/>
              <a:buFont typeface="Merriweather Sans"/>
              <a:buChar char="•"/>
            </a:pPr>
            <a:r>
              <a:rPr lang="en-US" sz="2430" dirty="0"/>
              <a:t>May be exceptions (e.g., database administrator)</a:t>
            </a:r>
            <a:endParaRPr dirty="0"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5892165" y="520065"/>
            <a:ext cx="2434590" cy="1924527"/>
            <a:chOff x="0" y="0"/>
            <a:chExt cx="1704" cy="1346"/>
          </a:xfrm>
        </p:grpSpPr>
        <p:pic>
          <p:nvPicPr>
            <p:cNvPr id="345" name="Google Shape;34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6" name="Google Shape;346;p23"/>
            <p:cNvGrpSpPr/>
            <p:nvPr/>
          </p:nvGrpSpPr>
          <p:grpSpPr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347" name="Google Shape;347;p23"/>
              <p:cNvGrpSpPr/>
              <p:nvPr/>
            </p:nvGrpSpPr>
            <p:grpSpPr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348" name="Google Shape;348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9" name="Google Shape;349;p2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0" name="Google Shape;350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51" name="Google Shape;351;p2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52" name="Google Shape;352;p23"/>
              <p:cNvGrpSpPr/>
              <p:nvPr/>
            </p:nvGrpSpPr>
            <p:grpSpPr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353" name="Google Shape;353;p2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4" name="Google Shape;354;p2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5" name="Google Shape;355;p2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>
            <a:spLocks noGrp="1"/>
          </p:cNvSpPr>
          <p:nvPr>
            <p:ph type="title"/>
          </p:nvPr>
        </p:nvSpPr>
        <p:spPr>
          <a:xfrm>
            <a:off x="2492851" y="974497"/>
            <a:ext cx="235204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team</a:t>
            </a:r>
            <a:endParaRPr dirty="0"/>
          </a:p>
        </p:txBody>
      </p:sp>
      <p:sp>
        <p:nvSpPr>
          <p:cNvPr id="362" name="Google Shape;362;p24"/>
          <p:cNvSpPr txBox="1">
            <a:spLocks noGrp="1"/>
          </p:cNvSpPr>
          <p:nvPr>
            <p:ph type="body" idx="1"/>
          </p:nvPr>
        </p:nvSpPr>
        <p:spPr>
          <a:xfrm>
            <a:off x="262890" y="1440180"/>
            <a:ext cx="8698230" cy="219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Merriweather Sans"/>
              <a:buNone/>
            </a:pPr>
            <a:endParaRPr sz="3150"/>
          </a:p>
          <a:p>
            <a:pPr marL="628650" lvl="0" indent="-20002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Merriweather Sans"/>
              <a:buChar char="•"/>
            </a:pPr>
            <a:r>
              <a:rPr lang="en-US" sz="3150"/>
              <a:t>Teams are self-organizing</a:t>
            </a:r>
            <a:endParaRPr/>
          </a:p>
          <a:p>
            <a:pPr marL="937260" lvl="1" indent="-17716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2790"/>
              <a:buFont typeface="Merriweather Sans"/>
              <a:buChar char="•"/>
            </a:pPr>
            <a:r>
              <a:rPr lang="en-US" sz="2790"/>
              <a:t>Ideally, no titles but rarely a possibility</a:t>
            </a:r>
            <a:endParaRPr/>
          </a:p>
          <a:p>
            <a:pPr marL="628650" lvl="0" indent="-200025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Merriweather Sans"/>
              <a:buChar char="•"/>
            </a:pPr>
            <a:r>
              <a:rPr lang="en-US" sz="3150"/>
              <a:t>Membership should change only between sprints</a:t>
            </a:r>
            <a:endParaRPr/>
          </a:p>
        </p:txBody>
      </p:sp>
      <p:grpSp>
        <p:nvGrpSpPr>
          <p:cNvPr id="363" name="Google Shape;363;p24"/>
          <p:cNvGrpSpPr/>
          <p:nvPr/>
        </p:nvGrpSpPr>
        <p:grpSpPr>
          <a:xfrm>
            <a:off x="5892165" y="520065"/>
            <a:ext cx="2434590" cy="1924527"/>
            <a:chOff x="0" y="0"/>
            <a:chExt cx="1704" cy="1346"/>
          </a:xfrm>
        </p:grpSpPr>
        <p:pic>
          <p:nvPicPr>
            <p:cNvPr id="364" name="Google Shape;36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5" name="Google Shape;365;p24"/>
            <p:cNvGrpSpPr/>
            <p:nvPr/>
          </p:nvGrpSpPr>
          <p:grpSpPr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366" name="Google Shape;366;p24"/>
              <p:cNvGrpSpPr/>
              <p:nvPr/>
            </p:nvGrpSpPr>
            <p:grpSpPr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367" name="Google Shape;367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8" name="Google Shape;368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9" name="Google Shape;369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70" name="Google Shape;370;p2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71" name="Google Shape;371;p24"/>
              <p:cNvGrpSpPr/>
              <p:nvPr/>
            </p:nvGrpSpPr>
            <p:grpSpPr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372" name="Google Shape;372;p2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3" name="Google Shape;373;p2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381" name="Google Shape;381;p25"/>
            <p:cNvSpPr/>
            <p:nvPr/>
          </p:nvSpPr>
          <p:spPr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 cap="flat" cmpd="sng">
              <a:solidFill>
                <a:srgbClr val="B3B3B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04" y="360"/>
              <a:ext cx="18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owner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ScrumMaster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Team</a:t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04" y="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Roles</a:t>
              </a:r>
              <a:endParaRPr/>
            </a:p>
          </p:txBody>
        </p:sp>
      </p:grpSp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1520190" y="254000"/>
            <a:ext cx="556641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framework</a:t>
            </a:r>
            <a:endParaRPr dirty="0"/>
          </a:p>
        </p:txBody>
      </p:sp>
      <p:grpSp>
        <p:nvGrpSpPr>
          <p:cNvPr id="390" name="Google Shape;390;p25"/>
          <p:cNvGrpSpPr/>
          <p:nvPr/>
        </p:nvGrpSpPr>
        <p:grpSpPr>
          <a:xfrm>
            <a:off x="4594860" y="4594860"/>
            <a:ext cx="3726180" cy="1840230"/>
            <a:chOff x="0" y="0"/>
            <a:chExt cx="2608" cy="1288"/>
          </a:xfrm>
        </p:grpSpPr>
        <p:sp>
          <p:nvSpPr>
            <p:cNvPr id="391" name="Google Shape;391;p25"/>
            <p:cNvSpPr/>
            <p:nvPr/>
          </p:nvSpPr>
          <p:spPr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 cap="flat" cmpd="sng">
              <a:solidFill>
                <a:srgbClr val="B3B3B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backlog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backlog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Burndown charts</a:t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Artifacts</a:t>
              </a:r>
              <a:endParaRPr/>
            </a:p>
          </p:txBody>
        </p:sp>
      </p:grpSp>
      <p:grpSp>
        <p:nvGrpSpPr>
          <p:cNvPr id="399" name="Google Shape;399;p25"/>
          <p:cNvGrpSpPr/>
          <p:nvPr/>
        </p:nvGrpSpPr>
        <p:grpSpPr>
          <a:xfrm>
            <a:off x="2960370" y="2537460"/>
            <a:ext cx="3726180" cy="2274570"/>
            <a:chOff x="0" y="0"/>
            <a:chExt cx="2608" cy="1592"/>
          </a:xfrm>
        </p:grpSpPr>
        <p:sp>
          <p:nvSpPr>
            <p:cNvPr id="400" name="Google Shape;400;p25"/>
            <p:cNvSpPr/>
            <p:nvPr/>
          </p:nvSpPr>
          <p:spPr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planning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review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retrospective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Daily scrum meeting</a:t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04" y="8"/>
              <a:ext cx="1640" cy="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Ceremonies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/>
          <p:nvPr/>
        </p:nvSpPr>
        <p:spPr>
          <a:xfrm>
            <a:off x="2217420" y="811530"/>
            <a:ext cx="4583430" cy="5417820"/>
          </a:xfrm>
          <a:prstGeom prst="roundRect">
            <a:avLst>
              <a:gd name="adj" fmla="val 598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2640330" y="811530"/>
            <a:ext cx="3143250" cy="537210"/>
          </a:xfrm>
          <a:prstGeom prst="rect">
            <a:avLst/>
          </a:pr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2205990" y="81153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2205990" y="1120140"/>
            <a:ext cx="560070" cy="228600"/>
          </a:xfrm>
          <a:prstGeom prst="rect">
            <a:avLst/>
          </a:pr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7" name="Google Shape;417;p26"/>
          <p:cNvGrpSpPr/>
          <p:nvPr/>
        </p:nvGrpSpPr>
        <p:grpSpPr>
          <a:xfrm>
            <a:off x="5612130" y="811530"/>
            <a:ext cx="560070" cy="537210"/>
            <a:chOff x="0" y="0"/>
            <a:chExt cx="392" cy="376"/>
          </a:xfrm>
        </p:grpSpPr>
        <p:sp>
          <p:nvSpPr>
            <p:cNvPr id="418" name="Google Shape;418;p26"/>
            <p:cNvSpPr/>
            <p:nvPr/>
          </p:nvSpPr>
          <p:spPr>
            <a:xfrm rot="10800000">
              <a:off x="80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0" name="Google Shape;420;p26"/>
          <p:cNvSpPr/>
          <p:nvPr/>
        </p:nvSpPr>
        <p:spPr>
          <a:xfrm>
            <a:off x="2354580" y="811530"/>
            <a:ext cx="3817620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Sprint planning meeting</a:t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2446020" y="1531620"/>
            <a:ext cx="4194810" cy="1680210"/>
            <a:chOff x="0" y="0"/>
            <a:chExt cx="2936" cy="1176"/>
          </a:xfrm>
        </p:grpSpPr>
        <p:sp>
          <p:nvSpPr>
            <p:cNvPr id="422" name="Google Shape;422;p26"/>
            <p:cNvSpPr/>
            <p:nvPr/>
          </p:nvSpPr>
          <p:spPr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 rot="10800000">
              <a:off x="1656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prioritization</a:t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280988" marR="0" lvl="0" indent="-280988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88"/>
                <a:buFont typeface="Gill Sans"/>
                <a:buChar char="•"/>
              </a:pPr>
              <a:r>
                <a:rPr lang="en-US" sz="207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Analyze and evaluate product backlog</a:t>
              </a:r>
              <a:endParaRPr/>
            </a:p>
            <a:p>
              <a:pPr marL="280988" marR="0" lvl="0" indent="-280988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88"/>
                <a:buFont typeface="Gill Sans"/>
                <a:buChar char="•"/>
              </a:pPr>
              <a:r>
                <a:rPr lang="en-US" sz="207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Select sprint goal</a:t>
              </a:r>
              <a:endParaRPr/>
            </a:p>
          </p:txBody>
        </p:sp>
      </p:grpSp>
      <p:grpSp>
        <p:nvGrpSpPr>
          <p:cNvPr id="428" name="Google Shape;428;p26"/>
          <p:cNvGrpSpPr/>
          <p:nvPr/>
        </p:nvGrpSpPr>
        <p:grpSpPr>
          <a:xfrm>
            <a:off x="2446020" y="3371850"/>
            <a:ext cx="4194810" cy="2640330"/>
            <a:chOff x="0" y="0"/>
            <a:chExt cx="2936" cy="1848"/>
          </a:xfrm>
        </p:grpSpPr>
        <p:sp>
          <p:nvSpPr>
            <p:cNvPr id="429" name="Google Shape;429;p26"/>
            <p:cNvSpPr/>
            <p:nvPr/>
          </p:nvSpPr>
          <p:spPr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 rot="10800000">
              <a:off x="1656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planning</a:t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280988" marR="0" lvl="0" indent="-280988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88"/>
                <a:buFont typeface="Gill Sans"/>
                <a:buChar char="•"/>
              </a:pPr>
              <a:r>
                <a:rPr lang="en-US" sz="207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Decide how to achieve sprint goal (design)</a:t>
              </a:r>
              <a:endParaRPr/>
            </a:p>
            <a:p>
              <a:pPr marL="280988" marR="0" lvl="0" indent="-280988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88"/>
                <a:buFont typeface="Gill Sans"/>
                <a:buChar char="•"/>
              </a:pPr>
              <a:r>
                <a:rPr lang="en-US" sz="207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Create sprint backlog (tasks) from product backlog items (user stories / features)</a:t>
              </a:r>
              <a:endParaRPr/>
            </a:p>
            <a:p>
              <a:pPr marL="280988" marR="0" lvl="0" indent="-280988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88"/>
                <a:buFont typeface="Gill Sans"/>
                <a:buChar char="•"/>
              </a:pPr>
              <a:r>
                <a:rPr lang="en-US" sz="207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Estimate sprint backlog in hours</a:t>
              </a:r>
              <a:endParaRPr/>
            </a:p>
          </p:txBody>
        </p:sp>
      </p:grpSp>
      <p:grpSp>
        <p:nvGrpSpPr>
          <p:cNvPr id="435" name="Google Shape;435;p26"/>
          <p:cNvGrpSpPr/>
          <p:nvPr/>
        </p:nvGrpSpPr>
        <p:grpSpPr>
          <a:xfrm>
            <a:off x="6640830" y="1851660"/>
            <a:ext cx="2274570" cy="1040130"/>
            <a:chOff x="0" y="0"/>
            <a:chExt cx="1592" cy="728"/>
          </a:xfrm>
        </p:grpSpPr>
        <p:cxnSp>
          <p:nvCxnSpPr>
            <p:cNvPr id="436" name="Google Shape;436;p26"/>
            <p:cNvCxnSpPr/>
            <p:nvPr/>
          </p:nvCxnSpPr>
          <p:spPr>
            <a:xfrm rot="10800000">
              <a:off x="0" y="363"/>
              <a:ext cx="52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sp>
          <p:nvSpPr>
            <p:cNvPr id="437" name="Google Shape;437;p26"/>
            <p:cNvSpPr/>
            <p:nvPr/>
          </p:nvSpPr>
          <p:spPr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rotWithShape="1">
              <a:blip r:embed="rId5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91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E3F0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E3F0FF"/>
                  </a:solidFill>
                  <a:latin typeface="Gill Sans"/>
                  <a:ea typeface="Gill Sans"/>
                  <a:cs typeface="Gill Sans"/>
                  <a:sym typeface="Gill Sans"/>
                </a:rPr>
                <a:t>goal</a:t>
              </a:r>
              <a:endParaRPr/>
            </a:p>
          </p:txBody>
        </p:sp>
      </p:grpSp>
      <p:cxnSp>
        <p:nvCxnSpPr>
          <p:cNvPr id="438" name="Google Shape;438;p26"/>
          <p:cNvCxnSpPr/>
          <p:nvPr/>
        </p:nvCxnSpPr>
        <p:spPr>
          <a:xfrm rot="10800000">
            <a:off x="1628775" y="1350169"/>
            <a:ext cx="5886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439" name="Google Shape;439;p26"/>
          <p:cNvGrpSpPr/>
          <p:nvPr/>
        </p:nvGrpSpPr>
        <p:grpSpPr>
          <a:xfrm>
            <a:off x="6640830" y="4160520"/>
            <a:ext cx="2274570" cy="1040130"/>
            <a:chOff x="0" y="0"/>
            <a:chExt cx="1592" cy="728"/>
          </a:xfrm>
        </p:grpSpPr>
        <p:sp>
          <p:nvSpPr>
            <p:cNvPr id="440" name="Google Shape;440;p26"/>
            <p:cNvSpPr/>
            <p:nvPr/>
          </p:nvSpPr>
          <p:spPr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rotWithShape="1">
              <a:blip r:embed="rId5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91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E3F0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20">
                  <a:solidFill>
                    <a:srgbClr val="E3F0FF"/>
                  </a:solidFill>
                  <a:latin typeface="Gill Sans"/>
                  <a:ea typeface="Gill Sans"/>
                  <a:cs typeface="Gill Sans"/>
                  <a:sym typeface="Gill Sans"/>
                </a:rPr>
                <a:t>backlog</a:t>
              </a:r>
              <a:endParaRPr/>
            </a:p>
          </p:txBody>
        </p:sp>
        <p:cxnSp>
          <p:nvCxnSpPr>
            <p:cNvPr id="441" name="Google Shape;441;p26"/>
            <p:cNvCxnSpPr/>
            <p:nvPr/>
          </p:nvCxnSpPr>
          <p:spPr>
            <a:xfrm rot="10800000">
              <a:off x="0" y="363"/>
              <a:ext cx="52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442" name="Google Shape;442;p26"/>
          <p:cNvSpPr/>
          <p:nvPr/>
        </p:nvSpPr>
        <p:spPr>
          <a:xfrm>
            <a:off x="262890" y="3074670"/>
            <a:ext cx="1371600" cy="914400"/>
          </a:xfrm>
          <a:prstGeom prst="roundRect">
            <a:avLst>
              <a:gd name="adj" fmla="val 30000"/>
            </a:avLst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25400" cap="flat" cmpd="sng">
            <a:solidFill>
              <a:srgbClr val="7500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F0FF"/>
                </a:solidFill>
                <a:latin typeface="Gill Sans"/>
                <a:ea typeface="Gill Sans"/>
                <a:cs typeface="Gill Sans"/>
                <a:sym typeface="Gill Sans"/>
              </a:rPr>
              <a:t>Business conditions</a:t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262890" y="902970"/>
            <a:ext cx="1371600" cy="914400"/>
          </a:xfrm>
          <a:prstGeom prst="roundRect">
            <a:avLst>
              <a:gd name="adj" fmla="val 30000"/>
            </a:avLst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25400" cap="flat" cmpd="sng">
            <a:solidFill>
              <a:srgbClr val="7500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F0FF"/>
                </a:solidFill>
                <a:latin typeface="Gill Sans"/>
                <a:ea typeface="Gill Sans"/>
                <a:cs typeface="Gill Sans"/>
                <a:sym typeface="Gill Sans"/>
              </a:rPr>
              <a:t>Team capacity</a:t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262890" y="1988820"/>
            <a:ext cx="1371600" cy="914400"/>
          </a:xfrm>
          <a:prstGeom prst="roundRect">
            <a:avLst>
              <a:gd name="adj" fmla="val 30000"/>
            </a:avLst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25400" cap="flat" cmpd="sng">
            <a:solidFill>
              <a:srgbClr val="7500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F0FF"/>
                </a:solidFill>
                <a:latin typeface="Gill Sans"/>
                <a:ea typeface="Gill Sans"/>
                <a:cs typeface="Gill Sans"/>
                <a:sym typeface="Gill Sans"/>
              </a:rPr>
              <a:t>Product backlog</a:t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262890" y="5246370"/>
            <a:ext cx="1371600" cy="914400"/>
          </a:xfrm>
          <a:prstGeom prst="roundRect">
            <a:avLst>
              <a:gd name="adj" fmla="val 30000"/>
            </a:avLst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25400" cap="flat" cmpd="sng">
            <a:solidFill>
              <a:srgbClr val="7500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F0FF"/>
                </a:solidFill>
                <a:latin typeface="Gill Sans"/>
                <a:ea typeface="Gill Sans"/>
                <a:cs typeface="Gill Sans"/>
                <a:sym typeface="Gill Sans"/>
              </a:rPr>
              <a:t>Technology</a:t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262890" y="4160520"/>
            <a:ext cx="1371600" cy="914400"/>
          </a:xfrm>
          <a:prstGeom prst="roundRect">
            <a:avLst>
              <a:gd name="adj" fmla="val 30000"/>
            </a:avLst>
          </a:prstGeom>
          <a:blipFill rotWithShape="1">
            <a:blip r:embed="rId6">
              <a:alphaModFix/>
            </a:blip>
            <a:tile tx="0" ty="0" sx="100000" sy="100000" flip="none" algn="tl"/>
          </a:blipFill>
          <a:ln w="25400" cap="flat" cmpd="sng">
            <a:solidFill>
              <a:srgbClr val="7500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F0FF"/>
                </a:solidFill>
                <a:latin typeface="Gill Sans"/>
                <a:ea typeface="Gill Sans"/>
                <a:cs typeface="Gill Sans"/>
                <a:sym typeface="Gill Sans"/>
              </a:rPr>
              <a:t>Current product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 rot="10800000">
            <a:off x="1628775" y="2436019"/>
            <a:ext cx="5886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48" name="Google Shape;448;p26"/>
          <p:cNvCxnSpPr/>
          <p:nvPr/>
        </p:nvCxnSpPr>
        <p:spPr>
          <a:xfrm rot="10800000">
            <a:off x="1628775" y="3521869"/>
            <a:ext cx="5886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49" name="Google Shape;449;p26"/>
          <p:cNvCxnSpPr/>
          <p:nvPr/>
        </p:nvCxnSpPr>
        <p:spPr>
          <a:xfrm rot="10800000">
            <a:off x="1628775" y="4607719"/>
            <a:ext cx="5886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0" name="Google Shape;450;p26"/>
          <p:cNvCxnSpPr/>
          <p:nvPr/>
        </p:nvCxnSpPr>
        <p:spPr>
          <a:xfrm rot="10800000">
            <a:off x="1628775" y="5693569"/>
            <a:ext cx="5886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>
            <a:spLocks noGrp="1"/>
          </p:cNvSpPr>
          <p:nvPr>
            <p:ph type="title"/>
          </p:nvPr>
        </p:nvSpPr>
        <p:spPr>
          <a:xfrm>
            <a:off x="1971675" y="521778"/>
            <a:ext cx="4800600" cy="74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planning</a:t>
            </a:r>
            <a:endParaRPr dirty="0"/>
          </a:p>
        </p:txBody>
      </p:sp>
      <p:sp>
        <p:nvSpPr>
          <p:cNvPr id="457" name="Google Shape;457;p27"/>
          <p:cNvSpPr txBox="1">
            <a:spLocks noGrp="1"/>
          </p:cNvSpPr>
          <p:nvPr>
            <p:ph type="body" idx="1"/>
          </p:nvPr>
        </p:nvSpPr>
        <p:spPr>
          <a:xfrm>
            <a:off x="308610" y="1095852"/>
            <a:ext cx="8515350" cy="263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771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Merriweather Sans"/>
              <a:buChar char="•"/>
            </a:pPr>
            <a:r>
              <a:rPr lang="en-US" sz="2790"/>
              <a:t>Team selects items from the product backlog they can commit to completing</a:t>
            </a:r>
            <a:endParaRPr/>
          </a:p>
          <a:p>
            <a:pPr marL="628650" lvl="0" indent="-177165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Merriweather Sans"/>
              <a:buChar char="•"/>
            </a:pPr>
            <a:r>
              <a:rPr lang="en-US" sz="2790"/>
              <a:t>Sprint backlog is created</a:t>
            </a:r>
            <a:endParaRPr/>
          </a:p>
          <a:p>
            <a:pPr marL="937260" lvl="1" indent="-154305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430"/>
              <a:buFont typeface="Merriweather Sans"/>
              <a:buChar char="•"/>
            </a:pPr>
            <a:r>
              <a:rPr lang="en-US" sz="2430"/>
              <a:t>Tasks are identified and each is estimated (1-16 hours)</a:t>
            </a:r>
            <a:endParaRPr/>
          </a:p>
          <a:p>
            <a:pPr marL="937260" lvl="1" indent="-154305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430"/>
              <a:buFont typeface="Merriweather Sans"/>
              <a:buChar char="•"/>
            </a:pPr>
            <a:r>
              <a:rPr lang="en-US" sz="2430"/>
              <a:t>Collaboratively, not done alone by the ScrumMaster</a:t>
            </a:r>
            <a:endParaRPr/>
          </a:p>
          <a:p>
            <a:pPr marL="628650" lvl="0" indent="-177165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Merriweather Sans"/>
              <a:buChar char="•"/>
            </a:pPr>
            <a:r>
              <a:rPr lang="en-US" sz="2790"/>
              <a:t>High-level design is considered</a:t>
            </a:r>
            <a:endParaRPr/>
          </a:p>
        </p:txBody>
      </p:sp>
      <p:cxnSp>
        <p:nvCxnSpPr>
          <p:cNvPr id="458" name="Google Shape;458;p27"/>
          <p:cNvCxnSpPr/>
          <p:nvPr/>
        </p:nvCxnSpPr>
        <p:spPr>
          <a:xfrm rot="10800000">
            <a:off x="4194810" y="5337810"/>
            <a:ext cx="575787" cy="0"/>
          </a:xfrm>
          <a:prstGeom prst="straightConnector1">
            <a:avLst/>
          </a:prstGeom>
          <a:noFill/>
          <a:ln w="50800" cap="flat" cmpd="sng">
            <a:solidFill>
              <a:srgbClr val="577AB1">
                <a:alpha val="49803"/>
              </a:srgbClr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9" name="Google Shape;459;p27"/>
          <p:cNvSpPr/>
          <p:nvPr/>
        </p:nvSpPr>
        <p:spPr>
          <a:xfrm>
            <a:off x="692944" y="4151948"/>
            <a:ext cx="3509010" cy="234315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  <a:effectLst>
            <a:outerShdw blurRad="127000" dist="101599" dir="3119987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 vacation planner, I want to see photos of the hotels.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0" name="Google Shape;460;p27"/>
          <p:cNvGrpSpPr/>
          <p:nvPr/>
        </p:nvGrpSpPr>
        <p:grpSpPr>
          <a:xfrm>
            <a:off x="4777740" y="4309110"/>
            <a:ext cx="4069080" cy="2057400"/>
            <a:chOff x="0" y="0"/>
            <a:chExt cx="2848" cy="1440"/>
          </a:xfrm>
        </p:grpSpPr>
        <p:sp>
          <p:nvSpPr>
            <p:cNvPr id="461" name="Google Shape;461;p27"/>
            <p:cNvSpPr/>
            <p:nvPr/>
          </p:nvSpPr>
          <p:spPr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79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Code the middle tier (8 hours)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79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Code the user interface (4)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79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Write test fixtures (4)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79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Code the foo class (6)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79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Update performance tests (4)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308610" y="617220"/>
            <a:ext cx="8458200" cy="5440680"/>
          </a:xfrm>
          <a:prstGeom prst="roundRect">
            <a:avLst>
              <a:gd name="adj" fmla="val 5042"/>
            </a:avLst>
          </a:prstGeom>
          <a:solidFill>
            <a:schemeClr val="accent1"/>
          </a:solidFill>
          <a:ln w="50800" cap="flat" cmpd="sng">
            <a:solidFill>
              <a:srgbClr val="910000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525780" y="1314450"/>
            <a:ext cx="8023860" cy="4526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5425" marR="0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Char char="•"/>
            </a:pPr>
            <a:r>
              <a:rPr lang="en-US" sz="25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Scrummy is an agile process based on Scrum that allows us to focus on delivering the highest business value in the shortest time. </a:t>
            </a:r>
            <a:endParaRPr/>
          </a:p>
          <a:p>
            <a:pPr marL="225425" marR="0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Char char="•"/>
            </a:pPr>
            <a:r>
              <a:rPr lang="en-US" sz="25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allows us to rapidly and repeatedly inspect actual working software (every one week to one month).</a:t>
            </a:r>
            <a:endParaRPr/>
          </a:p>
          <a:p>
            <a:pPr marL="225425" marR="0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Char char="•"/>
            </a:pPr>
            <a:r>
              <a:rPr lang="en-US" sz="25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business sets the priorities. Teams self-organize to determine the best way to deliver the highest priority features. </a:t>
            </a:r>
            <a:endParaRPr/>
          </a:p>
          <a:p>
            <a:pPr marL="225425" marR="0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Gill Sans"/>
              <a:buChar char="•"/>
            </a:pPr>
            <a:r>
              <a:rPr lang="en-US" sz="25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Every week or two (sometimes longer), anyone can see real working software and decide to release it as is or continue to enhance it for another sprint.</a:t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731520" y="628650"/>
            <a:ext cx="3726180" cy="662940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8"/>
          <p:cNvSpPr/>
          <p:nvPr/>
        </p:nvSpPr>
        <p:spPr>
          <a:xfrm rot="10800000">
            <a:off x="4423410" y="88011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297180" y="60579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297180" y="1005840"/>
            <a:ext cx="525780" cy="285750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4343400" y="617220"/>
            <a:ext cx="525780" cy="297180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582925" y="628650"/>
            <a:ext cx="41559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Scrummy in 100 words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>
            <a:spLocks noGrp="1"/>
          </p:cNvSpPr>
          <p:nvPr>
            <p:ph type="title"/>
          </p:nvPr>
        </p:nvSpPr>
        <p:spPr>
          <a:xfrm>
            <a:off x="2076450" y="254000"/>
            <a:ext cx="354317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daily scrum</a:t>
            </a:r>
            <a:endParaRPr dirty="0"/>
          </a:p>
        </p:txBody>
      </p:sp>
      <p:sp>
        <p:nvSpPr>
          <p:cNvPr id="469" name="Google Shape;469;p28"/>
          <p:cNvSpPr txBox="1">
            <a:spLocks noGrp="1"/>
          </p:cNvSpPr>
          <p:nvPr>
            <p:ph type="body" idx="1"/>
          </p:nvPr>
        </p:nvSpPr>
        <p:spPr>
          <a:xfrm>
            <a:off x="308610" y="1440180"/>
            <a:ext cx="8515350" cy="332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65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 Sans"/>
              <a:buChar char="•"/>
            </a:pPr>
            <a:r>
              <a:rPr lang="en-US" dirty="0"/>
              <a:t>Parameters</a:t>
            </a:r>
            <a:endParaRPr dirty="0"/>
          </a:p>
          <a:p>
            <a:pPr marL="937260" lvl="1" indent="-1143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 dirty="0"/>
              <a:t>Daily</a:t>
            </a:r>
            <a:endParaRPr dirty="0"/>
          </a:p>
          <a:p>
            <a:pPr marL="937260" lvl="1" indent="-1143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 dirty="0"/>
              <a:t>&gt;30 to &lt;60-minutes</a:t>
            </a:r>
            <a:endParaRPr dirty="0"/>
          </a:p>
          <a:p>
            <a:pPr marL="937260" lvl="1" indent="-1143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 dirty="0"/>
              <a:t>Stand-up</a:t>
            </a:r>
            <a:endParaRPr dirty="0"/>
          </a:p>
          <a:p>
            <a:pPr marL="628650" lvl="0" indent="-1651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 Sans"/>
              <a:buChar char="•"/>
            </a:pPr>
            <a:r>
              <a:rPr lang="en-US" dirty="0"/>
              <a:t>Not for problem solving</a:t>
            </a:r>
            <a:endParaRPr dirty="0"/>
          </a:p>
          <a:p>
            <a:pPr marL="937260" lvl="1" indent="-1143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 dirty="0"/>
              <a:t>Whole world is invited</a:t>
            </a:r>
            <a:endParaRPr dirty="0"/>
          </a:p>
          <a:p>
            <a:pPr marL="937260" lvl="1" indent="-1143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 dirty="0"/>
              <a:t>Only team members, Scrum Master, product owner, can talk</a:t>
            </a:r>
            <a:endParaRPr dirty="0"/>
          </a:p>
          <a:p>
            <a:pPr marL="628650" lvl="0" indent="-16510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 Sans"/>
              <a:buChar char="•"/>
            </a:pPr>
            <a:r>
              <a:rPr lang="en-US" dirty="0"/>
              <a:t>Helps avoid other unnecessary meetings</a:t>
            </a:r>
            <a:endParaRPr dirty="0"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925" y="707232"/>
            <a:ext cx="3714750" cy="278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>
            <a:spLocks noGrp="1"/>
          </p:cNvSpPr>
          <p:nvPr>
            <p:ph type="title"/>
          </p:nvPr>
        </p:nvSpPr>
        <p:spPr>
          <a:xfrm>
            <a:off x="912450" y="254000"/>
            <a:ext cx="7319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4"/>
              <a:t>Everyone answers 3 questions</a:t>
            </a:r>
            <a:endParaRPr/>
          </a:p>
        </p:txBody>
      </p:sp>
      <p:sp>
        <p:nvSpPr>
          <p:cNvPr id="477" name="Google Shape;477;p29"/>
          <p:cNvSpPr txBox="1">
            <a:spLocks noGrp="1"/>
          </p:cNvSpPr>
          <p:nvPr>
            <p:ph type="body" idx="1"/>
          </p:nvPr>
        </p:nvSpPr>
        <p:spPr>
          <a:xfrm>
            <a:off x="308610" y="5177790"/>
            <a:ext cx="8515350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65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 Sans"/>
              <a:buChar char="•"/>
            </a:pPr>
            <a:r>
              <a:rPr lang="en-US"/>
              <a:t>These are </a:t>
            </a:r>
            <a:r>
              <a:rPr lang="en-US" i="1">
                <a:solidFill>
                  <a:srgbClr val="FF0000"/>
                </a:solidFill>
              </a:rPr>
              <a:t>not</a:t>
            </a:r>
            <a:r>
              <a:rPr lang="en-US"/>
              <a:t> status for the ScrumMaster</a:t>
            </a:r>
            <a:endParaRPr/>
          </a:p>
          <a:p>
            <a:pPr marL="937260" lvl="1" indent="-1143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/>
              <a:t>They are commitments in front of peers</a:t>
            </a:r>
            <a:endParaRPr/>
          </a:p>
        </p:txBody>
      </p:sp>
      <p:grpSp>
        <p:nvGrpSpPr>
          <p:cNvPr id="478" name="Google Shape;478;p29"/>
          <p:cNvGrpSpPr/>
          <p:nvPr/>
        </p:nvGrpSpPr>
        <p:grpSpPr>
          <a:xfrm>
            <a:off x="1508760" y="948690"/>
            <a:ext cx="6183630" cy="1371600"/>
            <a:chOff x="0" y="0"/>
            <a:chExt cx="4328" cy="960"/>
          </a:xfrm>
        </p:grpSpPr>
        <p:sp>
          <p:nvSpPr>
            <p:cNvPr id="479" name="Google Shape;479;p29"/>
            <p:cNvSpPr/>
            <p:nvPr/>
          </p:nvSpPr>
          <p:spPr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did you do yesterday?</a:t>
              </a:r>
              <a:endParaRPr/>
            </a:p>
          </p:txBody>
        </p:sp>
        <p:grpSp>
          <p:nvGrpSpPr>
            <p:cNvPr id="480" name="Google Shape;480;p29"/>
            <p:cNvGrpSpPr/>
            <p:nvPr/>
          </p:nvGrpSpPr>
          <p:grpSpPr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81" name="Google Shape;481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lt2">
                    <a:alpha val="79607"/>
                  </a:schemeClr>
                </a:outerShdw>
              </a:effectLst>
            </p:spPr>
          </p:pic>
          <p:sp>
            <p:nvSpPr>
              <p:cNvPr id="482" name="Google Shape;482;p29"/>
              <p:cNvSpPr/>
              <p:nvPr/>
            </p:nvSpPr>
            <p:spPr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lt2">
                    <a:alpha val="74901"/>
                  </a:schemeClr>
                </a:outerShdw>
              </a:effectLst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0" b="1">
                    <a:solidFill>
                      <a:srgbClr val="FFFFFF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1</a:t>
                </a:r>
                <a:endParaRPr/>
              </a:p>
            </p:txBody>
          </p:sp>
        </p:grpSp>
      </p:grpSp>
      <p:grpSp>
        <p:nvGrpSpPr>
          <p:cNvPr id="483" name="Google Shape;483;p29"/>
          <p:cNvGrpSpPr/>
          <p:nvPr/>
        </p:nvGrpSpPr>
        <p:grpSpPr>
          <a:xfrm>
            <a:off x="1508760" y="2331720"/>
            <a:ext cx="6183630" cy="1371600"/>
            <a:chOff x="0" y="0"/>
            <a:chExt cx="4328" cy="960"/>
          </a:xfrm>
        </p:grpSpPr>
        <p:sp>
          <p:nvSpPr>
            <p:cNvPr id="484" name="Google Shape;484;p29"/>
            <p:cNvSpPr/>
            <p:nvPr/>
          </p:nvSpPr>
          <p:spPr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will you do today?</a:t>
              </a:r>
              <a:endParaRPr/>
            </a:p>
          </p:txBody>
        </p:sp>
        <p:grpSp>
          <p:nvGrpSpPr>
            <p:cNvPr id="485" name="Google Shape;485;p29"/>
            <p:cNvGrpSpPr/>
            <p:nvPr/>
          </p:nvGrpSpPr>
          <p:grpSpPr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86" name="Google Shape;486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lt2">
                    <a:alpha val="79607"/>
                  </a:schemeClr>
                </a:outerShdw>
              </a:effectLst>
            </p:spPr>
          </p:pic>
          <p:sp>
            <p:nvSpPr>
              <p:cNvPr id="487" name="Google Shape;487;p29"/>
              <p:cNvSpPr/>
              <p:nvPr/>
            </p:nvSpPr>
            <p:spPr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lt2">
                    <a:alpha val="74901"/>
                  </a:schemeClr>
                </a:outerShdw>
              </a:effectLst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0" b="1">
                    <a:solidFill>
                      <a:srgbClr val="FFFFFF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2</a:t>
                </a:r>
                <a:endParaRPr/>
              </a:p>
            </p:txBody>
          </p:sp>
        </p:grpSp>
      </p:grpSp>
      <p:grpSp>
        <p:nvGrpSpPr>
          <p:cNvPr id="488" name="Google Shape;488;p29"/>
          <p:cNvGrpSpPr/>
          <p:nvPr/>
        </p:nvGrpSpPr>
        <p:grpSpPr>
          <a:xfrm>
            <a:off x="1508760" y="3714750"/>
            <a:ext cx="6183630" cy="1371600"/>
            <a:chOff x="0" y="0"/>
            <a:chExt cx="4328" cy="960"/>
          </a:xfrm>
        </p:grpSpPr>
        <p:sp>
          <p:nvSpPr>
            <p:cNvPr id="489" name="Google Shape;489;p29"/>
            <p:cNvSpPr/>
            <p:nvPr/>
          </p:nvSpPr>
          <p:spPr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4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Is anything in your way?</a:t>
              </a:r>
              <a:endParaRPr/>
            </a:p>
          </p:txBody>
        </p:sp>
        <p:grpSp>
          <p:nvGrpSpPr>
            <p:cNvPr id="490" name="Google Shape;490;p29"/>
            <p:cNvGrpSpPr/>
            <p:nvPr/>
          </p:nvGrpSpPr>
          <p:grpSpPr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91" name="Google Shape;491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lt2">
                    <a:alpha val="79607"/>
                  </a:schemeClr>
                </a:outerShdw>
              </a:effectLst>
            </p:spPr>
          </p:pic>
          <p:sp>
            <p:nvSpPr>
              <p:cNvPr id="492" name="Google Shape;492;p29"/>
              <p:cNvSpPr/>
              <p:nvPr/>
            </p:nvSpPr>
            <p:spPr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lt2">
                    <a:alpha val="74901"/>
                  </a:schemeClr>
                </a:outerShdw>
              </a:effectLst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0" b="1">
                    <a:solidFill>
                      <a:srgbClr val="FFFFFF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>
            <a:spLocks noGrp="1"/>
          </p:cNvSpPr>
          <p:nvPr>
            <p:ph type="title"/>
          </p:nvPr>
        </p:nvSpPr>
        <p:spPr>
          <a:xfrm>
            <a:off x="2000249" y="698837"/>
            <a:ext cx="530542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sprint review</a:t>
            </a:r>
            <a:endParaRPr dirty="0"/>
          </a:p>
        </p:txBody>
      </p:sp>
      <p:sp>
        <p:nvSpPr>
          <p:cNvPr id="499" name="Google Shape;499;p30"/>
          <p:cNvSpPr txBox="1">
            <a:spLocks noGrp="1"/>
          </p:cNvSpPr>
          <p:nvPr>
            <p:ph type="body" idx="1"/>
          </p:nvPr>
        </p:nvSpPr>
        <p:spPr>
          <a:xfrm>
            <a:off x="886204" y="1847570"/>
            <a:ext cx="7914895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7842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Merriweather Sans"/>
              <a:buChar char="•"/>
            </a:pPr>
            <a:r>
              <a:rPr lang="en-US" sz="1800" dirty="0"/>
              <a:t>Team presents what it accomplished during the sprint</a:t>
            </a:r>
            <a:endParaRPr sz="1800" dirty="0"/>
          </a:p>
          <a:p>
            <a:pPr marL="628650" lvl="0" indent="-78422" algn="l" rtl="0">
              <a:lnSpc>
                <a:spcPct val="6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Merriweather Sans"/>
              <a:buChar char="•"/>
            </a:pPr>
            <a:r>
              <a:rPr lang="en-US" sz="1800" dirty="0"/>
              <a:t>Typically takes the form of a demo of new features or underlying architecture</a:t>
            </a:r>
            <a:endParaRPr sz="1800" dirty="0"/>
          </a:p>
          <a:p>
            <a:pPr marL="628650" lvl="0" indent="-78422" algn="l" rtl="0">
              <a:lnSpc>
                <a:spcPct val="6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Merriweather Sans"/>
              <a:buChar char="•"/>
            </a:pPr>
            <a:r>
              <a:rPr lang="en-US" sz="1800" dirty="0"/>
              <a:t>Informal</a:t>
            </a:r>
            <a:endParaRPr sz="1800" dirty="0"/>
          </a:p>
          <a:p>
            <a:pPr marL="937260" lvl="1" indent="-54292" algn="l" rtl="0">
              <a:lnSpc>
                <a:spcPct val="60000"/>
              </a:lnSpc>
              <a:spcBef>
                <a:spcPts val="1350"/>
              </a:spcBef>
              <a:spcAft>
                <a:spcPts val="0"/>
              </a:spcAft>
              <a:buSzPts val="855"/>
              <a:buFont typeface="Merriweather Sans"/>
              <a:buChar char="•"/>
            </a:pPr>
            <a:r>
              <a:rPr lang="en-US" dirty="0"/>
              <a:t>2-hour prep time rule</a:t>
            </a:r>
            <a:endParaRPr dirty="0"/>
          </a:p>
          <a:p>
            <a:pPr marL="937260" lvl="1" indent="-54292" algn="l" rtl="0">
              <a:lnSpc>
                <a:spcPct val="60000"/>
              </a:lnSpc>
              <a:spcBef>
                <a:spcPts val="1350"/>
              </a:spcBef>
              <a:spcAft>
                <a:spcPts val="0"/>
              </a:spcAft>
              <a:buSzPts val="855"/>
              <a:buFont typeface="Merriweather Sans"/>
              <a:buChar char="•"/>
            </a:pPr>
            <a:r>
              <a:rPr lang="en-US" dirty="0"/>
              <a:t>No slides</a:t>
            </a:r>
            <a:endParaRPr dirty="0"/>
          </a:p>
          <a:p>
            <a:pPr marL="628650" lvl="0" indent="-78422" algn="l" rtl="0">
              <a:lnSpc>
                <a:spcPct val="6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Merriweather Sans"/>
              <a:buChar char="•"/>
            </a:pPr>
            <a:r>
              <a:rPr lang="en-US" sz="1800" dirty="0"/>
              <a:t>Whole team participates</a:t>
            </a:r>
            <a:endParaRPr sz="1800" dirty="0"/>
          </a:p>
          <a:p>
            <a:pPr marL="628650" lvl="0" indent="-78422" algn="l" rtl="0">
              <a:lnSpc>
                <a:spcPct val="6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Merriweather Sans"/>
              <a:buChar char="•"/>
            </a:pPr>
            <a:r>
              <a:rPr lang="en-US" sz="1800" dirty="0"/>
              <a:t>Invite the world</a:t>
            </a:r>
            <a:endParaRPr sz="1800" dirty="0"/>
          </a:p>
        </p:txBody>
      </p:sp>
      <p:pic>
        <p:nvPicPr>
          <p:cNvPr id="500" name="Google Shape;5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7940" y="4686300"/>
            <a:ext cx="2508885" cy="167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3490" y="3200400"/>
            <a:ext cx="2508885" cy="167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971675" y="615950"/>
            <a:ext cx="399084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retrospective</a:t>
            </a:r>
            <a:endParaRPr dirty="0"/>
          </a:p>
        </p:txBody>
      </p:sp>
      <p:sp>
        <p:nvSpPr>
          <p:cNvPr id="508" name="Google Shape;508;p31"/>
          <p:cNvSpPr txBox="1">
            <a:spLocks noGrp="1"/>
          </p:cNvSpPr>
          <p:nvPr>
            <p:ph type="body" idx="1"/>
          </p:nvPr>
        </p:nvSpPr>
        <p:spPr>
          <a:xfrm>
            <a:off x="308610" y="1440180"/>
            <a:ext cx="8515350" cy="324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585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Periodically take a look at what is and is not working</a:t>
            </a:r>
            <a:endParaRPr dirty="0"/>
          </a:p>
          <a:p>
            <a:pPr marL="1085850" lvl="0" indent="-45720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Typically 15–30 minutes</a:t>
            </a:r>
            <a:endParaRPr dirty="0"/>
          </a:p>
          <a:p>
            <a:pPr marL="1085850" lvl="0" indent="-45720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Done after every sprint</a:t>
            </a:r>
            <a:endParaRPr dirty="0"/>
          </a:p>
          <a:p>
            <a:pPr marL="1085850" lvl="0" indent="-45720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Whole team participates</a:t>
            </a:r>
            <a:endParaRPr dirty="0"/>
          </a:p>
          <a:p>
            <a:pPr marL="1223010" lvl="1" indent="-28575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  <a:endParaRPr dirty="0"/>
          </a:p>
          <a:p>
            <a:pPr marL="1223010" lvl="1" indent="-28575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  <a:endParaRPr dirty="0"/>
          </a:p>
          <a:p>
            <a:pPr marL="1223010" lvl="1" indent="-28575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Team</a:t>
            </a:r>
            <a:endParaRPr dirty="0"/>
          </a:p>
          <a:p>
            <a:pPr marL="1223010" lvl="1" indent="-285750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Possibly customers and others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1151647" y="254000"/>
            <a:ext cx="446797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/ Stop / Continue</a:t>
            </a:r>
            <a:endParaRPr dirty="0"/>
          </a:p>
        </p:txBody>
      </p:sp>
      <p:sp>
        <p:nvSpPr>
          <p:cNvPr id="515" name="Google Shape;515;p32"/>
          <p:cNvSpPr txBox="1">
            <a:spLocks noGrp="1"/>
          </p:cNvSpPr>
          <p:nvPr>
            <p:ph type="body" idx="1"/>
          </p:nvPr>
        </p:nvSpPr>
        <p:spPr>
          <a:xfrm>
            <a:off x="308610" y="1440180"/>
            <a:ext cx="85153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Whole team gathers and discusses what they’d like to:</a:t>
            </a: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1348740" y="2537460"/>
            <a:ext cx="3440430" cy="880110"/>
          </a:xfrm>
          <a:prstGeom prst="roundRect">
            <a:avLst>
              <a:gd name="adj" fmla="val 3116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Start doing</a:t>
            </a:r>
            <a:endParaRPr sz="324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2846070" y="3646170"/>
            <a:ext cx="3440430" cy="880110"/>
          </a:xfrm>
          <a:prstGeom prst="roundRect">
            <a:avLst>
              <a:gd name="adj" fmla="val 3116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Stop doing</a:t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4343400" y="4754880"/>
            <a:ext cx="3440430" cy="880110"/>
          </a:xfrm>
          <a:prstGeom prst="roundRect">
            <a:avLst>
              <a:gd name="adj" fmla="val 3116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Continue doing</a:t>
            </a:r>
            <a:endParaRPr sz="324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19" name="Google Shape;519;p32"/>
          <p:cNvGrpSpPr/>
          <p:nvPr/>
        </p:nvGrpSpPr>
        <p:grpSpPr>
          <a:xfrm>
            <a:off x="1005840" y="4366260"/>
            <a:ext cx="2788920" cy="2108835"/>
            <a:chOff x="0" y="0"/>
            <a:chExt cx="1951" cy="1476"/>
          </a:xfrm>
        </p:grpSpPr>
        <p:pic>
          <p:nvPicPr>
            <p:cNvPr id="520" name="Google Shape;520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951" cy="1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32"/>
            <p:cNvSpPr/>
            <p:nvPr/>
          </p:nvSpPr>
          <p:spPr>
            <a:xfrm>
              <a:off x="102" y="144"/>
              <a:ext cx="1576" cy="10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This is just one of many ways to do a sprint retrospective.</a:t>
              </a:r>
              <a:endParaRPr/>
            </a:p>
          </p:txBody>
        </p:sp>
      </p:grp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3"/>
          <p:cNvGrpSpPr/>
          <p:nvPr/>
        </p:nvGrpSpPr>
        <p:grpSpPr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528" name="Google Shape;528;p33"/>
            <p:cNvSpPr/>
            <p:nvPr/>
          </p:nvSpPr>
          <p:spPr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 cap="flat" cmpd="sng">
              <a:solidFill>
                <a:srgbClr val="B3B3B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owner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ScrumMaster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Team</a:t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Roles</a:t>
              </a:r>
              <a:endParaRPr/>
            </a:p>
          </p:txBody>
        </p:sp>
      </p:grpSp>
      <p:sp>
        <p:nvSpPr>
          <p:cNvPr id="536" name="Google Shape;536;p33"/>
          <p:cNvSpPr txBox="1">
            <a:spLocks noGrp="1"/>
          </p:cNvSpPr>
          <p:nvPr>
            <p:ph type="title"/>
          </p:nvPr>
        </p:nvSpPr>
        <p:spPr>
          <a:xfrm>
            <a:off x="2737325" y="254000"/>
            <a:ext cx="3679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Scrummy framework</a:t>
            </a:r>
            <a:endParaRPr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2846070" y="2423160"/>
            <a:ext cx="3726180" cy="2274570"/>
            <a:chOff x="0" y="0"/>
            <a:chExt cx="2608" cy="1592"/>
          </a:xfrm>
        </p:grpSpPr>
        <p:sp>
          <p:nvSpPr>
            <p:cNvPr id="538" name="Google Shape;538;p33"/>
            <p:cNvSpPr/>
            <p:nvPr/>
          </p:nvSpPr>
          <p:spPr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 cap="flat" cmpd="sng">
              <a:solidFill>
                <a:srgbClr val="B3B3B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planning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review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retrospective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ts val="3150"/>
                <a:buFont typeface="Merriweather Sans"/>
                <a:buChar char="•"/>
              </a:pPr>
              <a:r>
                <a:rPr lang="en-US" sz="2520">
                  <a:solidFill>
                    <a:srgbClr val="B3B3B3"/>
                  </a:solidFill>
                  <a:latin typeface="Gill Sans"/>
                  <a:ea typeface="Gill Sans"/>
                  <a:cs typeface="Gill Sans"/>
                  <a:sym typeface="Gill Sans"/>
                </a:rPr>
                <a:t>Daily scrum meeting</a:t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Ceremonies</a:t>
              </a:r>
              <a:endParaRPr/>
            </a:p>
          </p:txBody>
        </p:sp>
      </p:grpSp>
      <p:grpSp>
        <p:nvGrpSpPr>
          <p:cNvPr id="546" name="Google Shape;546;p33"/>
          <p:cNvGrpSpPr/>
          <p:nvPr/>
        </p:nvGrpSpPr>
        <p:grpSpPr>
          <a:xfrm>
            <a:off x="4594860" y="4594860"/>
            <a:ext cx="3726180" cy="1840230"/>
            <a:chOff x="0" y="0"/>
            <a:chExt cx="2608" cy="1288"/>
          </a:xfrm>
        </p:grpSpPr>
        <p:sp>
          <p:nvSpPr>
            <p:cNvPr id="547" name="Google Shape;547;p33"/>
            <p:cNvSpPr/>
            <p:nvPr/>
          </p:nvSpPr>
          <p:spPr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backlog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backlog</a:t>
              </a:r>
              <a:endParaRPr/>
            </a:p>
            <a:p>
              <a:pPr marL="0" marR="0" lvl="0" indent="-200025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150"/>
                <a:buFont typeface="Gill Sans"/>
                <a:buChar char="•"/>
              </a:pPr>
              <a:r>
                <a:rPr lang="en-US" sz="252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Burndown charts</a:t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 rot="10800000">
              <a:off x="1432" y="88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0" y="0"/>
              <a:ext cx="312" cy="2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8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Artifacts</a:t>
              </a:r>
              <a:endParaRPr/>
            </a:p>
          </p:txBody>
        </p:sp>
      </p:grpSp>
    </p:spTree>
  </p:cSld>
  <p:clrMapOvr>
    <a:masterClrMapping/>
  </p:clrMapOvr>
  <p:transition spd="med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 txBox="1">
            <a:spLocks noGrp="1"/>
          </p:cNvSpPr>
          <p:nvPr>
            <p:ph type="title"/>
          </p:nvPr>
        </p:nvSpPr>
        <p:spPr>
          <a:xfrm>
            <a:off x="2430379" y="753934"/>
            <a:ext cx="33817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backlog</a:t>
            </a:r>
            <a:endParaRPr dirty="0"/>
          </a:p>
        </p:txBody>
      </p:sp>
      <p:sp>
        <p:nvSpPr>
          <p:cNvPr id="561" name="Google Shape;561;p34"/>
          <p:cNvSpPr txBox="1">
            <a:spLocks noGrp="1"/>
          </p:cNvSpPr>
          <p:nvPr>
            <p:ph type="body" idx="1"/>
          </p:nvPr>
        </p:nvSpPr>
        <p:spPr>
          <a:xfrm>
            <a:off x="4034790" y="1565911"/>
            <a:ext cx="4937760" cy="399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4348" lvl="0" indent="-26574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erriweather Sans"/>
              <a:buChar char="•"/>
            </a:pPr>
            <a:r>
              <a:rPr lang="en-US" sz="2700"/>
              <a:t>The requirements</a:t>
            </a:r>
            <a:endParaRPr/>
          </a:p>
          <a:p>
            <a:pPr marL="494348" lvl="0" indent="-265748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erriweather Sans"/>
              <a:buChar char="•"/>
            </a:pPr>
            <a:r>
              <a:rPr lang="en-US" sz="2700"/>
              <a:t>A list of all desired work on the project</a:t>
            </a:r>
            <a:endParaRPr/>
          </a:p>
          <a:p>
            <a:pPr marL="494348" lvl="0" indent="-265748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erriweather Sans"/>
              <a:buChar char="•"/>
            </a:pPr>
            <a:r>
              <a:rPr lang="en-US" sz="2700"/>
              <a:t>Ideally expressed such that each item has value to the users or customers of the product </a:t>
            </a:r>
            <a:endParaRPr/>
          </a:p>
          <a:p>
            <a:pPr marL="494348" lvl="0" indent="-265748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erriweather Sans"/>
              <a:buChar char="•"/>
            </a:pPr>
            <a:r>
              <a:rPr lang="en-US" sz="2700"/>
              <a:t>Prioritized by the product owner</a:t>
            </a:r>
            <a:endParaRPr/>
          </a:p>
          <a:p>
            <a:pPr marL="494348" lvl="0" indent="-265748" algn="l" rtl="0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erriweather Sans"/>
              <a:buChar char="•"/>
            </a:pPr>
            <a:r>
              <a:rPr lang="en-US" sz="2700"/>
              <a:t>Reprioritized at the start of each sprint</a:t>
            </a:r>
            <a:endParaRPr/>
          </a:p>
        </p:txBody>
      </p:sp>
      <p:pic>
        <p:nvPicPr>
          <p:cNvPr id="562" name="Google Shape;5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" y="2988945"/>
            <a:ext cx="4046220" cy="167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4"/>
          <p:cNvSpPr/>
          <p:nvPr/>
        </p:nvSpPr>
        <p:spPr>
          <a:xfrm>
            <a:off x="1428750" y="5349240"/>
            <a:ext cx="2526030" cy="9144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This is the product backlog</a:t>
            </a:r>
            <a:endParaRPr/>
          </a:p>
        </p:txBody>
      </p:sp>
      <p:cxnSp>
        <p:nvCxnSpPr>
          <p:cNvPr id="564" name="Google Shape;564;p34"/>
          <p:cNvCxnSpPr/>
          <p:nvPr/>
        </p:nvCxnSpPr>
        <p:spPr>
          <a:xfrm>
            <a:off x="982980" y="4137660"/>
            <a:ext cx="387192" cy="1371600"/>
          </a:xfrm>
          <a:prstGeom prst="straightConnector1">
            <a:avLst/>
          </a:prstGeom>
          <a:noFill/>
          <a:ln w="38100" cap="flat" cmpd="sng">
            <a:solidFill>
              <a:srgbClr val="033F7F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sample product backlog</a:t>
            </a:r>
            <a:endParaRPr/>
          </a:p>
        </p:txBody>
      </p:sp>
      <p:graphicFrame>
        <p:nvGraphicFramePr>
          <p:cNvPr id="571" name="Google Shape;571;p35"/>
          <p:cNvGraphicFramePr/>
          <p:nvPr/>
        </p:nvGraphicFramePr>
        <p:xfrm>
          <a:off x="682943" y="915829"/>
          <a:ext cx="7976725" cy="5299200"/>
        </p:xfrm>
        <a:graphic>
          <a:graphicData uri="http://schemas.openxmlformats.org/drawingml/2006/table">
            <a:tbl>
              <a:tblPr>
                <a:noFill/>
                <a:tableStyleId>{5B9169FC-0897-4EE1-A068-956DE247F63B}</a:tableStyleId>
              </a:tblPr>
              <a:tblGrid>
                <a:gridCol w="598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4800"/>
                        <a:buFont typeface="Merriweather Sans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Backlog item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4800"/>
                        <a:buFont typeface="Merriweather Sans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Estimate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8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50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Allow a guest to make a reservation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3C8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75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As a guest, I want to cancel a reservation.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625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As a guest, I want to change the dates of a reservation.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625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As a hotel employee, I can run RevPAR reports (revenue-per-available-room)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400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Improve exception handling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100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...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30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100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...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7BAE"/>
                        </a:buClr>
                        <a:buSzPts val="3750"/>
                        <a:buFont typeface="Merriweather Sans"/>
                        <a:buNone/>
                      </a:pPr>
                      <a:r>
                        <a:rPr lang="en-US" sz="2500" b="0" i="0" u="none" strike="noStrike" cap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50</a:t>
                      </a:r>
                      <a:endParaRPr/>
                    </a:p>
                  </a:txBody>
                  <a:tcPr marL="34300" marR="34300" marT="34300" marB="343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>
            <a:spLocks noGrp="1"/>
          </p:cNvSpPr>
          <p:nvPr>
            <p:ph type="title"/>
          </p:nvPr>
        </p:nvSpPr>
        <p:spPr>
          <a:xfrm>
            <a:off x="1676400" y="617221"/>
            <a:ext cx="5375909" cy="6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sprint goal</a:t>
            </a:r>
            <a:endParaRPr dirty="0"/>
          </a:p>
        </p:txBody>
      </p:sp>
      <p:sp>
        <p:nvSpPr>
          <p:cNvPr id="578" name="Google Shape;578;p36"/>
          <p:cNvSpPr txBox="1">
            <a:spLocks noGrp="1"/>
          </p:cNvSpPr>
          <p:nvPr>
            <p:ph type="body" idx="1"/>
          </p:nvPr>
        </p:nvSpPr>
        <p:spPr>
          <a:xfrm>
            <a:off x="308610" y="1303021"/>
            <a:ext cx="851535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 Sans"/>
              <a:buChar char="•"/>
            </a:pPr>
            <a:r>
              <a:rPr lang="en-US"/>
              <a:t>A short statement of what the work will be focused on during the sprint</a:t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308610" y="3371850"/>
            <a:ext cx="4411980" cy="1748790"/>
          </a:xfrm>
          <a:prstGeom prst="roundRect">
            <a:avLst>
              <a:gd name="adj" fmla="val 15685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742950" y="337185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36"/>
          <p:cNvSpPr/>
          <p:nvPr/>
        </p:nvSpPr>
        <p:spPr>
          <a:xfrm rot="10800000">
            <a:off x="2994660" y="337185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308610" y="337185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457200" y="3337560"/>
            <a:ext cx="28346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Database Application</a:t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4366260" y="4572000"/>
            <a:ext cx="4411980" cy="1748790"/>
          </a:xfrm>
          <a:prstGeom prst="roundRect">
            <a:avLst>
              <a:gd name="adj" fmla="val 15685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4800600" y="457200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6" name="Google Shape;586;p36"/>
          <p:cNvSpPr/>
          <p:nvPr/>
        </p:nvSpPr>
        <p:spPr>
          <a:xfrm rot="10800000">
            <a:off x="7052310" y="457200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4366260" y="457200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4514850" y="4537710"/>
            <a:ext cx="28346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Financial services</a:t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4366260" y="2503170"/>
            <a:ext cx="4411980" cy="1383030"/>
          </a:xfrm>
          <a:prstGeom prst="roundRect">
            <a:avLst>
              <a:gd name="adj" fmla="val 1983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4800600" y="250317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1" name="Google Shape;591;p36"/>
          <p:cNvSpPr/>
          <p:nvPr/>
        </p:nvSpPr>
        <p:spPr>
          <a:xfrm rot="10800000">
            <a:off x="7052310" y="250317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4366260" y="2503170"/>
            <a:ext cx="445770" cy="411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4514850" y="2468880"/>
            <a:ext cx="28346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Life Sciences</a:t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4366260" y="2926080"/>
            <a:ext cx="44119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Support features necessary for population genetics studies.</a:t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4491990" y="5029200"/>
            <a:ext cx="419481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Support more technical indicators than company ABC with real-time, streaming data.</a:t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411480" y="3840480"/>
            <a:ext cx="419481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Make the application run on SQL Server in addition to Oracle.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"/>
          <p:cNvSpPr txBox="1">
            <a:spLocks noGrp="1"/>
          </p:cNvSpPr>
          <p:nvPr>
            <p:ph type="title"/>
          </p:nvPr>
        </p:nvSpPr>
        <p:spPr>
          <a:xfrm>
            <a:off x="1676400" y="621330"/>
            <a:ext cx="5145798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the sprint backlog</a:t>
            </a:r>
            <a:endParaRPr dirty="0"/>
          </a:p>
        </p:txBody>
      </p:sp>
      <p:sp>
        <p:nvSpPr>
          <p:cNvPr id="603" name="Google Shape;603;p37"/>
          <p:cNvSpPr txBox="1">
            <a:spLocks noGrp="1"/>
          </p:cNvSpPr>
          <p:nvPr>
            <p:ph type="body" idx="1"/>
          </p:nvPr>
        </p:nvSpPr>
        <p:spPr>
          <a:xfrm>
            <a:off x="308610" y="1383030"/>
            <a:ext cx="8515350" cy="138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endParaRPr lang="en-US" sz="2880" dirty="0"/>
          </a:p>
          <a:p>
            <a:pPr marL="62865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endParaRPr lang="en-US" sz="2880" dirty="0"/>
          </a:p>
          <a:p>
            <a:pPr marL="62865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r>
              <a:rPr lang="en-US" sz="2880" dirty="0"/>
              <a:t>Individuals sign up for work of their own choosing</a:t>
            </a:r>
            <a:endParaRPr dirty="0"/>
          </a:p>
          <a:p>
            <a:pPr marL="937260" lvl="1" indent="-11430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800"/>
              <a:buFont typeface="Merriweather Sans"/>
              <a:buChar char="•"/>
            </a:pPr>
            <a:r>
              <a:rPr lang="en-US" dirty="0"/>
              <a:t>Work is never assigned</a:t>
            </a:r>
            <a:endParaRPr dirty="0"/>
          </a:p>
          <a:p>
            <a:pPr marL="628650" lvl="0" indent="-18288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r>
              <a:rPr lang="en-US" sz="2880" dirty="0"/>
              <a:t>Estimated work remaining is updated daily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838200" y="254000"/>
            <a:ext cx="4781423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 has been used for:</a:t>
            </a:r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308610" y="1440180"/>
            <a:ext cx="410337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371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Commercial software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In-house development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Contract development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Fixed-price projects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Financial applications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ISO 9001-certified applications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Embedded systems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24x7 systems with 99.999% uptime requirements</a:t>
            </a:r>
            <a:endParaRPr dirty="0"/>
          </a:p>
          <a:p>
            <a:pPr marL="628650" lvl="0" indent="-137159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Merriweather Sans"/>
              <a:buChar char="•"/>
            </a:pPr>
            <a:r>
              <a:rPr lang="en-US" sz="2160" dirty="0"/>
              <a:t>the Joint Strike Fighter</a:t>
            </a:r>
            <a:endParaRPr dirty="0"/>
          </a:p>
        </p:txBody>
      </p:sp>
      <p:sp>
        <p:nvSpPr>
          <p:cNvPr id="134" name="Google Shape;134;p11"/>
          <p:cNvSpPr/>
          <p:nvPr/>
        </p:nvSpPr>
        <p:spPr>
          <a:xfrm>
            <a:off x="4560570" y="1440180"/>
            <a:ext cx="410337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0988" marR="0" lvl="0" indent="-2809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Video game development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FDA-approved, life-critical systems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Satellite-control software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Websites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Handheld software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Mobile phones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Network switching applications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ISV applications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lvl="0" indent="-280988" algn="l" rtl="0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Clr>
                <a:srgbClr val="5F7BAE"/>
              </a:buClr>
              <a:buSzPts val="3240"/>
              <a:buFont typeface="Merriweather Sans"/>
              <a:buChar char="•"/>
            </a:pPr>
            <a:r>
              <a:rPr lang="en-US" sz="2160" dirty="0">
                <a:solidFill>
                  <a:schemeClr val="dk1"/>
                </a:solidFill>
                <a:latin typeface="Times New Roman" panose="02020603050405020304" pitchFamily="18" charset="0"/>
                <a:ea typeface="Gill Sans"/>
                <a:cs typeface="Times New Roman" panose="02020603050405020304" pitchFamily="18" charset="0"/>
                <a:sym typeface="Gill Sans"/>
              </a:rPr>
              <a:t>Some of the largest applications in use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1381124" y="617880"/>
            <a:ext cx="7191375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the sprint backlog</a:t>
            </a: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body" idx="1"/>
          </p:nvPr>
        </p:nvSpPr>
        <p:spPr>
          <a:xfrm>
            <a:off x="489585" y="1754505"/>
            <a:ext cx="8515350" cy="419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r>
              <a:rPr lang="en-US" sz="2880" dirty="0"/>
              <a:t>Any team member can add, delete or change the sprint backlog</a:t>
            </a:r>
            <a:endParaRPr dirty="0"/>
          </a:p>
          <a:p>
            <a:pPr marL="628650" lvl="0" indent="-18288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r>
              <a:rPr lang="en-US" sz="2880" dirty="0"/>
              <a:t>Work for the sprint emerges</a:t>
            </a:r>
            <a:endParaRPr dirty="0"/>
          </a:p>
          <a:p>
            <a:pPr marL="628650" lvl="0" indent="-18288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r>
              <a:rPr lang="en-US" sz="2880" dirty="0"/>
              <a:t>If work is unclear, define a sprint backlog item with a larger amount of time and break it down later</a:t>
            </a:r>
            <a:endParaRPr sz="3600" dirty="0"/>
          </a:p>
          <a:p>
            <a:pPr marL="628650" lvl="0" indent="-18288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rriweather Sans"/>
              <a:buChar char="•"/>
            </a:pPr>
            <a:r>
              <a:rPr lang="en-US" sz="2880" dirty="0"/>
              <a:t>Update work remaining as more becomes known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9"/>
          <p:cNvSpPr txBox="1">
            <a:spLocks noGrp="1"/>
          </p:cNvSpPr>
          <p:nvPr>
            <p:ph type="title"/>
          </p:nvPr>
        </p:nvSpPr>
        <p:spPr>
          <a:xfrm>
            <a:off x="2457450" y="710267"/>
            <a:ext cx="50482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sprint backlog</a:t>
            </a:r>
            <a:endParaRPr dirty="0"/>
          </a:p>
        </p:txBody>
      </p:sp>
      <p:sp>
        <p:nvSpPr>
          <p:cNvPr id="617" name="Google Shape;617;p39"/>
          <p:cNvSpPr/>
          <p:nvPr/>
        </p:nvSpPr>
        <p:spPr>
          <a:xfrm>
            <a:off x="628650" y="1725930"/>
            <a:ext cx="3314700" cy="52578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7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Tasks</a:t>
            </a: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628650" y="2251710"/>
            <a:ext cx="3314700" cy="52578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 the user interface</a:t>
            </a: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628650" y="2777490"/>
            <a:ext cx="3314700" cy="52578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 the middle tier</a:t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628650" y="3303270"/>
            <a:ext cx="3314700" cy="52578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the middle tier</a:t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628650" y="3829050"/>
            <a:ext cx="3314700" cy="52578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online help</a:t>
            </a: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628650" y="4354830"/>
            <a:ext cx="3314700" cy="52578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the foo class</a:t>
            </a: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3943350" y="1725930"/>
            <a:ext cx="914400" cy="52578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7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Mon</a:t>
            </a:r>
            <a:endParaRPr/>
          </a:p>
        </p:txBody>
      </p:sp>
      <p:grpSp>
        <p:nvGrpSpPr>
          <p:cNvPr id="624" name="Google Shape;624;p39"/>
          <p:cNvGrpSpPr/>
          <p:nvPr/>
        </p:nvGrpSpPr>
        <p:grpSpPr>
          <a:xfrm>
            <a:off x="3943350" y="2251710"/>
            <a:ext cx="914400" cy="2628900"/>
            <a:chOff x="0" y="0"/>
            <a:chExt cx="640" cy="1840"/>
          </a:xfrm>
        </p:grpSpPr>
        <p:sp>
          <p:nvSpPr>
            <p:cNvPr id="625" name="Google Shape;625;p39"/>
            <p:cNvSpPr/>
            <p:nvPr/>
          </p:nvSpPr>
          <p:spPr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12</a:t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4857750" y="1725930"/>
            <a:ext cx="914400" cy="52578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7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Tues</a:t>
            </a:r>
            <a:endParaRPr/>
          </a:p>
        </p:txBody>
      </p:sp>
      <p:grpSp>
        <p:nvGrpSpPr>
          <p:cNvPr id="631" name="Google Shape;631;p39"/>
          <p:cNvGrpSpPr/>
          <p:nvPr/>
        </p:nvGrpSpPr>
        <p:grpSpPr>
          <a:xfrm>
            <a:off x="4857750" y="2251710"/>
            <a:ext cx="914400" cy="2628900"/>
            <a:chOff x="0" y="0"/>
            <a:chExt cx="640" cy="1840"/>
          </a:xfrm>
        </p:grpSpPr>
        <p:sp>
          <p:nvSpPr>
            <p:cNvPr id="632" name="Google Shape;632;p39"/>
            <p:cNvSpPr/>
            <p:nvPr/>
          </p:nvSpPr>
          <p:spPr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12</a:t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</p:grpSp>
      <p:sp>
        <p:nvSpPr>
          <p:cNvPr id="637" name="Google Shape;637;p39"/>
          <p:cNvSpPr/>
          <p:nvPr/>
        </p:nvSpPr>
        <p:spPr>
          <a:xfrm>
            <a:off x="5772150" y="1725930"/>
            <a:ext cx="914400" cy="52578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7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Wed</a:t>
            </a:r>
            <a:endParaRPr/>
          </a:p>
        </p:txBody>
      </p:sp>
      <p:sp>
        <p:nvSpPr>
          <p:cNvPr id="638" name="Google Shape;638;p39"/>
          <p:cNvSpPr/>
          <p:nvPr/>
        </p:nvSpPr>
        <p:spPr>
          <a:xfrm>
            <a:off x="6686550" y="1725930"/>
            <a:ext cx="914400" cy="52578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7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Thur</a:t>
            </a:r>
            <a:endParaRPr/>
          </a:p>
        </p:txBody>
      </p:sp>
      <p:grpSp>
        <p:nvGrpSpPr>
          <p:cNvPr id="639" name="Google Shape;639;p39"/>
          <p:cNvGrpSpPr/>
          <p:nvPr/>
        </p:nvGrpSpPr>
        <p:grpSpPr>
          <a:xfrm>
            <a:off x="6686550" y="2251710"/>
            <a:ext cx="914400" cy="3154680"/>
            <a:chOff x="0" y="0"/>
            <a:chExt cx="640" cy="2208"/>
          </a:xfrm>
        </p:grpSpPr>
        <p:sp>
          <p:nvSpPr>
            <p:cNvPr id="640" name="Google Shape;640;p39"/>
            <p:cNvSpPr/>
            <p:nvPr/>
          </p:nvSpPr>
          <p:spPr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11</a:t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/>
            </a:p>
          </p:txBody>
        </p:sp>
      </p:grpSp>
      <p:sp>
        <p:nvSpPr>
          <p:cNvPr id="646" name="Google Shape;646;p39"/>
          <p:cNvSpPr/>
          <p:nvPr/>
        </p:nvSpPr>
        <p:spPr>
          <a:xfrm>
            <a:off x="7600950" y="1725930"/>
            <a:ext cx="914400" cy="52578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7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Fri</a:t>
            </a:r>
            <a:endParaRPr/>
          </a:p>
        </p:txBody>
      </p:sp>
      <p:grpSp>
        <p:nvGrpSpPr>
          <p:cNvPr id="647" name="Google Shape;647;p39"/>
          <p:cNvGrpSpPr/>
          <p:nvPr/>
        </p:nvGrpSpPr>
        <p:grpSpPr>
          <a:xfrm>
            <a:off x="7600950" y="2251710"/>
            <a:ext cx="914400" cy="3154680"/>
            <a:chOff x="0" y="0"/>
            <a:chExt cx="640" cy="2208"/>
          </a:xfrm>
        </p:grpSpPr>
        <p:sp>
          <p:nvSpPr>
            <p:cNvPr id="648" name="Google Shape;648;p39"/>
            <p:cNvSpPr/>
            <p:nvPr/>
          </p:nvSpPr>
          <p:spPr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628650" y="2251710"/>
            <a:ext cx="6057900" cy="3154680"/>
            <a:chOff x="0" y="0"/>
            <a:chExt cx="4240" cy="2208"/>
          </a:xfrm>
        </p:grpSpPr>
        <p:sp>
          <p:nvSpPr>
            <p:cNvPr id="655" name="Google Shape;655;p39"/>
            <p:cNvSpPr/>
            <p:nvPr/>
          </p:nvSpPr>
          <p:spPr>
            <a:xfrm>
              <a:off x="0" y="1840"/>
              <a:ext cx="232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Add error logging</a:t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32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96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60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60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10</a:t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60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60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60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60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2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/>
          <p:nvPr/>
        </p:nvSpPr>
        <p:spPr>
          <a:xfrm>
            <a:off x="342900" y="1200150"/>
            <a:ext cx="8446770" cy="512064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9525" cap="flat" cmpd="sng">
            <a:solidFill>
              <a:srgbClr val="8E8E8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50800" dir="21480060" algn="ctr" rotWithShape="0">
              <a:schemeClr val="lt2">
                <a:alpha val="39607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0" name="Google Shape;670;p40"/>
          <p:cNvSpPr txBox="1">
            <a:spLocks noGrp="1"/>
          </p:cNvSpPr>
          <p:nvPr>
            <p:ph type="title"/>
          </p:nvPr>
        </p:nvSpPr>
        <p:spPr>
          <a:xfrm>
            <a:off x="2953150" y="185325"/>
            <a:ext cx="31002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sprint burndown chart</a:t>
            </a:r>
            <a:endParaRPr/>
          </a:p>
        </p:txBody>
      </p:sp>
      <p:pic>
        <p:nvPicPr>
          <p:cNvPr id="671" name="Google Shape;67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913" y="1140143"/>
            <a:ext cx="8653939" cy="51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0"/>
          <p:cNvSpPr/>
          <p:nvPr/>
        </p:nvSpPr>
        <p:spPr>
          <a:xfrm rot="-5400000">
            <a:off x="-1319451" y="3102531"/>
            <a:ext cx="375904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Hours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/>
          <p:nvPr/>
        </p:nvSpPr>
        <p:spPr>
          <a:xfrm>
            <a:off x="1348740" y="2891790"/>
            <a:ext cx="6869430" cy="363474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9525" cap="flat" cmpd="sng">
            <a:solidFill>
              <a:srgbClr val="8E8E8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50800" dir="21480060" algn="ctr" rotWithShape="0">
              <a:schemeClr val="lt2">
                <a:alpha val="39607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9" name="Google Shape;679;p41"/>
          <p:cNvSpPr/>
          <p:nvPr/>
        </p:nvSpPr>
        <p:spPr>
          <a:xfrm rot="-5400000">
            <a:off x="411480" y="4383405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Hours</a:t>
            </a:r>
            <a:endParaRPr/>
          </a:p>
        </p:txBody>
      </p:sp>
      <p:cxnSp>
        <p:nvCxnSpPr>
          <p:cNvPr id="680" name="Google Shape;680;p41"/>
          <p:cNvCxnSpPr/>
          <p:nvPr/>
        </p:nvCxnSpPr>
        <p:spPr>
          <a:xfrm>
            <a:off x="2308860" y="5280660"/>
            <a:ext cx="5394960" cy="0"/>
          </a:xfrm>
          <a:prstGeom prst="straightConnector1">
            <a:avLst/>
          </a:prstGeom>
          <a:noFill/>
          <a:ln w="25400" cap="flat" cmpd="sng">
            <a:solidFill>
              <a:srgbClr val="577AB1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41"/>
          <p:cNvCxnSpPr/>
          <p:nvPr/>
        </p:nvCxnSpPr>
        <p:spPr>
          <a:xfrm>
            <a:off x="2308860" y="3806190"/>
            <a:ext cx="5394960" cy="0"/>
          </a:xfrm>
          <a:prstGeom prst="straightConnector1">
            <a:avLst/>
          </a:prstGeom>
          <a:noFill/>
          <a:ln w="25400" cap="flat" cmpd="sng">
            <a:solidFill>
              <a:srgbClr val="577AB1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41"/>
          <p:cNvCxnSpPr/>
          <p:nvPr/>
        </p:nvCxnSpPr>
        <p:spPr>
          <a:xfrm>
            <a:off x="2308860" y="4297680"/>
            <a:ext cx="5394960" cy="0"/>
          </a:xfrm>
          <a:prstGeom prst="straightConnector1">
            <a:avLst/>
          </a:prstGeom>
          <a:noFill/>
          <a:ln w="25400" cap="flat" cmpd="sng">
            <a:solidFill>
              <a:srgbClr val="577AB1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41"/>
          <p:cNvCxnSpPr/>
          <p:nvPr/>
        </p:nvCxnSpPr>
        <p:spPr>
          <a:xfrm>
            <a:off x="2308860" y="4789170"/>
            <a:ext cx="5394960" cy="0"/>
          </a:xfrm>
          <a:prstGeom prst="straightConnector1">
            <a:avLst/>
          </a:prstGeom>
          <a:noFill/>
          <a:ln w="25400" cap="flat" cmpd="sng">
            <a:solidFill>
              <a:srgbClr val="577AB1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41"/>
          <p:cNvCxnSpPr/>
          <p:nvPr/>
        </p:nvCxnSpPr>
        <p:spPr>
          <a:xfrm>
            <a:off x="2308860" y="5772150"/>
            <a:ext cx="5394960" cy="0"/>
          </a:xfrm>
          <a:prstGeom prst="straightConnector1">
            <a:avLst/>
          </a:prstGeom>
          <a:noFill/>
          <a:ln w="25400" cap="flat" cmpd="sng">
            <a:solidFill>
              <a:srgbClr val="577AB1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5" name="Google Shape;685;p41"/>
          <p:cNvSpPr/>
          <p:nvPr/>
        </p:nvSpPr>
        <p:spPr>
          <a:xfrm>
            <a:off x="1771650" y="3617595"/>
            <a:ext cx="4914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</a:t>
            </a:r>
            <a:endParaRPr/>
          </a:p>
        </p:txBody>
      </p:sp>
      <p:sp>
        <p:nvSpPr>
          <p:cNvPr id="686" name="Google Shape;686;p41"/>
          <p:cNvSpPr/>
          <p:nvPr/>
        </p:nvSpPr>
        <p:spPr>
          <a:xfrm>
            <a:off x="1771650" y="4109085"/>
            <a:ext cx="4914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1771650" y="4600575"/>
            <a:ext cx="4914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r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1771650" y="5092065"/>
            <a:ext cx="4914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689" name="Google Shape;689;p41"/>
          <p:cNvSpPr/>
          <p:nvPr/>
        </p:nvSpPr>
        <p:spPr>
          <a:xfrm>
            <a:off x="1771650" y="5560695"/>
            <a:ext cx="4914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2411730" y="5720715"/>
            <a:ext cx="5943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Mon</a:t>
            </a:r>
            <a:endParaRPr/>
          </a:p>
        </p:txBody>
      </p:sp>
      <p:sp>
        <p:nvSpPr>
          <p:cNvPr id="691" name="Google Shape;691;p41"/>
          <p:cNvSpPr/>
          <p:nvPr/>
        </p:nvSpPr>
        <p:spPr>
          <a:xfrm>
            <a:off x="3497580" y="5720715"/>
            <a:ext cx="5943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Tue</a:t>
            </a:r>
            <a:endParaRPr/>
          </a:p>
        </p:txBody>
      </p:sp>
      <p:sp>
        <p:nvSpPr>
          <p:cNvPr id="692" name="Google Shape;692;p41"/>
          <p:cNvSpPr/>
          <p:nvPr/>
        </p:nvSpPr>
        <p:spPr>
          <a:xfrm>
            <a:off x="4583430" y="5720715"/>
            <a:ext cx="5943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Wed</a:t>
            </a:r>
            <a:endParaRPr/>
          </a:p>
        </p:txBody>
      </p:sp>
      <p:sp>
        <p:nvSpPr>
          <p:cNvPr id="693" name="Google Shape;693;p41"/>
          <p:cNvSpPr/>
          <p:nvPr/>
        </p:nvSpPr>
        <p:spPr>
          <a:xfrm>
            <a:off x="5669280" y="5720715"/>
            <a:ext cx="5943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Thu</a:t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6755130" y="5720715"/>
            <a:ext cx="5943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Fri</a:t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628650" y="205740"/>
            <a:ext cx="3314700" cy="44577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Tasks</a:t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628650" y="651510"/>
            <a:ext cx="33147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 the user interface</a:t>
            </a:r>
            <a:endParaRPr/>
          </a:p>
        </p:txBody>
      </p:sp>
      <p:sp>
        <p:nvSpPr>
          <p:cNvPr id="697" name="Google Shape;697;p41"/>
          <p:cNvSpPr/>
          <p:nvPr/>
        </p:nvSpPr>
        <p:spPr>
          <a:xfrm>
            <a:off x="628650" y="1097280"/>
            <a:ext cx="33147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 the middle tier</a:t>
            </a:r>
            <a:endParaRPr/>
          </a:p>
        </p:txBody>
      </p:sp>
      <p:sp>
        <p:nvSpPr>
          <p:cNvPr id="698" name="Google Shape;698;p41"/>
          <p:cNvSpPr/>
          <p:nvPr/>
        </p:nvSpPr>
        <p:spPr>
          <a:xfrm>
            <a:off x="628650" y="1543050"/>
            <a:ext cx="33147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the middle tier</a:t>
            </a:r>
            <a:endParaRPr/>
          </a:p>
        </p:txBody>
      </p:sp>
      <p:sp>
        <p:nvSpPr>
          <p:cNvPr id="699" name="Google Shape;699;p41"/>
          <p:cNvSpPr/>
          <p:nvPr/>
        </p:nvSpPr>
        <p:spPr>
          <a:xfrm>
            <a:off x="628650" y="1988820"/>
            <a:ext cx="33147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online help</a:t>
            </a:r>
            <a:endParaRPr/>
          </a:p>
        </p:txBody>
      </p:sp>
      <p:sp>
        <p:nvSpPr>
          <p:cNvPr id="700" name="Google Shape;700;p41"/>
          <p:cNvSpPr/>
          <p:nvPr/>
        </p:nvSpPr>
        <p:spPr>
          <a:xfrm>
            <a:off x="3943350" y="205740"/>
            <a:ext cx="914400" cy="44577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Mon</a:t>
            </a:r>
            <a:endParaRPr/>
          </a:p>
        </p:txBody>
      </p:sp>
      <p:sp>
        <p:nvSpPr>
          <p:cNvPr id="701" name="Google Shape;701;p41"/>
          <p:cNvSpPr/>
          <p:nvPr/>
        </p:nvSpPr>
        <p:spPr>
          <a:xfrm>
            <a:off x="3943350" y="651510"/>
            <a:ext cx="9144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182750" bIns="5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/>
          </a:p>
        </p:txBody>
      </p:sp>
      <p:sp>
        <p:nvSpPr>
          <p:cNvPr id="702" name="Google Shape;702;p41"/>
          <p:cNvSpPr/>
          <p:nvPr/>
        </p:nvSpPr>
        <p:spPr>
          <a:xfrm>
            <a:off x="3943350" y="1097280"/>
            <a:ext cx="9144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182750" bIns="5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3943350" y="1543050"/>
            <a:ext cx="9144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182750" bIns="5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/>
          </a:p>
        </p:txBody>
      </p:sp>
      <p:sp>
        <p:nvSpPr>
          <p:cNvPr id="704" name="Google Shape;704;p41"/>
          <p:cNvSpPr/>
          <p:nvPr/>
        </p:nvSpPr>
        <p:spPr>
          <a:xfrm>
            <a:off x="3943350" y="1988820"/>
            <a:ext cx="914400" cy="445770"/>
          </a:xfrm>
          <a:prstGeom prst="rect">
            <a:avLst/>
          </a:prstGeom>
          <a:solidFill>
            <a:srgbClr val="E6E6E6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150" tIns="57150" rIns="182750" bIns="5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4857750" y="205740"/>
            <a:ext cx="914400" cy="44577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Tues</a:t>
            </a: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772150" y="205740"/>
            <a:ext cx="914400" cy="44577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Wed</a:t>
            </a: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6686550" y="205740"/>
            <a:ext cx="914400" cy="44577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Thur</a:t>
            </a: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7600950" y="205740"/>
            <a:ext cx="914400" cy="445770"/>
          </a:xfrm>
          <a:prstGeom prst="rect">
            <a:avLst/>
          </a:prstGeom>
          <a:solidFill>
            <a:srgbClr val="3C88D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Fri</a:t>
            </a:r>
            <a:endParaRPr/>
          </a:p>
        </p:txBody>
      </p:sp>
      <p:cxnSp>
        <p:nvCxnSpPr>
          <p:cNvPr id="709" name="Google Shape;709;p41"/>
          <p:cNvCxnSpPr/>
          <p:nvPr/>
        </p:nvCxnSpPr>
        <p:spPr>
          <a:xfrm>
            <a:off x="2308860" y="3314700"/>
            <a:ext cx="5394960" cy="0"/>
          </a:xfrm>
          <a:prstGeom prst="straightConnector1">
            <a:avLst/>
          </a:prstGeom>
          <a:noFill/>
          <a:ln w="25400" cap="flat" cmpd="sng">
            <a:solidFill>
              <a:srgbClr val="577AB1">
                <a:alpha val="49803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1"/>
          <p:cNvCxnSpPr/>
          <p:nvPr/>
        </p:nvCxnSpPr>
        <p:spPr>
          <a:xfrm>
            <a:off x="2736057" y="3543300"/>
            <a:ext cx="1042988" cy="707232"/>
          </a:xfrm>
          <a:prstGeom prst="straightConnector1">
            <a:avLst/>
          </a:prstGeom>
          <a:noFill/>
          <a:ln w="38100" cap="flat" cmpd="sng">
            <a:solidFill>
              <a:srgbClr val="023E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1"/>
          <p:cNvSpPr/>
          <p:nvPr/>
        </p:nvSpPr>
        <p:spPr>
          <a:xfrm>
            <a:off x="2571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2" name="Google Shape;712;p41"/>
          <p:cNvSpPr/>
          <p:nvPr/>
        </p:nvSpPr>
        <p:spPr>
          <a:xfrm>
            <a:off x="44005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3" name="Google Shape;713;p41"/>
          <p:cNvSpPr/>
          <p:nvPr/>
        </p:nvSpPr>
        <p:spPr>
          <a:xfrm>
            <a:off x="53149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62293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5" name="Google Shape;715;p41"/>
          <p:cNvSpPr/>
          <p:nvPr/>
        </p:nvSpPr>
        <p:spPr>
          <a:xfrm>
            <a:off x="71437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6" name="Google Shape;716;p41"/>
          <p:cNvSpPr/>
          <p:nvPr/>
        </p:nvSpPr>
        <p:spPr>
          <a:xfrm>
            <a:off x="80581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7" name="Google Shape;717;p41"/>
          <p:cNvCxnSpPr/>
          <p:nvPr/>
        </p:nvCxnSpPr>
        <p:spPr>
          <a:xfrm rot="10800000" flipH="1">
            <a:off x="3787617" y="4124802"/>
            <a:ext cx="1101566" cy="134303"/>
          </a:xfrm>
          <a:prstGeom prst="straightConnector1">
            <a:avLst/>
          </a:prstGeom>
          <a:noFill/>
          <a:ln w="38100" cap="flat" cmpd="sng">
            <a:solidFill>
              <a:srgbClr val="023E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" name="Google Shape;718;p41"/>
          <p:cNvSpPr/>
          <p:nvPr/>
        </p:nvSpPr>
        <p:spPr>
          <a:xfrm>
            <a:off x="3646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9" name="Google Shape;719;p41"/>
          <p:cNvCxnSpPr/>
          <p:nvPr/>
        </p:nvCxnSpPr>
        <p:spPr>
          <a:xfrm>
            <a:off x="4872038" y="4141947"/>
            <a:ext cx="1120140" cy="790098"/>
          </a:xfrm>
          <a:prstGeom prst="straightConnector1">
            <a:avLst/>
          </a:prstGeom>
          <a:noFill/>
          <a:ln w="38100" cap="flat" cmpd="sng">
            <a:solidFill>
              <a:srgbClr val="023E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41"/>
          <p:cNvSpPr/>
          <p:nvPr/>
        </p:nvSpPr>
        <p:spPr>
          <a:xfrm>
            <a:off x="4743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21" name="Google Shape;721;p41"/>
          <p:cNvCxnSpPr/>
          <p:nvPr/>
        </p:nvCxnSpPr>
        <p:spPr>
          <a:xfrm>
            <a:off x="5966460" y="4914900"/>
            <a:ext cx="1100138" cy="485775"/>
          </a:xfrm>
          <a:prstGeom prst="straightConnector1">
            <a:avLst/>
          </a:prstGeom>
          <a:noFill/>
          <a:ln w="38100" cap="flat" cmpd="sng">
            <a:solidFill>
              <a:srgbClr val="023E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41"/>
          <p:cNvSpPr/>
          <p:nvPr/>
        </p:nvSpPr>
        <p:spPr>
          <a:xfrm>
            <a:off x="6915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3" name="Google Shape;723;p41"/>
          <p:cNvSpPr/>
          <p:nvPr/>
        </p:nvSpPr>
        <p:spPr>
          <a:xfrm>
            <a:off x="5829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 cap="flat" cmpd="sng">
            <a:solidFill>
              <a:srgbClr val="023E7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24" name="Google Shape;724;p41"/>
          <p:cNvGrpSpPr/>
          <p:nvPr/>
        </p:nvGrpSpPr>
        <p:grpSpPr>
          <a:xfrm>
            <a:off x="5772150" y="651510"/>
            <a:ext cx="914400" cy="1783080"/>
            <a:chOff x="0" y="0"/>
            <a:chExt cx="640" cy="1248"/>
          </a:xfrm>
        </p:grpSpPr>
        <p:sp>
          <p:nvSpPr>
            <p:cNvPr id="725" name="Google Shape;725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4857750" y="651510"/>
            <a:ext cx="914400" cy="1783080"/>
            <a:chOff x="0" y="0"/>
            <a:chExt cx="640" cy="1248"/>
          </a:xfrm>
        </p:grpSpPr>
        <p:sp>
          <p:nvSpPr>
            <p:cNvPr id="730" name="Google Shape;730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7600950" y="651510"/>
            <a:ext cx="914400" cy="1783080"/>
            <a:chOff x="0" y="0"/>
            <a:chExt cx="640" cy="1248"/>
          </a:xfrm>
        </p:grpSpPr>
        <p:sp>
          <p:nvSpPr>
            <p:cNvPr id="735" name="Google Shape;735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6686550" y="651510"/>
            <a:ext cx="914400" cy="1783080"/>
            <a:chOff x="0" y="0"/>
            <a:chExt cx="640" cy="1248"/>
          </a:xfrm>
        </p:grpSpPr>
        <p:sp>
          <p:nvSpPr>
            <p:cNvPr id="740" name="Google Shape;740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4857750" y="651510"/>
            <a:ext cx="914400" cy="1783080"/>
            <a:chOff x="0" y="0"/>
            <a:chExt cx="640" cy="1248"/>
          </a:xfrm>
        </p:grpSpPr>
        <p:sp>
          <p:nvSpPr>
            <p:cNvPr id="745" name="Google Shape;745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12</a:t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6686550" y="651510"/>
            <a:ext cx="914400" cy="1783080"/>
            <a:chOff x="0" y="0"/>
            <a:chExt cx="640" cy="1248"/>
          </a:xfrm>
        </p:grpSpPr>
        <p:sp>
          <p:nvSpPr>
            <p:cNvPr id="750" name="Google Shape;750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7</a:t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11</a:t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54" name="Google Shape;754;p41"/>
          <p:cNvGrpSpPr/>
          <p:nvPr/>
        </p:nvGrpSpPr>
        <p:grpSpPr>
          <a:xfrm>
            <a:off x="5772150" y="651510"/>
            <a:ext cx="914400" cy="1783080"/>
            <a:chOff x="0" y="0"/>
            <a:chExt cx="640" cy="1248"/>
          </a:xfrm>
        </p:grpSpPr>
        <p:sp>
          <p:nvSpPr>
            <p:cNvPr id="755" name="Google Shape;755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10</a:t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16</a:t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7600950" y="651510"/>
            <a:ext cx="914400" cy="1783080"/>
            <a:chOff x="0" y="0"/>
            <a:chExt cx="640" cy="1248"/>
          </a:xfrm>
        </p:grpSpPr>
        <p:sp>
          <p:nvSpPr>
            <p:cNvPr id="760" name="Google Shape;760;p41"/>
            <p:cNvSpPr/>
            <p:nvPr/>
          </p:nvSpPr>
          <p:spPr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7150" tIns="57150" rIns="182750" bIns="5715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4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</a:t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4" name="Google Shape;764;p41"/>
          <p:cNvSpPr/>
          <p:nvPr/>
        </p:nvSpPr>
        <p:spPr>
          <a:xfrm>
            <a:off x="1771650" y="3126105"/>
            <a:ext cx="49149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2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2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2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3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4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4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4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4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5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6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6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6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3248533" y="958850"/>
            <a:ext cx="235204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Scalability</a:t>
            </a:r>
            <a:endParaRPr dirty="0"/>
          </a:p>
        </p:txBody>
      </p:sp>
      <p:sp>
        <p:nvSpPr>
          <p:cNvPr id="771" name="Google Shape;771;p42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5850" lvl="0" indent="-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Typical individual team is 7 ± 2 people</a:t>
            </a:r>
            <a:endParaRPr dirty="0"/>
          </a:p>
          <a:p>
            <a:pPr marL="1223010" lvl="1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Scalability comes from teams of teams</a:t>
            </a:r>
            <a:endParaRPr dirty="0"/>
          </a:p>
          <a:p>
            <a:pPr marL="1085850" lvl="0" indent="-45720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Factors in scaling</a:t>
            </a:r>
            <a:endParaRPr dirty="0"/>
          </a:p>
          <a:p>
            <a:pPr marL="1223010" lvl="1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Type of application</a:t>
            </a:r>
            <a:endParaRPr dirty="0"/>
          </a:p>
          <a:p>
            <a:pPr marL="1223010" lvl="1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Team size</a:t>
            </a:r>
            <a:endParaRPr dirty="0"/>
          </a:p>
          <a:p>
            <a:pPr marL="1223010" lvl="1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Team dispersion</a:t>
            </a:r>
            <a:endParaRPr dirty="0"/>
          </a:p>
          <a:p>
            <a:pPr marL="1223010" lvl="1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duration</a:t>
            </a:r>
            <a:endParaRPr dirty="0"/>
          </a:p>
          <a:p>
            <a:pPr marL="1085850" lvl="0" indent="-45720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Scrum has been used on multiple 500+ person projects</a:t>
            </a:r>
            <a:endParaRPr dirty="0"/>
          </a:p>
          <a:p>
            <a:pPr marL="628650" lvl="0" indent="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None/>
            </a:pPr>
            <a:endParaRPr sz="650" dirty="0"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5"/>
          <p:cNvSpPr txBox="1">
            <a:spLocks noGrp="1"/>
          </p:cNvSpPr>
          <p:nvPr>
            <p:ph type="title"/>
          </p:nvPr>
        </p:nvSpPr>
        <p:spPr>
          <a:xfrm>
            <a:off x="2081101" y="1130300"/>
            <a:ext cx="46044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Requirements</a:t>
            </a:r>
            <a:endParaRPr dirty="0"/>
          </a:p>
        </p:txBody>
      </p:sp>
      <p:sp>
        <p:nvSpPr>
          <p:cNvPr id="956" name="Google Shape;956;p45"/>
          <p:cNvSpPr txBox="1">
            <a:spLocks noGrp="1"/>
          </p:cNvSpPr>
          <p:nvPr>
            <p:ph type="body" idx="1"/>
          </p:nvPr>
        </p:nvSpPr>
        <p:spPr>
          <a:xfrm>
            <a:off x="886200" y="1847582"/>
            <a:ext cx="7371600" cy="416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Robust security requirements ensures that software can only be used as intended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When building security requirements, be specific about the types of vulnerabilities they must prevent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is always beneficial to build secure software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6"/>
          <p:cNvSpPr txBox="1">
            <a:spLocks noGrp="1"/>
          </p:cNvSpPr>
          <p:nvPr>
            <p:ph type="title"/>
          </p:nvPr>
        </p:nvSpPr>
        <p:spPr>
          <a:xfrm>
            <a:off x="1370555" y="1098768"/>
            <a:ext cx="64029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Security Requirements</a:t>
            </a:r>
            <a:endParaRPr dirty="0"/>
          </a:p>
        </p:txBody>
      </p:sp>
      <p:sp>
        <p:nvSpPr>
          <p:cNvPr id="963" name="Google Shape;963;p46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600" cy="18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building security requirements, keep these questions in mind:</a:t>
            </a:r>
            <a:endParaRPr/>
          </a:p>
        </p:txBody>
      </p:sp>
      <p:sp>
        <p:nvSpPr>
          <p:cNvPr id="964" name="Google Shape;964;p46"/>
          <p:cNvSpPr txBox="1"/>
          <p:nvPr/>
        </p:nvSpPr>
        <p:spPr>
          <a:xfrm>
            <a:off x="1516775" y="2816875"/>
            <a:ext cx="5612100" cy="2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this testable?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this measurable?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this complete?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this clear?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this unambiguous?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Are these requirements consistent?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7"/>
          <p:cNvSpPr txBox="1">
            <a:spLocks noGrp="1"/>
          </p:cNvSpPr>
          <p:nvPr>
            <p:ph type="title"/>
          </p:nvPr>
        </p:nvSpPr>
        <p:spPr>
          <a:xfrm>
            <a:off x="1830905" y="968375"/>
            <a:ext cx="54822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Security Requirements</a:t>
            </a:r>
            <a:endParaRPr dirty="0"/>
          </a:p>
        </p:txBody>
      </p:sp>
      <p:sp>
        <p:nvSpPr>
          <p:cNvPr id="971" name="Google Shape;971;p47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600" cy="18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When defining functionality in the early design phases, the functionality must be defined securely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Utilizing abuse cases will allow designers to analyze how functionality might be abused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8"/>
          <p:cNvSpPr txBox="1">
            <a:spLocks noGrp="1"/>
          </p:cNvSpPr>
          <p:nvPr>
            <p:ph type="title"/>
          </p:nvPr>
        </p:nvSpPr>
        <p:spPr>
          <a:xfrm>
            <a:off x="2436225" y="1177925"/>
            <a:ext cx="36621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Assurance</a:t>
            </a:r>
            <a:endParaRPr dirty="0"/>
          </a:p>
        </p:txBody>
      </p:sp>
      <p:sp>
        <p:nvSpPr>
          <p:cNvPr id="978" name="Google Shape;978;p48"/>
          <p:cNvSpPr txBox="1">
            <a:spLocks noGrp="1"/>
          </p:cNvSpPr>
          <p:nvPr>
            <p:ph type="body" idx="1"/>
          </p:nvPr>
        </p:nvSpPr>
        <p:spPr>
          <a:xfrm>
            <a:off x="886200" y="1847583"/>
            <a:ext cx="7371600" cy="45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quality product meets the needs and expectations of customers with respect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Durability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Quality assurance provides a guarantee that the product will work and meet the expectations of the customer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9"/>
          <p:cNvSpPr txBox="1">
            <a:spLocks noGrp="1"/>
          </p:cNvSpPr>
          <p:nvPr>
            <p:ph type="title"/>
          </p:nvPr>
        </p:nvSpPr>
        <p:spPr>
          <a:xfrm>
            <a:off x="2674350" y="1073150"/>
            <a:ext cx="36402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QA Process</a:t>
            </a:r>
            <a:endParaRPr dirty="0"/>
          </a:p>
        </p:txBody>
      </p:sp>
      <p:sp>
        <p:nvSpPr>
          <p:cNvPr id="985" name="Google Shape;985;p49"/>
          <p:cNvSpPr txBox="1">
            <a:spLocks noGrp="1"/>
          </p:cNvSpPr>
          <p:nvPr>
            <p:ph type="body" idx="1"/>
          </p:nvPr>
        </p:nvSpPr>
        <p:spPr>
          <a:xfrm>
            <a:off x="886200" y="1847581"/>
            <a:ext cx="7371600" cy="389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Assurance has a defined cycle called the PDCA cycle. The phases of this cycle are:</a:t>
            </a:r>
            <a:endParaRPr/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Plan - plan and establish process related objectives</a:t>
            </a:r>
            <a:endParaRPr sz="2200"/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Do - development and testing of processes</a:t>
            </a:r>
            <a:endParaRPr sz="2200"/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Check - monitoring and modifying of processes, check if product meets predetermined objectives</a:t>
            </a:r>
            <a:endParaRPr sz="2200"/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Act - implement actions that are necessary to achieve improvements in the processes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1676400" y="733424"/>
            <a:ext cx="4769400" cy="53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Characteristics of Scrummy</a:t>
            </a:r>
            <a:endParaRPr dirty="0"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278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2857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Self-organizing teams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progresses in a series of “sprints” of varying lengths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captured as items in a list of “product backlog”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specific engineering practices prescribed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generative rules to create an agile environment for delivering projects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575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“agile processes”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0" indent="0" algn="l" rtl="0">
              <a:lnSpc>
                <a:spcPct val="70000"/>
              </a:lnSpc>
              <a:spcBef>
                <a:spcPts val="1170"/>
              </a:spcBef>
              <a:spcAft>
                <a:spcPts val="0"/>
              </a:spcAft>
              <a:buNone/>
            </a:pPr>
            <a:endParaRPr sz="143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0"/>
          <p:cNvSpPr txBox="1">
            <a:spLocks noGrp="1"/>
          </p:cNvSpPr>
          <p:nvPr>
            <p:ph type="title"/>
          </p:nvPr>
        </p:nvSpPr>
        <p:spPr>
          <a:xfrm>
            <a:off x="1825500" y="1092200"/>
            <a:ext cx="54930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Assurance Practices</a:t>
            </a:r>
            <a:endParaRPr dirty="0"/>
          </a:p>
        </p:txBody>
      </p:sp>
      <p:sp>
        <p:nvSpPr>
          <p:cNvPr id="992" name="Google Shape;992;p50"/>
          <p:cNvSpPr txBox="1">
            <a:spLocks noGrp="1"/>
          </p:cNvSpPr>
          <p:nvPr>
            <p:ph type="body" idx="1"/>
          </p:nvPr>
        </p:nvSpPr>
        <p:spPr>
          <a:xfrm>
            <a:off x="886200" y="1847580"/>
            <a:ext cx="7371600" cy="37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 a robust testing environment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Select release criteria carefully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Apply automated testing to high-risk areas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Allocate time appropriately for each process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Prioritize bug fixes based on software usage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Form dedicated security and performance testing team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Simulate customer accounts similar to a production environment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1"/>
          <p:cNvSpPr txBox="1">
            <a:spLocks noGrp="1"/>
          </p:cNvSpPr>
          <p:nvPr>
            <p:ph type="title"/>
          </p:nvPr>
        </p:nvSpPr>
        <p:spPr>
          <a:xfrm>
            <a:off x="1707152" y="1120775"/>
            <a:ext cx="5493000" cy="5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Assurance Functions</a:t>
            </a:r>
            <a:endParaRPr dirty="0"/>
          </a:p>
        </p:txBody>
      </p:sp>
      <p:sp>
        <p:nvSpPr>
          <p:cNvPr id="999" name="Google Shape;999;p51"/>
          <p:cNvSpPr txBox="1">
            <a:spLocks noGrp="1"/>
          </p:cNvSpPr>
          <p:nvPr>
            <p:ph type="body" idx="1"/>
          </p:nvPr>
        </p:nvSpPr>
        <p:spPr>
          <a:xfrm>
            <a:off x="886200" y="1847578"/>
            <a:ext cx="7371600" cy="277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five primary QA functions: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Technology transfer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Validation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Documentation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Assuring quality of products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Quality improvement plans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3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5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53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53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53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53"/>
          <p:cNvSpPr/>
          <p:nvPr/>
        </p:nvSpPr>
        <p:spPr>
          <a:xfrm>
            <a:off x="915085" y="1338325"/>
            <a:ext cx="312051" cy="292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53"/>
          <p:cNvSpPr/>
          <p:nvPr/>
        </p:nvSpPr>
        <p:spPr>
          <a:xfrm>
            <a:off x="1143000" y="1143000"/>
            <a:ext cx="7696200" cy="5181600"/>
          </a:xfrm>
          <a:custGeom>
            <a:avLst/>
            <a:gdLst/>
            <a:ahLst/>
            <a:cxnLst/>
            <a:rect l="l" t="t" r="r" b="b"/>
            <a:pathLst>
              <a:path w="7696200" h="5181600" extrusionOk="0">
                <a:moveTo>
                  <a:pt x="0" y="5181600"/>
                </a:moveTo>
                <a:lnTo>
                  <a:pt x="7696200" y="5181600"/>
                </a:lnTo>
                <a:lnTo>
                  <a:pt x="7696200" y="0"/>
                </a:lnTo>
                <a:lnTo>
                  <a:pt x="0" y="0"/>
                </a:lnTo>
                <a:lnTo>
                  <a:pt x="0" y="51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53"/>
          <p:cNvSpPr/>
          <p:nvPr/>
        </p:nvSpPr>
        <p:spPr>
          <a:xfrm>
            <a:off x="1261872" y="1286255"/>
            <a:ext cx="178308" cy="1844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53"/>
          <p:cNvSpPr/>
          <p:nvPr/>
        </p:nvSpPr>
        <p:spPr>
          <a:xfrm>
            <a:off x="1261872" y="3023616"/>
            <a:ext cx="178308" cy="1844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53"/>
          <p:cNvSpPr txBox="1"/>
          <p:nvPr/>
        </p:nvSpPr>
        <p:spPr>
          <a:xfrm>
            <a:off x="1249476" y="1118362"/>
            <a:ext cx="7065009" cy="437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446405" lvl="0" indent="2647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testing is the process used to identify the correctness,  completeness and quality of developed computer  software.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3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26479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process of executing a program/application  under positive and negative conditions by manual or  automated means. It checks for the :-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7660" marR="0" lvl="0" indent="-314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DC664"/>
              </a:buClr>
              <a:buSzPts val="2050"/>
              <a:buFont typeface="Noto Sans Symbols"/>
              <a:buChar char="❖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7660" marR="0" lvl="0" indent="-314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DC664"/>
              </a:buClr>
              <a:buSzPts val="2050"/>
              <a:buFont typeface="Noto Sans Symbols"/>
              <a:buChar char="❖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7660" marR="0" lvl="0" indent="-31496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8DC664"/>
              </a:buClr>
              <a:buSzPts val="2050"/>
              <a:buFont typeface="Noto Sans Symbols"/>
              <a:buChar char="❖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53"/>
          <p:cNvSpPr/>
          <p:nvPr/>
        </p:nvSpPr>
        <p:spPr>
          <a:xfrm>
            <a:off x="2426207" y="85343"/>
            <a:ext cx="4815840" cy="9936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3"/>
          <p:cNvSpPr txBox="1">
            <a:spLocks noGrp="1"/>
          </p:cNvSpPr>
          <p:nvPr>
            <p:ph type="title"/>
          </p:nvPr>
        </p:nvSpPr>
        <p:spPr>
          <a:xfrm>
            <a:off x="2820670" y="234822"/>
            <a:ext cx="402717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INTRODUCTION</a:t>
            </a:r>
            <a:endParaRPr sz="4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4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54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54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4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54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54"/>
          <p:cNvSpPr/>
          <p:nvPr/>
        </p:nvSpPr>
        <p:spPr>
          <a:xfrm>
            <a:off x="915085" y="1338325"/>
            <a:ext cx="312051" cy="292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54"/>
          <p:cNvSpPr/>
          <p:nvPr/>
        </p:nvSpPr>
        <p:spPr>
          <a:xfrm>
            <a:off x="2473451" y="32003"/>
            <a:ext cx="3788664" cy="9936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54"/>
          <p:cNvSpPr txBox="1">
            <a:spLocks noGrp="1"/>
          </p:cNvSpPr>
          <p:nvPr>
            <p:ph type="title"/>
          </p:nvPr>
        </p:nvSpPr>
        <p:spPr>
          <a:xfrm>
            <a:off x="2867914" y="180543"/>
            <a:ext cx="300037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OBJECTIVES</a:t>
            </a:r>
            <a:endParaRPr sz="4800"/>
          </a:p>
        </p:txBody>
      </p:sp>
      <p:sp>
        <p:nvSpPr>
          <p:cNvPr id="1032" name="Google Shape;1032;p54"/>
          <p:cNvSpPr/>
          <p:nvPr/>
        </p:nvSpPr>
        <p:spPr>
          <a:xfrm>
            <a:off x="347472" y="1315211"/>
            <a:ext cx="164592" cy="1706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54"/>
          <p:cNvSpPr/>
          <p:nvPr/>
        </p:nvSpPr>
        <p:spPr>
          <a:xfrm>
            <a:off x="347472" y="2455164"/>
            <a:ext cx="164592" cy="1706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54"/>
          <p:cNvSpPr/>
          <p:nvPr/>
        </p:nvSpPr>
        <p:spPr>
          <a:xfrm>
            <a:off x="347472" y="3848100"/>
            <a:ext cx="164592" cy="1706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54"/>
          <p:cNvSpPr/>
          <p:nvPr/>
        </p:nvSpPr>
        <p:spPr>
          <a:xfrm>
            <a:off x="347472" y="5241035"/>
            <a:ext cx="164592" cy="1706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54"/>
          <p:cNvSpPr txBox="1"/>
          <p:nvPr/>
        </p:nvSpPr>
        <p:spPr>
          <a:xfrm>
            <a:off x="334772" y="1159509"/>
            <a:ext cx="8361680" cy="467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noAutofit/>
          </a:bodyPr>
          <a:lstStyle/>
          <a:p>
            <a:pPr marL="12700" marR="903605" lvl="0" indent="32131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Uncover as many as errors (or bugs) as possible in a given  product.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809" marR="0" lvl="0" indent="0" algn="l" rtl="0">
              <a:lnSpc>
                <a:spcPct val="113958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 a given software product matching its requirement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1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59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the quality of a software testing using the minimum cost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efforts.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245109" algn="l" rtl="0">
              <a:lnSpc>
                <a:spcPct val="10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high quality test cases, perform effective tests, and	issue  correct and helpful problem reports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5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55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55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5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55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55"/>
          <p:cNvSpPr/>
          <p:nvPr/>
        </p:nvSpPr>
        <p:spPr>
          <a:xfrm>
            <a:off x="915085" y="1338325"/>
            <a:ext cx="312051" cy="292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5"/>
          <p:cNvSpPr txBox="1">
            <a:spLocks noGrp="1"/>
          </p:cNvSpPr>
          <p:nvPr>
            <p:ph type="title"/>
          </p:nvPr>
        </p:nvSpPr>
        <p:spPr>
          <a:xfrm>
            <a:off x="473644" y="435305"/>
            <a:ext cx="7579299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Error, Bug, Fault &amp; Failure</a:t>
            </a:r>
            <a:endParaRPr sz="4800" dirty="0"/>
          </a:p>
        </p:txBody>
      </p:sp>
      <p:sp>
        <p:nvSpPr>
          <p:cNvPr id="1049" name="Google Shape;1049;p55"/>
          <p:cNvSpPr txBox="1"/>
          <p:nvPr/>
        </p:nvSpPr>
        <p:spPr>
          <a:xfrm>
            <a:off x="258572" y="1575562"/>
            <a:ext cx="853948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1236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: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human action that produces the incorrect  result that produces a fault.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80645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 :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presence of error at the time of execution of the  software.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	: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of software caused by an error.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: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Deviation of the software from its expected result. It is  an event.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6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56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6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6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6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6"/>
          <p:cNvSpPr txBox="1"/>
          <p:nvPr/>
        </p:nvSpPr>
        <p:spPr>
          <a:xfrm>
            <a:off x="1145844" y="1971878"/>
            <a:ext cx="7505700" cy="322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model used word wide to develop a software.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Calibri"/>
              <a:buNone/>
            </a:pP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47625" lvl="0" indent="-177799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framework that describes the activities performed at  each stage of a software development project.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3840" marR="0" lvl="0" indent="-231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Necessary to ensure the quality of the software.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3840" marR="0" lvl="0" indent="-231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steps taken to develop a software product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6"/>
          <p:cNvSpPr txBox="1">
            <a:spLocks noGrp="1"/>
          </p:cNvSpPr>
          <p:nvPr>
            <p:ph type="title"/>
          </p:nvPr>
        </p:nvSpPr>
        <p:spPr>
          <a:xfrm>
            <a:off x="504825" y="1020140"/>
            <a:ext cx="8498509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SDLC(Software Development Life Cycle)</a:t>
            </a:r>
            <a:endParaRPr sz="3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7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5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7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7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5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57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57"/>
          <p:cNvSpPr/>
          <p:nvPr/>
        </p:nvSpPr>
        <p:spPr>
          <a:xfrm>
            <a:off x="1219200" y="990600"/>
            <a:ext cx="7315200" cy="396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57"/>
          <p:cNvSpPr txBox="1"/>
          <p:nvPr/>
        </p:nvSpPr>
        <p:spPr>
          <a:xfrm>
            <a:off x="1834642" y="1095502"/>
            <a:ext cx="106553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4" name="Google Shape;1074;p57"/>
          <p:cNvSpPr txBox="1"/>
          <p:nvPr/>
        </p:nvSpPr>
        <p:spPr>
          <a:xfrm>
            <a:off x="2060194" y="1781302"/>
            <a:ext cx="243395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Analysis &amp; Specification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5" name="Google Shape;1075;p57"/>
          <p:cNvSpPr txBox="1"/>
          <p:nvPr/>
        </p:nvSpPr>
        <p:spPr>
          <a:xfrm>
            <a:off x="3735451" y="2543683"/>
            <a:ext cx="45529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6" name="Google Shape;1076;p57"/>
          <p:cNvSpPr txBox="1"/>
          <p:nvPr/>
        </p:nvSpPr>
        <p:spPr>
          <a:xfrm>
            <a:off x="4221607" y="3229483"/>
            <a:ext cx="142240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&amp; Unit Testing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Google Shape;1077;p57"/>
          <p:cNvSpPr txBox="1"/>
          <p:nvPr/>
        </p:nvSpPr>
        <p:spPr>
          <a:xfrm>
            <a:off x="5261228" y="3915536"/>
            <a:ext cx="182118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&amp; System Testing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57"/>
          <p:cNvSpPr txBox="1"/>
          <p:nvPr/>
        </p:nvSpPr>
        <p:spPr>
          <a:xfrm>
            <a:off x="6707505" y="4677536"/>
            <a:ext cx="81089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0" name="Google Shape;1080;p57"/>
          <p:cNvSpPr txBox="1">
            <a:spLocks noGrp="1"/>
          </p:cNvSpPr>
          <p:nvPr>
            <p:ph type="title"/>
          </p:nvPr>
        </p:nvSpPr>
        <p:spPr>
          <a:xfrm>
            <a:off x="800100" y="0"/>
            <a:ext cx="7801864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Classical Waterfall Model</a:t>
            </a:r>
            <a:endParaRPr sz="4800" dirty="0"/>
          </a:p>
        </p:txBody>
      </p:sp>
      <p:sp>
        <p:nvSpPr>
          <p:cNvPr id="1081" name="Google Shape;1081;p57"/>
          <p:cNvSpPr txBox="1"/>
          <p:nvPr/>
        </p:nvSpPr>
        <p:spPr>
          <a:xfrm>
            <a:off x="1222044" y="5279542"/>
            <a:ext cx="6085205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oldest and most widely used model in  the field of software development.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8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58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58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8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58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8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58"/>
          <p:cNvSpPr txBox="1"/>
          <p:nvPr/>
        </p:nvSpPr>
        <p:spPr>
          <a:xfrm>
            <a:off x="838200" y="838835"/>
            <a:ext cx="2971800" cy="533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6500" rIns="0" bIns="0" anchor="t" anchorCtr="0">
            <a:noAutofit/>
          </a:bodyPr>
          <a:lstStyle/>
          <a:p>
            <a:pPr marL="3708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Initiation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58"/>
          <p:cNvSpPr/>
          <p:nvPr/>
        </p:nvSpPr>
        <p:spPr>
          <a:xfrm>
            <a:off x="581025" y="2309495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 h="120000" extrusionOk="0">
                <a:moveTo>
                  <a:pt x="0" y="0"/>
                </a:moveTo>
                <a:lnTo>
                  <a:pt x="2266950" y="0"/>
                </a:lnTo>
              </a:path>
            </a:pathLst>
          </a:custGeom>
          <a:noFill/>
          <a:ln w="1142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58"/>
          <p:cNvSpPr/>
          <p:nvPr/>
        </p:nvSpPr>
        <p:spPr>
          <a:xfrm>
            <a:off x="586740" y="1736089"/>
            <a:ext cx="0" cy="567690"/>
          </a:xfrm>
          <a:custGeom>
            <a:avLst/>
            <a:gdLst/>
            <a:ahLst/>
            <a:cxnLst/>
            <a:rect l="l" t="t" r="r" b="b"/>
            <a:pathLst>
              <a:path w="120000" h="567689" extrusionOk="0">
                <a:moveTo>
                  <a:pt x="0" y="0"/>
                </a:moveTo>
                <a:lnTo>
                  <a:pt x="0" y="567689"/>
                </a:lnTo>
              </a:path>
            </a:pathLst>
          </a:custGeom>
          <a:noFill/>
          <a:ln w="1142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58"/>
          <p:cNvSpPr/>
          <p:nvPr/>
        </p:nvSpPr>
        <p:spPr>
          <a:xfrm>
            <a:off x="581025" y="1730375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 h="120000" extrusionOk="0">
                <a:moveTo>
                  <a:pt x="0" y="0"/>
                </a:moveTo>
                <a:lnTo>
                  <a:pt x="2266950" y="0"/>
                </a:lnTo>
              </a:path>
            </a:pathLst>
          </a:custGeom>
          <a:noFill/>
          <a:ln w="1142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58"/>
          <p:cNvSpPr/>
          <p:nvPr/>
        </p:nvSpPr>
        <p:spPr>
          <a:xfrm>
            <a:off x="2842260" y="1735454"/>
            <a:ext cx="0" cy="567690"/>
          </a:xfrm>
          <a:custGeom>
            <a:avLst/>
            <a:gdLst/>
            <a:ahLst/>
            <a:cxnLst/>
            <a:rect l="l" t="t" r="r" b="b"/>
            <a:pathLst>
              <a:path w="120000" h="567689" extrusionOk="0">
                <a:moveTo>
                  <a:pt x="0" y="0"/>
                </a:moveTo>
                <a:lnTo>
                  <a:pt x="0" y="567690"/>
                </a:lnTo>
              </a:path>
            </a:pathLst>
          </a:custGeom>
          <a:noFill/>
          <a:ln w="1142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58"/>
          <p:cNvSpPr/>
          <p:nvPr/>
        </p:nvSpPr>
        <p:spPr>
          <a:xfrm>
            <a:off x="603884" y="227520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30" h="120000" extrusionOk="0">
                <a:moveTo>
                  <a:pt x="0" y="0"/>
                </a:moveTo>
                <a:lnTo>
                  <a:pt x="2221229" y="0"/>
                </a:lnTo>
              </a:path>
            </a:pathLst>
          </a:custGeom>
          <a:noFill/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58"/>
          <p:cNvSpPr/>
          <p:nvPr/>
        </p:nvSpPr>
        <p:spPr>
          <a:xfrm>
            <a:off x="621030" y="1781810"/>
            <a:ext cx="0" cy="476250"/>
          </a:xfrm>
          <a:custGeom>
            <a:avLst/>
            <a:gdLst/>
            <a:ahLst/>
            <a:cxnLst/>
            <a:rect l="l" t="t" r="r" b="b"/>
            <a:pathLst>
              <a:path w="120000" h="476250" extrusionOk="0">
                <a:moveTo>
                  <a:pt x="0" y="0"/>
                </a:moveTo>
                <a:lnTo>
                  <a:pt x="0" y="476250"/>
                </a:lnTo>
              </a:path>
            </a:pathLst>
          </a:custGeom>
          <a:noFill/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58"/>
          <p:cNvSpPr/>
          <p:nvPr/>
        </p:nvSpPr>
        <p:spPr>
          <a:xfrm>
            <a:off x="603884" y="1764664"/>
            <a:ext cx="2221230" cy="0"/>
          </a:xfrm>
          <a:custGeom>
            <a:avLst/>
            <a:gdLst/>
            <a:ahLst/>
            <a:cxnLst/>
            <a:rect l="l" t="t" r="r" b="b"/>
            <a:pathLst>
              <a:path w="2221230" h="120000" extrusionOk="0">
                <a:moveTo>
                  <a:pt x="0" y="0"/>
                </a:moveTo>
                <a:lnTo>
                  <a:pt x="2221229" y="0"/>
                </a:lnTo>
              </a:path>
            </a:pathLst>
          </a:custGeom>
          <a:noFill/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58"/>
          <p:cNvSpPr/>
          <p:nvPr/>
        </p:nvSpPr>
        <p:spPr>
          <a:xfrm>
            <a:off x="2807970" y="1781175"/>
            <a:ext cx="0" cy="476250"/>
          </a:xfrm>
          <a:custGeom>
            <a:avLst/>
            <a:gdLst/>
            <a:ahLst/>
            <a:cxnLst/>
            <a:rect l="l" t="t" r="r" b="b"/>
            <a:pathLst>
              <a:path w="120000" h="476250" extrusionOk="0">
                <a:moveTo>
                  <a:pt x="0" y="0"/>
                </a:moveTo>
                <a:lnTo>
                  <a:pt x="0" y="476250"/>
                </a:lnTo>
              </a:path>
            </a:pathLst>
          </a:custGeom>
          <a:noFill/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58"/>
          <p:cNvSpPr txBox="1"/>
          <p:nvPr/>
        </p:nvSpPr>
        <p:spPr>
          <a:xfrm>
            <a:off x="786790" y="1796542"/>
            <a:ext cx="1853564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Study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2" name="Google Shape;1102;p58"/>
          <p:cNvSpPr txBox="1"/>
          <p:nvPr/>
        </p:nvSpPr>
        <p:spPr>
          <a:xfrm>
            <a:off x="5181600" y="1448435"/>
            <a:ext cx="2819400" cy="533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6500" rIns="0" bIns="0" anchor="t" anchorCtr="0">
            <a:noAutofit/>
          </a:bodyPr>
          <a:lstStyle/>
          <a:p>
            <a:pPr marL="2133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Reports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3" name="Google Shape;1103;p58"/>
          <p:cNvSpPr txBox="1"/>
          <p:nvPr/>
        </p:nvSpPr>
        <p:spPr>
          <a:xfrm>
            <a:off x="6324600" y="2362835"/>
            <a:ext cx="2209800" cy="533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6500" rIns="0" bIns="0" anchor="t" anchorCtr="0">
            <a:noAutofit/>
          </a:bodyPr>
          <a:lstStyle/>
          <a:p>
            <a:pPr marL="527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58"/>
          <p:cNvSpPr txBox="1"/>
          <p:nvPr/>
        </p:nvSpPr>
        <p:spPr>
          <a:xfrm>
            <a:off x="6248400" y="3429634"/>
            <a:ext cx="2514600" cy="533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6500" rIns="0" bIns="0" anchor="t" anchorCtr="0">
            <a:noAutofit/>
          </a:bodyPr>
          <a:lstStyle/>
          <a:p>
            <a:pPr marL="2133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Test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5" name="Google Shape;1105;p58"/>
          <p:cNvSpPr txBox="1"/>
          <p:nvPr/>
        </p:nvSpPr>
        <p:spPr>
          <a:xfrm>
            <a:off x="5105400" y="4496434"/>
            <a:ext cx="2590800" cy="533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150" rIns="0" bIns="0" anchor="t" anchorCtr="0">
            <a:noAutofit/>
          </a:bodyPr>
          <a:lstStyle/>
          <a:p>
            <a:pPr marL="3016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Defects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6" name="Google Shape;1106;p58"/>
          <p:cNvSpPr txBox="1"/>
          <p:nvPr/>
        </p:nvSpPr>
        <p:spPr>
          <a:xfrm>
            <a:off x="2438400" y="5487034"/>
            <a:ext cx="3200400" cy="914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9525" rIns="0" bIns="0" anchor="t" anchorCtr="0">
            <a:noAutofit/>
          </a:bodyPr>
          <a:lstStyle/>
          <a:p>
            <a:pPr marL="148590" marR="140970" lvl="0" indent="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Test Cases  ( manual /automated 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7" name="Google Shape;1107;p58"/>
          <p:cNvSpPr txBox="1"/>
          <p:nvPr/>
        </p:nvSpPr>
        <p:spPr>
          <a:xfrm>
            <a:off x="685800" y="4267834"/>
            <a:ext cx="2895600" cy="533400"/>
          </a:xfrm>
          <a:prstGeom prst="rect">
            <a:avLst/>
          </a:prstGeom>
          <a:solidFill>
            <a:srgbClr val="FFFFFF"/>
          </a:solidFill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150" rIns="0" bIns="0" anchor="t" anchorCtr="0">
            <a:noAutofit/>
          </a:bodyPr>
          <a:lstStyle/>
          <a:p>
            <a:pPr marL="2432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Test Cases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8" name="Google Shape;1108;p58"/>
          <p:cNvSpPr txBox="1"/>
          <p:nvPr/>
        </p:nvSpPr>
        <p:spPr>
          <a:xfrm>
            <a:off x="381000" y="2896235"/>
            <a:ext cx="1676400" cy="533400"/>
          </a:xfrm>
          <a:prstGeom prst="rect">
            <a:avLst/>
          </a:prstGeom>
          <a:noFill/>
          <a:ln w="34275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6500" rIns="0" bIns="0" anchor="t" anchorCtr="0">
            <a:noAutofit/>
          </a:bodyPr>
          <a:lstStyle/>
          <a:p>
            <a:pPr marL="2305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Plan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9" name="Google Shape;1109;p58"/>
          <p:cNvSpPr txBox="1">
            <a:spLocks noGrp="1"/>
          </p:cNvSpPr>
          <p:nvPr>
            <p:ph type="title"/>
          </p:nvPr>
        </p:nvSpPr>
        <p:spPr>
          <a:xfrm>
            <a:off x="2001520" y="97156"/>
            <a:ext cx="5671502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Testing Life Cycle</a:t>
            </a:r>
            <a:endParaRPr sz="4800" dirty="0"/>
          </a:p>
        </p:txBody>
      </p:sp>
      <p:sp>
        <p:nvSpPr>
          <p:cNvPr id="1110" name="Google Shape;1110;p58"/>
          <p:cNvSpPr/>
          <p:nvPr/>
        </p:nvSpPr>
        <p:spPr>
          <a:xfrm>
            <a:off x="2667000" y="2853689"/>
            <a:ext cx="762000" cy="1296670"/>
          </a:xfrm>
          <a:custGeom>
            <a:avLst/>
            <a:gdLst/>
            <a:ahLst/>
            <a:cxnLst/>
            <a:rect l="l" t="t" r="r" b="b"/>
            <a:pathLst>
              <a:path w="762000" h="1296670" extrusionOk="0">
                <a:moveTo>
                  <a:pt x="0" y="0"/>
                </a:moveTo>
                <a:lnTo>
                  <a:pt x="0" y="411480"/>
                </a:lnTo>
                <a:lnTo>
                  <a:pt x="1676" y="459371"/>
                </a:lnTo>
                <a:lnTo>
                  <a:pt x="6647" y="506591"/>
                </a:lnTo>
                <a:lnTo>
                  <a:pt x="14821" y="553020"/>
                </a:lnTo>
                <a:lnTo>
                  <a:pt x="26110" y="598538"/>
                </a:lnTo>
                <a:lnTo>
                  <a:pt x="40422" y="643026"/>
                </a:lnTo>
                <a:lnTo>
                  <a:pt x="57669" y="686362"/>
                </a:lnTo>
                <a:lnTo>
                  <a:pt x="77760" y="728428"/>
                </a:lnTo>
                <a:lnTo>
                  <a:pt x="100606" y="769103"/>
                </a:lnTo>
                <a:lnTo>
                  <a:pt x="126116" y="808268"/>
                </a:lnTo>
                <a:lnTo>
                  <a:pt x="154201" y="845801"/>
                </a:lnTo>
                <a:lnTo>
                  <a:pt x="184771" y="881584"/>
                </a:lnTo>
                <a:lnTo>
                  <a:pt x="217736" y="915496"/>
                </a:lnTo>
                <a:lnTo>
                  <a:pt x="253006" y="947417"/>
                </a:lnTo>
                <a:lnTo>
                  <a:pt x="290491" y="977228"/>
                </a:lnTo>
                <a:lnTo>
                  <a:pt x="330101" y="1004808"/>
                </a:lnTo>
                <a:lnTo>
                  <a:pt x="371747" y="1030037"/>
                </a:lnTo>
                <a:lnTo>
                  <a:pt x="415339" y="1052796"/>
                </a:lnTo>
                <a:lnTo>
                  <a:pt x="460786" y="1072964"/>
                </a:lnTo>
                <a:lnTo>
                  <a:pt x="508000" y="1090422"/>
                </a:lnTo>
                <a:lnTo>
                  <a:pt x="508000" y="1296162"/>
                </a:lnTo>
                <a:lnTo>
                  <a:pt x="762000" y="925830"/>
                </a:lnTo>
                <a:lnTo>
                  <a:pt x="623454" y="678942"/>
                </a:lnTo>
                <a:lnTo>
                  <a:pt x="508000" y="678942"/>
                </a:lnTo>
                <a:lnTo>
                  <a:pt x="460786" y="661484"/>
                </a:lnTo>
                <a:lnTo>
                  <a:pt x="415339" y="641316"/>
                </a:lnTo>
                <a:lnTo>
                  <a:pt x="371747" y="618557"/>
                </a:lnTo>
                <a:lnTo>
                  <a:pt x="330101" y="593328"/>
                </a:lnTo>
                <a:lnTo>
                  <a:pt x="290491" y="565748"/>
                </a:lnTo>
                <a:lnTo>
                  <a:pt x="253006" y="535937"/>
                </a:lnTo>
                <a:lnTo>
                  <a:pt x="217736" y="504016"/>
                </a:lnTo>
                <a:lnTo>
                  <a:pt x="184771" y="470104"/>
                </a:lnTo>
                <a:lnTo>
                  <a:pt x="154201" y="434321"/>
                </a:lnTo>
                <a:lnTo>
                  <a:pt x="126116" y="396788"/>
                </a:lnTo>
                <a:lnTo>
                  <a:pt x="100606" y="357623"/>
                </a:lnTo>
                <a:lnTo>
                  <a:pt x="77760" y="316948"/>
                </a:lnTo>
                <a:lnTo>
                  <a:pt x="57669" y="274882"/>
                </a:lnTo>
                <a:lnTo>
                  <a:pt x="40422" y="231546"/>
                </a:lnTo>
                <a:lnTo>
                  <a:pt x="26110" y="187058"/>
                </a:lnTo>
                <a:lnTo>
                  <a:pt x="14821" y="141540"/>
                </a:lnTo>
                <a:lnTo>
                  <a:pt x="6647" y="95111"/>
                </a:lnTo>
                <a:lnTo>
                  <a:pt x="1676" y="47891"/>
                </a:lnTo>
                <a:lnTo>
                  <a:pt x="0" y="0"/>
                </a:lnTo>
                <a:close/>
              </a:path>
              <a:path w="762000" h="1296670" extrusionOk="0">
                <a:moveTo>
                  <a:pt x="508000" y="473201"/>
                </a:moveTo>
                <a:lnTo>
                  <a:pt x="508000" y="678942"/>
                </a:lnTo>
                <a:lnTo>
                  <a:pt x="623454" y="678942"/>
                </a:lnTo>
                <a:lnTo>
                  <a:pt x="508000" y="473201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58"/>
          <p:cNvSpPr/>
          <p:nvPr/>
        </p:nvSpPr>
        <p:spPr>
          <a:xfrm>
            <a:off x="2667152" y="2133600"/>
            <a:ext cx="762000" cy="925830"/>
          </a:xfrm>
          <a:custGeom>
            <a:avLst/>
            <a:gdLst/>
            <a:ahLst/>
            <a:cxnLst/>
            <a:rect l="l" t="t" r="r" b="b"/>
            <a:pathLst>
              <a:path w="762000" h="925830" extrusionOk="0">
                <a:moveTo>
                  <a:pt x="761847" y="0"/>
                </a:moveTo>
                <a:lnTo>
                  <a:pt x="706636" y="1897"/>
                </a:lnTo>
                <a:lnTo>
                  <a:pt x="651817" y="7556"/>
                </a:lnTo>
                <a:lnTo>
                  <a:pt x="597594" y="16930"/>
                </a:lnTo>
                <a:lnTo>
                  <a:pt x="544169" y="29972"/>
                </a:lnTo>
                <a:lnTo>
                  <a:pt x="496613" y="44971"/>
                </a:lnTo>
                <a:lnTo>
                  <a:pt x="450793" y="62612"/>
                </a:lnTo>
                <a:lnTo>
                  <a:pt x="406777" y="82776"/>
                </a:lnTo>
                <a:lnTo>
                  <a:pt x="364633" y="105344"/>
                </a:lnTo>
                <a:lnTo>
                  <a:pt x="324429" y="130200"/>
                </a:lnTo>
                <a:lnTo>
                  <a:pt x="286231" y="157225"/>
                </a:lnTo>
                <a:lnTo>
                  <a:pt x="250107" y="186300"/>
                </a:lnTo>
                <a:lnTo>
                  <a:pt x="216126" y="217309"/>
                </a:lnTo>
                <a:lnTo>
                  <a:pt x="184353" y="250132"/>
                </a:lnTo>
                <a:lnTo>
                  <a:pt x="154858" y="284652"/>
                </a:lnTo>
                <a:lnTo>
                  <a:pt x="127708" y="320751"/>
                </a:lnTo>
                <a:lnTo>
                  <a:pt x="102969" y="358311"/>
                </a:lnTo>
                <a:lnTo>
                  <a:pt x="80710" y="397214"/>
                </a:lnTo>
                <a:lnTo>
                  <a:pt x="60998" y="437342"/>
                </a:lnTo>
                <a:lnTo>
                  <a:pt x="43901" y="478576"/>
                </a:lnTo>
                <a:lnTo>
                  <a:pt x="29486" y="520799"/>
                </a:lnTo>
                <a:lnTo>
                  <a:pt x="17821" y="563893"/>
                </a:lnTo>
                <a:lnTo>
                  <a:pt x="8973" y="607740"/>
                </a:lnTo>
                <a:lnTo>
                  <a:pt x="3010" y="652221"/>
                </a:lnTo>
                <a:lnTo>
                  <a:pt x="0" y="697219"/>
                </a:lnTo>
                <a:lnTo>
                  <a:pt x="9" y="742616"/>
                </a:lnTo>
                <a:lnTo>
                  <a:pt x="3106" y="788293"/>
                </a:lnTo>
                <a:lnTo>
                  <a:pt x="9358" y="834134"/>
                </a:lnTo>
                <a:lnTo>
                  <a:pt x="18832" y="880018"/>
                </a:lnTo>
                <a:lnTo>
                  <a:pt x="31597" y="925829"/>
                </a:lnTo>
                <a:lnTo>
                  <a:pt x="47523" y="880787"/>
                </a:lnTo>
                <a:lnTo>
                  <a:pt x="66340" y="837269"/>
                </a:lnTo>
                <a:lnTo>
                  <a:pt x="87927" y="795361"/>
                </a:lnTo>
                <a:lnTo>
                  <a:pt x="112164" y="755148"/>
                </a:lnTo>
                <a:lnTo>
                  <a:pt x="138930" y="716714"/>
                </a:lnTo>
                <a:lnTo>
                  <a:pt x="168104" y="680145"/>
                </a:lnTo>
                <a:lnTo>
                  <a:pt x="199567" y="645525"/>
                </a:lnTo>
                <a:lnTo>
                  <a:pt x="233196" y="612940"/>
                </a:lnTo>
                <a:lnTo>
                  <a:pt x="268871" y="582474"/>
                </a:lnTo>
                <a:lnTo>
                  <a:pt x="306473" y="554212"/>
                </a:lnTo>
                <a:lnTo>
                  <a:pt x="345879" y="528238"/>
                </a:lnTo>
                <a:lnTo>
                  <a:pt x="386970" y="504639"/>
                </a:lnTo>
                <a:lnTo>
                  <a:pt x="429624" y="483498"/>
                </a:lnTo>
                <a:lnTo>
                  <a:pt x="473721" y="464900"/>
                </a:lnTo>
                <a:lnTo>
                  <a:pt x="519140" y="448931"/>
                </a:lnTo>
                <a:lnTo>
                  <a:pt x="565761" y="435675"/>
                </a:lnTo>
                <a:lnTo>
                  <a:pt x="613463" y="425217"/>
                </a:lnTo>
                <a:lnTo>
                  <a:pt x="662125" y="417641"/>
                </a:lnTo>
                <a:lnTo>
                  <a:pt x="711627" y="413034"/>
                </a:lnTo>
                <a:lnTo>
                  <a:pt x="761847" y="411479"/>
                </a:lnTo>
                <a:lnTo>
                  <a:pt x="761847" y="0"/>
                </a:lnTo>
                <a:close/>
              </a:path>
            </a:pathLst>
          </a:custGeom>
          <a:solidFill>
            <a:srgbClr val="7ACDA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58"/>
          <p:cNvSpPr/>
          <p:nvPr/>
        </p:nvSpPr>
        <p:spPr>
          <a:xfrm>
            <a:off x="2667000" y="2133600"/>
            <a:ext cx="762000" cy="2016760"/>
          </a:xfrm>
          <a:custGeom>
            <a:avLst/>
            <a:gdLst/>
            <a:ahLst/>
            <a:cxnLst/>
            <a:rect l="l" t="t" r="r" b="b"/>
            <a:pathLst>
              <a:path w="762000" h="2016760" extrusionOk="0">
                <a:moveTo>
                  <a:pt x="0" y="720089"/>
                </a:moveTo>
                <a:lnTo>
                  <a:pt x="1676" y="767981"/>
                </a:lnTo>
                <a:lnTo>
                  <a:pt x="6647" y="815201"/>
                </a:lnTo>
                <a:lnTo>
                  <a:pt x="14821" y="861630"/>
                </a:lnTo>
                <a:lnTo>
                  <a:pt x="26110" y="907148"/>
                </a:lnTo>
                <a:lnTo>
                  <a:pt x="40422" y="951636"/>
                </a:lnTo>
                <a:lnTo>
                  <a:pt x="57669" y="994972"/>
                </a:lnTo>
                <a:lnTo>
                  <a:pt x="77760" y="1037038"/>
                </a:lnTo>
                <a:lnTo>
                  <a:pt x="100606" y="1077713"/>
                </a:lnTo>
                <a:lnTo>
                  <a:pt x="126116" y="1116878"/>
                </a:lnTo>
                <a:lnTo>
                  <a:pt x="154201" y="1154411"/>
                </a:lnTo>
                <a:lnTo>
                  <a:pt x="184771" y="1190194"/>
                </a:lnTo>
                <a:lnTo>
                  <a:pt x="217736" y="1224106"/>
                </a:lnTo>
                <a:lnTo>
                  <a:pt x="253006" y="1256027"/>
                </a:lnTo>
                <a:lnTo>
                  <a:pt x="290491" y="1285838"/>
                </a:lnTo>
                <a:lnTo>
                  <a:pt x="330101" y="1313418"/>
                </a:lnTo>
                <a:lnTo>
                  <a:pt x="371747" y="1338647"/>
                </a:lnTo>
                <a:lnTo>
                  <a:pt x="415339" y="1361406"/>
                </a:lnTo>
                <a:lnTo>
                  <a:pt x="460786" y="1381574"/>
                </a:lnTo>
                <a:lnTo>
                  <a:pt x="508000" y="1399032"/>
                </a:lnTo>
                <a:lnTo>
                  <a:pt x="508000" y="1193291"/>
                </a:lnTo>
                <a:lnTo>
                  <a:pt x="762000" y="1645920"/>
                </a:lnTo>
                <a:lnTo>
                  <a:pt x="508000" y="2016252"/>
                </a:lnTo>
                <a:lnTo>
                  <a:pt x="508000" y="1810512"/>
                </a:lnTo>
                <a:lnTo>
                  <a:pt x="460786" y="1793054"/>
                </a:lnTo>
                <a:lnTo>
                  <a:pt x="415339" y="1772886"/>
                </a:lnTo>
                <a:lnTo>
                  <a:pt x="371747" y="1750127"/>
                </a:lnTo>
                <a:lnTo>
                  <a:pt x="330101" y="1724898"/>
                </a:lnTo>
                <a:lnTo>
                  <a:pt x="290491" y="1697318"/>
                </a:lnTo>
                <a:lnTo>
                  <a:pt x="253006" y="1667507"/>
                </a:lnTo>
                <a:lnTo>
                  <a:pt x="217736" y="1635586"/>
                </a:lnTo>
                <a:lnTo>
                  <a:pt x="184771" y="1601674"/>
                </a:lnTo>
                <a:lnTo>
                  <a:pt x="154201" y="1565891"/>
                </a:lnTo>
                <a:lnTo>
                  <a:pt x="126116" y="1528358"/>
                </a:lnTo>
                <a:lnTo>
                  <a:pt x="100606" y="1489193"/>
                </a:lnTo>
                <a:lnTo>
                  <a:pt x="77760" y="1448518"/>
                </a:lnTo>
                <a:lnTo>
                  <a:pt x="57669" y="1406452"/>
                </a:lnTo>
                <a:lnTo>
                  <a:pt x="40422" y="1363116"/>
                </a:lnTo>
                <a:lnTo>
                  <a:pt x="26110" y="1318628"/>
                </a:lnTo>
                <a:lnTo>
                  <a:pt x="14821" y="1273110"/>
                </a:lnTo>
                <a:lnTo>
                  <a:pt x="6647" y="1226681"/>
                </a:lnTo>
                <a:lnTo>
                  <a:pt x="1676" y="1179461"/>
                </a:lnTo>
                <a:lnTo>
                  <a:pt x="0" y="1131570"/>
                </a:lnTo>
                <a:lnTo>
                  <a:pt x="0" y="720089"/>
                </a:lnTo>
                <a:lnTo>
                  <a:pt x="1620" y="672750"/>
                </a:lnTo>
                <a:lnTo>
                  <a:pt x="6415" y="626227"/>
                </a:lnTo>
                <a:lnTo>
                  <a:pt x="14284" y="580615"/>
                </a:lnTo>
                <a:lnTo>
                  <a:pt x="25127" y="536011"/>
                </a:lnTo>
                <a:lnTo>
                  <a:pt x="38843" y="492508"/>
                </a:lnTo>
                <a:lnTo>
                  <a:pt x="55332" y="450201"/>
                </a:lnTo>
                <a:lnTo>
                  <a:pt x="74494" y="409186"/>
                </a:lnTo>
                <a:lnTo>
                  <a:pt x="96228" y="369557"/>
                </a:lnTo>
                <a:lnTo>
                  <a:pt x="120433" y="331410"/>
                </a:lnTo>
                <a:lnTo>
                  <a:pt x="147011" y="294839"/>
                </a:lnTo>
                <a:lnTo>
                  <a:pt x="175859" y="259939"/>
                </a:lnTo>
                <a:lnTo>
                  <a:pt x="206878" y="226805"/>
                </a:lnTo>
                <a:lnTo>
                  <a:pt x="239968" y="195533"/>
                </a:lnTo>
                <a:lnTo>
                  <a:pt x="275027" y="166217"/>
                </a:lnTo>
                <a:lnTo>
                  <a:pt x="311956" y="138952"/>
                </a:lnTo>
                <a:lnTo>
                  <a:pt x="350655" y="113833"/>
                </a:lnTo>
                <a:lnTo>
                  <a:pt x="391022" y="90955"/>
                </a:lnTo>
                <a:lnTo>
                  <a:pt x="432958" y="70412"/>
                </a:lnTo>
                <a:lnTo>
                  <a:pt x="476362" y="52301"/>
                </a:lnTo>
                <a:lnTo>
                  <a:pt x="521134" y="36716"/>
                </a:lnTo>
                <a:lnTo>
                  <a:pt x="567174" y="23751"/>
                </a:lnTo>
                <a:lnTo>
                  <a:pt x="614381" y="13502"/>
                </a:lnTo>
                <a:lnTo>
                  <a:pt x="662654" y="6064"/>
                </a:lnTo>
                <a:lnTo>
                  <a:pt x="711894" y="1531"/>
                </a:lnTo>
                <a:lnTo>
                  <a:pt x="762000" y="0"/>
                </a:lnTo>
                <a:lnTo>
                  <a:pt x="762000" y="411479"/>
                </a:lnTo>
                <a:lnTo>
                  <a:pt x="711779" y="413034"/>
                </a:lnTo>
                <a:lnTo>
                  <a:pt x="662277" y="417641"/>
                </a:lnTo>
                <a:lnTo>
                  <a:pt x="613615" y="425217"/>
                </a:lnTo>
                <a:lnTo>
                  <a:pt x="565914" y="435675"/>
                </a:lnTo>
                <a:lnTo>
                  <a:pt x="519293" y="448931"/>
                </a:lnTo>
                <a:lnTo>
                  <a:pt x="473873" y="464900"/>
                </a:lnTo>
                <a:lnTo>
                  <a:pt x="429776" y="483498"/>
                </a:lnTo>
                <a:lnTo>
                  <a:pt x="387122" y="504639"/>
                </a:lnTo>
                <a:lnTo>
                  <a:pt x="346031" y="528238"/>
                </a:lnTo>
                <a:lnTo>
                  <a:pt x="306625" y="554212"/>
                </a:lnTo>
                <a:lnTo>
                  <a:pt x="269024" y="582474"/>
                </a:lnTo>
                <a:lnTo>
                  <a:pt x="233348" y="612940"/>
                </a:lnTo>
                <a:lnTo>
                  <a:pt x="199719" y="645525"/>
                </a:lnTo>
                <a:lnTo>
                  <a:pt x="168257" y="680145"/>
                </a:lnTo>
                <a:lnTo>
                  <a:pt x="139082" y="716714"/>
                </a:lnTo>
                <a:lnTo>
                  <a:pt x="112316" y="755148"/>
                </a:lnTo>
                <a:lnTo>
                  <a:pt x="88079" y="795361"/>
                </a:lnTo>
                <a:lnTo>
                  <a:pt x="66492" y="837269"/>
                </a:lnTo>
                <a:lnTo>
                  <a:pt x="47675" y="880787"/>
                </a:lnTo>
                <a:lnTo>
                  <a:pt x="31750" y="925829"/>
                </a:lnTo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8"/>
          <p:cNvSpPr/>
          <p:nvPr/>
        </p:nvSpPr>
        <p:spPr>
          <a:xfrm>
            <a:off x="1600200" y="13514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19" h="401319" extrusionOk="0">
                <a:moveTo>
                  <a:pt x="60579" y="219328"/>
                </a:moveTo>
                <a:lnTo>
                  <a:pt x="0" y="401192"/>
                </a:lnTo>
                <a:lnTo>
                  <a:pt x="181863" y="340613"/>
                </a:lnTo>
                <a:lnTo>
                  <a:pt x="161670" y="320420"/>
                </a:lnTo>
                <a:lnTo>
                  <a:pt x="121285" y="320420"/>
                </a:lnTo>
                <a:lnTo>
                  <a:pt x="80772" y="279907"/>
                </a:lnTo>
                <a:lnTo>
                  <a:pt x="100969" y="259719"/>
                </a:lnTo>
                <a:lnTo>
                  <a:pt x="60579" y="219328"/>
                </a:lnTo>
                <a:close/>
              </a:path>
              <a:path w="401319" h="401319" extrusionOk="0">
                <a:moveTo>
                  <a:pt x="100969" y="259719"/>
                </a:moveTo>
                <a:lnTo>
                  <a:pt x="80772" y="279907"/>
                </a:lnTo>
                <a:lnTo>
                  <a:pt x="121285" y="320420"/>
                </a:lnTo>
                <a:lnTo>
                  <a:pt x="141473" y="300223"/>
                </a:lnTo>
                <a:lnTo>
                  <a:pt x="100969" y="259719"/>
                </a:lnTo>
                <a:close/>
              </a:path>
              <a:path w="401319" h="401319" extrusionOk="0">
                <a:moveTo>
                  <a:pt x="141473" y="300223"/>
                </a:moveTo>
                <a:lnTo>
                  <a:pt x="121285" y="320420"/>
                </a:lnTo>
                <a:lnTo>
                  <a:pt x="161670" y="320420"/>
                </a:lnTo>
                <a:lnTo>
                  <a:pt x="141473" y="300223"/>
                </a:lnTo>
                <a:close/>
              </a:path>
              <a:path w="401319" h="401319" extrusionOk="0">
                <a:moveTo>
                  <a:pt x="360806" y="0"/>
                </a:moveTo>
                <a:lnTo>
                  <a:pt x="100969" y="259719"/>
                </a:lnTo>
                <a:lnTo>
                  <a:pt x="141473" y="300223"/>
                </a:lnTo>
                <a:lnTo>
                  <a:pt x="401193" y="40385"/>
                </a:lnTo>
                <a:lnTo>
                  <a:pt x="360806" y="0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8"/>
          <p:cNvSpPr/>
          <p:nvPr/>
        </p:nvSpPr>
        <p:spPr>
          <a:xfrm>
            <a:off x="990600" y="2346325"/>
            <a:ext cx="328930" cy="473075"/>
          </a:xfrm>
          <a:custGeom>
            <a:avLst/>
            <a:gdLst/>
            <a:ahLst/>
            <a:cxnLst/>
            <a:rect l="l" t="t" r="r" b="b"/>
            <a:pathLst>
              <a:path w="328930" h="473075" extrusionOk="0">
                <a:moveTo>
                  <a:pt x="23774" y="282828"/>
                </a:moveTo>
                <a:lnTo>
                  <a:pt x="0" y="473075"/>
                </a:lnTo>
                <a:lnTo>
                  <a:pt x="166433" y="377951"/>
                </a:lnTo>
                <a:lnTo>
                  <a:pt x="154624" y="370077"/>
                </a:lnTo>
                <a:lnTo>
                  <a:pt x="103022" y="370077"/>
                </a:lnTo>
                <a:lnTo>
                  <a:pt x="55473" y="338327"/>
                </a:lnTo>
                <a:lnTo>
                  <a:pt x="71333" y="314540"/>
                </a:lnTo>
                <a:lnTo>
                  <a:pt x="23774" y="282828"/>
                </a:lnTo>
                <a:close/>
              </a:path>
              <a:path w="328930" h="473075" extrusionOk="0">
                <a:moveTo>
                  <a:pt x="71333" y="314540"/>
                </a:moveTo>
                <a:lnTo>
                  <a:pt x="55473" y="338327"/>
                </a:lnTo>
                <a:lnTo>
                  <a:pt x="103022" y="370077"/>
                </a:lnTo>
                <a:lnTo>
                  <a:pt x="118900" y="346257"/>
                </a:lnTo>
                <a:lnTo>
                  <a:pt x="71333" y="314540"/>
                </a:lnTo>
                <a:close/>
              </a:path>
              <a:path w="328930" h="473075" extrusionOk="0">
                <a:moveTo>
                  <a:pt x="118900" y="346257"/>
                </a:moveTo>
                <a:lnTo>
                  <a:pt x="103022" y="370077"/>
                </a:lnTo>
                <a:lnTo>
                  <a:pt x="154624" y="370077"/>
                </a:lnTo>
                <a:lnTo>
                  <a:pt x="118900" y="346257"/>
                </a:lnTo>
                <a:close/>
              </a:path>
              <a:path w="328930" h="473075" extrusionOk="0">
                <a:moveTo>
                  <a:pt x="281050" y="0"/>
                </a:moveTo>
                <a:lnTo>
                  <a:pt x="71333" y="314540"/>
                </a:lnTo>
                <a:lnTo>
                  <a:pt x="118900" y="346257"/>
                </a:lnTo>
                <a:lnTo>
                  <a:pt x="328549" y="31750"/>
                </a:lnTo>
                <a:lnTo>
                  <a:pt x="281050" y="0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8"/>
          <p:cNvSpPr/>
          <p:nvPr/>
        </p:nvSpPr>
        <p:spPr>
          <a:xfrm>
            <a:off x="964488" y="3493642"/>
            <a:ext cx="339725" cy="697865"/>
          </a:xfrm>
          <a:custGeom>
            <a:avLst/>
            <a:gdLst/>
            <a:ahLst/>
            <a:cxnLst/>
            <a:rect l="l" t="t" r="r" b="b"/>
            <a:pathLst>
              <a:path w="339725" h="697864" extrusionOk="0">
                <a:moveTo>
                  <a:pt x="235168" y="552246"/>
                </a:moveTo>
                <a:lnTo>
                  <a:pt x="182943" y="575437"/>
                </a:lnTo>
                <a:lnTo>
                  <a:pt x="330911" y="697357"/>
                </a:lnTo>
                <a:lnTo>
                  <a:pt x="336356" y="578358"/>
                </a:lnTo>
                <a:lnTo>
                  <a:pt x="246773" y="578358"/>
                </a:lnTo>
                <a:lnTo>
                  <a:pt x="235168" y="552246"/>
                </a:lnTo>
                <a:close/>
              </a:path>
              <a:path w="339725" h="697864" extrusionOk="0">
                <a:moveTo>
                  <a:pt x="287363" y="529069"/>
                </a:moveTo>
                <a:lnTo>
                  <a:pt x="235168" y="552246"/>
                </a:lnTo>
                <a:lnTo>
                  <a:pt x="246773" y="578358"/>
                </a:lnTo>
                <a:lnTo>
                  <a:pt x="298996" y="555244"/>
                </a:lnTo>
                <a:lnTo>
                  <a:pt x="287363" y="529069"/>
                </a:lnTo>
                <a:close/>
              </a:path>
              <a:path w="339725" h="697864" extrusionOk="0">
                <a:moveTo>
                  <a:pt x="339674" y="505841"/>
                </a:moveTo>
                <a:lnTo>
                  <a:pt x="287363" y="529069"/>
                </a:lnTo>
                <a:lnTo>
                  <a:pt x="298996" y="555244"/>
                </a:lnTo>
                <a:lnTo>
                  <a:pt x="246773" y="578358"/>
                </a:lnTo>
                <a:lnTo>
                  <a:pt x="336356" y="578358"/>
                </a:lnTo>
                <a:lnTo>
                  <a:pt x="339674" y="505841"/>
                </a:lnTo>
                <a:close/>
              </a:path>
              <a:path w="339725" h="697864" extrusionOk="0">
                <a:moveTo>
                  <a:pt x="52222" y="0"/>
                </a:moveTo>
                <a:lnTo>
                  <a:pt x="0" y="23114"/>
                </a:lnTo>
                <a:lnTo>
                  <a:pt x="235168" y="552246"/>
                </a:lnTo>
                <a:lnTo>
                  <a:pt x="287363" y="529069"/>
                </a:lnTo>
                <a:lnTo>
                  <a:pt x="52222" y="0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8"/>
          <p:cNvSpPr/>
          <p:nvPr/>
        </p:nvSpPr>
        <p:spPr>
          <a:xfrm>
            <a:off x="2196973" y="4851272"/>
            <a:ext cx="1080135" cy="559435"/>
          </a:xfrm>
          <a:custGeom>
            <a:avLst/>
            <a:gdLst/>
            <a:ahLst/>
            <a:cxnLst/>
            <a:rect l="l" t="t" r="r" b="b"/>
            <a:pathLst>
              <a:path w="1080135" h="559435" extrusionOk="0">
                <a:moveTo>
                  <a:pt x="913519" y="507813"/>
                </a:moveTo>
                <a:lnTo>
                  <a:pt x="887983" y="558926"/>
                </a:lnTo>
                <a:lnTo>
                  <a:pt x="1079627" y="558926"/>
                </a:lnTo>
                <a:lnTo>
                  <a:pt x="1050837" y="520572"/>
                </a:lnTo>
                <a:lnTo>
                  <a:pt x="939038" y="520572"/>
                </a:lnTo>
                <a:lnTo>
                  <a:pt x="913519" y="507813"/>
                </a:lnTo>
                <a:close/>
              </a:path>
              <a:path w="1080135" h="559435" extrusionOk="0">
                <a:moveTo>
                  <a:pt x="939030" y="456749"/>
                </a:moveTo>
                <a:lnTo>
                  <a:pt x="913519" y="507813"/>
                </a:lnTo>
                <a:lnTo>
                  <a:pt x="939038" y="520572"/>
                </a:lnTo>
                <a:lnTo>
                  <a:pt x="964564" y="469518"/>
                </a:lnTo>
                <a:lnTo>
                  <a:pt x="939030" y="456749"/>
                </a:lnTo>
                <a:close/>
              </a:path>
              <a:path w="1080135" h="559435" extrusionOk="0">
                <a:moveTo>
                  <a:pt x="964564" y="405638"/>
                </a:moveTo>
                <a:lnTo>
                  <a:pt x="939030" y="456749"/>
                </a:lnTo>
                <a:lnTo>
                  <a:pt x="964564" y="469518"/>
                </a:lnTo>
                <a:lnTo>
                  <a:pt x="939038" y="520572"/>
                </a:lnTo>
                <a:lnTo>
                  <a:pt x="1050837" y="520572"/>
                </a:lnTo>
                <a:lnTo>
                  <a:pt x="964564" y="405638"/>
                </a:lnTo>
                <a:close/>
              </a:path>
              <a:path w="1080135" h="559435" extrusionOk="0">
                <a:moveTo>
                  <a:pt x="25653" y="0"/>
                </a:moveTo>
                <a:lnTo>
                  <a:pt x="0" y="51053"/>
                </a:lnTo>
                <a:lnTo>
                  <a:pt x="913519" y="507813"/>
                </a:lnTo>
                <a:lnTo>
                  <a:pt x="939030" y="456749"/>
                </a:lnTo>
                <a:lnTo>
                  <a:pt x="25653" y="0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8"/>
          <p:cNvSpPr/>
          <p:nvPr/>
        </p:nvSpPr>
        <p:spPr>
          <a:xfrm>
            <a:off x="5775325" y="5105400"/>
            <a:ext cx="930275" cy="633730"/>
          </a:xfrm>
          <a:custGeom>
            <a:avLst/>
            <a:gdLst/>
            <a:ahLst/>
            <a:cxnLst/>
            <a:rect l="l" t="t" r="r" b="b"/>
            <a:pathLst>
              <a:path w="930275" h="633729" extrusionOk="0">
                <a:moveTo>
                  <a:pt x="771768" y="71337"/>
                </a:moveTo>
                <a:lnTo>
                  <a:pt x="0" y="585825"/>
                </a:lnTo>
                <a:lnTo>
                  <a:pt x="31750" y="633374"/>
                </a:lnTo>
                <a:lnTo>
                  <a:pt x="803470" y="118869"/>
                </a:lnTo>
                <a:lnTo>
                  <a:pt x="771768" y="71337"/>
                </a:lnTo>
                <a:close/>
              </a:path>
              <a:path w="930275" h="633729" extrusionOk="0">
                <a:moveTo>
                  <a:pt x="898543" y="55499"/>
                </a:moveTo>
                <a:lnTo>
                  <a:pt x="795527" y="55499"/>
                </a:lnTo>
                <a:lnTo>
                  <a:pt x="827277" y="102997"/>
                </a:lnTo>
                <a:lnTo>
                  <a:pt x="803470" y="118869"/>
                </a:lnTo>
                <a:lnTo>
                  <a:pt x="835151" y="166369"/>
                </a:lnTo>
                <a:lnTo>
                  <a:pt x="898543" y="55499"/>
                </a:lnTo>
                <a:close/>
              </a:path>
              <a:path w="930275" h="633729" extrusionOk="0">
                <a:moveTo>
                  <a:pt x="795527" y="55499"/>
                </a:moveTo>
                <a:lnTo>
                  <a:pt x="771768" y="71337"/>
                </a:lnTo>
                <a:lnTo>
                  <a:pt x="803470" y="118869"/>
                </a:lnTo>
                <a:lnTo>
                  <a:pt x="827277" y="102997"/>
                </a:lnTo>
                <a:lnTo>
                  <a:pt x="795527" y="55499"/>
                </a:lnTo>
                <a:close/>
              </a:path>
              <a:path w="930275" h="633729" extrusionOk="0">
                <a:moveTo>
                  <a:pt x="930275" y="0"/>
                </a:moveTo>
                <a:lnTo>
                  <a:pt x="740028" y="23749"/>
                </a:lnTo>
                <a:lnTo>
                  <a:pt x="771768" y="71337"/>
                </a:lnTo>
                <a:lnTo>
                  <a:pt x="795527" y="55499"/>
                </a:lnTo>
                <a:lnTo>
                  <a:pt x="898543" y="55499"/>
                </a:lnTo>
                <a:lnTo>
                  <a:pt x="930275" y="0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8"/>
          <p:cNvSpPr/>
          <p:nvPr/>
        </p:nvSpPr>
        <p:spPr>
          <a:xfrm>
            <a:off x="7136510" y="3962400"/>
            <a:ext cx="266700" cy="544830"/>
          </a:xfrm>
          <a:custGeom>
            <a:avLst/>
            <a:gdLst/>
            <a:ahLst/>
            <a:cxnLst/>
            <a:rect l="l" t="t" r="r" b="b"/>
            <a:pathLst>
              <a:path w="266700" h="544829" extrusionOk="0">
                <a:moveTo>
                  <a:pt x="161063" y="146321"/>
                </a:moveTo>
                <a:lnTo>
                  <a:pt x="0" y="522097"/>
                </a:lnTo>
                <a:lnTo>
                  <a:pt x="52578" y="544702"/>
                </a:lnTo>
                <a:lnTo>
                  <a:pt x="213665" y="168871"/>
                </a:lnTo>
                <a:lnTo>
                  <a:pt x="161063" y="146321"/>
                </a:lnTo>
                <a:close/>
              </a:path>
              <a:path w="266700" h="544829" extrusionOk="0">
                <a:moveTo>
                  <a:pt x="261976" y="120014"/>
                </a:moveTo>
                <a:lnTo>
                  <a:pt x="172339" y="120014"/>
                </a:lnTo>
                <a:lnTo>
                  <a:pt x="224917" y="142620"/>
                </a:lnTo>
                <a:lnTo>
                  <a:pt x="213665" y="168871"/>
                </a:lnTo>
                <a:lnTo>
                  <a:pt x="266192" y="191388"/>
                </a:lnTo>
                <a:lnTo>
                  <a:pt x="261976" y="120014"/>
                </a:lnTo>
                <a:close/>
              </a:path>
              <a:path w="266700" h="544829" extrusionOk="0">
                <a:moveTo>
                  <a:pt x="172339" y="120014"/>
                </a:moveTo>
                <a:lnTo>
                  <a:pt x="161063" y="146321"/>
                </a:lnTo>
                <a:lnTo>
                  <a:pt x="213665" y="168871"/>
                </a:lnTo>
                <a:lnTo>
                  <a:pt x="224917" y="142620"/>
                </a:lnTo>
                <a:lnTo>
                  <a:pt x="172339" y="120014"/>
                </a:lnTo>
                <a:close/>
              </a:path>
              <a:path w="266700" h="544829" extrusionOk="0">
                <a:moveTo>
                  <a:pt x="254889" y="0"/>
                </a:moveTo>
                <a:lnTo>
                  <a:pt x="108585" y="123825"/>
                </a:lnTo>
                <a:lnTo>
                  <a:pt x="161063" y="146321"/>
                </a:lnTo>
                <a:lnTo>
                  <a:pt x="172339" y="120014"/>
                </a:lnTo>
                <a:lnTo>
                  <a:pt x="261976" y="120014"/>
                </a:lnTo>
                <a:lnTo>
                  <a:pt x="254889" y="0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58"/>
          <p:cNvSpPr/>
          <p:nvPr/>
        </p:nvSpPr>
        <p:spPr>
          <a:xfrm>
            <a:off x="7534275" y="2971800"/>
            <a:ext cx="171450" cy="457200"/>
          </a:xfrm>
          <a:custGeom>
            <a:avLst/>
            <a:gdLst/>
            <a:ahLst/>
            <a:cxnLst/>
            <a:rect l="l" t="t" r="r" b="b"/>
            <a:pathLst>
              <a:path w="171450" h="457200" extrusionOk="0">
                <a:moveTo>
                  <a:pt x="114300" y="142875"/>
                </a:moveTo>
                <a:lnTo>
                  <a:pt x="57150" y="142875"/>
                </a:lnTo>
                <a:lnTo>
                  <a:pt x="57150" y="457200"/>
                </a:lnTo>
                <a:lnTo>
                  <a:pt x="114300" y="457200"/>
                </a:lnTo>
                <a:lnTo>
                  <a:pt x="114300" y="142875"/>
                </a:lnTo>
                <a:close/>
              </a:path>
              <a:path w="171450" h="457200" extrusionOk="0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457200" extrusionOk="0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8"/>
          <p:cNvSpPr/>
          <p:nvPr/>
        </p:nvSpPr>
        <p:spPr>
          <a:xfrm>
            <a:off x="7010400" y="1981200"/>
            <a:ext cx="473075" cy="328930"/>
          </a:xfrm>
          <a:custGeom>
            <a:avLst/>
            <a:gdLst/>
            <a:ahLst/>
            <a:cxnLst/>
            <a:rect l="l" t="t" r="r" b="b"/>
            <a:pathLst>
              <a:path w="473075" h="328930" extrusionOk="0">
                <a:moveTo>
                  <a:pt x="158505" y="71338"/>
                </a:moveTo>
                <a:lnTo>
                  <a:pt x="126804" y="118868"/>
                </a:lnTo>
                <a:lnTo>
                  <a:pt x="441325" y="328549"/>
                </a:lnTo>
                <a:lnTo>
                  <a:pt x="473075" y="281050"/>
                </a:lnTo>
                <a:lnTo>
                  <a:pt x="158505" y="71338"/>
                </a:lnTo>
                <a:close/>
              </a:path>
              <a:path w="473075" h="328930" extrusionOk="0">
                <a:moveTo>
                  <a:pt x="0" y="0"/>
                </a:moveTo>
                <a:lnTo>
                  <a:pt x="95123" y="166370"/>
                </a:lnTo>
                <a:lnTo>
                  <a:pt x="126804" y="118868"/>
                </a:lnTo>
                <a:lnTo>
                  <a:pt x="102997" y="102997"/>
                </a:lnTo>
                <a:lnTo>
                  <a:pt x="134747" y="55499"/>
                </a:lnTo>
                <a:lnTo>
                  <a:pt x="169069" y="55499"/>
                </a:lnTo>
                <a:lnTo>
                  <a:pt x="190246" y="23749"/>
                </a:lnTo>
                <a:lnTo>
                  <a:pt x="0" y="0"/>
                </a:lnTo>
                <a:close/>
              </a:path>
              <a:path w="473075" h="328930" extrusionOk="0">
                <a:moveTo>
                  <a:pt x="134747" y="55499"/>
                </a:moveTo>
                <a:lnTo>
                  <a:pt x="102997" y="102997"/>
                </a:lnTo>
                <a:lnTo>
                  <a:pt x="126804" y="118868"/>
                </a:lnTo>
                <a:lnTo>
                  <a:pt x="158505" y="71338"/>
                </a:lnTo>
                <a:lnTo>
                  <a:pt x="134747" y="55499"/>
                </a:lnTo>
                <a:close/>
              </a:path>
              <a:path w="473075" h="328930" extrusionOk="0">
                <a:moveTo>
                  <a:pt x="169069" y="55499"/>
                </a:moveTo>
                <a:lnTo>
                  <a:pt x="134747" y="55499"/>
                </a:lnTo>
                <a:lnTo>
                  <a:pt x="158505" y="71338"/>
                </a:lnTo>
                <a:lnTo>
                  <a:pt x="169069" y="55499"/>
                </a:lnTo>
                <a:close/>
              </a:path>
            </a:pathLst>
          </a:custGeom>
          <a:solidFill>
            <a:srgbClr val="AA89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9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59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59"/>
          <p:cNvSpPr/>
          <p:nvPr/>
        </p:nvSpPr>
        <p:spPr>
          <a:xfrm>
            <a:off x="1027175" y="-1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59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9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59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59"/>
          <p:cNvSpPr txBox="1">
            <a:spLocks noGrp="1"/>
          </p:cNvSpPr>
          <p:nvPr>
            <p:ph type="title"/>
          </p:nvPr>
        </p:nvSpPr>
        <p:spPr>
          <a:xfrm>
            <a:off x="2666428" y="646303"/>
            <a:ext cx="4291837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Test Plan</a:t>
            </a:r>
            <a:endParaRPr sz="4800" dirty="0"/>
          </a:p>
        </p:txBody>
      </p:sp>
      <p:sp>
        <p:nvSpPr>
          <p:cNvPr id="1133" name="Google Shape;1133;p59"/>
          <p:cNvSpPr txBox="1"/>
          <p:nvPr/>
        </p:nvSpPr>
        <p:spPr>
          <a:xfrm>
            <a:off x="1371600" y="1776222"/>
            <a:ext cx="7934325" cy="161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469900" marR="508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systematic approach to test a system	i.e.  software. The plan typically contains a detailed  understanding of what the eventual testing  workflow will be.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502920" y="636547"/>
            <a:ext cx="8515350" cy="35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Agile Manifesto–a statement of values</a:t>
            </a:r>
            <a:endParaRPr dirty="0"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445770" y="1760220"/>
            <a:ext cx="8046720" cy="845820"/>
            <a:chOff x="0" y="0"/>
            <a:chExt cx="5632" cy="592"/>
          </a:xfrm>
        </p:grpSpPr>
        <p:sp>
          <p:nvSpPr>
            <p:cNvPr id="149" name="Google Shape;149;p13"/>
            <p:cNvSpPr/>
            <p:nvPr/>
          </p:nvSpPr>
          <p:spPr>
            <a:xfrm>
              <a:off x="3312" y="0"/>
              <a:ext cx="2320" cy="592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Process and tools</a:t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0" y="0"/>
              <a:ext cx="2320" cy="592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Individuals and interactions</a:t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over</a:t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468630" y="5017770"/>
            <a:ext cx="8023860" cy="845820"/>
            <a:chOff x="0" y="0"/>
            <a:chExt cx="5616" cy="592"/>
          </a:xfrm>
        </p:grpSpPr>
        <p:sp>
          <p:nvSpPr>
            <p:cNvPr id="153" name="Google Shape;153;p13"/>
            <p:cNvSpPr/>
            <p:nvPr/>
          </p:nvSpPr>
          <p:spPr>
            <a:xfrm>
              <a:off x="3296" y="0"/>
              <a:ext cx="2320" cy="592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Following a plan</a:t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0" y="0"/>
              <a:ext cx="2320" cy="592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Responding to change</a:t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404" y="17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over</a:t>
              </a:r>
              <a:endParaRPr/>
            </a:p>
          </p:txBody>
        </p:sp>
      </p:grpSp>
      <p:grpSp>
        <p:nvGrpSpPr>
          <p:cNvPr id="157" name="Google Shape;157;p13"/>
          <p:cNvGrpSpPr/>
          <p:nvPr/>
        </p:nvGrpSpPr>
        <p:grpSpPr>
          <a:xfrm>
            <a:off x="457200" y="2846070"/>
            <a:ext cx="8035290" cy="845820"/>
            <a:chOff x="0" y="0"/>
            <a:chExt cx="5624" cy="592"/>
          </a:xfrm>
        </p:grpSpPr>
        <p:sp>
          <p:nvSpPr>
            <p:cNvPr id="158" name="Google Shape;158;p13"/>
            <p:cNvSpPr/>
            <p:nvPr/>
          </p:nvSpPr>
          <p:spPr>
            <a:xfrm>
              <a:off x="3304" y="0"/>
              <a:ext cx="2320" cy="592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Comprehensive documentation</a:t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0"/>
              <a:ext cx="2320" cy="592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Working software</a:t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over</a:t>
              </a:r>
              <a:endParaRPr/>
            </a:p>
          </p:txBody>
        </p:sp>
      </p:grpSp>
      <p:grpSp>
        <p:nvGrpSpPr>
          <p:cNvPr id="161" name="Google Shape;161;p13"/>
          <p:cNvGrpSpPr/>
          <p:nvPr/>
        </p:nvGrpSpPr>
        <p:grpSpPr>
          <a:xfrm>
            <a:off x="457200" y="3931920"/>
            <a:ext cx="8035290" cy="845820"/>
            <a:chOff x="0" y="0"/>
            <a:chExt cx="5624" cy="592"/>
          </a:xfrm>
        </p:grpSpPr>
        <p:sp>
          <p:nvSpPr>
            <p:cNvPr id="162" name="Google Shape;162;p13"/>
            <p:cNvSpPr/>
            <p:nvPr/>
          </p:nvSpPr>
          <p:spPr>
            <a:xfrm>
              <a:off x="3304" y="0"/>
              <a:ext cx="2320" cy="592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531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Contract negotiation</a:t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0"/>
              <a:ext cx="2320" cy="592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 w="25400" cap="flat" cmpd="sng">
              <a:solidFill>
                <a:srgbClr val="003C8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dist="63500" dir="2700000" algn="ctr" rotWithShape="0">
                <a:schemeClr val="lt2">
                  <a:alpha val="29803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Customer collaboration</a:t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over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0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60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60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60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60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6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0"/>
          <p:cNvSpPr txBox="1">
            <a:spLocks noGrp="1"/>
          </p:cNvSpPr>
          <p:nvPr>
            <p:ph type="title"/>
          </p:nvPr>
        </p:nvSpPr>
        <p:spPr>
          <a:xfrm>
            <a:off x="1905000" y="655701"/>
            <a:ext cx="3936619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Test Case</a:t>
            </a:r>
            <a:endParaRPr sz="4800" dirty="0"/>
          </a:p>
        </p:txBody>
      </p:sp>
      <p:sp>
        <p:nvSpPr>
          <p:cNvPr id="1146" name="Google Shape;1146;p60"/>
          <p:cNvSpPr/>
          <p:nvPr/>
        </p:nvSpPr>
        <p:spPr>
          <a:xfrm>
            <a:off x="1469136" y="3733800"/>
            <a:ext cx="178307" cy="18440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60"/>
          <p:cNvSpPr/>
          <p:nvPr/>
        </p:nvSpPr>
        <p:spPr>
          <a:xfrm>
            <a:off x="1469136" y="4126991"/>
            <a:ext cx="178307" cy="18440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60"/>
          <p:cNvSpPr/>
          <p:nvPr/>
        </p:nvSpPr>
        <p:spPr>
          <a:xfrm>
            <a:off x="1469136" y="4520184"/>
            <a:ext cx="178307" cy="18440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60"/>
          <p:cNvSpPr/>
          <p:nvPr/>
        </p:nvSpPr>
        <p:spPr>
          <a:xfrm>
            <a:off x="1469136" y="4913376"/>
            <a:ext cx="178307" cy="18440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60"/>
          <p:cNvSpPr txBox="1"/>
          <p:nvPr/>
        </p:nvSpPr>
        <p:spPr>
          <a:xfrm>
            <a:off x="1456689" y="2075510"/>
            <a:ext cx="6411595" cy="309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noAutofit/>
          </a:bodyPr>
          <a:lstStyle/>
          <a:p>
            <a:pPr marL="715010" marR="5080" lvl="0" indent="-457200" algn="l" rtl="0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specific procedure of testing a particular  requirement.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6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include: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0840" marR="254000" lvl="0" indent="5714" algn="l" rtl="0">
              <a:lnSpc>
                <a:spcPct val="11923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specific requirement tested  Test case success/failure criteria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555" marR="0" lvl="0" indent="0" algn="l" rtl="0">
              <a:lnSpc>
                <a:spcPct val="11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steps to execute test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0840" marR="0" lvl="0" indent="0" algn="l" rtl="0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61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61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1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61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61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61"/>
          <p:cNvSpPr txBox="1"/>
          <p:nvPr/>
        </p:nvSpPr>
        <p:spPr>
          <a:xfrm>
            <a:off x="535330" y="1592961"/>
            <a:ext cx="7895590" cy="218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noAutofit/>
          </a:bodyPr>
          <a:lstStyle/>
          <a:p>
            <a:pPr marL="477519" marR="850264" lvl="0" indent="-464819" algn="l" rtl="0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The software should confirm to its  specification (Are we building the product right?)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7519" marR="5080" lvl="0" indent="-4648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software should do what the user really  requires (Are we building the right product?)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2" name="Google Shape;1162;p61"/>
          <p:cNvSpPr txBox="1">
            <a:spLocks noGrp="1"/>
          </p:cNvSpPr>
          <p:nvPr>
            <p:ph type="title"/>
          </p:nvPr>
        </p:nvSpPr>
        <p:spPr>
          <a:xfrm>
            <a:off x="1419860" y="209169"/>
            <a:ext cx="630301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Verification vs Validation</a:t>
            </a:r>
            <a:endParaRPr sz="4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2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62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62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62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62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62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62"/>
          <p:cNvSpPr/>
          <p:nvPr/>
        </p:nvSpPr>
        <p:spPr>
          <a:xfrm>
            <a:off x="1697735" y="2318004"/>
            <a:ext cx="1432560" cy="60350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62"/>
          <p:cNvSpPr/>
          <p:nvPr/>
        </p:nvSpPr>
        <p:spPr>
          <a:xfrm>
            <a:off x="2654807" y="2318004"/>
            <a:ext cx="1118616" cy="6035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62"/>
          <p:cNvSpPr/>
          <p:nvPr/>
        </p:nvSpPr>
        <p:spPr>
          <a:xfrm>
            <a:off x="3297935" y="2318004"/>
            <a:ext cx="1484376" cy="6035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62"/>
          <p:cNvSpPr/>
          <p:nvPr/>
        </p:nvSpPr>
        <p:spPr>
          <a:xfrm>
            <a:off x="1645920" y="3214116"/>
            <a:ext cx="2409444" cy="62179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62"/>
          <p:cNvSpPr/>
          <p:nvPr/>
        </p:nvSpPr>
        <p:spPr>
          <a:xfrm>
            <a:off x="3549396" y="3214116"/>
            <a:ext cx="1456944" cy="62179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62"/>
          <p:cNvSpPr txBox="1">
            <a:spLocks noGrp="1"/>
          </p:cNvSpPr>
          <p:nvPr>
            <p:ph type="title"/>
          </p:nvPr>
        </p:nvSpPr>
        <p:spPr>
          <a:xfrm>
            <a:off x="1304925" y="849503"/>
            <a:ext cx="6757669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Testing  Methodologies</a:t>
            </a:r>
            <a:endParaRPr sz="4800" dirty="0"/>
          </a:p>
        </p:txBody>
      </p:sp>
      <p:sp>
        <p:nvSpPr>
          <p:cNvPr id="1180" name="Google Shape;1180;p62"/>
          <p:cNvSpPr txBox="1"/>
          <p:nvPr/>
        </p:nvSpPr>
        <p:spPr>
          <a:xfrm>
            <a:off x="1869694" y="2409570"/>
            <a:ext cx="2880360" cy="13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488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box testing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box testing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63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63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63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63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63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63"/>
          <p:cNvSpPr txBox="1">
            <a:spLocks noGrp="1"/>
          </p:cNvSpPr>
          <p:nvPr>
            <p:ph type="title"/>
          </p:nvPr>
        </p:nvSpPr>
        <p:spPr>
          <a:xfrm>
            <a:off x="1420113" y="938022"/>
            <a:ext cx="55045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Black box testing</a:t>
            </a:r>
            <a:endParaRPr sz="4000" dirty="0"/>
          </a:p>
        </p:txBody>
      </p:sp>
      <p:sp>
        <p:nvSpPr>
          <p:cNvPr id="1192" name="Google Shape;1192;p63"/>
          <p:cNvSpPr txBox="1"/>
          <p:nvPr/>
        </p:nvSpPr>
        <p:spPr>
          <a:xfrm>
            <a:off x="1420113" y="1567433"/>
            <a:ext cx="7080884" cy="121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466725" marR="15240" lvl="0" indent="-454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knowledge of internal program design or code  required.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6725" marR="0" lvl="0" indent="-454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are based on requirements and functionality.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3" name="Google Shape;1193;p63"/>
          <p:cNvSpPr txBox="1"/>
          <p:nvPr/>
        </p:nvSpPr>
        <p:spPr>
          <a:xfrm>
            <a:off x="1420113" y="3346196"/>
            <a:ext cx="55045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rPr>
              <a:t>White box testing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63"/>
          <p:cNvSpPr txBox="1"/>
          <p:nvPr/>
        </p:nvSpPr>
        <p:spPr>
          <a:xfrm>
            <a:off x="1420113" y="3975861"/>
            <a:ext cx="6636384" cy="161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66725" marR="5080" lvl="0" indent="-454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the internal program design and  code required.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6725" marR="941705" lvl="0" indent="-454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are based on coverage of code  statements, branches, paths, conditions.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4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64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64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64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64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64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64"/>
          <p:cNvSpPr txBox="1">
            <a:spLocks noGrp="1"/>
          </p:cNvSpPr>
          <p:nvPr>
            <p:ph type="title"/>
          </p:nvPr>
        </p:nvSpPr>
        <p:spPr>
          <a:xfrm>
            <a:off x="2351913" y="298145"/>
            <a:ext cx="4286885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Black box testing</a:t>
            </a:r>
            <a:endParaRPr sz="4800"/>
          </a:p>
        </p:txBody>
      </p:sp>
      <p:sp>
        <p:nvSpPr>
          <p:cNvPr id="1206" name="Google Shape;1206;p64"/>
          <p:cNvSpPr/>
          <p:nvPr/>
        </p:nvSpPr>
        <p:spPr>
          <a:xfrm>
            <a:off x="4429125" y="4381500"/>
            <a:ext cx="800100" cy="15049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64"/>
          <p:cNvSpPr/>
          <p:nvPr/>
        </p:nvSpPr>
        <p:spPr>
          <a:xfrm>
            <a:off x="6172200" y="3371850"/>
            <a:ext cx="2152650" cy="8572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64"/>
          <p:cNvSpPr/>
          <p:nvPr/>
        </p:nvSpPr>
        <p:spPr>
          <a:xfrm>
            <a:off x="3582923" y="3690988"/>
            <a:ext cx="3152775" cy="883285"/>
          </a:xfrm>
          <a:custGeom>
            <a:avLst/>
            <a:gdLst/>
            <a:ahLst/>
            <a:cxnLst/>
            <a:rect l="l" t="t" r="r" b="b"/>
            <a:pathLst>
              <a:path w="3152775" h="883285" extrusionOk="0">
                <a:moveTo>
                  <a:pt x="0" y="882662"/>
                </a:moveTo>
                <a:lnTo>
                  <a:pt x="3152775" y="882662"/>
                </a:lnTo>
                <a:lnTo>
                  <a:pt x="3152775" y="0"/>
                </a:lnTo>
                <a:lnTo>
                  <a:pt x="0" y="0"/>
                </a:lnTo>
                <a:lnTo>
                  <a:pt x="0" y="882662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64"/>
          <p:cNvSpPr/>
          <p:nvPr/>
        </p:nvSpPr>
        <p:spPr>
          <a:xfrm>
            <a:off x="3090926" y="3198876"/>
            <a:ext cx="492125" cy="1374775"/>
          </a:xfrm>
          <a:custGeom>
            <a:avLst/>
            <a:gdLst/>
            <a:ahLst/>
            <a:cxnLst/>
            <a:rect l="l" t="t" r="r" b="b"/>
            <a:pathLst>
              <a:path w="492125" h="1374775" extrusionOk="0">
                <a:moveTo>
                  <a:pt x="0" y="0"/>
                </a:moveTo>
                <a:lnTo>
                  <a:pt x="0" y="882650"/>
                </a:lnTo>
                <a:lnTo>
                  <a:pt x="491998" y="1374775"/>
                </a:lnTo>
                <a:lnTo>
                  <a:pt x="491998" y="491998"/>
                </a:lnTo>
                <a:lnTo>
                  <a:pt x="0" y="0"/>
                </a:lnTo>
                <a:close/>
              </a:path>
            </a:pathLst>
          </a:custGeom>
          <a:solidFill>
            <a:srgbClr val="0909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64"/>
          <p:cNvSpPr/>
          <p:nvPr/>
        </p:nvSpPr>
        <p:spPr>
          <a:xfrm>
            <a:off x="3090926" y="3198876"/>
            <a:ext cx="3644900" cy="492125"/>
          </a:xfrm>
          <a:custGeom>
            <a:avLst/>
            <a:gdLst/>
            <a:ahLst/>
            <a:cxnLst/>
            <a:rect l="l" t="t" r="r" b="b"/>
            <a:pathLst>
              <a:path w="3644900" h="492125" extrusionOk="0">
                <a:moveTo>
                  <a:pt x="3152775" y="0"/>
                </a:moveTo>
                <a:lnTo>
                  <a:pt x="0" y="0"/>
                </a:lnTo>
                <a:lnTo>
                  <a:pt x="491998" y="491998"/>
                </a:lnTo>
                <a:lnTo>
                  <a:pt x="3644900" y="491998"/>
                </a:lnTo>
                <a:lnTo>
                  <a:pt x="3152775" y="0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64"/>
          <p:cNvSpPr/>
          <p:nvPr/>
        </p:nvSpPr>
        <p:spPr>
          <a:xfrm>
            <a:off x="3090926" y="3198876"/>
            <a:ext cx="3644900" cy="1374775"/>
          </a:xfrm>
          <a:custGeom>
            <a:avLst/>
            <a:gdLst/>
            <a:ahLst/>
            <a:cxnLst/>
            <a:rect l="l" t="t" r="r" b="b"/>
            <a:pathLst>
              <a:path w="3644900" h="1374775" extrusionOk="0">
                <a:moveTo>
                  <a:pt x="3644900" y="491998"/>
                </a:moveTo>
                <a:lnTo>
                  <a:pt x="3152775" y="0"/>
                </a:lnTo>
                <a:lnTo>
                  <a:pt x="0" y="0"/>
                </a:lnTo>
                <a:lnTo>
                  <a:pt x="0" y="882650"/>
                </a:lnTo>
                <a:lnTo>
                  <a:pt x="491998" y="1374775"/>
                </a:lnTo>
                <a:lnTo>
                  <a:pt x="3644900" y="1374775"/>
                </a:lnTo>
                <a:lnTo>
                  <a:pt x="3644900" y="491998"/>
                </a:lnTo>
                <a:close/>
              </a:path>
            </a:pathLst>
          </a:custGeom>
          <a:noFill/>
          <a:ln w="38100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64"/>
          <p:cNvSpPr/>
          <p:nvPr/>
        </p:nvSpPr>
        <p:spPr>
          <a:xfrm>
            <a:off x="3090926" y="3198876"/>
            <a:ext cx="3644900" cy="492125"/>
          </a:xfrm>
          <a:custGeom>
            <a:avLst/>
            <a:gdLst/>
            <a:ahLst/>
            <a:cxnLst/>
            <a:rect l="l" t="t" r="r" b="b"/>
            <a:pathLst>
              <a:path w="3644900" h="492125" extrusionOk="0">
                <a:moveTo>
                  <a:pt x="3644900" y="491998"/>
                </a:moveTo>
                <a:lnTo>
                  <a:pt x="491998" y="491998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64"/>
          <p:cNvSpPr/>
          <p:nvPr/>
        </p:nvSpPr>
        <p:spPr>
          <a:xfrm>
            <a:off x="3582923" y="3690873"/>
            <a:ext cx="0" cy="883285"/>
          </a:xfrm>
          <a:custGeom>
            <a:avLst/>
            <a:gdLst/>
            <a:ahLst/>
            <a:cxnLst/>
            <a:rect l="l" t="t" r="r" b="b"/>
            <a:pathLst>
              <a:path w="120000" h="883285" extrusionOk="0">
                <a:moveTo>
                  <a:pt x="0" y="0"/>
                </a:moveTo>
                <a:lnTo>
                  <a:pt x="0" y="882776"/>
                </a:lnTo>
              </a:path>
            </a:pathLst>
          </a:custGeom>
          <a:noFill/>
          <a:ln w="38100" cap="flat" cmpd="sng">
            <a:solidFill>
              <a:srgbClr val="8DC6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64"/>
          <p:cNvSpPr/>
          <p:nvPr/>
        </p:nvSpPr>
        <p:spPr>
          <a:xfrm>
            <a:off x="1485900" y="3371850"/>
            <a:ext cx="1847850" cy="8572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64"/>
          <p:cNvSpPr/>
          <p:nvPr/>
        </p:nvSpPr>
        <p:spPr>
          <a:xfrm>
            <a:off x="4429125" y="1714500"/>
            <a:ext cx="800100" cy="17430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64"/>
          <p:cNvSpPr txBox="1"/>
          <p:nvPr/>
        </p:nvSpPr>
        <p:spPr>
          <a:xfrm>
            <a:off x="2593594" y="2002358"/>
            <a:ext cx="1750060" cy="42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64"/>
          <p:cNvSpPr txBox="1"/>
          <p:nvPr/>
        </p:nvSpPr>
        <p:spPr>
          <a:xfrm>
            <a:off x="1831594" y="4136516"/>
            <a:ext cx="70612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64"/>
          <p:cNvSpPr txBox="1"/>
          <p:nvPr/>
        </p:nvSpPr>
        <p:spPr>
          <a:xfrm>
            <a:off x="5185028" y="5050916"/>
            <a:ext cx="87058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64"/>
          <p:cNvSpPr txBox="1"/>
          <p:nvPr/>
        </p:nvSpPr>
        <p:spPr>
          <a:xfrm>
            <a:off x="6556629" y="2993263"/>
            <a:ext cx="87312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5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65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65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6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65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65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65"/>
          <p:cNvSpPr txBox="1">
            <a:spLocks noGrp="1"/>
          </p:cNvSpPr>
          <p:nvPr>
            <p:ph type="title"/>
          </p:nvPr>
        </p:nvSpPr>
        <p:spPr>
          <a:xfrm>
            <a:off x="2328164" y="209169"/>
            <a:ext cx="448310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White box testing</a:t>
            </a:r>
            <a:endParaRPr sz="4800"/>
          </a:p>
        </p:txBody>
      </p:sp>
      <p:sp>
        <p:nvSpPr>
          <p:cNvPr id="1231" name="Google Shape;1231;p65"/>
          <p:cNvSpPr/>
          <p:nvPr/>
        </p:nvSpPr>
        <p:spPr>
          <a:xfrm>
            <a:off x="2683789" y="4747916"/>
            <a:ext cx="2435225" cy="953769"/>
          </a:xfrm>
          <a:custGeom>
            <a:avLst/>
            <a:gdLst/>
            <a:ahLst/>
            <a:cxnLst/>
            <a:rect l="l" t="t" r="r" b="b"/>
            <a:pathLst>
              <a:path w="2435225" h="953770" extrusionOk="0">
                <a:moveTo>
                  <a:pt x="1956837" y="0"/>
                </a:moveTo>
                <a:lnTo>
                  <a:pt x="478329" y="0"/>
                </a:lnTo>
                <a:lnTo>
                  <a:pt x="429364" y="2455"/>
                </a:lnTo>
                <a:lnTo>
                  <a:pt x="381827" y="9664"/>
                </a:lnTo>
                <a:lnTo>
                  <a:pt x="335956" y="21387"/>
                </a:lnTo>
                <a:lnTo>
                  <a:pt x="291991" y="37388"/>
                </a:lnTo>
                <a:lnTo>
                  <a:pt x="250170" y="57427"/>
                </a:lnTo>
                <a:lnTo>
                  <a:pt x="210733" y="81268"/>
                </a:lnTo>
                <a:lnTo>
                  <a:pt x="173919" y="108672"/>
                </a:lnTo>
                <a:lnTo>
                  <a:pt x="139965" y="139401"/>
                </a:lnTo>
                <a:lnTo>
                  <a:pt x="109111" y="173217"/>
                </a:lnTo>
                <a:lnTo>
                  <a:pt x="81596" y="209883"/>
                </a:lnTo>
                <a:lnTo>
                  <a:pt x="57659" y="249161"/>
                </a:lnTo>
                <a:lnTo>
                  <a:pt x="37539" y="290811"/>
                </a:lnTo>
                <a:lnTo>
                  <a:pt x="21474" y="334598"/>
                </a:lnTo>
                <a:lnTo>
                  <a:pt x="9703" y="380282"/>
                </a:lnTo>
                <a:lnTo>
                  <a:pt x="2465" y="427626"/>
                </a:lnTo>
                <a:lnTo>
                  <a:pt x="0" y="476391"/>
                </a:lnTo>
                <a:lnTo>
                  <a:pt x="0" y="477324"/>
                </a:lnTo>
                <a:lnTo>
                  <a:pt x="2465" y="526091"/>
                </a:lnTo>
                <a:lnTo>
                  <a:pt x="9703" y="573436"/>
                </a:lnTo>
                <a:lnTo>
                  <a:pt x="21474" y="619122"/>
                </a:lnTo>
                <a:lnTo>
                  <a:pt x="37539" y="662910"/>
                </a:lnTo>
                <a:lnTo>
                  <a:pt x="57659" y="704563"/>
                </a:lnTo>
                <a:lnTo>
                  <a:pt x="81596" y="743843"/>
                </a:lnTo>
                <a:lnTo>
                  <a:pt x="109111" y="780512"/>
                </a:lnTo>
                <a:lnTo>
                  <a:pt x="139965" y="814331"/>
                </a:lnTo>
                <a:lnTo>
                  <a:pt x="173919" y="845062"/>
                </a:lnTo>
                <a:lnTo>
                  <a:pt x="210733" y="872469"/>
                </a:lnTo>
                <a:lnTo>
                  <a:pt x="250170" y="896312"/>
                </a:lnTo>
                <a:lnTo>
                  <a:pt x="291991" y="916353"/>
                </a:lnTo>
                <a:lnTo>
                  <a:pt x="335956" y="932356"/>
                </a:lnTo>
                <a:lnTo>
                  <a:pt x="381827" y="944080"/>
                </a:lnTo>
                <a:lnTo>
                  <a:pt x="429364" y="951290"/>
                </a:lnTo>
                <a:lnTo>
                  <a:pt x="478329" y="953746"/>
                </a:lnTo>
                <a:lnTo>
                  <a:pt x="1956837" y="953746"/>
                </a:lnTo>
                <a:lnTo>
                  <a:pt x="2005778" y="951290"/>
                </a:lnTo>
                <a:lnTo>
                  <a:pt x="2053296" y="944080"/>
                </a:lnTo>
                <a:lnTo>
                  <a:pt x="2099153" y="932356"/>
                </a:lnTo>
                <a:lnTo>
                  <a:pt x="2143108" y="916353"/>
                </a:lnTo>
                <a:lnTo>
                  <a:pt x="2184923" y="896312"/>
                </a:lnTo>
                <a:lnTo>
                  <a:pt x="2224357" y="872469"/>
                </a:lnTo>
                <a:lnTo>
                  <a:pt x="2261172" y="845062"/>
                </a:lnTo>
                <a:lnTo>
                  <a:pt x="2295128" y="814331"/>
                </a:lnTo>
                <a:lnTo>
                  <a:pt x="2325986" y="780512"/>
                </a:lnTo>
                <a:lnTo>
                  <a:pt x="2353506" y="743843"/>
                </a:lnTo>
                <a:lnTo>
                  <a:pt x="2377450" y="704563"/>
                </a:lnTo>
                <a:lnTo>
                  <a:pt x="2397576" y="662910"/>
                </a:lnTo>
                <a:lnTo>
                  <a:pt x="2413647" y="619122"/>
                </a:lnTo>
                <a:lnTo>
                  <a:pt x="2425423" y="573436"/>
                </a:lnTo>
                <a:lnTo>
                  <a:pt x="2432664" y="526091"/>
                </a:lnTo>
                <a:lnTo>
                  <a:pt x="2435131" y="477324"/>
                </a:lnTo>
                <a:lnTo>
                  <a:pt x="2435131" y="476391"/>
                </a:lnTo>
                <a:lnTo>
                  <a:pt x="2432664" y="427626"/>
                </a:lnTo>
                <a:lnTo>
                  <a:pt x="2425423" y="380282"/>
                </a:lnTo>
                <a:lnTo>
                  <a:pt x="2413647" y="334598"/>
                </a:lnTo>
                <a:lnTo>
                  <a:pt x="2397576" y="290811"/>
                </a:lnTo>
                <a:lnTo>
                  <a:pt x="2377450" y="249161"/>
                </a:lnTo>
                <a:lnTo>
                  <a:pt x="2353506" y="209883"/>
                </a:lnTo>
                <a:lnTo>
                  <a:pt x="2325986" y="173217"/>
                </a:lnTo>
                <a:lnTo>
                  <a:pt x="2295128" y="139401"/>
                </a:lnTo>
                <a:lnTo>
                  <a:pt x="2261172" y="108672"/>
                </a:lnTo>
                <a:lnTo>
                  <a:pt x="2224357" y="81268"/>
                </a:lnTo>
                <a:lnTo>
                  <a:pt x="2184923" y="57427"/>
                </a:lnTo>
                <a:lnTo>
                  <a:pt x="2143108" y="37388"/>
                </a:lnTo>
                <a:lnTo>
                  <a:pt x="2099153" y="21387"/>
                </a:lnTo>
                <a:lnTo>
                  <a:pt x="2053296" y="9664"/>
                </a:lnTo>
                <a:lnTo>
                  <a:pt x="2005778" y="2455"/>
                </a:lnTo>
                <a:lnTo>
                  <a:pt x="1956837" y="0"/>
                </a:lnTo>
                <a:close/>
              </a:path>
            </a:pathLst>
          </a:custGeom>
          <a:solidFill>
            <a:srgbClr val="69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65"/>
          <p:cNvSpPr/>
          <p:nvPr/>
        </p:nvSpPr>
        <p:spPr>
          <a:xfrm>
            <a:off x="6625483" y="4747916"/>
            <a:ext cx="2503170" cy="986155"/>
          </a:xfrm>
          <a:custGeom>
            <a:avLst/>
            <a:gdLst/>
            <a:ahLst/>
            <a:cxnLst/>
            <a:rect l="l" t="t" r="r" b="b"/>
            <a:pathLst>
              <a:path w="2503170" h="986154" extrusionOk="0">
                <a:moveTo>
                  <a:pt x="0" y="985873"/>
                </a:moveTo>
                <a:lnTo>
                  <a:pt x="2503095" y="985873"/>
                </a:lnTo>
                <a:lnTo>
                  <a:pt x="2503095" y="0"/>
                </a:lnTo>
                <a:lnTo>
                  <a:pt x="0" y="0"/>
                </a:lnTo>
                <a:lnTo>
                  <a:pt x="0" y="985873"/>
                </a:lnTo>
                <a:close/>
              </a:path>
            </a:pathLst>
          </a:custGeom>
          <a:solidFill>
            <a:srgbClr val="6D796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65"/>
          <p:cNvSpPr/>
          <p:nvPr/>
        </p:nvSpPr>
        <p:spPr>
          <a:xfrm>
            <a:off x="2684709" y="2131753"/>
            <a:ext cx="2466975" cy="948690"/>
          </a:xfrm>
          <a:custGeom>
            <a:avLst/>
            <a:gdLst/>
            <a:ahLst/>
            <a:cxnLst/>
            <a:rect l="l" t="t" r="r" b="b"/>
            <a:pathLst>
              <a:path w="2466975" h="948689" extrusionOk="0">
                <a:moveTo>
                  <a:pt x="0" y="948232"/>
                </a:moveTo>
                <a:lnTo>
                  <a:pt x="2466867" y="948232"/>
                </a:lnTo>
                <a:lnTo>
                  <a:pt x="2466867" y="0"/>
                </a:lnTo>
                <a:lnTo>
                  <a:pt x="0" y="0"/>
                </a:lnTo>
                <a:lnTo>
                  <a:pt x="0" y="948232"/>
                </a:lnTo>
                <a:close/>
              </a:path>
            </a:pathLst>
          </a:custGeom>
          <a:solidFill>
            <a:srgbClr val="6D796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65"/>
          <p:cNvSpPr/>
          <p:nvPr/>
        </p:nvSpPr>
        <p:spPr>
          <a:xfrm>
            <a:off x="3568913" y="2852347"/>
            <a:ext cx="258445" cy="493395"/>
          </a:xfrm>
          <a:custGeom>
            <a:avLst/>
            <a:gdLst/>
            <a:ahLst/>
            <a:cxnLst/>
            <a:rect l="l" t="t" r="r" b="b"/>
            <a:pathLst>
              <a:path w="258445" h="493395" extrusionOk="0">
                <a:moveTo>
                  <a:pt x="147637" y="0"/>
                </a:moveTo>
                <a:lnTo>
                  <a:pt x="0" y="492918"/>
                </a:lnTo>
                <a:lnTo>
                  <a:pt x="147637" y="379099"/>
                </a:lnTo>
                <a:lnTo>
                  <a:pt x="232641" y="379099"/>
                </a:lnTo>
                <a:lnTo>
                  <a:pt x="147637" y="0"/>
                </a:lnTo>
                <a:close/>
              </a:path>
              <a:path w="258445" h="493395" extrusionOk="0">
                <a:moveTo>
                  <a:pt x="232641" y="379099"/>
                </a:moveTo>
                <a:lnTo>
                  <a:pt x="147637" y="379099"/>
                </a:lnTo>
                <a:lnTo>
                  <a:pt x="258162" y="492918"/>
                </a:lnTo>
                <a:lnTo>
                  <a:pt x="232641" y="3790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65"/>
          <p:cNvSpPr/>
          <p:nvPr/>
        </p:nvSpPr>
        <p:spPr>
          <a:xfrm>
            <a:off x="3568913" y="2852347"/>
            <a:ext cx="258445" cy="493395"/>
          </a:xfrm>
          <a:custGeom>
            <a:avLst/>
            <a:gdLst/>
            <a:ahLst/>
            <a:cxnLst/>
            <a:rect l="l" t="t" r="r" b="b"/>
            <a:pathLst>
              <a:path w="258445" h="493395" extrusionOk="0">
                <a:moveTo>
                  <a:pt x="147637" y="379099"/>
                </a:moveTo>
                <a:lnTo>
                  <a:pt x="0" y="492918"/>
                </a:lnTo>
                <a:lnTo>
                  <a:pt x="147637" y="0"/>
                </a:lnTo>
                <a:lnTo>
                  <a:pt x="258162" y="492918"/>
                </a:lnTo>
                <a:lnTo>
                  <a:pt x="147637" y="379099"/>
                </a:lnTo>
              </a:path>
            </a:pathLst>
          </a:custGeom>
          <a:noFill/>
          <a:ln w="3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65"/>
          <p:cNvSpPr/>
          <p:nvPr/>
        </p:nvSpPr>
        <p:spPr>
          <a:xfrm>
            <a:off x="2461052" y="4517634"/>
            <a:ext cx="2513574" cy="9966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65"/>
          <p:cNvSpPr txBox="1"/>
          <p:nvPr/>
        </p:nvSpPr>
        <p:spPr>
          <a:xfrm>
            <a:off x="2966437" y="4546119"/>
            <a:ext cx="1555750" cy="81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25" rIns="0" bIns="0" anchor="t" anchorCtr="0">
            <a:noAutofit/>
          </a:bodyPr>
          <a:lstStyle/>
          <a:p>
            <a:pPr marL="491490" marR="5080" lvl="0" indent="-479425" algn="l" rtl="0">
              <a:lnSpc>
                <a:spcPct val="1128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 code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65"/>
          <p:cNvSpPr/>
          <p:nvPr/>
        </p:nvSpPr>
        <p:spPr>
          <a:xfrm>
            <a:off x="6367393" y="4520263"/>
            <a:ext cx="2503095" cy="98587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65"/>
          <p:cNvSpPr txBox="1"/>
          <p:nvPr/>
        </p:nvSpPr>
        <p:spPr>
          <a:xfrm>
            <a:off x="6367393" y="4520241"/>
            <a:ext cx="2540635" cy="1023619"/>
          </a:xfrm>
          <a:prstGeom prst="rect">
            <a:avLst/>
          </a:prstGeom>
          <a:noFill/>
          <a:ln w="32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74925" rIns="0" bIns="0" anchor="t" anchorCtr="0">
            <a:noAutofit/>
          </a:bodyPr>
          <a:lstStyle/>
          <a:p>
            <a:pPr marL="772160" marR="782320" lvl="0" indent="219709" algn="l" rtl="0">
              <a:lnSpc>
                <a:spcPct val="1128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 outputs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p65"/>
          <p:cNvSpPr/>
          <p:nvPr/>
        </p:nvSpPr>
        <p:spPr>
          <a:xfrm>
            <a:off x="2463658" y="1866473"/>
            <a:ext cx="2503095" cy="98587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65"/>
          <p:cNvSpPr/>
          <p:nvPr/>
        </p:nvSpPr>
        <p:spPr>
          <a:xfrm>
            <a:off x="2463658" y="1866473"/>
            <a:ext cx="2539365" cy="1023619"/>
          </a:xfrm>
          <a:custGeom>
            <a:avLst/>
            <a:gdLst/>
            <a:ahLst/>
            <a:cxnLst/>
            <a:rect l="l" t="t" r="r" b="b"/>
            <a:pathLst>
              <a:path w="2539365" h="1023619" extrusionOk="0">
                <a:moveTo>
                  <a:pt x="0" y="0"/>
                </a:moveTo>
                <a:lnTo>
                  <a:pt x="2539287" y="0"/>
                </a:lnTo>
                <a:lnTo>
                  <a:pt x="2539287" y="1023515"/>
                </a:lnTo>
                <a:lnTo>
                  <a:pt x="0" y="1023515"/>
                </a:lnTo>
                <a:lnTo>
                  <a:pt x="0" y="0"/>
                </a:lnTo>
              </a:path>
            </a:pathLst>
          </a:custGeom>
          <a:noFill/>
          <a:ln w="32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65"/>
          <p:cNvSpPr txBox="1"/>
          <p:nvPr/>
        </p:nvSpPr>
        <p:spPr>
          <a:xfrm>
            <a:off x="2463658" y="1866473"/>
            <a:ext cx="2539365" cy="1023619"/>
          </a:xfrm>
          <a:prstGeom prst="rect">
            <a:avLst/>
          </a:prstGeom>
          <a:noFill/>
          <a:ln w="329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3675" rIns="0" bIns="0" anchor="t" anchorCtr="0">
            <a:noAutofit/>
          </a:bodyPr>
          <a:lstStyle/>
          <a:p>
            <a:pPr marL="6635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3" name="Google Shape;1243;p65"/>
          <p:cNvSpPr txBox="1"/>
          <p:nvPr/>
        </p:nvSpPr>
        <p:spPr>
          <a:xfrm>
            <a:off x="3187488" y="3484962"/>
            <a:ext cx="104076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Derives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65"/>
          <p:cNvSpPr/>
          <p:nvPr/>
        </p:nvSpPr>
        <p:spPr>
          <a:xfrm>
            <a:off x="3716550" y="3155268"/>
            <a:ext cx="0" cy="379095"/>
          </a:xfrm>
          <a:custGeom>
            <a:avLst/>
            <a:gdLst/>
            <a:ahLst/>
            <a:cxnLst/>
            <a:rect l="l" t="t" r="r" b="b"/>
            <a:pathLst>
              <a:path w="120000" h="379095" extrusionOk="0">
                <a:moveTo>
                  <a:pt x="0" y="379099"/>
                </a:moveTo>
                <a:lnTo>
                  <a:pt x="0" y="0"/>
                </a:lnTo>
              </a:path>
            </a:pathLst>
          </a:custGeom>
          <a:noFill/>
          <a:ln w="3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65"/>
          <p:cNvSpPr txBox="1"/>
          <p:nvPr/>
        </p:nvSpPr>
        <p:spPr>
          <a:xfrm>
            <a:off x="1088425" y="3448253"/>
            <a:ext cx="67183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</a:t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65"/>
          <p:cNvSpPr/>
          <p:nvPr/>
        </p:nvSpPr>
        <p:spPr>
          <a:xfrm>
            <a:off x="3716550" y="3914399"/>
            <a:ext cx="0" cy="606425"/>
          </a:xfrm>
          <a:custGeom>
            <a:avLst/>
            <a:gdLst/>
            <a:ahLst/>
            <a:cxnLst/>
            <a:rect l="l" t="t" r="r" b="b"/>
            <a:pathLst>
              <a:path w="120000" h="606425" extrusionOk="0">
                <a:moveTo>
                  <a:pt x="0" y="605842"/>
                </a:moveTo>
                <a:lnTo>
                  <a:pt x="0" y="0"/>
                </a:lnTo>
              </a:path>
            </a:pathLst>
          </a:custGeom>
          <a:noFill/>
          <a:ln w="3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65"/>
          <p:cNvSpPr/>
          <p:nvPr/>
        </p:nvSpPr>
        <p:spPr>
          <a:xfrm>
            <a:off x="1985329" y="4861736"/>
            <a:ext cx="478790" cy="266700"/>
          </a:xfrm>
          <a:custGeom>
            <a:avLst/>
            <a:gdLst/>
            <a:ahLst/>
            <a:cxnLst/>
            <a:rect l="l" t="t" r="r" b="b"/>
            <a:pathLst>
              <a:path w="478789" h="266700" extrusionOk="0">
                <a:moveTo>
                  <a:pt x="0" y="0"/>
                </a:moveTo>
                <a:lnTo>
                  <a:pt x="109605" y="153288"/>
                </a:lnTo>
                <a:lnTo>
                  <a:pt x="0" y="266212"/>
                </a:lnTo>
                <a:lnTo>
                  <a:pt x="478329" y="1532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65"/>
          <p:cNvSpPr/>
          <p:nvPr/>
        </p:nvSpPr>
        <p:spPr>
          <a:xfrm>
            <a:off x="1985329" y="4861736"/>
            <a:ext cx="478790" cy="266700"/>
          </a:xfrm>
          <a:custGeom>
            <a:avLst/>
            <a:gdLst/>
            <a:ahLst/>
            <a:cxnLst/>
            <a:rect l="l" t="t" r="r" b="b"/>
            <a:pathLst>
              <a:path w="478789" h="266700" extrusionOk="0">
                <a:moveTo>
                  <a:pt x="109605" y="153288"/>
                </a:moveTo>
                <a:lnTo>
                  <a:pt x="0" y="0"/>
                </a:lnTo>
                <a:lnTo>
                  <a:pt x="478329" y="153288"/>
                </a:lnTo>
                <a:lnTo>
                  <a:pt x="0" y="266212"/>
                </a:lnTo>
                <a:lnTo>
                  <a:pt x="109605" y="153288"/>
                </a:lnTo>
              </a:path>
            </a:pathLst>
          </a:custGeom>
          <a:noFill/>
          <a:ln w="329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65"/>
          <p:cNvSpPr/>
          <p:nvPr/>
        </p:nvSpPr>
        <p:spPr>
          <a:xfrm>
            <a:off x="1395553" y="2359391"/>
            <a:ext cx="1068705" cy="1175385"/>
          </a:xfrm>
          <a:custGeom>
            <a:avLst/>
            <a:gdLst/>
            <a:ahLst/>
            <a:cxnLst/>
            <a:rect l="l" t="t" r="r" b="b"/>
            <a:pathLst>
              <a:path w="1068705" h="1175385" extrusionOk="0">
                <a:moveTo>
                  <a:pt x="1068105" y="0"/>
                </a:moveTo>
                <a:lnTo>
                  <a:pt x="0" y="0"/>
                </a:lnTo>
                <a:lnTo>
                  <a:pt x="0" y="1174975"/>
                </a:lnTo>
              </a:path>
            </a:pathLst>
          </a:custGeom>
          <a:noFill/>
          <a:ln w="328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65"/>
          <p:cNvSpPr/>
          <p:nvPr/>
        </p:nvSpPr>
        <p:spPr>
          <a:xfrm>
            <a:off x="1395553" y="3876757"/>
            <a:ext cx="810260" cy="1138555"/>
          </a:xfrm>
          <a:custGeom>
            <a:avLst/>
            <a:gdLst/>
            <a:ahLst/>
            <a:cxnLst/>
            <a:rect l="l" t="t" r="r" b="b"/>
            <a:pathLst>
              <a:path w="810260" h="1138554" extrusionOk="0">
                <a:moveTo>
                  <a:pt x="0" y="0"/>
                </a:moveTo>
                <a:lnTo>
                  <a:pt x="0" y="1138266"/>
                </a:lnTo>
                <a:lnTo>
                  <a:pt x="809906" y="1138266"/>
                </a:lnTo>
              </a:path>
            </a:pathLst>
          </a:custGeom>
          <a:noFill/>
          <a:ln w="327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65"/>
          <p:cNvSpPr/>
          <p:nvPr/>
        </p:nvSpPr>
        <p:spPr>
          <a:xfrm>
            <a:off x="5926323" y="4861736"/>
            <a:ext cx="441325" cy="266700"/>
          </a:xfrm>
          <a:custGeom>
            <a:avLst/>
            <a:gdLst/>
            <a:ahLst/>
            <a:cxnLst/>
            <a:rect l="l" t="t" r="r" b="b"/>
            <a:pathLst>
              <a:path w="441325" h="266700" extrusionOk="0">
                <a:moveTo>
                  <a:pt x="0" y="0"/>
                </a:moveTo>
                <a:lnTo>
                  <a:pt x="73266" y="153288"/>
                </a:lnTo>
                <a:lnTo>
                  <a:pt x="0" y="266212"/>
                </a:lnTo>
                <a:lnTo>
                  <a:pt x="441070" y="1532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65"/>
          <p:cNvSpPr/>
          <p:nvPr/>
        </p:nvSpPr>
        <p:spPr>
          <a:xfrm>
            <a:off x="5926323" y="4861736"/>
            <a:ext cx="441325" cy="266700"/>
          </a:xfrm>
          <a:custGeom>
            <a:avLst/>
            <a:gdLst/>
            <a:ahLst/>
            <a:cxnLst/>
            <a:rect l="l" t="t" r="r" b="b"/>
            <a:pathLst>
              <a:path w="441325" h="266700" extrusionOk="0">
                <a:moveTo>
                  <a:pt x="73266" y="153288"/>
                </a:moveTo>
                <a:lnTo>
                  <a:pt x="0" y="0"/>
                </a:lnTo>
                <a:lnTo>
                  <a:pt x="441070" y="153288"/>
                </a:lnTo>
                <a:lnTo>
                  <a:pt x="0" y="266212"/>
                </a:lnTo>
                <a:lnTo>
                  <a:pt x="73266" y="153288"/>
                </a:lnTo>
              </a:path>
            </a:pathLst>
          </a:custGeom>
          <a:noFill/>
          <a:ln w="329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5"/>
          <p:cNvSpPr/>
          <p:nvPr/>
        </p:nvSpPr>
        <p:spPr>
          <a:xfrm>
            <a:off x="4967601" y="5015024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 h="120000" extrusionOk="0">
                <a:moveTo>
                  <a:pt x="0" y="0"/>
                </a:moveTo>
                <a:lnTo>
                  <a:pt x="1104518" y="0"/>
                </a:lnTo>
              </a:path>
            </a:pathLst>
          </a:custGeom>
          <a:noFill/>
          <a:ln w="33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66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66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66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66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66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66"/>
          <p:cNvSpPr txBox="1">
            <a:spLocks noGrp="1"/>
          </p:cNvSpPr>
          <p:nvPr>
            <p:ph type="title"/>
          </p:nvPr>
        </p:nvSpPr>
        <p:spPr>
          <a:xfrm>
            <a:off x="2991357" y="602945"/>
            <a:ext cx="479056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Testing Levels</a:t>
            </a:r>
            <a:endParaRPr sz="4800" dirty="0"/>
          </a:p>
        </p:txBody>
      </p:sp>
      <p:sp>
        <p:nvSpPr>
          <p:cNvPr id="1265" name="Google Shape;1265;p66"/>
          <p:cNvSpPr txBox="1"/>
          <p:nvPr/>
        </p:nvSpPr>
        <p:spPr>
          <a:xfrm>
            <a:off x="2246122" y="1543558"/>
            <a:ext cx="3270885" cy="231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75615" marR="0" lvl="0" indent="-462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5615" marR="0" lvl="0" indent="-462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5615" marR="0" lvl="0" indent="-462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7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6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67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67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6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67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67"/>
          <p:cNvSpPr txBox="1">
            <a:spLocks noGrp="1"/>
          </p:cNvSpPr>
          <p:nvPr>
            <p:ph type="title"/>
          </p:nvPr>
        </p:nvSpPr>
        <p:spPr>
          <a:xfrm>
            <a:off x="2641473" y="450545"/>
            <a:ext cx="3556000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UNIT TESTING</a:t>
            </a:r>
            <a:endParaRPr sz="4800"/>
          </a:p>
        </p:txBody>
      </p:sp>
      <p:sp>
        <p:nvSpPr>
          <p:cNvPr id="1277" name="Google Shape;1277;p67"/>
          <p:cNvSpPr/>
          <p:nvPr/>
        </p:nvSpPr>
        <p:spPr>
          <a:xfrm>
            <a:off x="853439" y="2229866"/>
            <a:ext cx="152400" cy="1615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67"/>
          <p:cNvSpPr/>
          <p:nvPr/>
        </p:nvSpPr>
        <p:spPr>
          <a:xfrm>
            <a:off x="853439" y="2824226"/>
            <a:ext cx="152400" cy="1615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67"/>
          <p:cNvSpPr/>
          <p:nvPr/>
        </p:nvSpPr>
        <p:spPr>
          <a:xfrm>
            <a:off x="853439" y="3418585"/>
            <a:ext cx="152400" cy="1615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67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0800" rIns="0" bIns="0" anchor="t" anchorCtr="0">
            <a:noAutofit/>
          </a:bodyPr>
          <a:lstStyle/>
          <a:p>
            <a:pPr marL="424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each module individually.</a:t>
            </a:r>
            <a:endParaRPr/>
          </a:p>
          <a:p>
            <a:pPr marL="504825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Follows a white box testing (Logic of the program).  Done by developers.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8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68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68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68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68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68"/>
          <p:cNvSpPr/>
          <p:nvPr/>
        </p:nvSpPr>
        <p:spPr>
          <a:xfrm>
            <a:off x="915085" y="1338325"/>
            <a:ext cx="312051" cy="292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68"/>
          <p:cNvSpPr txBox="1">
            <a:spLocks noGrp="1"/>
          </p:cNvSpPr>
          <p:nvPr>
            <p:ph type="title"/>
          </p:nvPr>
        </p:nvSpPr>
        <p:spPr>
          <a:xfrm>
            <a:off x="2069338" y="237185"/>
            <a:ext cx="6712712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INTEGRATION TESTING</a:t>
            </a:r>
            <a:endParaRPr sz="4800" dirty="0"/>
          </a:p>
        </p:txBody>
      </p:sp>
      <p:sp>
        <p:nvSpPr>
          <p:cNvPr id="1293" name="Google Shape;1293;p68"/>
          <p:cNvSpPr/>
          <p:nvPr/>
        </p:nvSpPr>
        <p:spPr>
          <a:xfrm>
            <a:off x="271272" y="1286255"/>
            <a:ext cx="178308" cy="1844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68"/>
          <p:cNvSpPr/>
          <p:nvPr/>
        </p:nvSpPr>
        <p:spPr>
          <a:xfrm>
            <a:off x="271272" y="2154935"/>
            <a:ext cx="178308" cy="1844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71272" y="2627376"/>
            <a:ext cx="178308" cy="18440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68"/>
          <p:cNvSpPr/>
          <p:nvPr/>
        </p:nvSpPr>
        <p:spPr>
          <a:xfrm>
            <a:off x="2072639" y="3561588"/>
            <a:ext cx="228600" cy="2316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2072639" y="4037076"/>
            <a:ext cx="228600" cy="2316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68"/>
          <p:cNvSpPr/>
          <p:nvPr/>
        </p:nvSpPr>
        <p:spPr>
          <a:xfrm>
            <a:off x="2072639" y="4512564"/>
            <a:ext cx="228600" cy="2316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68"/>
          <p:cNvSpPr/>
          <p:nvPr/>
        </p:nvSpPr>
        <p:spPr>
          <a:xfrm>
            <a:off x="2072639" y="4988052"/>
            <a:ext cx="228600" cy="2316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68"/>
          <p:cNvSpPr txBox="1"/>
          <p:nvPr/>
        </p:nvSpPr>
        <p:spPr>
          <a:xfrm>
            <a:off x="258572" y="1118362"/>
            <a:ext cx="8046084" cy="416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9905" lvl="0" indent="2647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all the modules have been unit tested, integration  testing is performed.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49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systematic testing.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49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tests to identify errors associated with interfacing.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6495" marR="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635" marR="1775460" lvl="0" indent="4444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Bang Integration testing  Top Down Integration testing  Bottom Up Integration testing  Mixed Integration testing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9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69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69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69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69"/>
          <p:cNvSpPr/>
          <p:nvPr/>
        </p:nvSpPr>
        <p:spPr>
          <a:xfrm>
            <a:off x="2185416" y="278891"/>
            <a:ext cx="2951987" cy="998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69"/>
          <p:cNvSpPr txBox="1">
            <a:spLocks noGrp="1"/>
          </p:cNvSpPr>
          <p:nvPr>
            <p:ph type="title"/>
          </p:nvPr>
        </p:nvSpPr>
        <p:spPr>
          <a:xfrm>
            <a:off x="2579623" y="428066"/>
            <a:ext cx="5287696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SYSTEM TESTING</a:t>
            </a:r>
            <a:endParaRPr sz="4800" dirty="0"/>
          </a:p>
        </p:txBody>
      </p:sp>
      <p:sp>
        <p:nvSpPr>
          <p:cNvPr id="1312" name="Google Shape;1312;p69"/>
          <p:cNvSpPr/>
          <p:nvPr/>
        </p:nvSpPr>
        <p:spPr>
          <a:xfrm>
            <a:off x="1234439" y="4678679"/>
            <a:ext cx="228600" cy="2316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69"/>
          <p:cNvSpPr/>
          <p:nvPr/>
        </p:nvSpPr>
        <p:spPr>
          <a:xfrm>
            <a:off x="1234439" y="5074920"/>
            <a:ext cx="228600" cy="2316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69"/>
          <p:cNvSpPr/>
          <p:nvPr/>
        </p:nvSpPr>
        <p:spPr>
          <a:xfrm>
            <a:off x="1234439" y="5471159"/>
            <a:ext cx="228600" cy="2316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69"/>
          <p:cNvSpPr/>
          <p:nvPr/>
        </p:nvSpPr>
        <p:spPr>
          <a:xfrm>
            <a:off x="1234439" y="5867400"/>
            <a:ext cx="228600" cy="2316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69"/>
          <p:cNvSpPr txBox="1"/>
          <p:nvPr/>
        </p:nvSpPr>
        <p:spPr>
          <a:xfrm>
            <a:off x="1222044" y="1240282"/>
            <a:ext cx="6894781" cy="493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88265" marR="691515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as a whole is tested to uncover  requirement	errors.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550"/>
              <a:buFont typeface="Noto Sans Symbols"/>
              <a:buNone/>
            </a:pPr>
            <a:endParaRPr sz="3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265" marR="5080" lvl="0" indent="-1651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Verifies that all system elements work properly  and that overall system function and performance  has been achieved.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6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9584" marR="4314190" lvl="0" indent="-17145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 Testing  Beta Testing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9584" marR="3418204" lvl="0" indent="-171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Testing  Performance Testing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Scrummy</a:t>
            </a: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560070" y="4789170"/>
            <a:ext cx="1508760" cy="560070"/>
            <a:chOff x="0" y="0"/>
            <a:chExt cx="1056" cy="392"/>
          </a:xfrm>
        </p:grpSpPr>
        <p:pic>
          <p:nvPicPr>
            <p:cNvPr id="172" name="Google Shape;1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4"/>
            <p:cNvSpPr/>
            <p:nvPr/>
          </p:nvSpPr>
          <p:spPr>
            <a:xfrm>
              <a:off x="335" y="123"/>
              <a:ext cx="522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Cancel</a:t>
              </a:r>
              <a:endParaRPr dirty="0"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834390" y="4389120"/>
            <a:ext cx="1508760" cy="560070"/>
            <a:chOff x="0" y="0"/>
            <a:chExt cx="1056" cy="392"/>
          </a:xfrm>
        </p:grpSpPr>
        <p:pic>
          <p:nvPicPr>
            <p:cNvPr id="175" name="Google Shape;17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4"/>
            <p:cNvSpPr/>
            <p:nvPr/>
          </p:nvSpPr>
          <p:spPr>
            <a:xfrm>
              <a:off x="230" y="123"/>
              <a:ext cx="733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Gift wrap</a:t>
              </a:r>
              <a:endParaRPr/>
            </a:p>
          </p:txBody>
        </p:sp>
      </p:grpSp>
      <p:grpSp>
        <p:nvGrpSpPr>
          <p:cNvPr id="177" name="Google Shape;177;p14"/>
          <p:cNvGrpSpPr/>
          <p:nvPr/>
        </p:nvGrpSpPr>
        <p:grpSpPr>
          <a:xfrm>
            <a:off x="560070" y="3977640"/>
            <a:ext cx="1508760" cy="560070"/>
            <a:chOff x="0" y="0"/>
            <a:chExt cx="1056" cy="392"/>
          </a:xfrm>
        </p:grpSpPr>
        <p:pic>
          <p:nvPicPr>
            <p:cNvPr id="178" name="Google Shape;17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4"/>
            <p:cNvSpPr/>
            <p:nvPr/>
          </p:nvSpPr>
          <p:spPr>
            <a:xfrm>
              <a:off x="331" y="123"/>
              <a:ext cx="53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Return</a:t>
              </a:r>
              <a:endParaRPr/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4160520" y="1691640"/>
            <a:ext cx="2548890" cy="2137410"/>
            <a:chOff x="0" y="0"/>
            <a:chExt cx="1784" cy="1496"/>
          </a:xfrm>
        </p:grpSpPr>
        <p:pic>
          <p:nvPicPr>
            <p:cNvPr id="181" name="Google Shape;18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784" cy="14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4"/>
            <p:cNvSpPr/>
            <p:nvPr/>
          </p:nvSpPr>
          <p:spPr>
            <a:xfrm>
              <a:off x="403" y="376"/>
              <a:ext cx="794" cy="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1-4 weeks</a:t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948690" y="2804637"/>
            <a:ext cx="1508760" cy="942963"/>
            <a:chOff x="0" y="19"/>
            <a:chExt cx="1056" cy="660"/>
          </a:xfrm>
        </p:grpSpPr>
        <p:pic>
          <p:nvPicPr>
            <p:cNvPr id="184" name="Google Shape;18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56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4"/>
            <p:cNvSpPr/>
            <p:nvPr/>
          </p:nvSpPr>
          <p:spPr>
            <a:xfrm>
              <a:off x="331" y="37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Return</a:t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15" y="19"/>
              <a:ext cx="842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goal</a:t>
              </a:r>
              <a:endParaRPr/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2526030" y="3268980"/>
            <a:ext cx="1990249" cy="1120140"/>
            <a:chOff x="0" y="0"/>
            <a:chExt cx="1393" cy="784"/>
          </a:xfrm>
        </p:grpSpPr>
        <p:pic>
          <p:nvPicPr>
            <p:cNvPr id="188" name="Google Shape;188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144" cy="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4"/>
            <p:cNvSpPr/>
            <p:nvPr/>
          </p:nvSpPr>
          <p:spPr>
            <a:xfrm>
              <a:off x="321" y="288"/>
              <a:ext cx="1072" cy="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Sprint backlog</a:t>
              </a:r>
              <a:endParaRPr/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6506528" y="2937510"/>
            <a:ext cx="2351781" cy="1567339"/>
            <a:chOff x="53" y="0"/>
            <a:chExt cx="1645" cy="1097"/>
          </a:xfrm>
        </p:grpSpPr>
        <p:pic>
          <p:nvPicPr>
            <p:cNvPr id="191" name="Google Shape;191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62" y="0"/>
              <a:ext cx="928" cy="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14"/>
            <p:cNvSpPr/>
            <p:nvPr/>
          </p:nvSpPr>
          <p:spPr>
            <a:xfrm>
              <a:off x="53" y="632"/>
              <a:ext cx="1645" cy="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Potentially shippable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 increment</a:t>
              </a:r>
              <a:endParaRPr/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400050" y="5556402"/>
            <a:ext cx="3190875" cy="65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backlog</a:t>
            </a:r>
            <a:endParaRPr dirty="0"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2594610" y="4789170"/>
            <a:ext cx="1637340" cy="604354"/>
            <a:chOff x="0" y="0"/>
            <a:chExt cx="1146" cy="423"/>
          </a:xfrm>
        </p:grpSpPr>
        <p:pic>
          <p:nvPicPr>
            <p:cNvPr id="195" name="Google Shape;19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4"/>
            <p:cNvSpPr/>
            <p:nvPr/>
          </p:nvSpPr>
          <p:spPr>
            <a:xfrm>
              <a:off x="246" y="1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Coupons</a:t>
              </a:r>
              <a:endParaRPr/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560070" y="4789170"/>
            <a:ext cx="1614480" cy="604354"/>
            <a:chOff x="0" y="0"/>
            <a:chExt cx="1130" cy="423"/>
          </a:xfrm>
        </p:grpSpPr>
        <p:pic>
          <p:nvPicPr>
            <p:cNvPr id="198" name="Google Shape;19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4"/>
            <p:cNvSpPr/>
            <p:nvPr/>
          </p:nvSpPr>
          <p:spPr>
            <a:xfrm>
              <a:off x="230" y="1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Gift wrap</a:t>
              </a:r>
              <a:endParaRPr/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834390" y="4389120"/>
            <a:ext cx="1637362" cy="604354"/>
            <a:chOff x="0" y="0"/>
            <a:chExt cx="1146" cy="423"/>
          </a:xfrm>
        </p:grpSpPr>
        <p:pic>
          <p:nvPicPr>
            <p:cNvPr id="201" name="Google Shape;2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4"/>
            <p:cNvSpPr/>
            <p:nvPr/>
          </p:nvSpPr>
          <p:spPr>
            <a:xfrm>
              <a:off x="246" y="1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Coupons</a:t>
              </a: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560070" y="3977640"/>
            <a:ext cx="1508760" cy="604361"/>
            <a:chOff x="0" y="0"/>
            <a:chExt cx="1056" cy="423"/>
          </a:xfrm>
        </p:grpSpPr>
        <p:pic>
          <p:nvPicPr>
            <p:cNvPr id="204" name="Google Shape;20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4"/>
            <p:cNvSpPr/>
            <p:nvPr/>
          </p:nvSpPr>
          <p:spPr>
            <a:xfrm>
              <a:off x="335" y="12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Cancel</a:t>
              </a: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4354830" y="792957"/>
            <a:ext cx="1223010" cy="1333023"/>
            <a:chOff x="0" y="19"/>
            <a:chExt cx="856" cy="933"/>
          </a:xfrm>
        </p:grpSpPr>
        <p:pic>
          <p:nvPicPr>
            <p:cNvPr id="207" name="Google Shape;207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264"/>
              <a:ext cx="856" cy="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4"/>
            <p:cNvSpPr/>
            <p:nvPr/>
          </p:nvSpPr>
          <p:spPr>
            <a:xfrm>
              <a:off x="86" y="19"/>
              <a:ext cx="68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24 hours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0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70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70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70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70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70"/>
          <p:cNvSpPr/>
          <p:nvPr/>
        </p:nvSpPr>
        <p:spPr>
          <a:xfrm>
            <a:off x="915085" y="1338325"/>
            <a:ext cx="312051" cy="292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70"/>
          <p:cNvSpPr txBox="1">
            <a:spLocks noGrp="1"/>
          </p:cNvSpPr>
          <p:nvPr>
            <p:ph type="title"/>
          </p:nvPr>
        </p:nvSpPr>
        <p:spPr>
          <a:xfrm>
            <a:off x="3267582" y="254000"/>
            <a:ext cx="3361817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Alpha Testing</a:t>
            </a:r>
            <a:endParaRPr dirty="0"/>
          </a:p>
        </p:txBody>
      </p:sp>
      <p:sp>
        <p:nvSpPr>
          <p:cNvPr id="1328" name="Google Shape;1328;p70"/>
          <p:cNvSpPr txBox="1"/>
          <p:nvPr/>
        </p:nvSpPr>
        <p:spPr>
          <a:xfrm>
            <a:off x="410972" y="769365"/>
            <a:ext cx="8569960" cy="575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600" rIns="0" bIns="0" anchor="t" anchorCtr="0">
            <a:noAutofit/>
          </a:bodyPr>
          <a:lstStyle/>
          <a:p>
            <a:pPr marL="12700" marR="511175" lvl="0" indent="895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carried out by the test team within the developing  organization .</a:t>
            </a:r>
          </a:p>
          <a:p>
            <a:pPr marL="12700" marR="511175" lvl="0" indent="8953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rPr>
              <a:t>Beta Testing</a:t>
            </a:r>
            <a:endParaRPr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performed by a selected group of friendly customers.</a:t>
            </a:r>
          </a:p>
          <a:p>
            <a:pPr marL="12700" marR="0" lvl="0" indent="0" algn="ctr" rtl="0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	</a:t>
            </a:r>
            <a:r>
              <a:rPr lang="en-US" sz="3300" b="1" dirty="0">
                <a:solidFill>
                  <a:srgbClr val="4A2103"/>
                </a:solidFill>
                <a:latin typeface="Calibri"/>
                <a:ea typeface="Calibri"/>
                <a:cs typeface="Calibri"/>
                <a:sym typeface="Calibri"/>
              </a:rPr>
              <a:t>Acceptance Testing</a:t>
            </a:r>
            <a:endParaRPr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328930" lvl="0" indent="0" algn="l" rtl="0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performed by the customer to determine whether to  accept or reject the delivery of the system.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7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90520" marR="0" lvl="0" indent="0" algn="l" rtl="0">
              <a:lnSpc>
                <a:spcPct val="118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310D04"/>
                </a:solidFill>
                <a:latin typeface="Calibri"/>
                <a:ea typeface="Calibri"/>
                <a:cs typeface="Calibri"/>
                <a:sym typeface="Calibri"/>
              </a:rPr>
              <a:t>  Performance Testing</a:t>
            </a:r>
            <a:endParaRPr sz="3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61975" lvl="0" indent="0" algn="l" rtl="0">
              <a:lnSpc>
                <a:spcPct val="95862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carried out to check whether the system meets the  nonfunctional requirements identified in the SRS  document.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1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562" y="6858000"/>
                </a:lnTo>
                <a:lnTo>
                  <a:pt x="805656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7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71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71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71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71"/>
          <p:cNvSpPr/>
          <p:nvPr/>
        </p:nvSpPr>
        <p:spPr>
          <a:xfrm>
            <a:off x="915085" y="1338325"/>
            <a:ext cx="312051" cy="292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71"/>
          <p:cNvSpPr txBox="1">
            <a:spLocks noGrp="1"/>
          </p:cNvSpPr>
          <p:nvPr>
            <p:ph type="title"/>
          </p:nvPr>
        </p:nvSpPr>
        <p:spPr>
          <a:xfrm>
            <a:off x="1069339" y="252425"/>
            <a:ext cx="8074661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Types of Performance Testing:</a:t>
            </a:r>
            <a:endParaRPr sz="4800" dirty="0"/>
          </a:p>
        </p:txBody>
      </p:sp>
      <p:sp>
        <p:nvSpPr>
          <p:cNvPr id="1349" name="Google Shape;1349;p71"/>
          <p:cNvSpPr txBox="1"/>
          <p:nvPr/>
        </p:nvSpPr>
        <p:spPr>
          <a:xfrm>
            <a:off x="1337817" y="1487398"/>
            <a:ext cx="4500275" cy="42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Testing  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Testing  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Testing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Compatibility Testing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Testing  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Testing  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Testing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Testing</a:t>
            </a:r>
          </a:p>
          <a:p>
            <a:pPr marL="469900" marR="187325" lvl="0" indent="-457200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 Testing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2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72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72"/>
          <p:cNvSpPr/>
          <p:nvPr/>
        </p:nvSpPr>
        <p:spPr>
          <a:xfrm>
            <a:off x="1087437" y="0"/>
            <a:ext cx="8056880" cy="6858000"/>
          </a:xfrm>
          <a:custGeom>
            <a:avLst/>
            <a:gdLst/>
            <a:ahLst/>
            <a:cxnLst/>
            <a:rect l="l" t="t" r="r" b="b"/>
            <a:pathLst>
              <a:path w="8056880" h="6858000" extrusionOk="0">
                <a:moveTo>
                  <a:pt x="0" y="6858000"/>
                </a:moveTo>
                <a:lnTo>
                  <a:pt x="8056499" y="6858000"/>
                </a:lnTo>
                <a:lnTo>
                  <a:pt x="805649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72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72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72"/>
          <p:cNvSpPr/>
          <p:nvPr/>
        </p:nvSpPr>
        <p:spPr>
          <a:xfrm>
            <a:off x="10509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8000"/>
                </a:lnTo>
              </a:path>
            </a:pathLst>
          </a:custGeom>
          <a:noFill/>
          <a:ln w="730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72"/>
          <p:cNvSpPr txBox="1">
            <a:spLocks noGrp="1"/>
          </p:cNvSpPr>
          <p:nvPr>
            <p:ph type="title"/>
          </p:nvPr>
        </p:nvSpPr>
        <p:spPr>
          <a:xfrm>
            <a:off x="3163951" y="374345"/>
            <a:ext cx="3133090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DISCUSSION</a:t>
            </a:r>
            <a:endParaRPr sz="4800"/>
          </a:p>
        </p:txBody>
      </p:sp>
      <p:sp>
        <p:nvSpPr>
          <p:cNvPr id="1361" name="Google Shape;1361;p72"/>
          <p:cNvSpPr txBox="1"/>
          <p:nvPr/>
        </p:nvSpPr>
        <p:spPr>
          <a:xfrm>
            <a:off x="1069644" y="1545082"/>
            <a:ext cx="7653020" cy="450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65100" marR="445769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be cost effective, the testing must be  concentrated on areas where it will be most effective.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marR="508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should be planned such that when testing is  stopped for whatever reason, the most effective testing in  the time allotted has already been done.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3213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absence of an organizational testing policy may  result in too much effort and money will be spent on  testing, attempting to achieve a level of quality that is  impossible or unnecessary.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3"/>
          <p:cNvSpPr txBox="1">
            <a:spLocks noGrp="1"/>
          </p:cNvSpPr>
          <p:nvPr>
            <p:ph type="title"/>
          </p:nvPr>
        </p:nvSpPr>
        <p:spPr>
          <a:xfrm>
            <a:off x="3200400" y="2385644"/>
            <a:ext cx="5289168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THANK YOU</a:t>
            </a:r>
            <a:endParaRPr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3267583" y="254000"/>
            <a:ext cx="235204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it all together</a:t>
            </a:r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" y="1434465"/>
            <a:ext cx="8823960" cy="409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450330"/>
            <a:ext cx="14097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550" y="3527450"/>
            <a:ext cx="14588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2934208" y="911225"/>
            <a:ext cx="235204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Sprints</a:t>
            </a:r>
            <a:endParaRPr dirty="0"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886205" y="1847570"/>
            <a:ext cx="737158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Scrummy projects make progress in a series of “sprints”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Analogous to Extreme Programming iterations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Typical duration is 1–4 weeks or a calendar month at most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constant duration leads to a better rhythm</a:t>
            </a: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Product is designed, coded, and tested during the sprint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397192" y="700464"/>
            <a:ext cx="8515350" cy="35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Sequential vs. overlapping development</a:t>
            </a:r>
            <a:endParaRPr dirty="0"/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230" y="4949190"/>
            <a:ext cx="5629275" cy="897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17"/>
          <p:cNvCxnSpPr/>
          <p:nvPr/>
        </p:nvCxnSpPr>
        <p:spPr>
          <a:xfrm>
            <a:off x="1371600" y="2571750"/>
            <a:ext cx="658368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7"/>
          <p:cNvCxnSpPr/>
          <p:nvPr/>
        </p:nvCxnSpPr>
        <p:spPr>
          <a:xfrm>
            <a:off x="1394460" y="5795010"/>
            <a:ext cx="658368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17"/>
          <p:cNvSpPr/>
          <p:nvPr/>
        </p:nvSpPr>
        <p:spPr>
          <a:xfrm>
            <a:off x="1165860" y="2846070"/>
            <a:ext cx="3726180" cy="1108710"/>
          </a:xfrm>
          <a:prstGeom prst="roundRect">
            <a:avLst>
              <a:gd name="adj" fmla="val 24741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25400" cap="flat" cmpd="sng">
            <a:solidFill>
              <a:srgbClr val="003C83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4503425" y="3669025"/>
            <a:ext cx="4002900" cy="1108800"/>
          </a:xfrm>
          <a:prstGeom prst="roundRect">
            <a:avLst>
              <a:gd name="adj" fmla="val 2474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 w="25400" cap="flat" cmpd="sng">
            <a:solidFill>
              <a:srgbClr val="00531C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ctr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280160" y="2960370"/>
            <a:ext cx="3486150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Rather than doing all of one thing at a time...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4549150" y="3783325"/>
            <a:ext cx="41043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...Scrummy teams do a little of everything all the time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662940" y="1760220"/>
            <a:ext cx="1771650" cy="5372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Requirements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2606040" y="1760220"/>
            <a:ext cx="1771650" cy="537210"/>
          </a:xfrm>
          <a:prstGeom prst="rect">
            <a:avLst/>
          </a:prstGeom>
          <a:solidFill>
            <a:srgbClr val="01FF0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Design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4549140" y="1760220"/>
            <a:ext cx="1771650" cy="537210"/>
          </a:xfrm>
          <a:prstGeom prst="rect">
            <a:avLst/>
          </a:prstGeom>
          <a:solidFill>
            <a:srgbClr val="00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Code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6492240" y="1760220"/>
            <a:ext cx="1771650" cy="537210"/>
          </a:xfrm>
          <a:prstGeom prst="rect">
            <a:avLst/>
          </a:prstGeom>
          <a:solidFill>
            <a:srgbClr val="3366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2208</Words>
  <Application>Microsoft Office PowerPoint</Application>
  <PresentationFormat>On-screen Show (4:3)</PresentationFormat>
  <Paragraphs>574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Gill Sans</vt:lpstr>
      <vt:lpstr>Arial</vt:lpstr>
      <vt:lpstr>Arial Rounded</vt:lpstr>
      <vt:lpstr>Times New Roman</vt:lpstr>
      <vt:lpstr>Comic Sans MS</vt:lpstr>
      <vt:lpstr>Calibri</vt:lpstr>
      <vt:lpstr>Merriweather Sans</vt:lpstr>
      <vt:lpstr>Noto Sans Symbols</vt:lpstr>
      <vt:lpstr>Office Theme</vt:lpstr>
      <vt:lpstr>PowerPoint Presentation</vt:lpstr>
      <vt:lpstr>PowerPoint Presentation</vt:lpstr>
      <vt:lpstr>Scrum has been used for:</vt:lpstr>
      <vt:lpstr>Characteristics of Scrummy</vt:lpstr>
      <vt:lpstr>The Agile Manifesto–a statement of values</vt:lpstr>
      <vt:lpstr>Scrummy</vt:lpstr>
      <vt:lpstr>Putting it all together</vt:lpstr>
      <vt:lpstr>Sprints</vt:lpstr>
      <vt:lpstr>Sequential vs. overlapping development</vt:lpstr>
      <vt:lpstr>No changes during a sprint</vt:lpstr>
      <vt:lpstr>Scrummy framework</vt:lpstr>
      <vt:lpstr>Scrum framework</vt:lpstr>
      <vt:lpstr>Product owner</vt:lpstr>
      <vt:lpstr>The Scrum Master</vt:lpstr>
      <vt:lpstr>The team</vt:lpstr>
      <vt:lpstr>The team</vt:lpstr>
      <vt:lpstr>Scrum framework</vt:lpstr>
      <vt:lpstr>PowerPoint Presentation</vt:lpstr>
      <vt:lpstr>Sprint planning</vt:lpstr>
      <vt:lpstr>The daily scrum</vt:lpstr>
      <vt:lpstr>Everyone answers 3 questions</vt:lpstr>
      <vt:lpstr>The sprint review</vt:lpstr>
      <vt:lpstr>Sprint retrospective</vt:lpstr>
      <vt:lpstr>Start / Stop / Continue</vt:lpstr>
      <vt:lpstr>Scrummy framework</vt:lpstr>
      <vt:lpstr>Product backlog</vt:lpstr>
      <vt:lpstr>A sample product backlog</vt:lpstr>
      <vt:lpstr>The sprint goal</vt:lpstr>
      <vt:lpstr>Managing the sprint backlog</vt:lpstr>
      <vt:lpstr>Managing the sprint backlog</vt:lpstr>
      <vt:lpstr>A sprint backlog</vt:lpstr>
      <vt:lpstr>A sprint burndown chart</vt:lpstr>
      <vt:lpstr>PowerPoint Presentation</vt:lpstr>
      <vt:lpstr>Scalability</vt:lpstr>
      <vt:lpstr>Security Requirements</vt:lpstr>
      <vt:lpstr>Building Security Requirements</vt:lpstr>
      <vt:lpstr>Building Security Requirements</vt:lpstr>
      <vt:lpstr>Quality Assurance</vt:lpstr>
      <vt:lpstr>The QA Process</vt:lpstr>
      <vt:lpstr>Quality Assurance Practices</vt:lpstr>
      <vt:lpstr>Quality Assurance Functions</vt:lpstr>
      <vt:lpstr>PowerPoint Presentation</vt:lpstr>
      <vt:lpstr>INTRODUCTION</vt:lpstr>
      <vt:lpstr>OBJECTIVES</vt:lpstr>
      <vt:lpstr>Error, Bug, Fault &amp; Failure</vt:lpstr>
      <vt:lpstr>SDLC(Software Development Life Cycle)</vt:lpstr>
      <vt:lpstr>Classical Waterfall Model</vt:lpstr>
      <vt:lpstr>Testing Life Cycle</vt:lpstr>
      <vt:lpstr>Test Plan</vt:lpstr>
      <vt:lpstr>Test Case</vt:lpstr>
      <vt:lpstr>Verification vs Validation</vt:lpstr>
      <vt:lpstr>Testing  Methodologies</vt:lpstr>
      <vt:lpstr>Black box testing</vt:lpstr>
      <vt:lpstr>Black box testing</vt:lpstr>
      <vt:lpstr>White box testing</vt:lpstr>
      <vt:lpstr>Testing Levels</vt:lpstr>
      <vt:lpstr>UNIT TESTING</vt:lpstr>
      <vt:lpstr>INTEGRATION TESTING</vt:lpstr>
      <vt:lpstr>SYSTEM TESTING</vt:lpstr>
      <vt:lpstr> Alpha Testing</vt:lpstr>
      <vt:lpstr>Types of Performance Testing: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fargonmer96@gmail.com</cp:lastModifiedBy>
  <cp:revision>12</cp:revision>
  <dcterms:modified xsi:type="dcterms:W3CDTF">2019-04-29T21:07:01Z</dcterms:modified>
</cp:coreProperties>
</file>