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0" autoAdjust="0"/>
    <p:restoredTop sz="94807" autoAdjust="0"/>
  </p:normalViewPr>
  <p:slideViewPr>
    <p:cSldViewPr snapToGrid="0" showGuides="1">
      <p:cViewPr varScale="1">
        <p:scale>
          <a:sx n="68" d="100"/>
          <a:sy n="68" d="100"/>
        </p:scale>
        <p:origin x="72" y="23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4E3E4-E25B-4F63-95D6-52BC1DB0C7E4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469DB-F2D2-4E67-A16B-D03CC4A48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7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A3D-19B3-4556-9B90-EFB455BE5D1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4C1C-97CB-45A0-A055-93A3FD4E855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5A3A-59C1-4312-9E59-8CC60948A30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710A-62C8-4AD2-923A-585A77B8138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4019-EB05-4ECF-BA1C-7246CD260A2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9631-F905-4040-BAA0-1288FF9C0DE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E466-1137-4E5C-A143-039BD3496DBB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E8B6-90DA-498A-AFCF-0713A61CDD0A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9BD-0D3D-4028-B203-C7B33256872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300-E1F2-4376-BE8C-C4DEC1F49DF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C65-C24D-4BED-9BDD-8DE50E531D9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C87F-54C6-4B24-8EA4-DB090EBA307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2C0-6941-4CDF-896D-8438AB0E657F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7AC9-C64D-4864-B9FF-C749D7EA645B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50B-37FA-44B1-B1F7-70C6DEE520E5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FF8B-0FD2-4FA2-A3F5-242BAC65F4F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A3FD-FE80-42E1-BB60-8A3AB956BED7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FBD205-01D1-4151-88C9-F3AED4A046C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rre-giraud.com/php-mysql-apprendre-coder-cours/oriente-objet-interface/" TargetMode="External"/><Relationship Id="rId2" Type="http://schemas.openxmlformats.org/officeDocument/2006/relationships/hyperlink" Target="https://www.php.net/manual/fr/language.oop5.interfac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fr/courses/1665806-programmez-en-oriente-objet-en-php/1667174-les-interfa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20A11-1A77-4519-AB4B-969BFFAE7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92" y="1325090"/>
            <a:ext cx="8762372" cy="1203158"/>
          </a:xfrm>
        </p:spPr>
        <p:txBody>
          <a:bodyPr>
            <a:noAutofit/>
          </a:bodyPr>
          <a:lstStyle/>
          <a:p>
            <a:r>
              <a:rPr lang="fr-FR" sz="6000" dirty="0"/>
              <a:t>Les interfaces en </a:t>
            </a:r>
            <a:r>
              <a:rPr lang="fr-FR" sz="6000" dirty="0" err="1"/>
              <a:t>php</a:t>
            </a:r>
            <a:endParaRPr lang="fr-FR" sz="6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54F89-741D-43A6-B26E-A7A566B8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3765" y="2778370"/>
            <a:ext cx="8307523" cy="182905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E094ED-8E31-4EDD-8291-BD246C730727}"/>
              </a:ext>
            </a:extLst>
          </p:cNvPr>
          <p:cNvSpPr txBox="1">
            <a:spLocks/>
          </p:cNvSpPr>
          <p:nvPr/>
        </p:nvSpPr>
        <p:spPr>
          <a:xfrm>
            <a:off x="674649" y="1032006"/>
            <a:ext cx="11071874" cy="1829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2400" dirty="0"/>
              <a:t>Une interface peut hériter d’autre(s) interface(s).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FR" sz="2400" b="1" dirty="0"/>
              <a:t>Mais aucune des méthodes ne doit porter le même nom</a:t>
            </a:r>
            <a:r>
              <a:rPr lang="fr-FR" sz="2400" dirty="0"/>
              <a:t>.</a:t>
            </a:r>
            <a:endParaRPr lang="fr-FR" sz="2400" b="1" i="1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77C292F-A19A-4742-92E0-7A02DC99015C}"/>
              </a:ext>
            </a:extLst>
          </p:cNvPr>
          <p:cNvSpPr txBox="1">
            <a:spLocks/>
          </p:cNvSpPr>
          <p:nvPr/>
        </p:nvSpPr>
        <p:spPr>
          <a:xfrm>
            <a:off x="2143765" y="4536116"/>
            <a:ext cx="8307523" cy="179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i="1" dirty="0"/>
              <a:t>Contrairement aux classes, une interface peut hériter (</a:t>
            </a:r>
            <a:r>
              <a:rPr lang="fr-FR" sz="2400" b="1" i="1" dirty="0" err="1"/>
              <a:t>extends</a:t>
            </a:r>
            <a:r>
              <a:rPr lang="fr-FR" sz="2400" b="1" i="1" dirty="0"/>
              <a:t>) de plusieurs interfaces </a:t>
            </a:r>
            <a:r>
              <a:rPr lang="fr-FR" b="1" i="1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A48A71-DB82-4C67-94AD-280EA5F0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16C758B-AFCF-49C6-B3E3-53FD626B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326" y="20341"/>
            <a:ext cx="853440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héritage d’interface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95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E094ED-8E31-4EDD-8291-BD246C730727}"/>
              </a:ext>
            </a:extLst>
          </p:cNvPr>
          <p:cNvSpPr txBox="1">
            <a:spLocks/>
          </p:cNvSpPr>
          <p:nvPr/>
        </p:nvSpPr>
        <p:spPr>
          <a:xfrm>
            <a:off x="674649" y="767596"/>
            <a:ext cx="10692046" cy="178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2400" dirty="0"/>
              <a:t>En PHP, il existe des interfaces prédéfinies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AE0A684-EB6C-428E-BB35-327EE9DF3148}"/>
              </a:ext>
            </a:extLst>
          </p:cNvPr>
          <p:cNvSpPr txBox="1">
            <a:spLocks/>
          </p:cNvSpPr>
          <p:nvPr/>
        </p:nvSpPr>
        <p:spPr>
          <a:xfrm>
            <a:off x="3807545" y="2672317"/>
            <a:ext cx="6161650" cy="2926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400" b="1" i="1" dirty="0" err="1"/>
              <a:t>Iterator</a:t>
            </a:r>
            <a:r>
              <a:rPr lang="fr-FR" sz="2400" b="1" i="1" dirty="0"/>
              <a:t>,</a:t>
            </a:r>
          </a:p>
          <a:p>
            <a:pPr>
              <a:lnSpc>
                <a:spcPct val="120000"/>
              </a:lnSpc>
            </a:pPr>
            <a:r>
              <a:rPr lang="fr-FR" sz="2400" b="1" i="1" dirty="0" err="1"/>
              <a:t>SeekableIterator</a:t>
            </a:r>
            <a:r>
              <a:rPr lang="fr-FR" sz="2400" b="1" i="1" dirty="0"/>
              <a:t>,</a:t>
            </a:r>
          </a:p>
          <a:p>
            <a:pPr>
              <a:lnSpc>
                <a:spcPct val="120000"/>
              </a:lnSpc>
            </a:pPr>
            <a:r>
              <a:rPr lang="fr-FR" sz="2400" b="1" i="1" dirty="0" err="1"/>
              <a:t>ArrayAccess</a:t>
            </a:r>
            <a:r>
              <a:rPr lang="fr-FR" sz="2400" b="1" i="1" dirty="0"/>
              <a:t>,</a:t>
            </a:r>
          </a:p>
          <a:p>
            <a:pPr>
              <a:lnSpc>
                <a:spcPct val="120000"/>
              </a:lnSpc>
            </a:pPr>
            <a:r>
              <a:rPr lang="fr-FR" sz="2400" b="1" i="1" dirty="0" err="1"/>
              <a:t>Countable</a:t>
            </a:r>
            <a:r>
              <a:rPr lang="fr-FR" sz="2400" b="1" i="1" dirty="0"/>
              <a:t>,</a:t>
            </a:r>
          </a:p>
          <a:p>
            <a:pPr>
              <a:lnSpc>
                <a:spcPct val="120000"/>
              </a:lnSpc>
            </a:pPr>
            <a:r>
              <a:rPr lang="fr-FR" sz="2400" b="1" i="1" dirty="0" err="1"/>
              <a:t>ArrayIterator</a:t>
            </a:r>
            <a:r>
              <a:rPr lang="fr-FR" sz="2400" b="1" i="1" dirty="0"/>
              <a:t>,</a:t>
            </a:r>
          </a:p>
          <a:p>
            <a:pPr>
              <a:lnSpc>
                <a:spcPct val="120000"/>
              </a:lnSpc>
            </a:pPr>
            <a:r>
              <a:rPr lang="fr-FR" sz="2400" b="1" i="1" dirty="0"/>
              <a:t>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51EE20-7745-4D30-B0F8-41AE7BB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7784502-AC8C-4135-B4E4-574CEB3B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46172"/>
            <a:ext cx="853440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Les interfaces prédéfinies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55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AE0A684-EB6C-428E-BB35-327EE9DF3148}"/>
              </a:ext>
            </a:extLst>
          </p:cNvPr>
          <p:cNvSpPr txBox="1">
            <a:spLocks/>
          </p:cNvSpPr>
          <p:nvPr/>
        </p:nvSpPr>
        <p:spPr>
          <a:xfrm>
            <a:off x="3784600" y="1282700"/>
            <a:ext cx="4543474" cy="3739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400" dirty="0">
                <a:hlinkClick r:id="rId2"/>
              </a:rPr>
              <a:t>php.net</a:t>
            </a: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2400" dirty="0">
                <a:hlinkClick r:id="rId3"/>
              </a:rPr>
              <a:t>pierre-giraud.com</a:t>
            </a: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2400" dirty="0">
                <a:hlinkClick r:id="rId4"/>
              </a:rPr>
              <a:t>openclassrooms.com</a:t>
            </a:r>
            <a:endParaRPr lang="fr-FR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9530E4B-2DAB-46C2-A2B3-0F53DBDB279D}"/>
              </a:ext>
            </a:extLst>
          </p:cNvPr>
          <p:cNvSpPr txBox="1">
            <a:spLocks/>
          </p:cNvSpPr>
          <p:nvPr/>
        </p:nvSpPr>
        <p:spPr>
          <a:xfrm>
            <a:off x="746802" y="5248954"/>
            <a:ext cx="10128739" cy="879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3200" b="1" dirty="0">
                <a:solidFill>
                  <a:schemeClr val="tx1"/>
                </a:solidFill>
              </a:rPr>
              <a:t>Merci pour votre attention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FR" sz="3200" b="1">
                <a:solidFill>
                  <a:schemeClr val="tx1"/>
                </a:solidFill>
              </a:rPr>
              <a:t> </a:t>
            </a:r>
            <a:r>
              <a:rPr lang="fr-FR" sz="3200" b="1" dirty="0">
                <a:solidFill>
                  <a:schemeClr val="tx1"/>
                </a:solidFill>
              </a:rPr>
              <a:t>et </a:t>
            </a:r>
            <a:r>
              <a:rPr lang="fr-FR" sz="3200" b="1">
                <a:solidFill>
                  <a:schemeClr val="tx1"/>
                </a:solidFill>
              </a:rPr>
              <a:t>votre patience</a:t>
            </a:r>
            <a:r>
              <a:rPr lang="fr-FR" sz="3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597D74-CF61-402F-9B30-C9B61D53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ACFFE4-6773-4DBD-B92A-B64DC258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1" y="18707"/>
            <a:ext cx="10277061" cy="1507067"/>
          </a:xfrm>
        </p:spPr>
        <p:txBody>
          <a:bodyPr/>
          <a:lstStyle/>
          <a:p>
            <a:pPr algn="ctr"/>
            <a:r>
              <a:rPr lang="fr-FR" dirty="0"/>
              <a:t>Liens et références</a:t>
            </a:r>
          </a:p>
        </p:txBody>
      </p:sp>
    </p:spTree>
    <p:extLst>
      <p:ext uri="{BB962C8B-B14F-4D97-AF65-F5344CB8AC3E}">
        <p14:creationId xmlns:p14="http://schemas.microsoft.com/office/powerpoint/2010/main" val="28357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00B97-D0BE-4B9D-A195-7F80AA81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11" y="1338629"/>
            <a:ext cx="10058400" cy="19303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Quand un objet quelconque est passé à une de vos méthodes il vous est difficile de savoir quelles sont les méthodes implémentées dans cet objet.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16EEEA1-B8A9-4E17-B88A-E6A3B8DEB412}"/>
              </a:ext>
            </a:extLst>
          </p:cNvPr>
          <p:cNvSpPr txBox="1">
            <a:spLocks/>
          </p:cNvSpPr>
          <p:nvPr/>
        </p:nvSpPr>
        <p:spPr>
          <a:xfrm>
            <a:off x="1637731" y="3269028"/>
            <a:ext cx="8543499" cy="193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/>
              <a:t>Il existe un moyen d’imposer une structure à nos classes</a:t>
            </a:r>
          </a:p>
          <a:p>
            <a:pPr>
              <a:lnSpc>
                <a:spcPct val="200000"/>
              </a:lnSpc>
            </a:pPr>
            <a:r>
              <a:rPr lang="fr-FR" dirty="0"/>
              <a:t>et d’obliger certaines classes à implémenter certaines méthodes.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D94D073-B75B-481A-BB3F-A433313F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8BEA7C99-B286-4C84-945F-466CE3F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2887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Les Interfaces</a:t>
            </a:r>
          </a:p>
        </p:txBody>
      </p:sp>
    </p:spTree>
    <p:extLst>
      <p:ext uri="{BB962C8B-B14F-4D97-AF65-F5344CB8AC3E}">
        <p14:creationId xmlns:p14="http://schemas.microsoft.com/office/powerpoint/2010/main" val="29269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16EEEA1-B8A9-4E17-B88A-E6A3B8DEB412}"/>
              </a:ext>
            </a:extLst>
          </p:cNvPr>
          <p:cNvSpPr txBox="1">
            <a:spLocks/>
          </p:cNvSpPr>
          <p:nvPr/>
        </p:nvSpPr>
        <p:spPr>
          <a:xfrm>
            <a:off x="1146413" y="1498601"/>
            <a:ext cx="9982798" cy="21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/>
              <a:t>Une interface est une classe entièrement abstraite.</a:t>
            </a:r>
          </a:p>
          <a:p>
            <a:pPr>
              <a:lnSpc>
                <a:spcPct val="200000"/>
              </a:lnSpc>
            </a:pPr>
            <a:r>
              <a:rPr lang="fr-FR" dirty="0"/>
              <a:t>Son rôle est de décrire un(des) comportement(s) de notre objet (méthodes).</a:t>
            </a:r>
          </a:p>
          <a:p>
            <a:pPr>
              <a:lnSpc>
                <a:spcPct val="200000"/>
              </a:lnSpc>
            </a:pPr>
            <a:r>
              <a:rPr lang="fr-FR" dirty="0"/>
              <a:t>Il ne faut pas confondre </a:t>
            </a:r>
            <a:r>
              <a:rPr lang="fr-FR" b="1" dirty="0"/>
              <a:t>héritage</a:t>
            </a:r>
            <a:r>
              <a:rPr lang="fr-FR" dirty="0"/>
              <a:t> et </a:t>
            </a:r>
            <a:r>
              <a:rPr lang="fr-FR" b="1" dirty="0"/>
              <a:t>interface</a:t>
            </a:r>
            <a:r>
              <a:rPr lang="fr-FR" dirty="0"/>
              <a:t> :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03471DB-62B0-4D51-8FD1-CF165502E620}"/>
              </a:ext>
            </a:extLst>
          </p:cNvPr>
          <p:cNvSpPr txBox="1">
            <a:spLocks/>
          </p:cNvSpPr>
          <p:nvPr/>
        </p:nvSpPr>
        <p:spPr>
          <a:xfrm>
            <a:off x="1910014" y="3066366"/>
            <a:ext cx="9356681" cy="2293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fr-FR" dirty="0"/>
              <a:t>Héritage : </a:t>
            </a:r>
            <a:r>
              <a:rPr lang="fr-FR" b="1" dirty="0"/>
              <a:t>Oiseau</a:t>
            </a:r>
            <a:r>
              <a:rPr lang="fr-FR" dirty="0"/>
              <a:t> est un sous ensemble de </a:t>
            </a:r>
            <a:r>
              <a:rPr lang="fr-FR" b="1" dirty="0"/>
              <a:t>Animal</a:t>
            </a:r>
            <a:r>
              <a:rPr lang="fr-FR" dirty="0"/>
              <a:t>.</a:t>
            </a:r>
          </a:p>
          <a:p>
            <a:r>
              <a:rPr lang="fr-FR" dirty="0"/>
              <a:t>Interface : </a:t>
            </a:r>
            <a:r>
              <a:rPr lang="fr-FR" b="1" dirty="0"/>
              <a:t>Avion</a:t>
            </a:r>
            <a:r>
              <a:rPr lang="fr-FR" dirty="0"/>
              <a:t> et </a:t>
            </a:r>
            <a:r>
              <a:rPr lang="fr-FR" b="1" dirty="0"/>
              <a:t>Oiseau</a:t>
            </a:r>
            <a:r>
              <a:rPr lang="fr-FR" dirty="0"/>
              <a:t> </a:t>
            </a:r>
            <a:r>
              <a:rPr lang="fr-FR" i="1" dirty="0"/>
              <a:t>volent</a:t>
            </a:r>
            <a:r>
              <a:rPr lang="fr-FR" dirty="0"/>
              <a:t> (même méthode).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3AD3CC0-9FC3-4BDA-9FA9-BA46783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97C76446-F25A-493F-BFBD-56B7B938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49" y="21883"/>
            <a:ext cx="10599646" cy="1507067"/>
          </a:xfrm>
        </p:spPr>
        <p:txBody>
          <a:bodyPr/>
          <a:lstStyle/>
          <a:p>
            <a:pPr algn="ctr"/>
            <a:r>
              <a:rPr lang="fr-FR" dirty="0"/>
              <a:t>Le rôle d’une interface</a:t>
            </a:r>
          </a:p>
        </p:txBody>
      </p:sp>
    </p:spTree>
    <p:extLst>
      <p:ext uri="{BB962C8B-B14F-4D97-AF65-F5344CB8AC3E}">
        <p14:creationId xmlns:p14="http://schemas.microsoft.com/office/powerpoint/2010/main" val="35798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03471DB-62B0-4D51-8FD1-CF165502E620}"/>
              </a:ext>
            </a:extLst>
          </p:cNvPr>
          <p:cNvSpPr txBox="1">
            <a:spLocks/>
          </p:cNvSpPr>
          <p:nvPr/>
        </p:nvSpPr>
        <p:spPr>
          <a:xfrm>
            <a:off x="1105467" y="1118727"/>
            <a:ext cx="10044753" cy="1203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fr-FR" dirty="0"/>
              <a:t>Une interface se déclare avec le mot-clé </a:t>
            </a:r>
            <a:r>
              <a:rPr lang="fr-FR" b="1" i="1" dirty="0"/>
              <a:t>interface</a:t>
            </a:r>
            <a:r>
              <a:rPr lang="fr-FR" dirty="0"/>
              <a:t> au lieu de </a:t>
            </a:r>
            <a:r>
              <a:rPr lang="fr-FR" b="1" i="1" dirty="0"/>
              <a:t>class.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9370" y="2321884"/>
            <a:ext cx="6596943" cy="193358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27ACD09-6BA2-45AA-BAC1-206F6B8226ED}"/>
              </a:ext>
            </a:extLst>
          </p:cNvPr>
          <p:cNvSpPr txBox="1">
            <a:spLocks/>
          </p:cNvSpPr>
          <p:nvPr/>
        </p:nvSpPr>
        <p:spPr>
          <a:xfrm>
            <a:off x="1105466" y="4536116"/>
            <a:ext cx="10044753" cy="179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Toutes les méthodes présentes dans une interface doivent être publiques.</a:t>
            </a:r>
          </a:p>
          <a:p>
            <a:r>
              <a:rPr lang="fr-FR" dirty="0"/>
              <a:t>Une interface ne fait que lister des méthodes (pas de contenu). </a:t>
            </a:r>
          </a:p>
          <a:p>
            <a:r>
              <a:rPr lang="fr-FR" dirty="0"/>
              <a:t>Une interface ne peut pas lister de méthodes abstraites ou finales.</a:t>
            </a:r>
          </a:p>
          <a:p>
            <a:r>
              <a:rPr lang="fr-FR" dirty="0"/>
              <a:t>Une interface ne peut pas avoir le même nom qu'une classe et vice-versa.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A88F51-6AAE-4E9D-B5F1-E3EE8673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CE937732-A5D0-4A32-9AFF-71076065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5" y="0"/>
            <a:ext cx="9981067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Création d’une interface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29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03471DB-62B0-4D51-8FD1-CF165502E620}"/>
              </a:ext>
            </a:extLst>
          </p:cNvPr>
          <p:cNvSpPr txBox="1">
            <a:spLocks/>
          </p:cNvSpPr>
          <p:nvPr/>
        </p:nvSpPr>
        <p:spPr>
          <a:xfrm>
            <a:off x="944061" y="1248505"/>
            <a:ext cx="10206158" cy="118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2200" dirty="0"/>
              <a:t>Afin d’utiliser notre interface il convient de l’implémenter grâce au mot-clé 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800" b="1" i="1" dirty="0" err="1"/>
              <a:t>implements</a:t>
            </a:r>
            <a:endParaRPr lang="fr-FR" sz="2800" b="1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3229" y="2700921"/>
            <a:ext cx="6845541" cy="212429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27ACD09-6BA2-45AA-BAC1-206F6B8226ED}"/>
              </a:ext>
            </a:extLst>
          </p:cNvPr>
          <p:cNvSpPr txBox="1">
            <a:spLocks/>
          </p:cNvSpPr>
          <p:nvPr/>
        </p:nvSpPr>
        <p:spPr>
          <a:xfrm>
            <a:off x="1105466" y="4536116"/>
            <a:ext cx="10044753" cy="179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La démarche est presque la même que pour l’héritage :</a:t>
            </a:r>
          </a:p>
          <a:p>
            <a:pPr marL="0" indent="0" algn="ctr">
              <a:buNone/>
            </a:pPr>
            <a:r>
              <a:rPr lang="fr-FR" dirty="0"/>
              <a:t>avec </a:t>
            </a:r>
            <a:r>
              <a:rPr lang="fr-FR" b="1" i="1" dirty="0" err="1"/>
              <a:t>implements</a:t>
            </a:r>
            <a:r>
              <a:rPr lang="fr-FR" dirty="0"/>
              <a:t> à la place de </a:t>
            </a:r>
            <a:r>
              <a:rPr lang="fr-FR" b="1" i="1" dirty="0" err="1"/>
              <a:t>extends</a:t>
            </a:r>
            <a:r>
              <a:rPr lang="fr-FR" b="1" i="1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FDFB04-70E4-45F6-9D21-A545378D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715C527-518D-4100-9819-E5530CD8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42" y="3873"/>
            <a:ext cx="853440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Implémenter une interface (1)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08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uiExpan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03471DB-62B0-4D51-8FD1-CF165502E620}"/>
              </a:ext>
            </a:extLst>
          </p:cNvPr>
          <p:cNvSpPr txBox="1">
            <a:spLocks/>
          </p:cNvSpPr>
          <p:nvPr/>
        </p:nvSpPr>
        <p:spPr>
          <a:xfrm>
            <a:off x="791570" y="1248505"/>
            <a:ext cx="10590663" cy="2093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2800" dirty="0"/>
              <a:t>Une erreur est déclenchée car Oiseau n’implémentait pas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FR" sz="2800" dirty="0"/>
              <a:t> la(les) méthode(s) de l’interface Chanteur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92479" y="3160042"/>
            <a:ext cx="6188844" cy="2456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CEFE0A-C37F-430F-9E58-D8C845E9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9B62B90-FA70-45E8-9D2F-13A0F045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99" y="-56327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Implémenter une interface (2)</a:t>
            </a:r>
          </a:p>
        </p:txBody>
      </p:sp>
    </p:spTree>
    <p:extLst>
      <p:ext uri="{BB962C8B-B14F-4D97-AF65-F5344CB8AC3E}">
        <p14:creationId xmlns:p14="http://schemas.microsoft.com/office/powerpoint/2010/main" val="27973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0883" y="2816495"/>
            <a:ext cx="8332317" cy="3042699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E094ED-8E31-4EDD-8291-BD246C730727}"/>
              </a:ext>
            </a:extLst>
          </p:cNvPr>
          <p:cNvSpPr txBox="1">
            <a:spLocks/>
          </p:cNvSpPr>
          <p:nvPr/>
        </p:nvSpPr>
        <p:spPr>
          <a:xfrm>
            <a:off x="2504048" y="998806"/>
            <a:ext cx="7568419" cy="1533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400" dirty="0"/>
              <a:t>Une interface </a:t>
            </a:r>
            <a:r>
              <a:rPr lang="fr-FR" sz="2400" b="1" dirty="0"/>
              <a:t>ne peut pas </a:t>
            </a:r>
            <a:r>
              <a:rPr lang="fr-FR" sz="2400" dirty="0"/>
              <a:t>avoir de propriété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Une interface </a:t>
            </a:r>
            <a:r>
              <a:rPr lang="fr-FR" sz="2400" b="1" dirty="0"/>
              <a:t>peut</a:t>
            </a:r>
            <a:r>
              <a:rPr lang="fr-FR" sz="2400" dirty="0"/>
              <a:t> avoir une(des) constante(s)</a:t>
            </a:r>
            <a:endParaRPr lang="fr-FR" sz="2400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91F43F-4DF1-4C66-AB2B-4B1B4C8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9C48820-049E-4109-B2F4-88B36D81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21" y="-39038"/>
            <a:ext cx="1106384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Interfaces : propriétés et constantes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56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5108" y="3301992"/>
            <a:ext cx="7081784" cy="283152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E094ED-8E31-4EDD-8291-BD246C730727}"/>
              </a:ext>
            </a:extLst>
          </p:cNvPr>
          <p:cNvSpPr txBox="1">
            <a:spLocks/>
          </p:cNvSpPr>
          <p:nvPr/>
        </p:nvSpPr>
        <p:spPr>
          <a:xfrm>
            <a:off x="641444" y="1208530"/>
            <a:ext cx="11245756" cy="209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fr-FR" sz="2400" dirty="0"/>
              <a:t>Si vous héritez une classe et que vous implémentez une interface :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vous devez d'abord spécifier la classe à hériter avec le mot-clé </a:t>
            </a:r>
            <a:r>
              <a:rPr lang="fr-FR" sz="2400" b="1" i="1" dirty="0" err="1"/>
              <a:t>extends</a:t>
            </a:r>
            <a:r>
              <a:rPr lang="fr-FR" sz="2400" dirty="0"/>
              <a:t> 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puis la(les) interface(s) à implémenter avec le mot-clé </a:t>
            </a:r>
            <a:r>
              <a:rPr lang="fr-FR" sz="2400" b="1" i="1" dirty="0" err="1"/>
              <a:t>implements</a:t>
            </a:r>
            <a:endParaRPr lang="fr-FR" sz="2400" b="1" i="1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062DA6A-E26A-4FA4-9ACD-577A443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0571F17E-D11E-4017-AAB5-E47661A0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Héritage et interface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19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504090-68F1-409F-8B86-BF056A7D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3380" y="2400318"/>
            <a:ext cx="7202140" cy="4056762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E094ED-8E31-4EDD-8291-BD246C730727}"/>
              </a:ext>
            </a:extLst>
          </p:cNvPr>
          <p:cNvSpPr txBox="1">
            <a:spLocks/>
          </p:cNvSpPr>
          <p:nvPr/>
        </p:nvSpPr>
        <p:spPr>
          <a:xfrm>
            <a:off x="464234" y="942535"/>
            <a:ext cx="11254644" cy="1457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2400" dirty="0"/>
              <a:t>Et oui, Il est possible d’implémenter plus d'une interface par classe.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FR" sz="2400" b="1" dirty="0"/>
              <a:t>Chacune des méthodes doit avoir un nom unique (pas de doublon)</a:t>
            </a:r>
            <a:r>
              <a:rPr lang="fr-FR" sz="2400" dirty="0"/>
              <a:t>.</a:t>
            </a:r>
            <a:endParaRPr lang="fr-FR" sz="2400" b="1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5CC7B5-915E-40C5-9F45-8D719FD7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C472AFD-D551-44E6-9983-176058CA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69" y="24831"/>
            <a:ext cx="8534400" cy="1507067"/>
          </a:xfrm>
        </p:spPr>
        <p:txBody>
          <a:bodyPr/>
          <a:lstStyle/>
          <a:p>
            <a:pPr algn="ctr" rtl="0" eaLnBrk="1" latinLnBrk="0" hangingPunct="1"/>
            <a:r>
              <a:rPr lang="fr-FR" sz="36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Implémenter des interfaces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6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970</TotalTime>
  <Words>432</Words>
  <Application>Microsoft Office PowerPoint</Application>
  <PresentationFormat>Grand écran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Secteur</vt:lpstr>
      <vt:lpstr>Les interfaces en php</vt:lpstr>
      <vt:lpstr>Les Interfaces</vt:lpstr>
      <vt:lpstr>Le rôle d’une interface</vt:lpstr>
      <vt:lpstr>Création d’une interface</vt:lpstr>
      <vt:lpstr>Implémenter une interface (1)</vt:lpstr>
      <vt:lpstr>Implémenter une interface (2)</vt:lpstr>
      <vt:lpstr>Interfaces : propriétés et constantes</vt:lpstr>
      <vt:lpstr>Héritage et interface</vt:lpstr>
      <vt:lpstr>Implémenter des interfaces</vt:lpstr>
      <vt:lpstr>héritage d’interface</vt:lpstr>
      <vt:lpstr>Les interfaces prédéfinies</vt:lpstr>
      <vt:lpstr>Liens et 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interfaces en php</dc:title>
  <dc:creator>stagiaire</dc:creator>
  <cp:lastModifiedBy>stagiaire</cp:lastModifiedBy>
  <cp:revision>41</cp:revision>
  <dcterms:created xsi:type="dcterms:W3CDTF">2021-05-11T07:03:19Z</dcterms:created>
  <dcterms:modified xsi:type="dcterms:W3CDTF">2021-05-11T23:13:48Z</dcterms:modified>
</cp:coreProperties>
</file>