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i_dOaAqx6G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fr/class.weakmap.php" TargetMode="External"/><Relationship Id="rId7" Type="http://schemas.openxmlformats.org/officeDocument/2006/relationships/hyperlink" Target="https://www.php.net/manual/fr/function.str-ends-with.php" TargetMode="External"/><Relationship Id="rId2" Type="http://schemas.openxmlformats.org/officeDocument/2006/relationships/hyperlink" Target="https://www.php.net/releases/8.0/fr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fr/function.str-starts-with.php" TargetMode="External"/><Relationship Id="rId5" Type="http://schemas.openxmlformats.org/officeDocument/2006/relationships/hyperlink" Target="https://www.php.net/manual/fr/function.str-contains" TargetMode="External"/><Relationship Id="rId4" Type="http://schemas.openxmlformats.org/officeDocument/2006/relationships/hyperlink" Target="https://www.php.net/manual/fr/class.string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548185"/>
            <a:ext cx="8676222" cy="1403685"/>
          </a:xfrm>
        </p:spPr>
        <p:txBody>
          <a:bodyPr>
            <a:normAutofit/>
          </a:bodyPr>
          <a:lstStyle/>
          <a:p>
            <a:r>
              <a:rPr lang="fr-FR" sz="6600" b="1" dirty="0"/>
              <a:t>Nouveautés PHP 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434C0B-68C2-445A-BCE3-B4A3ECAC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6420" y="5548563"/>
            <a:ext cx="2714992" cy="485274"/>
          </a:xfrm>
        </p:spPr>
        <p:txBody>
          <a:bodyPr>
            <a:normAutofit fontScale="92500"/>
          </a:bodyPr>
          <a:lstStyle/>
          <a:p>
            <a:r>
              <a:rPr lang="fr-FR" dirty="0"/>
              <a:t>Présentation </a:t>
            </a:r>
            <a:r>
              <a:rPr lang="fr-FR" dirty="0" err="1"/>
              <a:t>ran</a:t>
            </a:r>
            <a:r>
              <a:rPr lang="fr-FR" dirty="0"/>
              <a:t> 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7FBAF3-FEEF-456C-B0B0-CF204B9C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10" y="1533094"/>
            <a:ext cx="5469698" cy="52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26" y="556498"/>
            <a:ext cx="11282148" cy="876518"/>
          </a:xfrm>
        </p:spPr>
        <p:txBody>
          <a:bodyPr>
            <a:noAutofit/>
          </a:bodyPr>
          <a:lstStyle/>
          <a:p>
            <a:r>
              <a:rPr lang="fr-FR" sz="6000" b="1" dirty="0"/>
              <a:t>Nouveautés PHP 8</a:t>
            </a:r>
            <a:endParaRPr lang="fr-FR" sz="6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45CF3B-718E-4948-93BB-D18E2D5E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10110">
            <a:off x="8376622" y="3312673"/>
            <a:ext cx="3512023" cy="339495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 rot="20342288">
            <a:off x="332046" y="2971487"/>
            <a:ext cx="11423174" cy="201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00B0F0"/>
                </a:solidFill>
              </a:rPr>
              <a:t>Merci pour votre attention </a:t>
            </a:r>
          </a:p>
          <a:p>
            <a:pPr algn="ctr">
              <a:lnSpc>
                <a:spcPct val="150000"/>
              </a:lnSpc>
            </a:pPr>
            <a:r>
              <a:rPr lang="fr-FR" sz="5400" dirty="0">
                <a:solidFill>
                  <a:srgbClr val="92D050"/>
                </a:solidFill>
              </a:rPr>
              <a:t>et bon code à tous.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256757-7103-4C2D-8E1D-E7BDD59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51675">
            <a:off x="454926" y="1216533"/>
            <a:ext cx="3389169" cy="32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366" y="199167"/>
            <a:ext cx="8676222" cy="938667"/>
          </a:xfrm>
        </p:spPr>
        <p:txBody>
          <a:bodyPr/>
          <a:lstStyle/>
          <a:p>
            <a:r>
              <a:rPr lang="fr-FR" dirty="0"/>
              <a:t>Arguments nommés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2920621" y="1356169"/>
            <a:ext cx="686105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Fira Sans"/>
              </a:rPr>
              <a:t>Spécifier uniquement les paramètres requis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Fira Sans"/>
              </a:rPr>
              <a:t>Omettre les arguments optionnels.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0" i="0" dirty="0">
                <a:effectLst/>
                <a:latin typeface="Fira Sans"/>
              </a:rPr>
              <a:t>Les arguments sont indépendants de l'ordre et auto-documentés.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516150-D782-41A5-B256-3E182525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3" y="2935705"/>
            <a:ext cx="8141279" cy="34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1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099" y="360508"/>
            <a:ext cx="11000095" cy="769853"/>
          </a:xfrm>
        </p:spPr>
        <p:txBody>
          <a:bodyPr>
            <a:normAutofit/>
          </a:bodyPr>
          <a:lstStyle/>
          <a:p>
            <a:r>
              <a:rPr lang="fr-FR" sz="3600" b="1" dirty="0">
                <a:effectLst/>
              </a:rPr>
              <a:t>Promotion de propriétés de constructeur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1146413" y="1356169"/>
            <a:ext cx="10249468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Moins de code redondant pour définir et initialiser les propriétés.</a:t>
            </a:r>
            <a:endParaRPr lang="fr-FR" b="0" i="0" dirty="0">
              <a:effectLst/>
              <a:latin typeface="Fira San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FDA64-AD65-424C-AFCB-3EAC4C4F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9" y="2592022"/>
            <a:ext cx="6134956" cy="3467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5BDEFF-25AB-4258-AE4A-9563EA65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6" y="2592022"/>
            <a:ext cx="4904517" cy="36956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F4BEEBD-2C42-40B3-BAAE-7716C2DDFE2F}"/>
              </a:ext>
            </a:extLst>
          </p:cNvPr>
          <p:cNvSpPr txBox="1"/>
          <p:nvPr/>
        </p:nvSpPr>
        <p:spPr>
          <a:xfrm>
            <a:off x="544630" y="1960389"/>
            <a:ext cx="6134956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PHP 7</a:t>
            </a:r>
            <a:endParaRPr lang="fr-FR" b="1" i="0" dirty="0">
              <a:effectLst/>
              <a:latin typeface="Fira San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BF7DE4-E182-410D-8151-3A7119AD8875}"/>
              </a:ext>
            </a:extLst>
          </p:cNvPr>
          <p:cNvSpPr txBox="1"/>
          <p:nvPr/>
        </p:nvSpPr>
        <p:spPr>
          <a:xfrm>
            <a:off x="7083046" y="2044796"/>
            <a:ext cx="4771316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PHP 8</a:t>
            </a:r>
            <a:endParaRPr lang="fr-FR" b="1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3700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6" y="282615"/>
            <a:ext cx="11000095" cy="76985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/>
              </a:rPr>
              <a:t>Types d'union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1146413" y="1356169"/>
            <a:ext cx="10249468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Utiliser les déclarations de types d'union native qui sont validées lors de l'exécution.</a:t>
            </a:r>
            <a:endParaRPr lang="fr-FR" b="0" i="0" dirty="0">
              <a:effectLst/>
              <a:latin typeface="Fira San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FDA64-AD65-424C-AFCB-3EAC4C4F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4597" y="2507615"/>
            <a:ext cx="4336815" cy="37969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5BDEFF-25AB-4258-AE4A-9563EA65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4313" y="2507615"/>
            <a:ext cx="5546408" cy="33614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F4BEEBD-2C42-40B3-BAAE-7716C2DDFE2F}"/>
              </a:ext>
            </a:extLst>
          </p:cNvPr>
          <p:cNvSpPr txBox="1"/>
          <p:nvPr/>
        </p:nvSpPr>
        <p:spPr>
          <a:xfrm>
            <a:off x="1004597" y="1960389"/>
            <a:ext cx="4336815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PHP 7</a:t>
            </a:r>
            <a:endParaRPr lang="fr-FR" b="1" i="0" dirty="0">
              <a:effectLst/>
              <a:latin typeface="Fira San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BF7DE4-E182-410D-8151-3A7119AD8875}"/>
              </a:ext>
            </a:extLst>
          </p:cNvPr>
          <p:cNvSpPr txBox="1"/>
          <p:nvPr/>
        </p:nvSpPr>
        <p:spPr>
          <a:xfrm>
            <a:off x="6204313" y="1987802"/>
            <a:ext cx="5413206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PHP 8</a:t>
            </a:r>
            <a:endParaRPr lang="fr-FR" b="1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9686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6" y="308805"/>
            <a:ext cx="11000095" cy="76985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/>
              </a:rPr>
              <a:t>Expression match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895415" y="1315336"/>
            <a:ext cx="10855306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Match est une expression (son résultat peut être enregistré dans une variable ou retourné).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Les expressions sont sur une seule ligne, et n’ont pas besoin d'une déclaration </a:t>
            </a:r>
            <a:r>
              <a:rPr lang="fr-FR" b="1" dirty="0"/>
              <a:t>break;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Match fait uniquement des comparaisons strictes.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FDA64-AD65-424C-AFCB-3EAC4C4F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323" y="3354926"/>
            <a:ext cx="5006998" cy="27249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5BDEFF-25AB-4258-AE4A-9563EA65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3254" y="3429000"/>
            <a:ext cx="5956222" cy="18689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F4BEEBD-2C42-40B3-BAAE-7716C2DDFE2F}"/>
              </a:ext>
            </a:extLst>
          </p:cNvPr>
          <p:cNvSpPr txBox="1"/>
          <p:nvPr/>
        </p:nvSpPr>
        <p:spPr>
          <a:xfrm>
            <a:off x="895415" y="2713622"/>
            <a:ext cx="4336815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switch</a:t>
            </a:r>
            <a:endParaRPr lang="fr-FR" b="1" i="0" dirty="0">
              <a:effectLst/>
              <a:latin typeface="Fira San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BF7DE4-E182-410D-8151-3A7119AD8875}"/>
              </a:ext>
            </a:extLst>
          </p:cNvPr>
          <p:cNvSpPr txBox="1"/>
          <p:nvPr/>
        </p:nvSpPr>
        <p:spPr>
          <a:xfrm>
            <a:off x="6096000" y="2838200"/>
            <a:ext cx="5413206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match</a:t>
            </a:r>
            <a:endParaRPr lang="fr-FR" b="1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0020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6" y="277755"/>
            <a:ext cx="11000095" cy="76985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/>
              </a:rPr>
              <a:t>Opérateur </a:t>
            </a:r>
            <a:r>
              <a:rPr lang="fr-FR" b="1" dirty="0" err="1">
                <a:effectLst/>
              </a:rPr>
              <a:t>Nullsafe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895415" y="1226093"/>
            <a:ext cx="10855306" cy="170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Au lieu de faire des vérifications conditionnelles de </a:t>
            </a:r>
            <a:r>
              <a:rPr lang="fr-FR" b="1" dirty="0" err="1"/>
              <a:t>null</a:t>
            </a:r>
            <a:r>
              <a:rPr lang="fr-FR" dirty="0"/>
              <a:t>, vous pouvez utiliser une chaîne d'appel avec le nouvel opérateur </a:t>
            </a:r>
            <a:r>
              <a:rPr lang="fr-FR" b="1" dirty="0" err="1"/>
              <a:t>nullsafe</a:t>
            </a:r>
            <a:r>
              <a:rPr lang="fr-FR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Lorsque l'évaluation d'un élément de la chaîne échoue, l'exécution de la chaîne complète est terminée et la chaîne entière vaut </a:t>
            </a:r>
            <a:r>
              <a:rPr lang="fr-FR" b="1" dirty="0" err="1"/>
              <a:t>null</a:t>
            </a:r>
            <a:r>
              <a:rPr lang="fr-FR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FDA64-AD65-424C-AFCB-3EAC4C4F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0411" y="3658131"/>
            <a:ext cx="4369311" cy="27249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5BDEFF-25AB-4258-AE4A-9563EA65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4499" y="3813604"/>
            <a:ext cx="5956222" cy="145698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F4BEEBD-2C42-40B3-BAAE-7716C2DDFE2F}"/>
              </a:ext>
            </a:extLst>
          </p:cNvPr>
          <p:cNvSpPr txBox="1"/>
          <p:nvPr/>
        </p:nvSpPr>
        <p:spPr>
          <a:xfrm>
            <a:off x="776660" y="3016827"/>
            <a:ext cx="4336815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PHP 7</a:t>
            </a:r>
            <a:endParaRPr lang="fr-FR" b="1" i="0" dirty="0">
              <a:effectLst/>
              <a:latin typeface="Fira San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BF7DE4-E182-410D-8151-3A7119AD8875}"/>
              </a:ext>
            </a:extLst>
          </p:cNvPr>
          <p:cNvSpPr txBox="1"/>
          <p:nvPr/>
        </p:nvSpPr>
        <p:spPr>
          <a:xfrm>
            <a:off x="5977245" y="3016827"/>
            <a:ext cx="5413206" cy="4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PHP 8</a:t>
            </a:r>
            <a:endParaRPr lang="fr-FR" b="1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937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26" y="147064"/>
            <a:ext cx="11282148" cy="1466668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/>
              </a:rPr>
              <a:t>Comparaisons entre les chaînes de caractères et les nombres plus saines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881768" y="1947712"/>
            <a:ext cx="10855306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Lors de la comparaison avec une chaîne numérique, PHP 8 utilise une comparaison de nombre. Sinon, il convertit le nombre en une chaîne de caractères et utilise une comparaison de chaîne de caractères.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FDA64-AD65-424C-AFCB-3EAC4C4F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1425" y="3680979"/>
            <a:ext cx="7849665" cy="26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26" y="147065"/>
            <a:ext cx="11282148" cy="876518"/>
          </a:xfrm>
        </p:spPr>
        <p:txBody>
          <a:bodyPr>
            <a:normAutofit/>
          </a:bodyPr>
          <a:lstStyle/>
          <a:p>
            <a:r>
              <a:rPr lang="fr-FR" b="1" dirty="0">
                <a:effectLst/>
              </a:rPr>
              <a:t>Attributs 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668347" y="1023583"/>
            <a:ext cx="10855306" cy="8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Au lieux d'annotations </a:t>
            </a:r>
            <a:r>
              <a:rPr lang="fr-FR" b="1" dirty="0" err="1"/>
              <a:t>PHPDoc</a:t>
            </a:r>
            <a:r>
              <a:rPr lang="fr-FR" dirty="0"/>
              <a:t>, nous pouvons désormais utiliser les métadonnées structurés avec la syntaxe native de PHP.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FDA64-AD65-424C-AFCB-3EAC4C4F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46667" y="2027068"/>
            <a:ext cx="7849665" cy="22643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EDF782-0223-43FD-8E2C-E2FF89C4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6667" y="4394344"/>
            <a:ext cx="7849665" cy="15804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0A2B8B-680F-4340-BD5F-256AFB8B384C}"/>
              </a:ext>
            </a:extLst>
          </p:cNvPr>
          <p:cNvSpPr txBox="1"/>
          <p:nvPr/>
        </p:nvSpPr>
        <p:spPr>
          <a:xfrm>
            <a:off x="1375360" y="2767529"/>
            <a:ext cx="1364776" cy="66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/>
              <a:t>PHP 7</a:t>
            </a:r>
            <a:endParaRPr lang="fr-FR" sz="2800" b="1" i="0" dirty="0">
              <a:effectLst/>
              <a:latin typeface="Fira San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0DF67E-4D0B-4A6A-8180-6434B59E6A88}"/>
              </a:ext>
            </a:extLst>
          </p:cNvPr>
          <p:cNvSpPr txBox="1"/>
          <p:nvPr/>
        </p:nvSpPr>
        <p:spPr>
          <a:xfrm>
            <a:off x="1119116" y="4748491"/>
            <a:ext cx="1877266" cy="66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/>
              <a:t>PHP 8</a:t>
            </a:r>
            <a:endParaRPr lang="fr-FR" sz="2800" b="1" i="0" dirty="0">
              <a:effectLst/>
              <a:latin typeface="Fira San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56D0E5-FB1C-4869-B7CD-5924BA079F76}"/>
              </a:ext>
            </a:extLst>
          </p:cNvPr>
          <p:cNvSpPr txBox="1"/>
          <p:nvPr/>
        </p:nvSpPr>
        <p:spPr>
          <a:xfrm>
            <a:off x="454927" y="6125415"/>
            <a:ext cx="11404978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/>
              <a:t>Voir vidéo </a:t>
            </a:r>
            <a:r>
              <a:rPr lang="fr-FR" sz="2400" b="1" dirty="0" err="1">
                <a:hlinkClick r:id="rId4"/>
              </a:rPr>
              <a:t>Grafikart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28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8" grpId="0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DD72-855F-4450-984A-71EFB1D0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26" y="147065"/>
            <a:ext cx="11282148" cy="876518"/>
          </a:xfrm>
        </p:spPr>
        <p:txBody>
          <a:bodyPr>
            <a:normAutofit/>
          </a:bodyPr>
          <a:lstStyle/>
          <a:p>
            <a:r>
              <a:rPr lang="fr-FR" b="1" dirty="0">
                <a:effectLst/>
              </a:rPr>
              <a:t>D’autres nouveautés 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8B802-C326-4962-99AD-E44A481763B1}"/>
              </a:ext>
            </a:extLst>
          </p:cNvPr>
          <p:cNvSpPr txBox="1"/>
          <p:nvPr/>
        </p:nvSpPr>
        <p:spPr>
          <a:xfrm>
            <a:off x="668347" y="1067988"/>
            <a:ext cx="10855306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Il existe bien d’autres nouveautés 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0A2B8B-680F-4340-BD5F-256AFB8B384C}"/>
              </a:ext>
            </a:extLst>
          </p:cNvPr>
          <p:cNvSpPr txBox="1"/>
          <p:nvPr/>
        </p:nvSpPr>
        <p:spPr>
          <a:xfrm>
            <a:off x="668347" y="1755979"/>
            <a:ext cx="108553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Erreurs de type cohérent pour les fonctions internes,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La compilation Juste-à-Temps (JIT),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L’amélioration du système de typage et de la gestion d'erreur,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Nouvelles Classes, Interfaces, et Fonctions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0DF67E-4D0B-4A6A-8180-6434B59E6A88}"/>
              </a:ext>
            </a:extLst>
          </p:cNvPr>
          <p:cNvSpPr txBox="1"/>
          <p:nvPr/>
        </p:nvSpPr>
        <p:spPr>
          <a:xfrm>
            <a:off x="313899" y="5684457"/>
            <a:ext cx="11423175" cy="66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dirty="0"/>
              <a:t>Pour plus d’infos : </a:t>
            </a:r>
            <a:r>
              <a:rPr lang="fr-FR" sz="2800" b="1" dirty="0">
                <a:hlinkClick r:id="rId2"/>
              </a:rPr>
              <a:t>PHP 8 Releases</a:t>
            </a:r>
            <a:endParaRPr lang="fr-FR" sz="2800" b="1" i="0" dirty="0">
              <a:effectLst/>
              <a:latin typeface="Fira San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75DA6E-7412-483E-83C0-1846DF0FAD70}"/>
              </a:ext>
            </a:extLst>
          </p:cNvPr>
          <p:cNvSpPr txBox="1"/>
          <p:nvPr/>
        </p:nvSpPr>
        <p:spPr>
          <a:xfrm>
            <a:off x="454926" y="3568637"/>
            <a:ext cx="10855306" cy="184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Classe </a:t>
            </a:r>
            <a:r>
              <a:rPr lang="fr-FR" dirty="0">
                <a:hlinkClick r:id="rId3"/>
              </a:rPr>
              <a:t>Weak </a:t>
            </a:r>
            <a:r>
              <a:rPr lang="fr-FR" dirty="0" err="1">
                <a:hlinkClick r:id="rId3"/>
              </a:rPr>
              <a:t>Map</a:t>
            </a:r>
            <a:r>
              <a:rPr lang="fr-FR" dirty="0"/>
              <a:t>,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Interface </a:t>
            </a:r>
            <a:r>
              <a:rPr lang="fr-FR" dirty="0" err="1">
                <a:hlinkClick r:id="rId4"/>
              </a:rPr>
              <a:t>Stringable</a:t>
            </a:r>
            <a:r>
              <a:rPr lang="fr-FR" dirty="0"/>
              <a:t>,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Fonctions : </a:t>
            </a:r>
            <a:r>
              <a:rPr lang="en-US" dirty="0" err="1">
                <a:solidFill>
                  <a:srgbClr val="F2894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str_contains</a:t>
            </a:r>
            <a:r>
              <a:rPr lang="en-US" dirty="0">
                <a:solidFill>
                  <a:srgbClr val="F2894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dirty="0"/>
              <a:t>,</a:t>
            </a:r>
            <a:r>
              <a:rPr lang="en-US" dirty="0">
                <a:hlinkClick r:id="rId6"/>
              </a:rPr>
              <a:t> </a:t>
            </a:r>
            <a:r>
              <a:rPr lang="en-US" dirty="0" err="1">
                <a:hlinkClick r:id="rId6"/>
              </a:rPr>
              <a:t>str_starts_with</a:t>
            </a:r>
            <a:r>
              <a:rPr lang="en-US" dirty="0">
                <a:hlinkClick r:id="rId6"/>
              </a:rPr>
              <a:t>()</a:t>
            </a:r>
            <a:r>
              <a:rPr lang="en-US" dirty="0"/>
              <a:t>,</a:t>
            </a:r>
            <a:r>
              <a:rPr lang="en-US" dirty="0">
                <a:hlinkClick r:id="rId6"/>
              </a:rPr>
              <a:t> </a:t>
            </a:r>
            <a:r>
              <a:rPr lang="en-US" dirty="0" err="1">
                <a:hlinkClick r:id="rId7"/>
              </a:rPr>
              <a:t>str_ends_with</a:t>
            </a:r>
            <a:r>
              <a:rPr lang="en-US" dirty="0">
                <a:hlinkClick r:id="rId7"/>
              </a:rPr>
              <a:t>()</a:t>
            </a:r>
            <a:r>
              <a:rPr lang="en-US" dirty="0"/>
              <a:t>,</a:t>
            </a:r>
            <a:endParaRPr lang="fr-F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376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8" grpId="0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477</TotalTime>
  <Words>325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Fira Sans</vt:lpstr>
      <vt:lpstr>Wingdings</vt:lpstr>
      <vt:lpstr>Maillage</vt:lpstr>
      <vt:lpstr>Nouveautés PHP 8</vt:lpstr>
      <vt:lpstr>Arguments nommés</vt:lpstr>
      <vt:lpstr>Promotion de propriétés de constructeur</vt:lpstr>
      <vt:lpstr>Types d'union</vt:lpstr>
      <vt:lpstr>Expression match</vt:lpstr>
      <vt:lpstr>Opérateur Nullsafe</vt:lpstr>
      <vt:lpstr>Comparaisons entre les chaînes de caractères et les nombres plus saines</vt:lpstr>
      <vt:lpstr>Attributs </vt:lpstr>
      <vt:lpstr>D’autres nouveautés </vt:lpstr>
      <vt:lpstr>Nouveautés PHP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Nouveautés PHP 8</dc:title>
  <dc:creator>stagiaire</dc:creator>
  <cp:lastModifiedBy>stagiaire</cp:lastModifiedBy>
  <cp:revision>23</cp:revision>
  <dcterms:created xsi:type="dcterms:W3CDTF">2021-05-30T15:36:11Z</dcterms:created>
  <dcterms:modified xsi:type="dcterms:W3CDTF">2021-05-30T23:33:19Z</dcterms:modified>
</cp:coreProperties>
</file>