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300" r:id="rId6"/>
    <p:sldId id="301" r:id="rId7"/>
    <p:sldId id="299" r:id="rId8"/>
    <p:sldId id="262" r:id="rId9"/>
    <p:sldId id="264" r:id="rId10"/>
    <p:sldId id="265" r:id="rId11"/>
    <p:sldId id="266" r:id="rId12"/>
    <p:sldId id="267" r:id="rId13"/>
    <p:sldId id="263" r:id="rId14"/>
    <p:sldId id="289" r:id="rId15"/>
    <p:sldId id="268" r:id="rId16"/>
    <p:sldId id="271" r:id="rId17"/>
    <p:sldId id="269" r:id="rId18"/>
    <p:sldId id="270" r:id="rId19"/>
    <p:sldId id="272" r:id="rId20"/>
    <p:sldId id="276" r:id="rId21"/>
    <p:sldId id="273" r:id="rId22"/>
    <p:sldId id="293" r:id="rId23"/>
    <p:sldId id="294" r:id="rId24"/>
    <p:sldId id="290" r:id="rId25"/>
    <p:sldId id="277" r:id="rId26"/>
    <p:sldId id="278" r:id="rId27"/>
    <p:sldId id="279" r:id="rId28"/>
    <p:sldId id="281" r:id="rId29"/>
    <p:sldId id="282" r:id="rId30"/>
    <p:sldId id="283" r:id="rId31"/>
    <p:sldId id="285" r:id="rId32"/>
    <p:sldId id="287" r:id="rId33"/>
    <p:sldId id="291" r:id="rId34"/>
    <p:sldId id="292" r:id="rId35"/>
    <p:sldId id="288" r:id="rId3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" initials="D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5"/>
    <a:srgbClr val="597C68"/>
    <a:srgbClr val="7CA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>
      <p:cViewPr>
        <p:scale>
          <a:sx n="120" d="100"/>
          <a:sy n="120" d="100"/>
        </p:scale>
        <p:origin x="-136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84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86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83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8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67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4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2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26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3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0303-98D4-419E-926C-616389B145E7}" type="datetimeFigureOut">
              <a:rPr lang="pt-PT" smtClean="0"/>
              <a:t>25-10-2015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EC6D-6571-452C-938B-275515DCAF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17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5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image" Target="../media/image10.PNG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slide" Target="slide15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15.xml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image" Target="../media/image6.png"/><Relationship Id="rId9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slide" Target="slide23.xml"/><Relationship Id="rId4" Type="http://schemas.openxmlformats.org/officeDocument/2006/relationships/image" Target="../media/image4.png"/><Relationship Id="rId9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5.png"/><Relationship Id="rId5" Type="http://schemas.openxmlformats.org/officeDocument/2006/relationships/slide" Target="slide9.xml"/><Relationship Id="rId10" Type="http://schemas.openxmlformats.org/officeDocument/2006/relationships/slide" Target="slide26.xml"/><Relationship Id="rId4" Type="http://schemas.openxmlformats.org/officeDocument/2006/relationships/image" Target="../media/image6.png"/><Relationship Id="rId9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1.xml"/><Relationship Id="rId1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openxmlformats.org/officeDocument/2006/relationships/slide" Target="slide28.xml"/><Relationship Id="rId17" Type="http://schemas.openxmlformats.org/officeDocument/2006/relationships/slide" Target="slide15.xml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slide" Target="slide27.xml"/><Relationship Id="rId5" Type="http://schemas.openxmlformats.org/officeDocument/2006/relationships/image" Target="../media/image15.png"/><Relationship Id="rId15" Type="http://schemas.openxmlformats.org/officeDocument/2006/relationships/slide" Target="slide35.xml"/><Relationship Id="rId10" Type="http://schemas.openxmlformats.org/officeDocument/2006/relationships/slide" Target="slide25.xml"/><Relationship Id="rId4" Type="http://schemas.openxmlformats.org/officeDocument/2006/relationships/image" Target="../media/image6.png"/><Relationship Id="rId9" Type="http://schemas.openxmlformats.org/officeDocument/2006/relationships/slide" Target="slide13.xml"/><Relationship Id="rId14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26.xml"/><Relationship Id="rId18" Type="http://schemas.openxmlformats.org/officeDocument/2006/relationships/slide" Target="slide15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1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image" Target="../media/image14.png"/><Relationship Id="rId10" Type="http://schemas.openxmlformats.org/officeDocument/2006/relationships/slide" Target="slide31.xml"/><Relationship Id="rId19" Type="http://schemas.openxmlformats.org/officeDocument/2006/relationships/slide" Target="slide8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29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15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35.xml"/><Relationship Id="rId3" Type="http://schemas.openxmlformats.org/officeDocument/2006/relationships/image" Target="../media/image4.png"/><Relationship Id="rId7" Type="http://schemas.openxmlformats.org/officeDocument/2006/relationships/slide" Target="slide10.xml"/><Relationship Id="rId12" Type="http://schemas.openxmlformats.org/officeDocument/2006/relationships/slide" Target="slide32.xml"/><Relationship Id="rId17" Type="http://schemas.openxmlformats.org/officeDocument/2006/relationships/slide" Target="slide8.xml"/><Relationship Id="rId2" Type="http://schemas.openxmlformats.org/officeDocument/2006/relationships/image" Target="../media/image3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1.xml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slide" Target="slide28.xml"/><Relationship Id="rId4" Type="http://schemas.openxmlformats.org/officeDocument/2006/relationships/image" Target="../media/image6.png"/><Relationship Id="rId9" Type="http://schemas.openxmlformats.org/officeDocument/2006/relationships/slide" Target="slide25.xml"/><Relationship Id="rId1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29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15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8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15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35.xml"/><Relationship Id="rId3" Type="http://schemas.openxmlformats.org/officeDocument/2006/relationships/image" Target="../media/image4.png"/><Relationship Id="rId7" Type="http://schemas.openxmlformats.org/officeDocument/2006/relationships/slide" Target="slide10.xml"/><Relationship Id="rId12" Type="http://schemas.openxmlformats.org/officeDocument/2006/relationships/slide" Target="slide32.xml"/><Relationship Id="rId17" Type="http://schemas.openxmlformats.org/officeDocument/2006/relationships/slide" Target="slide8.xml"/><Relationship Id="rId2" Type="http://schemas.openxmlformats.org/officeDocument/2006/relationships/image" Target="../media/image3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31.xml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10" Type="http://schemas.openxmlformats.org/officeDocument/2006/relationships/slide" Target="slide28.xml"/><Relationship Id="rId4" Type="http://schemas.openxmlformats.org/officeDocument/2006/relationships/image" Target="../media/image6.png"/><Relationship Id="rId9" Type="http://schemas.openxmlformats.org/officeDocument/2006/relationships/slide" Target="slide25.xml"/><Relationship Id="rId1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15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12" Type="http://schemas.openxmlformats.org/officeDocument/2006/relationships/slide" Target="slide3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8.xml"/><Relationship Id="rId10" Type="http://schemas.openxmlformats.org/officeDocument/2006/relationships/slide" Target="slide31.xml"/><Relationship Id="rId4" Type="http://schemas.openxmlformats.org/officeDocument/2006/relationships/image" Target="../media/image6.png"/><Relationship Id="rId9" Type="http://schemas.openxmlformats.org/officeDocument/2006/relationships/slide" Target="slide28.xml"/><Relationship Id="rId1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slide" Target="slide13.xml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12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2º Trabalho prático | </a:t>
            </a:r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pt-PT" sz="2400" b="1" dirty="0">
              <a:solidFill>
                <a:srgbClr val="597C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rgbClr val="7CA689"/>
            </a:solidFill>
            <a:prstDash val="lgDash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14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PT" sz="14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José Ribeiro	Edgar </a:t>
            </a:r>
            <a:r>
              <a:rPr lang="pt-PT" sz="14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Bicho</a:t>
            </a:r>
          </a:p>
          <a:p>
            <a:pPr algn="ctr"/>
            <a:endParaRPr lang="pt-PT" sz="14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PT" sz="14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201106886		201104217</a:t>
            </a:r>
            <a:endParaRPr lang="pt-PT" sz="14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PT" sz="14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PT" sz="1400" i="1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400" i="1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ee11264@fe.up.pt	ee11190@fe.up.pt</a:t>
            </a:r>
            <a:endParaRPr lang="pt-PT" sz="1400" i="1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PT" sz="1400" i="1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PT" sz="1400" i="1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endParaRPr lang="pt-PT" sz="1400" dirty="0">
              <a:solidFill>
                <a:srgbClr val="53535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1177032" cy="168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9000"/>
            <a:ext cx="1166438" cy="16663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9758" y="5373216"/>
            <a:ext cx="380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535355"/>
                </a:solidFill>
              </a:rPr>
              <a:t>FEUP </a:t>
            </a:r>
            <a:r>
              <a:rPr lang="nb-NO" dirty="0" smtClean="0">
                <a:solidFill>
                  <a:srgbClr val="535355"/>
                </a:solidFill>
              </a:rPr>
              <a:t>2015/2016	SIEM/1ºSemestre</a:t>
            </a:r>
            <a:endParaRPr lang="pt-PT" dirty="0">
              <a:solidFill>
                <a:srgbClr val="535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8160" y="1275296"/>
            <a:ext cx="1404000" cy="43013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04535" y="5813561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1076" y="5813561"/>
            <a:ext cx="26184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7100" y="5813561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217" y="1902539"/>
            <a:ext cx="1657471" cy="43396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Marca</a:t>
            </a:r>
            <a:endParaRPr lang="pt-PT" sz="12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Samsung</a:t>
            </a:r>
            <a:endParaRPr lang="pt-PT" sz="1200" u="sng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Asus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LG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Categoria</a:t>
            </a:r>
            <a:endParaRPr lang="pt-PT" sz="12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LCD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LED</a:t>
            </a:r>
          </a:p>
          <a:p>
            <a:pPr>
              <a:buClr>
                <a:srgbClr val="597C68"/>
              </a:buClr>
              <a:buSzPct val="150000"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Tamanho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Até 15’’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16’’ a 19’’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20’’ a 23’’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24’’ 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30’’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endParaRPr lang="pt-PT" sz="1200" b="1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Preço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0€ a 175€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176€ a 350€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351€ a 500€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Clr>
                <a:srgbClr val="597C68"/>
              </a:buClr>
              <a:buSzPct val="150000"/>
            </a:pPr>
            <a:r>
              <a:rPr lang="pt-PT" sz="1200" b="1" u="sng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Limpar filtros</a:t>
            </a: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97" y="2366020"/>
            <a:ext cx="2176044" cy="14197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495103" y="3634140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53" y="2369288"/>
            <a:ext cx="2176044" cy="14197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53" y="4304636"/>
            <a:ext cx="2176044" cy="14197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97" y="4332154"/>
            <a:ext cx="2176044" cy="141975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14443" y="3630433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02495" y="5595776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9135" y="5593862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7947" y="2137192"/>
            <a:ext cx="17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Ls24d300h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10225" y="2137192"/>
            <a:ext cx="17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50047" y="4103326"/>
            <a:ext cx="17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42655" y="4103325"/>
            <a:ext cx="17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04509" y="1900174"/>
            <a:ext cx="146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5-8 de 10 produtos</a:t>
            </a:r>
            <a:endParaRPr lang="pt-PT" sz="11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5550" y="2150488"/>
            <a:ext cx="125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1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Ordenar por:</a:t>
            </a:r>
            <a:endParaRPr lang="pt-PT" sz="11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83008" y="2438520"/>
            <a:ext cx="146836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 flipV="1">
            <a:off x="8723238" y="2522488"/>
            <a:ext cx="164052" cy="105634"/>
          </a:xfrm>
          <a:prstGeom prst="triangle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83008" y="2686241"/>
            <a:ext cx="1468360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decrescente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A-Z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Z-A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tângulo 5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>
            <a:hlinkClick r:id="rId7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angle 74">
            <a:hlinkClick r:id="rId8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ctangle 78">
            <a:hlinkClick r:id="rId9" action="ppaction://hlinksldjump"/>
          </p:cNvPr>
          <p:cNvSpPr/>
          <p:nvPr/>
        </p:nvSpPr>
        <p:spPr>
          <a:xfrm>
            <a:off x="2166370" y="2150488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Rectangle 79">
            <a:hlinkClick r:id="rId9" action="ppaction://hlinksldjump"/>
          </p:cNvPr>
          <p:cNvSpPr/>
          <p:nvPr/>
        </p:nvSpPr>
        <p:spPr>
          <a:xfrm>
            <a:off x="4822160" y="2117523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Rectangle 80">
            <a:hlinkClick r:id="rId9" action="ppaction://hlinksldjump"/>
          </p:cNvPr>
          <p:cNvSpPr/>
          <p:nvPr/>
        </p:nvSpPr>
        <p:spPr>
          <a:xfrm>
            <a:off x="2175185" y="4044112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ctangle 81">
            <a:hlinkClick r:id="rId9" action="ppaction://hlinksldjump"/>
          </p:cNvPr>
          <p:cNvSpPr/>
          <p:nvPr/>
        </p:nvSpPr>
        <p:spPr>
          <a:xfrm>
            <a:off x="4867536" y="4098102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 75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CaixaDeTexto 76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Imagem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85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6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8160" y="1275296"/>
            <a:ext cx="1404000" cy="43013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46" y="2461475"/>
            <a:ext cx="2948607" cy="192380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06152" y="4263899"/>
            <a:ext cx="103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</a:t>
            </a:r>
            <a:r>
              <a:rPr lang="pt-PT" sz="20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endParaRPr lang="pt-PT" sz="20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51277" y="2163184"/>
            <a:ext cx="26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7166" y="2499422"/>
            <a:ext cx="2736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endParaRPr lang="en-US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Samsung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 LED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 24’’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Preto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 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stock</a:t>
            </a:r>
            <a:endParaRPr lang="pt-PT" sz="1200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74" y="4607460"/>
            <a:ext cx="360040" cy="276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05453" y="4607460"/>
            <a:ext cx="180392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ao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36">
            <a:hlinkClick r:id="rId9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angle 40">
            <a:hlinkClick r:id="rId10" action="ppaction://hlinksldjump"/>
          </p:cNvPr>
          <p:cNvSpPr/>
          <p:nvPr/>
        </p:nvSpPr>
        <p:spPr>
          <a:xfrm>
            <a:off x="4605610" y="4607460"/>
            <a:ext cx="216380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3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3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8160" y="1275296"/>
            <a:ext cx="1404000" cy="43013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46" y="2455385"/>
            <a:ext cx="2948607" cy="192380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10964" y="4262816"/>
            <a:ext cx="103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</a:t>
            </a:r>
            <a:r>
              <a:rPr lang="pt-PT" sz="20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endParaRPr lang="pt-PT" sz="20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41157" y="2155278"/>
            <a:ext cx="26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7166" y="2493332"/>
            <a:ext cx="2808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endParaRPr lang="en-US" b="1" dirty="0" smtClean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Samsung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 LED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 24’’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Preto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 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stock</a:t>
            </a:r>
            <a:endParaRPr lang="pt-PT" sz="1200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5452" y="4601370"/>
            <a:ext cx="216396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Adicionado!</a:t>
            </a:r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35" y="4631259"/>
            <a:ext cx="230105" cy="222914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angle 40">
            <a:hlinkClick r:id="rId8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rId9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4" name="Rectangle 36">
            <a:hlinkClick r:id="rId11" action="ppaction://hlinksldjump"/>
          </p:cNvPr>
          <p:cNvSpPr/>
          <p:nvPr/>
        </p:nvSpPr>
        <p:spPr>
          <a:xfrm>
            <a:off x="7703840" y="682272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76156" y="1276251"/>
            <a:ext cx="1404000" cy="43013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56846" y="2800585"/>
            <a:ext cx="43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Maquete da Aplicação em PowerPoint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6846" y="4762337"/>
            <a:ext cx="43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da Aplicação em ZIP (ficheiros HTML, PHP e CSS)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90" y="2363714"/>
            <a:ext cx="1219048" cy="12190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90" y="4441460"/>
            <a:ext cx="1219048" cy="1219048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hlinkClick r:id="rId7" action="ppaction://hlinksldjump"/>
          </p:cNvPr>
          <p:cNvSpPr/>
          <p:nvPr/>
        </p:nvSpPr>
        <p:spPr>
          <a:xfrm>
            <a:off x="3172062" y="127351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angle 50">
            <a:hlinkClick r:id="rId8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1">
            <a:hlinkClick r:id="rId9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46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Login e registo de cliente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89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6846" y="2177183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Inscrito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conta: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Senha: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98293" y="2500347"/>
            <a:ext cx="2532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098292" y="2919517"/>
            <a:ext cx="2532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976156" y="2172532"/>
            <a:ext cx="19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Cliente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9174" y="3455479"/>
            <a:ext cx="1021717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1285" y="2499023"/>
            <a:ext cx="1296144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uma conta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62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ctangle 65">
            <a:hlinkClick r:id="rId8" action="ppaction://hlinksldjump"/>
          </p:cNvPr>
          <p:cNvSpPr/>
          <p:nvPr/>
        </p:nvSpPr>
        <p:spPr>
          <a:xfrm>
            <a:off x="4609174" y="3457261"/>
            <a:ext cx="10217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7" name="Rectangle 66">
            <a:hlinkClick r:id="rId9" action="ppaction://hlinksldjump"/>
          </p:cNvPr>
          <p:cNvSpPr/>
          <p:nvPr/>
        </p:nvSpPr>
        <p:spPr>
          <a:xfrm>
            <a:off x="6051285" y="2499023"/>
            <a:ext cx="1296144" cy="2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45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8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6846" y="3457261"/>
            <a:ext cx="227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nome/senha inválido!</a:t>
            </a:r>
            <a:endParaRPr lang="pt-PT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1656846" y="2177183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Inscrito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conta: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Senha: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098293" y="2500347"/>
            <a:ext cx="2532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38" name="TextBox 39"/>
          <p:cNvSpPr txBox="1"/>
          <p:nvPr/>
        </p:nvSpPr>
        <p:spPr>
          <a:xfrm>
            <a:off x="3098292" y="2919517"/>
            <a:ext cx="2532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54" name="Retângulo 5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angle 48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extBox 40"/>
          <p:cNvSpPr txBox="1"/>
          <p:nvPr/>
        </p:nvSpPr>
        <p:spPr>
          <a:xfrm>
            <a:off x="5976156" y="2172532"/>
            <a:ext cx="19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Cliente</a:t>
            </a:r>
          </a:p>
        </p:txBody>
      </p:sp>
      <p:sp>
        <p:nvSpPr>
          <p:cNvPr id="53" name="TextBox 41"/>
          <p:cNvSpPr txBox="1"/>
          <p:nvPr/>
        </p:nvSpPr>
        <p:spPr>
          <a:xfrm>
            <a:off x="4609174" y="3455479"/>
            <a:ext cx="1021717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2"/>
          <p:cNvSpPr txBox="1"/>
          <p:nvPr/>
        </p:nvSpPr>
        <p:spPr>
          <a:xfrm>
            <a:off x="6051285" y="2499023"/>
            <a:ext cx="1296144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uma conta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5">
            <a:hlinkClick r:id="rId8" action="ppaction://hlinksldjump"/>
          </p:cNvPr>
          <p:cNvSpPr/>
          <p:nvPr/>
        </p:nvSpPr>
        <p:spPr>
          <a:xfrm>
            <a:off x="4609174" y="3457261"/>
            <a:ext cx="10217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ctangle 66">
            <a:hlinkClick r:id="rId9" action="ppaction://hlinksldjump"/>
          </p:cNvPr>
          <p:cNvSpPr/>
          <p:nvPr/>
        </p:nvSpPr>
        <p:spPr>
          <a:xfrm>
            <a:off x="6051285" y="2499023"/>
            <a:ext cx="1296144" cy="2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44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5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2172445" y="235327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 de nova conta:</a:t>
            </a:r>
          </a:p>
          <a:p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Género:                           Masculino                 Feminino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conta: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            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Telefone: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3784814" y="3077819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37" name="TextBox 39"/>
          <p:cNvSpPr txBox="1"/>
          <p:nvPr/>
        </p:nvSpPr>
        <p:spPr>
          <a:xfrm>
            <a:off x="3784813" y="3455336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38" name="TextBox 41"/>
          <p:cNvSpPr txBox="1"/>
          <p:nvPr/>
        </p:nvSpPr>
        <p:spPr>
          <a:xfrm>
            <a:off x="5745732" y="5002510"/>
            <a:ext cx="1021717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3784816" y="3838092"/>
            <a:ext cx="4320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endParaRPr lang="pt-PT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33"/>
          <p:cNvSpPr txBox="1"/>
          <p:nvPr/>
        </p:nvSpPr>
        <p:spPr>
          <a:xfrm>
            <a:off x="3784814" y="4220848"/>
            <a:ext cx="298263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43" name="TextBox 33"/>
          <p:cNvSpPr txBox="1"/>
          <p:nvPr/>
        </p:nvSpPr>
        <p:spPr>
          <a:xfrm>
            <a:off x="3784814" y="4589334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</p:txBody>
      </p:sp>
      <p:sp>
        <p:nvSpPr>
          <p:cNvPr id="44" name="TextBox 28"/>
          <p:cNvSpPr txBox="1"/>
          <p:nvPr/>
        </p:nvSpPr>
        <p:spPr>
          <a:xfrm>
            <a:off x="4424893" y="3841962"/>
            <a:ext cx="8512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  <a:endParaRPr lang="pt-PT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5484161" y="3841961"/>
            <a:ext cx="6597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endParaRPr lang="pt-PT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84813" y="2781763"/>
            <a:ext cx="144016" cy="144016"/>
          </a:xfrm>
          <a:prstGeom prst="ellipse">
            <a:avLst/>
          </a:prstGeom>
          <a:noFill/>
          <a:ln>
            <a:solidFill>
              <a:srgbClr val="597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/>
          <p:cNvSpPr/>
          <p:nvPr/>
        </p:nvSpPr>
        <p:spPr>
          <a:xfrm>
            <a:off x="5202148" y="2781226"/>
            <a:ext cx="144016" cy="144016"/>
          </a:xfrm>
          <a:prstGeom prst="ellipse">
            <a:avLst/>
          </a:prstGeom>
          <a:noFill/>
          <a:ln>
            <a:solidFill>
              <a:srgbClr val="597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6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62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ctangle 64">
            <a:hlinkClick r:id="rId8" action="ppaction://hlinksldjump"/>
          </p:cNvPr>
          <p:cNvSpPr/>
          <p:nvPr/>
        </p:nvSpPr>
        <p:spPr>
          <a:xfrm>
            <a:off x="5745732" y="5010723"/>
            <a:ext cx="1009831" cy="2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CaixaDeTexto 53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7" name="Rectangle 36">
            <a:hlinkClick r:id="rId10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15">
            <a:hlinkClick r:id="rId11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77057" y="5008927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nome já existe</a:t>
            </a:r>
            <a:r>
              <a:rPr lang="pt-PT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inválida.</a:t>
            </a:r>
          </a:p>
          <a:p>
            <a:r>
              <a:rPr lang="pt-PT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que inserir uma morada.</a:t>
            </a:r>
          </a:p>
          <a:p>
            <a:r>
              <a:rPr lang="pt-PT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de inserir um nº válido</a:t>
            </a:r>
            <a:r>
              <a:rPr lang="pt-PT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4"/>
          <p:cNvSpPr txBox="1"/>
          <p:nvPr/>
        </p:nvSpPr>
        <p:spPr>
          <a:xfrm>
            <a:off x="2172445" y="235327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 de nova conta:</a:t>
            </a:r>
          </a:p>
          <a:p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Género:                           Masculino                 Feminino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conta: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            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Telefone: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3784814" y="3077819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3784813" y="3455336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</a:rPr>
              <a:t>••••••••••••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8"/>
          <p:cNvSpPr txBox="1"/>
          <p:nvPr/>
        </p:nvSpPr>
        <p:spPr>
          <a:xfrm>
            <a:off x="3784816" y="3838092"/>
            <a:ext cx="4320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33"/>
          <p:cNvSpPr txBox="1"/>
          <p:nvPr/>
        </p:nvSpPr>
        <p:spPr>
          <a:xfrm>
            <a:off x="3784814" y="4220848"/>
            <a:ext cx="298263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 sobe e desce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3784814" y="4589334"/>
            <a:ext cx="2982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</a:rPr>
              <a:t>910000000</a:t>
            </a:r>
            <a:endParaRPr lang="pt-PT" sz="1200" dirty="0">
              <a:solidFill>
                <a:srgbClr val="535355"/>
              </a:solidFill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4424893" y="3841962"/>
            <a:ext cx="8512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8"/>
          <p:cNvSpPr txBox="1"/>
          <p:nvPr/>
        </p:nvSpPr>
        <p:spPr>
          <a:xfrm>
            <a:off x="5484161" y="3841961"/>
            <a:ext cx="6597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1990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84813" y="2781763"/>
            <a:ext cx="144016" cy="144016"/>
          </a:xfrm>
          <a:prstGeom prst="ellipse">
            <a:avLst/>
          </a:prstGeom>
          <a:noFill/>
          <a:ln>
            <a:solidFill>
              <a:srgbClr val="597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5202148" y="2781226"/>
            <a:ext cx="144016" cy="144016"/>
          </a:xfrm>
          <a:prstGeom prst="ellipse">
            <a:avLst/>
          </a:prstGeom>
          <a:noFill/>
          <a:ln>
            <a:solidFill>
              <a:srgbClr val="597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3828018" y="2824674"/>
            <a:ext cx="57605" cy="58553"/>
          </a:xfrm>
          <a:prstGeom prst="ellipse">
            <a:avLst/>
          </a:prstGeom>
          <a:solidFill>
            <a:srgbClr val="597C68"/>
          </a:solidFill>
          <a:ln>
            <a:solidFill>
              <a:srgbClr val="597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Box 41"/>
          <p:cNvSpPr txBox="1"/>
          <p:nvPr/>
        </p:nvSpPr>
        <p:spPr>
          <a:xfrm>
            <a:off x="5745732" y="5002510"/>
            <a:ext cx="1021717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64">
            <a:hlinkClick r:id="rId8" action="ppaction://hlinksldjump"/>
          </p:cNvPr>
          <p:cNvSpPr/>
          <p:nvPr/>
        </p:nvSpPr>
        <p:spPr>
          <a:xfrm>
            <a:off x="5745732" y="5010723"/>
            <a:ext cx="1009831" cy="268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9" name="Rectangle 36">
            <a:hlinkClick r:id="rId10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15">
            <a:hlinkClick r:id="rId11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6846" y="2157435"/>
            <a:ext cx="41044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pessoais: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Nome: </a:t>
            </a:r>
            <a:r>
              <a:rPr lang="pt-PT" sz="12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Senha: </a:t>
            </a:r>
            <a:r>
              <a:rPr lang="pt-PT" sz="1200" dirty="0" smtClean="0"/>
              <a:t>•••••••••••</a:t>
            </a:r>
            <a:r>
              <a:rPr lang="pt-PT" sz="1200" dirty="0"/>
              <a:t>•</a:t>
            </a:r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Género: Masculino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 28-Janeiro-1990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Morada: Rua sobe e desce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Telefone: 910000000		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628" y="2152288"/>
            <a:ext cx="1727684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 encomendas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52628" y="2632354"/>
            <a:ext cx="1727684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dados pessoais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angle 40">
            <a:hlinkClick r:id="rId8" action="ppaction://hlinksldjump"/>
          </p:cNvPr>
          <p:cNvSpPr/>
          <p:nvPr/>
        </p:nvSpPr>
        <p:spPr>
          <a:xfrm>
            <a:off x="8010128" y="322656"/>
            <a:ext cx="686974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ctangle 41">
            <a:hlinkClick r:id="rId9" action="ppaction://hlinksldjump"/>
          </p:cNvPr>
          <p:cNvSpPr/>
          <p:nvPr/>
        </p:nvSpPr>
        <p:spPr>
          <a:xfrm>
            <a:off x="5652627" y="2157435"/>
            <a:ext cx="1714951" cy="261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10" action="ppaction://hlinksldjump"/>
          </p:cNvPr>
          <p:cNvSpPr/>
          <p:nvPr/>
        </p:nvSpPr>
        <p:spPr>
          <a:xfrm>
            <a:off x="5652626" y="2632354"/>
            <a:ext cx="1714951" cy="261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CaixaDeTexto 46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0" name="Rectangle 36">
            <a:hlinkClick r:id="rId12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15">
            <a:hlinkClick r:id="rId13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3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Estilo da aplicação </a:t>
            </a:r>
            <a:r>
              <a:rPr lang="pt-PT" sz="2400" b="1" i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pt-PT" sz="2400" b="1" i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rgbClr val="7CA689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fundo: 					Logo: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rgb(217 217 217)</a:t>
            </a:r>
          </a:p>
          <a:p>
            <a:pPr marL="457200" lvl="1" indent="0">
              <a:buNone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Texto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Fonte: Arial</a:t>
            </a: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Cores usadas na aplicação </a:t>
            </a:r>
            <a:r>
              <a:rPr lang="pt-PT" sz="1600" i="1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rgb(83 83 85)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rgb(89 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124 194)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rgb(166 166 166)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gb(255 255 255)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0484" y="3356992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5796" y="3590308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5796" y="3827164"/>
            <a:ext cx="504056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5796" y="4080904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30484" y="1916832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61" y="2102650"/>
            <a:ext cx="244826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7744" y="2157435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informação de conta: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Senha antiga: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Nova senha: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de Nascimento:	           -	                  -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Morada: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Telefone:				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4442" y="2547549"/>
            <a:ext cx="32211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14439" y="3076162"/>
            <a:ext cx="3221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4439" y="5079773"/>
            <a:ext cx="32211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</a:rPr>
              <a:t>910000000</a:t>
            </a:r>
            <a:endParaRPr lang="pt-PT" sz="1200" dirty="0">
              <a:solidFill>
                <a:srgbClr val="53535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14439" y="4530368"/>
            <a:ext cx="3221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</a:rPr>
              <a:t>Rua sobe e desce</a:t>
            </a:r>
            <a:endParaRPr lang="pt-PT" sz="1200" dirty="0">
              <a:solidFill>
                <a:srgbClr val="53535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3870" y="5563630"/>
            <a:ext cx="1021717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4083128" y="3999119"/>
            <a:ext cx="4320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4862632" y="3990981"/>
            <a:ext cx="8512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8"/>
          <p:cNvSpPr txBox="1"/>
          <p:nvPr/>
        </p:nvSpPr>
        <p:spPr>
          <a:xfrm>
            <a:off x="6061328" y="4002723"/>
            <a:ext cx="6597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1990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ctangle 49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angle 50">
            <a:hlinkClick r:id="rId8" action="ppaction://hlinksldjump"/>
          </p:cNvPr>
          <p:cNvSpPr/>
          <p:nvPr/>
        </p:nvSpPr>
        <p:spPr>
          <a:xfrm>
            <a:off x="8010128" y="322656"/>
            <a:ext cx="686974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1">
            <a:hlinkClick r:id="rId8" action="ppaction://hlinksldjump"/>
          </p:cNvPr>
          <p:cNvSpPr/>
          <p:nvPr/>
        </p:nvSpPr>
        <p:spPr>
          <a:xfrm>
            <a:off x="5699328" y="5561842"/>
            <a:ext cx="1021718" cy="261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 52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CaixaDeTexto 53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7" name="Rectangle 36">
            <a:hlinkClick r:id="rId10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angle 15">
            <a:hlinkClick r:id="rId11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8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dgarbicho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7284" y="206904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suas encomendas: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65161"/>
              </p:ext>
            </p:extLst>
          </p:nvPr>
        </p:nvGraphicFramePr>
        <p:xfrm>
          <a:off x="1763689" y="2709462"/>
          <a:ext cx="5616622" cy="17918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4112"/>
                <a:gridCol w="2184242"/>
                <a:gridCol w="1050117"/>
                <a:gridCol w="1368151"/>
              </a:tblGrid>
              <a:tr h="358367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8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#abcd_1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Ls24d300h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367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#ewqr_5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 MN43D-PZ.AEU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#xyz_2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 MN43D-PZ.AEU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#dfghj_1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Ls24d300h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confirmar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8010128" y="322656"/>
            <a:ext cx="686974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46" name="Rectangle 36">
            <a:hlinkClick r:id="rId10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5">
            <a:hlinkClick r:id="rId11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3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err="1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000" u="sng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31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1722"/>
              </p:ext>
            </p:extLst>
          </p:nvPr>
        </p:nvGraphicFramePr>
        <p:xfrm>
          <a:off x="1763688" y="2157436"/>
          <a:ext cx="5616624" cy="1826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4096"/>
                <a:gridCol w="1944216"/>
                <a:gridCol w="1224136"/>
                <a:gridCol w="648072"/>
                <a:gridCol w="936104"/>
              </a:tblGrid>
              <a:tr h="287552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baseline="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#mo0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</a:t>
                      </a: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Ls24d300h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-                +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400€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u="sng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3736"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zxc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-                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600€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u="sng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</a:p>
                    <a:p>
                      <a:pPr algn="ctr"/>
                      <a:endParaRPr lang="pt-PT" sz="1200" u="sng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39999" y="2668181"/>
            <a:ext cx="28803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PT" sz="11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9999" y="3342755"/>
            <a:ext cx="28803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9" name="Imagem 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82" y="2950957"/>
            <a:ext cx="172800" cy="144000"/>
          </a:xfrm>
          <a:prstGeom prst="rect">
            <a:avLst/>
          </a:prstGeom>
        </p:spPr>
      </p:pic>
      <p:pic>
        <p:nvPicPr>
          <p:cNvPr id="40" name="Imagem 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82" y="3642959"/>
            <a:ext cx="172800" cy="144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955589" y="4443415"/>
            <a:ext cx="1391475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1916" y="4439866"/>
            <a:ext cx="180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2200€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hlinkClick r:id="rId6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4" name="Rectangle 53">
            <a:hlinkClick r:id="rId7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5" name="Rectangle 54">
            <a:hlinkClick r:id="rId8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1" name="Rectangle 50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5">
            <a:hlinkClick r:id="rId9" action="ppaction://hlinksldjump"/>
          </p:cNvPr>
          <p:cNvSpPr/>
          <p:nvPr/>
        </p:nvSpPr>
        <p:spPr>
          <a:xfrm>
            <a:off x="8010128" y="322656"/>
            <a:ext cx="686974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6">
            <a:hlinkClick r:id="rId10" action="ppaction://hlinksldjump"/>
          </p:cNvPr>
          <p:cNvSpPr/>
          <p:nvPr/>
        </p:nvSpPr>
        <p:spPr>
          <a:xfrm>
            <a:off x="5913167" y="4434322"/>
            <a:ext cx="1416733" cy="261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ixaDeTexto 49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Imagem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0" name="Rectangle 36">
            <a:hlinkClick r:id="rId12" action="ppaction://hlinksldjump"/>
          </p:cNvPr>
          <p:cNvSpPr/>
          <p:nvPr/>
        </p:nvSpPr>
        <p:spPr>
          <a:xfrm>
            <a:off x="7703840" y="67096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15">
            <a:hlinkClick r:id="rId13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err="1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edgarbicho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000" u="sng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31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6862" y="4235941"/>
            <a:ext cx="1391475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Sucesso!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9" name="Rectangle 68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0" name="Rectangle 69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5" name="Rectangle 34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36">
            <a:hlinkClick r:id="rId8" action="ppaction://hlinksldjump"/>
          </p:cNvPr>
          <p:cNvSpPr/>
          <p:nvPr/>
        </p:nvSpPr>
        <p:spPr>
          <a:xfrm>
            <a:off x="8010128" y="322656"/>
            <a:ext cx="686974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56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7752"/>
              </p:ext>
            </p:extLst>
          </p:nvPr>
        </p:nvGraphicFramePr>
        <p:xfrm>
          <a:off x="1763688" y="2157437"/>
          <a:ext cx="5616624" cy="17787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159"/>
                <a:gridCol w="1942351"/>
                <a:gridCol w="1206695"/>
                <a:gridCol w="651206"/>
                <a:gridCol w="944213"/>
              </a:tblGrid>
              <a:tr h="271236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  <a:endParaRPr lang="pt-PT" sz="900" b="1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2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baseline="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#mo0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</a:t>
                      </a:r>
                      <a:r>
                        <a:rPr lang="pt-PT" sz="12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Ls24d300h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400€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800" u="sng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35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2192"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#mo1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zxc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12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600€</a:t>
                      </a:r>
                      <a:endParaRPr lang="pt-PT" sz="12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 smtClean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3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Retângulo 32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48" name="Rectangle 36">
            <a:hlinkClick r:id="rId10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5">
            <a:hlinkClick r:id="rId11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0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Opções de administrador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09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628" y="2152288"/>
            <a:ext cx="1727684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Gerir encomendas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52628" y="2632354"/>
            <a:ext cx="1727684" cy="27699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Alterar dados pessoais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1656846" y="2157435"/>
            <a:ext cx="41044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pessoais: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Nome: </a:t>
            </a:r>
            <a:r>
              <a:rPr lang="pt-PT" sz="12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Senha: </a:t>
            </a:r>
            <a:r>
              <a:rPr lang="pt-PT" sz="1200" dirty="0" smtClean="0"/>
              <a:t>•••••••••••</a:t>
            </a:r>
            <a:r>
              <a:rPr lang="pt-PT" sz="1200" dirty="0"/>
              <a:t>•</a:t>
            </a:r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Género: Masculino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 14-Outubro-1985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Morada: Rua desce e sobe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Telefone: 931111111		</a:t>
            </a:r>
          </a:p>
          <a:p>
            <a:pPr algn="ctr"/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33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47">
            <a:hlinkClick r:id="rId9" action="ppaction://hlinksldjump"/>
          </p:cNvPr>
          <p:cNvSpPr/>
          <p:nvPr/>
        </p:nvSpPr>
        <p:spPr>
          <a:xfrm>
            <a:off x="5652628" y="2626020"/>
            <a:ext cx="172068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angle 47">
            <a:hlinkClick r:id="rId10" action="ppaction://hlinksldjump"/>
          </p:cNvPr>
          <p:cNvSpPr/>
          <p:nvPr/>
        </p:nvSpPr>
        <p:spPr>
          <a:xfrm>
            <a:off x="5652628" y="2145718"/>
            <a:ext cx="17276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51" name="Rectangle 36">
            <a:hlinkClick r:id="rId12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15">
            <a:hlinkClick r:id="rId13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4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8855" y="4448636"/>
            <a:ext cx="18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Procurar por código: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266" y="4432578"/>
            <a:ext cx="22689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3707" y="4432577"/>
            <a:ext cx="405864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8854" y="4880193"/>
            <a:ext cx="18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Procurar por estado: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3707" y="4876383"/>
            <a:ext cx="110942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confirmar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8487" y="4876384"/>
            <a:ext cx="1103703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Entregue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3267" y="4876384"/>
            <a:ext cx="1103703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Pentende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92515" y="2127170"/>
            <a:ext cx="1559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1-4 de 12 encomendas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u="sng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7"/>
          <p:cNvSpPr txBox="1"/>
          <p:nvPr/>
        </p:nvSpPr>
        <p:spPr>
          <a:xfrm>
            <a:off x="4204535" y="5877272"/>
            <a:ext cx="26184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8"/>
          <p:cNvSpPr txBox="1"/>
          <p:nvPr/>
        </p:nvSpPr>
        <p:spPr>
          <a:xfrm>
            <a:off x="4441076" y="5877272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TextBox 49"/>
          <p:cNvSpPr txBox="1"/>
          <p:nvPr/>
        </p:nvSpPr>
        <p:spPr>
          <a:xfrm>
            <a:off x="4657100" y="5877272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6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64312"/>
              </p:ext>
            </p:extLst>
          </p:nvPr>
        </p:nvGraphicFramePr>
        <p:xfrm>
          <a:off x="1763688" y="2154127"/>
          <a:ext cx="5616624" cy="20863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0080"/>
                <a:gridCol w="966988"/>
                <a:gridCol w="1049236"/>
                <a:gridCol w="820838"/>
                <a:gridCol w="748830"/>
                <a:gridCol w="662580"/>
                <a:gridCol w="648072"/>
              </a:tblGrid>
              <a:tr h="394986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#abcd_1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Ls24d300h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Pendente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b="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  <a:endParaRPr lang="pt-PT" sz="900" b="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#ewqr_5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MN43D-PZ.AEU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Pendente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#xyz_2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MN43D-PZ.AEU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Entregue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#dfghj_1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Ls24d300h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Por Confirmar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6" name="Imagem 6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95" y="2775410"/>
            <a:ext cx="172913" cy="144016"/>
          </a:xfrm>
          <a:prstGeom prst="rect">
            <a:avLst/>
          </a:prstGeom>
        </p:spPr>
      </p:pic>
      <p:pic>
        <p:nvPicPr>
          <p:cNvPr id="67" name="Imagem 6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3" y="3196856"/>
            <a:ext cx="172913" cy="144016"/>
          </a:xfrm>
          <a:prstGeom prst="rect">
            <a:avLst/>
          </a:prstGeom>
        </p:spPr>
      </p:pic>
      <p:pic>
        <p:nvPicPr>
          <p:cNvPr id="68" name="Imagem 6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2" y="3589842"/>
            <a:ext cx="172913" cy="144016"/>
          </a:xfrm>
          <a:prstGeom prst="rect">
            <a:avLst/>
          </a:prstGeom>
        </p:spPr>
      </p:pic>
      <p:pic>
        <p:nvPicPr>
          <p:cNvPr id="69" name="Imagem 6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2" y="4025343"/>
            <a:ext cx="172913" cy="144016"/>
          </a:xfrm>
          <a:prstGeom prst="rect">
            <a:avLst/>
          </a:prstGeom>
        </p:spPr>
      </p:pic>
      <p:pic>
        <p:nvPicPr>
          <p:cNvPr id="70" name="Imagem 6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03" y="2760396"/>
            <a:ext cx="172800" cy="144000"/>
          </a:xfrm>
          <a:prstGeom prst="rect">
            <a:avLst/>
          </a:prstGeom>
        </p:spPr>
      </p:pic>
      <p:pic>
        <p:nvPicPr>
          <p:cNvPr id="71" name="Imagem 70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3203065"/>
            <a:ext cx="172800" cy="144000"/>
          </a:xfrm>
          <a:prstGeom prst="rect">
            <a:avLst/>
          </a:prstGeom>
        </p:spPr>
      </p:pic>
      <p:pic>
        <p:nvPicPr>
          <p:cNvPr id="72" name="Imagem 71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3614786"/>
            <a:ext cx="172800" cy="144000"/>
          </a:xfrm>
          <a:prstGeom prst="rect">
            <a:avLst/>
          </a:prstGeom>
        </p:spPr>
      </p:pic>
      <p:pic>
        <p:nvPicPr>
          <p:cNvPr id="73" name="Imagem 7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4025351"/>
            <a:ext cx="172800" cy="144000"/>
          </a:xfrm>
          <a:prstGeom prst="rect">
            <a:avLst/>
          </a:prstGeom>
        </p:spPr>
      </p:pic>
      <p:sp>
        <p:nvSpPr>
          <p:cNvPr id="52" name="Rectangle 51">
            <a:hlinkClick r:id="rId7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2">
            <a:hlinkClick r:id="rId8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3">
            <a:hlinkClick r:id="rId9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5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0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57">
            <a:hlinkClick r:id="rId11" action="ppaction://hlinksldjump"/>
          </p:cNvPr>
          <p:cNvSpPr/>
          <p:nvPr/>
        </p:nvSpPr>
        <p:spPr>
          <a:xfrm>
            <a:off x="6211785" y="3848186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57">
            <a:hlinkClick r:id="rId11" action="ppaction://hlinksldjump"/>
          </p:cNvPr>
          <p:cNvSpPr/>
          <p:nvPr/>
        </p:nvSpPr>
        <p:spPr>
          <a:xfrm>
            <a:off x="6207391" y="3441950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57">
            <a:hlinkClick r:id="rId11" action="ppaction://hlinksldjump"/>
          </p:cNvPr>
          <p:cNvSpPr/>
          <p:nvPr/>
        </p:nvSpPr>
        <p:spPr>
          <a:xfrm>
            <a:off x="6207391" y="3034588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angle 57">
            <a:hlinkClick r:id="rId11" action="ppaction://hlinksldjump"/>
          </p:cNvPr>
          <p:cNvSpPr/>
          <p:nvPr/>
        </p:nvSpPr>
        <p:spPr>
          <a:xfrm>
            <a:off x="6196703" y="2612377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57">
            <a:hlinkClick r:id="rId12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57">
            <a:hlinkClick r:id="rId13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57">
            <a:hlinkClick r:id="rId14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ctangle 57">
            <a:hlinkClick r:id="rId15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tângulo 74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CaixaDeTexto 7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m 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82" name="Rectangle 36">
            <a:hlinkClick r:id="rId17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Rectangle 15">
            <a:hlinkClick r:id="rId18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0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1051" y="4418528"/>
            <a:ext cx="18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Alterar Estado: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4603" y="4418528"/>
            <a:ext cx="1468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latin typeface="Arial" pitchFamily="34" charset="0"/>
                <a:cs typeface="Arial" pitchFamily="34" charset="0"/>
              </a:rPr>
              <a:t>Pendente</a:t>
            </a:r>
            <a:endParaRPr lang="pt-PT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7604" y="4418528"/>
            <a:ext cx="680580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Validar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46"/>
          <p:cNvSpPr txBox="1"/>
          <p:nvPr/>
        </p:nvSpPr>
        <p:spPr>
          <a:xfrm>
            <a:off x="7492515" y="2127170"/>
            <a:ext cx="1559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1-4 de 12 encomendas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Isosceles Triangle 70"/>
          <p:cNvSpPr/>
          <p:nvPr/>
        </p:nvSpPr>
        <p:spPr>
          <a:xfrm flipV="1">
            <a:off x="5187564" y="4513975"/>
            <a:ext cx="164052" cy="105634"/>
          </a:xfrm>
          <a:prstGeom prst="triangle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solidFill>
                <a:prstClr val="white"/>
              </a:solidFill>
            </a:endParaRPr>
          </a:p>
        </p:txBody>
      </p:sp>
      <p:sp>
        <p:nvSpPr>
          <p:cNvPr id="44" name="TextBox 71"/>
          <p:cNvSpPr txBox="1"/>
          <p:nvPr/>
        </p:nvSpPr>
        <p:spPr>
          <a:xfrm>
            <a:off x="3964603" y="4695527"/>
            <a:ext cx="146836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Entregue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Confirmar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u="sng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45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5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angle 57">
            <a:hlinkClick r:id="rId13" action="ppaction://hlinksldjump"/>
          </p:cNvPr>
          <p:cNvSpPr/>
          <p:nvPr/>
        </p:nvSpPr>
        <p:spPr>
          <a:xfrm>
            <a:off x="5547604" y="4417307"/>
            <a:ext cx="700662" cy="288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6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3713"/>
              </p:ext>
            </p:extLst>
          </p:nvPr>
        </p:nvGraphicFramePr>
        <p:xfrm>
          <a:off x="1763688" y="2154127"/>
          <a:ext cx="5616624" cy="20863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0080"/>
                <a:gridCol w="966988"/>
                <a:gridCol w="1049236"/>
                <a:gridCol w="820838"/>
                <a:gridCol w="748830"/>
                <a:gridCol w="662580"/>
                <a:gridCol w="648072"/>
              </a:tblGrid>
              <a:tr h="394986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#abcd_1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Ls24d300h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Pendente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b="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  <a:endParaRPr lang="pt-PT" sz="900" b="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#ewqr_5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MN43D-PZ.AEU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Pendente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#xyz_2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MN43D-PZ.AEU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Entregue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#dfghj_1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Ls24d300h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edgarbicho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Por Confirmar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Alterar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Remover</a:t>
                      </a:r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6" name="Imagem 65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95" y="2775410"/>
            <a:ext cx="172913" cy="144016"/>
          </a:xfrm>
          <a:prstGeom prst="rect">
            <a:avLst/>
          </a:prstGeom>
        </p:spPr>
      </p:pic>
      <p:pic>
        <p:nvPicPr>
          <p:cNvPr id="67" name="Imagem 66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3" y="3196856"/>
            <a:ext cx="172913" cy="144016"/>
          </a:xfrm>
          <a:prstGeom prst="rect">
            <a:avLst/>
          </a:prstGeom>
        </p:spPr>
      </p:pic>
      <p:pic>
        <p:nvPicPr>
          <p:cNvPr id="68" name="Imagem 67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2" y="3589842"/>
            <a:ext cx="172913" cy="144016"/>
          </a:xfrm>
          <a:prstGeom prst="rect">
            <a:avLst/>
          </a:prstGeom>
        </p:spPr>
      </p:pic>
      <p:pic>
        <p:nvPicPr>
          <p:cNvPr id="69" name="Imagem 68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2" y="4025343"/>
            <a:ext cx="172913" cy="144016"/>
          </a:xfrm>
          <a:prstGeom prst="rect">
            <a:avLst/>
          </a:prstGeom>
        </p:spPr>
      </p:pic>
      <p:pic>
        <p:nvPicPr>
          <p:cNvPr id="70" name="Imagem 69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03" y="2760396"/>
            <a:ext cx="172800" cy="144000"/>
          </a:xfrm>
          <a:prstGeom prst="rect">
            <a:avLst/>
          </a:prstGeom>
        </p:spPr>
      </p:pic>
      <p:pic>
        <p:nvPicPr>
          <p:cNvPr id="71" name="Imagem 70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3203065"/>
            <a:ext cx="172800" cy="144000"/>
          </a:xfrm>
          <a:prstGeom prst="rect">
            <a:avLst/>
          </a:prstGeom>
        </p:spPr>
      </p:pic>
      <p:pic>
        <p:nvPicPr>
          <p:cNvPr id="72" name="Imagem 71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3614786"/>
            <a:ext cx="172800" cy="144000"/>
          </a:xfrm>
          <a:prstGeom prst="rect">
            <a:avLst/>
          </a:prstGeom>
        </p:spPr>
      </p:pic>
      <p:pic>
        <p:nvPicPr>
          <p:cNvPr id="73" name="Imagem 72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3" y="4025351"/>
            <a:ext cx="172800" cy="144000"/>
          </a:xfrm>
          <a:prstGeom prst="rect">
            <a:avLst/>
          </a:prstGeom>
        </p:spPr>
      </p:pic>
      <p:sp>
        <p:nvSpPr>
          <p:cNvPr id="74" name="Rectangle 57">
            <a:hlinkClick r:id="rId16" action="ppaction://hlinksldjump"/>
          </p:cNvPr>
          <p:cNvSpPr/>
          <p:nvPr/>
        </p:nvSpPr>
        <p:spPr>
          <a:xfrm>
            <a:off x="6211785" y="3848186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angle 57">
            <a:hlinkClick r:id="rId16" action="ppaction://hlinksldjump"/>
          </p:cNvPr>
          <p:cNvSpPr/>
          <p:nvPr/>
        </p:nvSpPr>
        <p:spPr>
          <a:xfrm>
            <a:off x="6207391" y="3441950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57">
            <a:hlinkClick r:id="rId16" action="ppaction://hlinksldjump"/>
          </p:cNvPr>
          <p:cNvSpPr/>
          <p:nvPr/>
        </p:nvSpPr>
        <p:spPr>
          <a:xfrm>
            <a:off x="6207391" y="3034588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57">
            <a:hlinkClick r:id="rId16" action="ppaction://hlinksldjump"/>
          </p:cNvPr>
          <p:cNvSpPr/>
          <p:nvPr/>
        </p:nvSpPr>
        <p:spPr>
          <a:xfrm>
            <a:off x="6196703" y="2612377"/>
            <a:ext cx="378296" cy="305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CaixaDeTexto 7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m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82" name="Rectangle 36">
            <a:hlinkClick r:id="rId18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15">
            <a:hlinkClick r:id="rId19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04691"/>
              </p:ext>
            </p:extLst>
          </p:nvPr>
        </p:nvGraphicFramePr>
        <p:xfrm>
          <a:off x="2053007" y="2544507"/>
          <a:ext cx="5015688" cy="33193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1759"/>
                <a:gridCol w="1613217"/>
                <a:gridCol w="1080120"/>
                <a:gridCol w="720080"/>
                <a:gridCol w="840512"/>
              </a:tblGrid>
              <a:tr h="349773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 (marca + modelo)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#tv0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</a:t>
                      </a:r>
                      <a:r>
                        <a:rPr lang="pt-PT" sz="900" dirty="0" err="1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yeq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150€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#tv1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MN43D-PZ.AEU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450€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#tv2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SONY ABC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300€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#tv10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Sony x1y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1450€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115720" y="2114615"/>
            <a:ext cx="1462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1-10 de 30 produtos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76903" y="2362510"/>
            <a:ext cx="125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Ordenar por: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94609" y="2599332"/>
            <a:ext cx="179704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 flipV="1">
            <a:off x="8763525" y="2683300"/>
            <a:ext cx="164052" cy="105634"/>
          </a:xfrm>
          <a:prstGeom prst="triangle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4609" y="2847053"/>
            <a:ext cx="179704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decrescente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A-Z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Z-A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Quantidade: crescente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Quantidade: decrescente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17142" y="2118609"/>
            <a:ext cx="18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Marca, modelo, código: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3503" y="2114637"/>
            <a:ext cx="22322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3068" y="2114637"/>
            <a:ext cx="432048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u="sng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ctangle 43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angle 58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9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ctangle 57">
            <a:hlinkClick r:id="rId13" action="ppaction://hlinksldjump"/>
          </p:cNvPr>
          <p:cNvSpPr/>
          <p:nvPr/>
        </p:nvSpPr>
        <p:spPr>
          <a:xfrm>
            <a:off x="6256972" y="3013434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ctangle 57">
            <a:hlinkClick r:id="rId13" action="ppaction://hlinksldjump"/>
          </p:cNvPr>
          <p:cNvSpPr/>
          <p:nvPr/>
        </p:nvSpPr>
        <p:spPr>
          <a:xfrm>
            <a:off x="6256972" y="3358945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Rectangle 57">
            <a:hlinkClick r:id="rId13" action="ppaction://hlinksldjump"/>
          </p:cNvPr>
          <p:cNvSpPr/>
          <p:nvPr/>
        </p:nvSpPr>
        <p:spPr>
          <a:xfrm>
            <a:off x="6256972" y="3714831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angle 57">
            <a:hlinkClick r:id="rId13" action="ppaction://hlinksldjump"/>
          </p:cNvPr>
          <p:cNvSpPr/>
          <p:nvPr/>
        </p:nvSpPr>
        <p:spPr>
          <a:xfrm>
            <a:off x="6239258" y="5500283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TextBox 47"/>
          <p:cNvSpPr txBox="1"/>
          <p:nvPr/>
        </p:nvSpPr>
        <p:spPr>
          <a:xfrm>
            <a:off x="4204535" y="5960313"/>
            <a:ext cx="26184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4441076" y="5960313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4657100" y="5960313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CaixaDeTexto 72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76" name="Rectangle 36">
            <a:hlinkClick r:id="rId15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15">
            <a:hlinkClick r:id="rId16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6306" y="4037030"/>
            <a:ext cx="10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235" y="21643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cap="all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9959" y="2405814"/>
            <a:ext cx="2664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 o LED Original</a:t>
            </a:r>
            <a:endParaRPr lang="pt-PT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LG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 LED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 30’’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Preto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 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stock</a:t>
            </a:r>
            <a:endParaRPr lang="pt-PT" sz="1200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8244" y="4579707"/>
            <a:ext cx="180392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Produto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28243" y="4993937"/>
            <a:ext cx="180392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Produto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u="sng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2509696"/>
            <a:ext cx="2640713" cy="1516281"/>
          </a:xfrm>
          <a:prstGeom prst="rect">
            <a:avLst/>
          </a:prstGeom>
        </p:spPr>
      </p:pic>
      <p:sp>
        <p:nvSpPr>
          <p:cNvPr id="41" name="Rectangle 40">
            <a:hlinkClick r:id="rId6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ctangle 43">
            <a:hlinkClick r:id="rId7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45">
            <a:hlinkClick r:id="rId8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angle 48">
            <a:hlinkClick r:id="rId9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7">
            <a:hlinkClick r:id="rId10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11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7">
            <a:hlinkClick r:id="rId12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7">
            <a:hlinkClick r:id="rId13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4" action="ppaction://hlinksldjump"/>
          </p:cNvPr>
          <p:cNvSpPr/>
          <p:nvPr/>
        </p:nvSpPr>
        <p:spPr>
          <a:xfrm>
            <a:off x="4828243" y="4993937"/>
            <a:ext cx="1803921" cy="2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0" action="ppaction://hlinksldjump"/>
          </p:cNvPr>
          <p:cNvSpPr/>
          <p:nvPr/>
        </p:nvSpPr>
        <p:spPr>
          <a:xfrm>
            <a:off x="4828242" y="4579707"/>
            <a:ext cx="1803921" cy="2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 58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CaixaDeTexto 59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3" name="Rectangle 36">
            <a:hlinkClick r:id="rId16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15">
            <a:hlinkClick r:id="rId17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5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Folha de Estilo</a:t>
            </a:r>
            <a:endParaRPr lang="pt-PT" sz="24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Barra de pesquisa: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11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do border: 1.5 pt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borda e letra: </a:t>
            </a:r>
          </a:p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Botão de carrinho de compras: 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10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 </a:t>
            </a:r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Botão de Login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 </a:t>
            </a:r>
          </a:p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principal: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 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Fundo: 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Link ativo: fundo</a:t>
            </a:r>
          </a:p>
          <a:p>
            <a:r>
              <a:rPr lang="pt-PT" sz="16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Header</a:t>
            </a:r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Fundo: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Borda em Baixo: </a:t>
            </a:r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6404" y="3601441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8691" y="5013176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36404" y="2960948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9832" y="4581128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16016" y="1600199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Títulos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 do título: 18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Negrito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letra: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Textos e formulários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 do texto: 12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letra:</a:t>
            </a:r>
          </a:p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Footer: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Fundo: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da letra: 9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Preços, modelo de produto, slogan: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18 negrito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Letra: </a:t>
            </a:r>
          </a:p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Subtítulos: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 do texto: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12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Negrito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letra:</a:t>
            </a: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9832" y="4797152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8218" y="3016385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48218" y="3623581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48218" y="3839605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8218" y="2332010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3058691" y="2309870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8" name="Rectangle 9"/>
          <p:cNvSpPr/>
          <p:nvPr/>
        </p:nvSpPr>
        <p:spPr>
          <a:xfrm>
            <a:off x="7144162" y="4745597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9" name="Rectangle 17"/>
          <p:cNvSpPr/>
          <p:nvPr/>
        </p:nvSpPr>
        <p:spPr>
          <a:xfrm>
            <a:off x="7648218" y="4740665"/>
            <a:ext cx="504056" cy="220955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7648218" y="5711324"/>
            <a:ext cx="504056" cy="220955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7200" y="1600199"/>
            <a:ext cx="8229600" cy="4525964"/>
          </a:xfrm>
          <a:prstGeom prst="rect">
            <a:avLst/>
          </a:prstGeom>
          <a:noFill/>
          <a:ln w="76200">
            <a:solidFill>
              <a:srgbClr val="7CA6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3058691" y="5506822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3058691" y="5722846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20320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cap="all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67744" y="2356933"/>
            <a:ext cx="26642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443" y="2849762"/>
            <a:ext cx="35909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5813" y="429718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5813" y="393714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30”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85813" y="357710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85812" y="3217060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MN43D-PZ.AEU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5813" y="465722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2443" y="5028293"/>
            <a:ext cx="3590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5813" y="5388422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#tv1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u="sng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extBox 58"/>
          <p:cNvSpPr txBox="1"/>
          <p:nvPr/>
        </p:nvSpPr>
        <p:spPr>
          <a:xfrm>
            <a:off x="3185813" y="5746117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 o LED Original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7380312" y="5746117"/>
            <a:ext cx="956750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1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2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7">
            <a:hlinkClick r:id="rId13" action="ppaction://hlinksldjump"/>
          </p:cNvPr>
          <p:cNvSpPr/>
          <p:nvPr/>
        </p:nvSpPr>
        <p:spPr>
          <a:xfrm>
            <a:off x="7371563" y="5735070"/>
            <a:ext cx="965499" cy="28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tângulo 60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CaixaDeTexto 65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9" name="Rectangle 36">
            <a:hlinkClick r:id="rId15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angle 15">
            <a:hlinkClick r:id="rId16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9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77972" y="2052976"/>
            <a:ext cx="3086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nova </a:t>
            </a:r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televisão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7999" y="2486293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7999" y="3961320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67999" y="3592858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7999" y="3227398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7999" y="2856236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7999" y="4326631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7999" y="4691942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67999" y="5060404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extBox 59"/>
          <p:cNvSpPr txBox="1"/>
          <p:nvPr/>
        </p:nvSpPr>
        <p:spPr>
          <a:xfrm>
            <a:off x="7380312" y="5746117"/>
            <a:ext cx="956750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2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angle 60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ctangle 57">
            <a:hlinkClick r:id="rId9" action="ppaction://hlinksldjump"/>
          </p:cNvPr>
          <p:cNvSpPr/>
          <p:nvPr/>
        </p:nvSpPr>
        <p:spPr>
          <a:xfrm>
            <a:off x="7380313" y="5733576"/>
            <a:ext cx="956750" cy="28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tângulo 54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CaixaDeTexto 57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8" name="Rectangle 36">
            <a:hlinkClick r:id="rId14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15">
            <a:hlinkClick r:id="rId15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5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91424"/>
              </p:ext>
            </p:extLst>
          </p:nvPr>
        </p:nvGraphicFramePr>
        <p:xfrm>
          <a:off x="2053007" y="2544507"/>
          <a:ext cx="5015688" cy="33193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0801"/>
                <a:gridCol w="1584176"/>
                <a:gridCol w="1080120"/>
                <a:gridCol w="720080"/>
                <a:gridCol w="840511"/>
              </a:tblGrid>
              <a:tr h="349773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Código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Produto (marca + modelo)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PT" sz="12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b="1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#mo0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</a:t>
                      </a: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Ls24d300h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400€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LG </a:t>
                      </a:r>
                      <a:r>
                        <a:rPr lang="pt-PT" sz="900" dirty="0" err="1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zxc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300€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ASUS ABC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100€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aseline="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#mo10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SAMSUNG x1y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1000€</a:t>
                      </a:r>
                      <a:endParaRPr lang="pt-PT" sz="900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u="sng" dirty="0" smtClean="0">
                          <a:solidFill>
                            <a:srgbClr val="535355"/>
                          </a:solidFill>
                          <a:latin typeface="Arial" pitchFamily="34" charset="0"/>
                          <a:cs typeface="Arial" pitchFamily="34" charset="0"/>
                        </a:rPr>
                        <a:t>Selecionar</a:t>
                      </a:r>
                    </a:p>
                    <a:p>
                      <a:pPr algn="ctr"/>
                      <a:endParaRPr lang="pt-PT" sz="900" u="sng" dirty="0">
                        <a:solidFill>
                          <a:srgbClr val="53535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5" name="TextBox 50"/>
          <p:cNvSpPr txBox="1"/>
          <p:nvPr/>
        </p:nvSpPr>
        <p:spPr>
          <a:xfrm>
            <a:off x="7115720" y="2114615"/>
            <a:ext cx="1462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1-10 de 30 produtos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51"/>
          <p:cNvSpPr txBox="1"/>
          <p:nvPr/>
        </p:nvSpPr>
        <p:spPr>
          <a:xfrm>
            <a:off x="7076903" y="2362510"/>
            <a:ext cx="125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Ordenar por:</a:t>
            </a:r>
            <a:endParaRPr lang="pt-PT" sz="105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2"/>
          <p:cNvSpPr txBox="1"/>
          <p:nvPr/>
        </p:nvSpPr>
        <p:spPr>
          <a:xfrm>
            <a:off x="7194609" y="2599332"/>
            <a:ext cx="179704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sosceles Triangle 53"/>
          <p:cNvSpPr/>
          <p:nvPr/>
        </p:nvSpPr>
        <p:spPr>
          <a:xfrm flipV="1">
            <a:off x="8763525" y="2683300"/>
            <a:ext cx="164052" cy="105634"/>
          </a:xfrm>
          <a:prstGeom prst="triangle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solidFill>
                <a:prstClr val="white"/>
              </a:solidFill>
            </a:endParaRPr>
          </a:p>
        </p:txBody>
      </p:sp>
      <p:sp>
        <p:nvSpPr>
          <p:cNvPr id="61" name="TextBox 54"/>
          <p:cNvSpPr txBox="1"/>
          <p:nvPr/>
        </p:nvSpPr>
        <p:spPr>
          <a:xfrm>
            <a:off x="7194609" y="2847053"/>
            <a:ext cx="179704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decrescente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A-Z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Z-A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Quantidade: crescente</a:t>
            </a:r>
          </a:p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Quantidade: decrescente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angle 48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angle 50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1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3" action="ppaction://hlinksldjump"/>
          </p:cNvPr>
          <p:cNvSpPr/>
          <p:nvPr/>
        </p:nvSpPr>
        <p:spPr>
          <a:xfrm>
            <a:off x="6256972" y="3013434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3" action="ppaction://hlinksldjump"/>
          </p:cNvPr>
          <p:cNvSpPr/>
          <p:nvPr/>
        </p:nvSpPr>
        <p:spPr>
          <a:xfrm>
            <a:off x="6263838" y="3353543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Rectangle 57">
            <a:hlinkClick r:id="rId13" action="ppaction://hlinksldjump"/>
          </p:cNvPr>
          <p:cNvSpPr/>
          <p:nvPr/>
        </p:nvSpPr>
        <p:spPr>
          <a:xfrm>
            <a:off x="6256972" y="3717974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angle 57">
            <a:hlinkClick r:id="rId13" action="ppaction://hlinksldjump"/>
          </p:cNvPr>
          <p:cNvSpPr/>
          <p:nvPr/>
        </p:nvSpPr>
        <p:spPr>
          <a:xfrm>
            <a:off x="6256972" y="5482757"/>
            <a:ext cx="712812" cy="135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TextBox 47"/>
          <p:cNvSpPr txBox="1"/>
          <p:nvPr/>
        </p:nvSpPr>
        <p:spPr>
          <a:xfrm>
            <a:off x="4204535" y="5960313"/>
            <a:ext cx="26184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4441076" y="5960313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4657100" y="5960313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" name="TextBox 55"/>
          <p:cNvSpPr txBox="1"/>
          <p:nvPr/>
        </p:nvSpPr>
        <p:spPr>
          <a:xfrm>
            <a:off x="2117142" y="2118609"/>
            <a:ext cx="181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Marca, modelo, código: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56"/>
          <p:cNvSpPr txBox="1"/>
          <p:nvPr/>
        </p:nvSpPr>
        <p:spPr>
          <a:xfrm>
            <a:off x="3993503" y="2114637"/>
            <a:ext cx="22322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57"/>
          <p:cNvSpPr txBox="1"/>
          <p:nvPr/>
        </p:nvSpPr>
        <p:spPr>
          <a:xfrm>
            <a:off x="6423068" y="2114637"/>
            <a:ext cx="432048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pt-PT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CaixaDeTexto 62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76" name="Rectangle 36">
            <a:hlinkClick r:id="rId15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15">
            <a:hlinkClick r:id="rId16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3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54" y="2267096"/>
            <a:ext cx="2948607" cy="19238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07560" y="4069520"/>
            <a:ext cx="10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4163" y="1952475"/>
            <a:ext cx="26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8574" y="2305043"/>
            <a:ext cx="27420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b="1" dirty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en-US" b="1" dirty="0" err="1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endParaRPr lang="en-US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Samsung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 LED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 24’’</a:t>
            </a: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Preto</a:t>
            </a:r>
          </a:p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 </a:t>
            </a:r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stock</a:t>
            </a:r>
            <a:endParaRPr lang="pt-PT" sz="1200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06860" y="4478936"/>
            <a:ext cx="180392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Produto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06859" y="4893166"/>
            <a:ext cx="1803921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Produto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Rectangle 40">
            <a:hlinkClick r:id="rId6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ctangle 43">
            <a:hlinkClick r:id="rId7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45">
            <a:hlinkClick r:id="rId8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 47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angle 48">
            <a:hlinkClick r:id="rId9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7">
            <a:hlinkClick r:id="rId10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7">
            <a:hlinkClick r:id="rId11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12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7">
            <a:hlinkClick r:id="rId13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7">
            <a:hlinkClick r:id="rId12" action="ppaction://hlinksldjump"/>
          </p:cNvPr>
          <p:cNvSpPr/>
          <p:nvPr/>
        </p:nvSpPr>
        <p:spPr>
          <a:xfrm>
            <a:off x="4606858" y="4460789"/>
            <a:ext cx="1803921" cy="28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4" action="ppaction://hlinksldjump"/>
          </p:cNvPr>
          <p:cNvSpPr/>
          <p:nvPr/>
        </p:nvSpPr>
        <p:spPr>
          <a:xfrm>
            <a:off x="4606859" y="4881028"/>
            <a:ext cx="1803921" cy="28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 57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CaixaDeTexto 58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2" name="Rectangle 36">
            <a:hlinkClick r:id="rId16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15">
            <a:hlinkClick r:id="rId17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20320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Ls24d300h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67743" y="2365869"/>
            <a:ext cx="26642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443" y="2849762"/>
            <a:ext cx="35909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5813" y="429718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5813" y="393714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24”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85813" y="357710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85812" y="3217060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Ls24d300h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85813" y="4657220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2443" y="5028293"/>
            <a:ext cx="3590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5813" y="5388422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#mo0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4" name="TextBox 58"/>
          <p:cNvSpPr txBox="1"/>
          <p:nvPr/>
        </p:nvSpPr>
        <p:spPr>
          <a:xfrm>
            <a:off x="3185813" y="5746117"/>
            <a:ext cx="35875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e Funcionalidade num Design Único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7380312" y="5746117"/>
            <a:ext cx="956750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angle 51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52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7">
            <a:hlinkClick r:id="rId13" action="ppaction://hlinksldjump"/>
          </p:cNvPr>
          <p:cNvSpPr/>
          <p:nvPr/>
        </p:nvSpPr>
        <p:spPr>
          <a:xfrm>
            <a:off x="7380313" y="5739881"/>
            <a:ext cx="956750" cy="28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tângulo 60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CaixaDeTexto 65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9" name="Rectangle 36">
            <a:hlinkClick r:id="rId15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angle 15">
            <a:hlinkClick r:id="rId16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8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37"/>
          <p:cNvSpPr txBox="1"/>
          <p:nvPr/>
        </p:nvSpPr>
        <p:spPr>
          <a:xfrm>
            <a:off x="2277972" y="2052976"/>
            <a:ext cx="2942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</a:t>
            </a:r>
            <a:r>
              <a:rPr lang="en-US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novo monitor: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Tamanho:</a:t>
            </a:r>
          </a:p>
          <a:p>
            <a:endParaRPr lang="pt-PT" sz="1200" dirty="0" smtClean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Cor: 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Código:</a:t>
            </a:r>
          </a:p>
          <a:p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3167999" y="2486293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167999" y="3961320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1" name="TextBox 45"/>
          <p:cNvSpPr txBox="1"/>
          <p:nvPr/>
        </p:nvSpPr>
        <p:spPr>
          <a:xfrm>
            <a:off x="3167999" y="3592858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2" name="TextBox 47"/>
          <p:cNvSpPr txBox="1"/>
          <p:nvPr/>
        </p:nvSpPr>
        <p:spPr>
          <a:xfrm>
            <a:off x="3167999" y="3227398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3167999" y="2856236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7" name="TextBox 49"/>
          <p:cNvSpPr txBox="1"/>
          <p:nvPr/>
        </p:nvSpPr>
        <p:spPr>
          <a:xfrm>
            <a:off x="3167999" y="4326631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3167999" y="4691942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49" name="TextBox 58"/>
          <p:cNvSpPr txBox="1"/>
          <p:nvPr/>
        </p:nvSpPr>
        <p:spPr>
          <a:xfrm>
            <a:off x="3167999" y="5060404"/>
            <a:ext cx="35875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prstClr val="white"/>
              </a:solidFill>
            </a:endParaRPr>
          </a:p>
        </p:txBody>
      </p:sp>
      <p:sp>
        <p:nvSpPr>
          <p:cNvPr id="50" name="TextBox 28"/>
          <p:cNvSpPr txBox="1"/>
          <p:nvPr/>
        </p:nvSpPr>
        <p:spPr>
          <a:xfrm>
            <a:off x="158635" y="2154132"/>
            <a:ext cx="1369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Encomendas</a:t>
            </a:r>
          </a:p>
          <a:p>
            <a:endParaRPr lang="pt-PT" sz="1200" b="1" u="sng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Televisões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nova</a:t>
            </a:r>
            <a:endParaRPr lang="pt-PT" sz="1200" b="1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Monitores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Existentes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Inserir </a:t>
            </a: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novo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58635" y="2154132"/>
            <a:ext cx="1369128" cy="18542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extBox 59"/>
          <p:cNvSpPr txBox="1"/>
          <p:nvPr/>
        </p:nvSpPr>
        <p:spPr>
          <a:xfrm>
            <a:off x="7380312" y="5746117"/>
            <a:ext cx="956750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hlinkClick r:id="rId5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ctangle 43">
            <a:hlinkClick r:id="rId6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angle 45">
            <a:hlinkClick r:id="rId7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3">
            <a:hlinkClick r:id="" action="ppaction://hlinkshowjump?jump=firstslide"/>
          </p:cNvPr>
          <p:cNvSpPr/>
          <p:nvPr/>
        </p:nvSpPr>
        <p:spPr>
          <a:xfrm>
            <a:off x="8154144" y="461155"/>
            <a:ext cx="378296" cy="1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 54">
            <a:hlinkClick r:id="rId8" action="ppaction://hlinksldjump"/>
          </p:cNvPr>
          <p:cNvSpPr/>
          <p:nvPr/>
        </p:nvSpPr>
        <p:spPr>
          <a:xfrm>
            <a:off x="8154144" y="322656"/>
            <a:ext cx="378296" cy="13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7">
            <a:hlinkClick r:id="rId9" action="ppaction://hlinksldjump"/>
          </p:cNvPr>
          <p:cNvSpPr/>
          <p:nvPr/>
        </p:nvSpPr>
        <p:spPr>
          <a:xfrm>
            <a:off x="395536" y="2747931"/>
            <a:ext cx="720080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57">
            <a:hlinkClick r:id="rId10" action="ppaction://hlinksldjump"/>
          </p:cNvPr>
          <p:cNvSpPr/>
          <p:nvPr/>
        </p:nvSpPr>
        <p:spPr>
          <a:xfrm>
            <a:off x="395536" y="2936504"/>
            <a:ext cx="864096" cy="18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 57">
            <a:hlinkClick r:id="rId11" action="ppaction://hlinksldjump"/>
          </p:cNvPr>
          <p:cNvSpPr/>
          <p:nvPr/>
        </p:nvSpPr>
        <p:spPr>
          <a:xfrm>
            <a:off x="395536" y="3461912"/>
            <a:ext cx="727856" cy="19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angle 57">
            <a:hlinkClick r:id="rId12" action="ppaction://hlinksldjump"/>
          </p:cNvPr>
          <p:cNvSpPr/>
          <p:nvPr/>
        </p:nvSpPr>
        <p:spPr>
          <a:xfrm>
            <a:off x="387518" y="3647237"/>
            <a:ext cx="872113" cy="186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57">
            <a:hlinkClick r:id="rId11" action="ppaction://hlinksldjump"/>
          </p:cNvPr>
          <p:cNvSpPr/>
          <p:nvPr/>
        </p:nvSpPr>
        <p:spPr>
          <a:xfrm>
            <a:off x="7380313" y="5733576"/>
            <a:ext cx="956750" cy="28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tângulo 60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CaixaDeTexto 61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65" name="Rectangle 36">
            <a:hlinkClick r:id="rId14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angle 15">
            <a:hlinkClick r:id="rId15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Folha de Estilo</a:t>
            </a:r>
            <a:endParaRPr lang="pt-PT" sz="24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8"/>
          </a:xfrm>
        </p:spPr>
        <p:txBody>
          <a:bodyPr>
            <a:normAutofit/>
          </a:bodyPr>
          <a:lstStyle/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de ordenação de produtos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 de letra: 11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dropdown: fundo: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da letra do dropdown: 11</a:t>
            </a:r>
          </a:p>
          <a:p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de filtros de produtos: 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dos títulos: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dos subtítulos: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Titulos a negrito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Link 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ativo: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sublinhado</a:t>
            </a:r>
          </a:p>
          <a:p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Botões: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fundo: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12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Erros: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 de letra: 12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</a:t>
            </a: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2960" y="2348880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2960" y="2132856"/>
            <a:ext cx="504056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400" y="1749552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3068960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9074" y="4257092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9074" y="4473116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49915" y="2833212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27984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Tabelas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12</a:t>
            </a:r>
          </a:p>
          <a:p>
            <a:pPr lvl="1">
              <a:buFontTx/>
              <a:buChar char="-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Títulos a negrito</a:t>
            </a:r>
          </a:p>
          <a:p>
            <a:pPr lvl="1">
              <a:buFontTx/>
              <a:buChar char="-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Borda superior, inferior e em baixo da 1ª célula</a:t>
            </a:r>
          </a:p>
          <a:p>
            <a:pPr lvl="1">
              <a:buFontTx/>
              <a:buChar char="-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da borda: 1pt</a:t>
            </a:r>
          </a:p>
          <a:p>
            <a:pPr lvl="1">
              <a:buFontTx/>
              <a:buChar char="-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da borda:</a:t>
            </a: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Campos de texto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fundo: 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Borda da caixa: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do texto 12: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do texto:</a:t>
            </a: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Botões de transição de página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fundo: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 de letra:</a:t>
            </a:r>
          </a:p>
          <a:p>
            <a:pPr lvl="1"/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Tamanho de letra: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12</a:t>
            </a:r>
          </a:p>
          <a:p>
            <a:pPr lvl="1"/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Ativos: fundo:</a:t>
            </a:r>
          </a:p>
          <a:p>
            <a:pPr lvl="1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7864" y="5445224"/>
            <a:ext cx="504056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9915" y="3533418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45956" y="3745870"/>
            <a:ext cx="504056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9915" y="5592462"/>
            <a:ext cx="504056" cy="216024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3347864" y="3302391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7445956" y="4242373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1" name="Rectangle 26"/>
          <p:cNvSpPr/>
          <p:nvPr/>
        </p:nvSpPr>
        <p:spPr>
          <a:xfrm>
            <a:off x="7449915" y="5192874"/>
            <a:ext cx="504056" cy="216024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7449915" y="4976850"/>
            <a:ext cx="50009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57200" y="1600199"/>
            <a:ext cx="8229600" cy="4525964"/>
          </a:xfrm>
          <a:prstGeom prst="rect">
            <a:avLst/>
          </a:prstGeom>
          <a:noFill/>
          <a:ln w="76200">
            <a:solidFill>
              <a:srgbClr val="7CA6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Base de Dados</a:t>
            </a:r>
            <a:endParaRPr lang="pt-PT" sz="24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400" y="1749552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57200" y="1600199"/>
            <a:ext cx="8229600" cy="4525964"/>
          </a:xfrm>
          <a:prstGeom prst="rect">
            <a:avLst/>
          </a:prstGeom>
          <a:noFill/>
          <a:ln w="76200">
            <a:solidFill>
              <a:srgbClr val="7CA6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039236" cy="461665"/>
          </a:xfrm>
          <a:prstGeom prst="rect">
            <a:avLst/>
          </a:prstGeom>
          <a:noFill/>
          <a:ln>
            <a:solidFill>
              <a:srgbClr val="535355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id || codigo NN | #codigo-&gt;fabricante NN | preço NN | modelo NN |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categoria 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NN | cor NN | tamanho NN | resolucao NN | slogan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NN | stock NN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382" y="3060787"/>
            <a:ext cx="8039236" cy="461665"/>
          </a:xfrm>
          <a:prstGeom prst="rect">
            <a:avLst/>
          </a:prstGeom>
          <a:noFill/>
          <a:ln>
            <a:solidFill>
              <a:srgbClr val="535355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id || codigo NN |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nome_conta NN || pass_conta NN | morada  NN | telefone NN | genero NN | dia_ani NN | mes_ani NN | ano_ani NN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3996079"/>
            <a:ext cx="2182880" cy="276999"/>
          </a:xfrm>
          <a:prstGeom prst="rect">
            <a:avLst/>
          </a:prstGeom>
          <a:noFill/>
          <a:ln>
            <a:solidFill>
              <a:srgbClr val="535355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id || codigo NN |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nome NN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4714111"/>
            <a:ext cx="7344816" cy="276999"/>
          </a:xfrm>
          <a:prstGeom prst="rect">
            <a:avLst/>
          </a:prstGeom>
          <a:noFill/>
          <a:ln>
            <a:solidFill>
              <a:srgbClr val="535355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|| #codigo-&gt;produto NN | quantidade NN | estado NN | #codigo-&gt;encomenda NN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85585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produtos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382" y="278092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clientes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7170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fabricantes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4437112"/>
            <a:ext cx="2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produtos_encomendados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84774" y="515719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encomendas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990" y="5434191"/>
            <a:ext cx="7344816" cy="276999"/>
          </a:xfrm>
          <a:prstGeom prst="rect">
            <a:avLst/>
          </a:prstGeom>
          <a:noFill/>
          <a:ln>
            <a:solidFill>
              <a:srgbClr val="535355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|| 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codigo NN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| #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codigo-&gt;cliente NN </a:t>
            </a:r>
          </a:p>
        </p:txBody>
      </p:sp>
    </p:spTree>
    <p:extLst>
      <p:ext uri="{BB962C8B-B14F-4D97-AF65-F5344CB8AC3E}">
        <p14:creationId xmlns:p14="http://schemas.microsoft.com/office/powerpoint/2010/main" val="5117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Dimensões</a:t>
            </a:r>
            <a:endParaRPr lang="pt-PT" sz="24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57200" y="1600199"/>
            <a:ext cx="8229600" cy="4525964"/>
          </a:xfrm>
          <a:prstGeom prst="rect">
            <a:avLst/>
          </a:prstGeom>
          <a:noFill/>
          <a:ln w="76200">
            <a:solidFill>
              <a:srgbClr val="7CA6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indent="-285750"/>
            <a:r>
              <a:rPr lang="pt-PT" sz="16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Header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25%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100%</a:t>
            </a:r>
          </a:p>
          <a:p>
            <a:pPr indent="-285750"/>
            <a:r>
              <a:rPr lang="pt-PT" sz="16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Footer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100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Barra de pesquisa: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65%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Logo e Carrinho de compras: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15%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Corpo: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0" y="1600198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Lateral Cliente: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50%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15%</a:t>
            </a:r>
          </a:p>
          <a:p>
            <a:pPr indent="-285750"/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Menu Lateral 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Administrador: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30%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15%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Lista de Produtos (tabela):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50%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60%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Tabela encomendas administrador: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35%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70%</a:t>
            </a:r>
          </a:p>
          <a:p>
            <a:pPr indent="-285750"/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Tabela 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produtos </a:t>
            </a:r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administrador: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50%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70%</a:t>
            </a:r>
          </a:p>
          <a:p>
            <a:pPr indent="-285750"/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Imagens das listas de produtos: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20%</a:t>
            </a:r>
          </a:p>
          <a:p>
            <a:pPr lvl="1"/>
            <a:r>
              <a:rPr lang="pt-PT" sz="1200" dirty="0" err="1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25%</a:t>
            </a:r>
          </a:p>
          <a:p>
            <a:pPr indent="-285750"/>
            <a:r>
              <a:rPr lang="pt-PT" sz="16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Imagens </a:t>
            </a:r>
            <a:r>
              <a:rPr lang="pt-PT" sz="16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dos produtos selecionados:</a:t>
            </a:r>
            <a:endParaRPr lang="pt-PT" sz="16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20%</a:t>
            </a:r>
          </a:p>
          <a:p>
            <a:pPr lvl="1"/>
            <a:r>
              <a:rPr lang="pt-PT" sz="1200" dirty="0" err="1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3344825"/>
            <a:ext cx="8229600" cy="10367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deste slide ver em modo de apresentação!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7200" y="1600199"/>
            <a:ext cx="8229600" cy="4525964"/>
          </a:xfrm>
          <a:prstGeom prst="rect">
            <a:avLst/>
          </a:prstGeom>
          <a:noFill/>
          <a:ln w="76200">
            <a:solidFill>
              <a:srgbClr val="7CA6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376" y="1272528"/>
            <a:ext cx="1394529" cy="438229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>
            <a:stCxn id="7" idx="3"/>
          </p:cNvCxnSpPr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pic>
        <p:nvPicPr>
          <p:cNvPr id="8" name="Picture 2" descr="Fotografia de apresentaç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88" y="2238426"/>
            <a:ext cx="1104057" cy="159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ginas.fe.up.pt/~ee11264/imagens/fot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243342"/>
            <a:ext cx="1224136" cy="15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3688" y="3929327"/>
            <a:ext cx="56166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trabalho foi desenvolvido no âmbito da Unidade Curricular de Sistemas de Informação Empresariais – SIEM por Edgar Alberto da Rocha Pinto Bicho (201104217) e por José Diogo Machado Ribeiro (201106886), estudantes do 5º ano do Mestrado Integrado de Engenharia Eletrotécnica e de Computadores da Faculdade de Engenharia da Universidade do Porto.</a:t>
            </a:r>
          </a:p>
          <a:p>
            <a:pPr algn="just">
              <a:lnSpc>
                <a:spcPct val="150000"/>
              </a:lnSpc>
            </a:pP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aplicação serve para demonstrar os conhecimentos adquiridos acerca das linguagens de programação PHP, HTML e CSS; e acerca de bases de dados </a:t>
            </a:r>
            <a:r>
              <a:rPr lang="pt-PT" sz="10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tema escolhido para o trabalho foi a simulação de um site de uma loja de retalho de televisões e monitores com o nome “</a:t>
            </a:r>
            <a:r>
              <a:rPr lang="pt-PT" sz="10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Entertainment</a:t>
            </a:r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permitindo efetuar compras online simuladas para o cliente e gestão de inventario por parte dos administradores.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3688" y="178571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Prático 2 - Aplicação PHP</a:t>
            </a:r>
            <a:endParaRPr lang="pt-PT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ctangle 32">
            <a:hlinkClick r:id="rId9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33">
            <a:hlinkClick r:id="rId10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ctangle 34">
            <a:hlinkClick r:id="rId11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36">
            <a:hlinkClick r:id="rId12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8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78"/>
            <a:ext cx="9144000" cy="147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275296"/>
            <a:ext cx="5616624" cy="432048"/>
          </a:xfrm>
          <a:prstGeom prst="rect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3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8000" y="1275296"/>
            <a:ext cx="1404000" cy="43013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6632"/>
            <a:ext cx="1622012" cy="123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3840" y="10496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Dia! </a:t>
            </a:r>
            <a:r>
              <a:rPr lang="pt-PT" sz="1000" u="sng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Entrar/Registo</a:t>
            </a:r>
            <a:endParaRPr lang="pt-PT" sz="1000" u="sng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000" y="1346284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Televisões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156" y="1346283"/>
            <a:ext cx="14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xão reta 13"/>
          <p:cNvCxnSpPr>
            <a:endCxn id="7" idx="1"/>
          </p:cNvCxnSpPr>
          <p:nvPr/>
        </p:nvCxnSpPr>
        <p:spPr>
          <a:xfrm>
            <a:off x="0" y="1491318"/>
            <a:ext cx="1763688" cy="2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5940152" y="1346283"/>
            <a:ext cx="140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endParaRPr lang="pt-PT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07" y="1066378"/>
            <a:ext cx="836807" cy="8368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217" y="1902539"/>
            <a:ext cx="1657471" cy="43396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Marca</a:t>
            </a:r>
            <a:endParaRPr lang="pt-PT" sz="12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Samsung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Sony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LG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Categoria</a:t>
            </a:r>
            <a:endParaRPr lang="pt-PT" sz="1200" b="1" dirty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3D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SMART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Ultra HD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u="sng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LED</a:t>
            </a:r>
            <a:endParaRPr lang="pt-PT" sz="1200" u="sng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Tamanho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Até 30’’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31’’ a 42’’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43’’ a 50’’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endParaRPr lang="pt-PT" sz="1200" b="1" dirty="0" smtClean="0">
              <a:solidFill>
                <a:srgbClr val="597C68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597C68"/>
              </a:buClr>
              <a:buSzPct val="150000"/>
            </a:pPr>
            <a:r>
              <a:rPr lang="pt-PT" sz="1200" b="1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Preço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0€ a 500€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501€ a 1000€</a:t>
            </a: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r>
              <a:rPr lang="pt-PT" sz="1200" dirty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PT" sz="12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1001€ a 1500€</a:t>
            </a: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597C68"/>
              </a:buClr>
              <a:buSzPct val="150000"/>
              <a:buFont typeface="Arial" pitchFamily="34" charset="0"/>
              <a:buChar char="•"/>
            </a:pPr>
            <a:endParaRPr lang="pt-PT" sz="12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Clr>
                <a:srgbClr val="597C68"/>
              </a:buClr>
              <a:buSzPct val="150000"/>
            </a:pPr>
            <a:r>
              <a:rPr lang="pt-PT" sz="1200" b="1" u="sng" dirty="0" smtClean="0">
                <a:solidFill>
                  <a:srgbClr val="597C68"/>
                </a:solidFill>
                <a:latin typeface="Arial" pitchFamily="34" charset="0"/>
                <a:cs typeface="Arial" pitchFamily="34" charset="0"/>
              </a:rPr>
              <a:t>Limpar filtros</a:t>
            </a:r>
            <a:endParaRPr lang="pt-PT" sz="1200" dirty="0" smtClean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77134"/>
            <a:ext cx="2103616" cy="120788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369492"/>
            <a:ext cx="2103616" cy="12078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63" y="4398659"/>
            <a:ext cx="2103616" cy="120788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13" y="2381872"/>
            <a:ext cx="2103616" cy="120788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2495" y="3559009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51372" y="3548780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2495" y="5547807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51372" y="5544418"/>
            <a:ext cx="89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smtClean="0">
                <a:solidFill>
                  <a:srgbClr val="597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400.05€</a:t>
            </a:r>
            <a:endParaRPr lang="pt-PT" sz="1200" b="1" dirty="0">
              <a:solidFill>
                <a:srgbClr val="597C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7405" y="209317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cap="all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8531" y="209917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cap="all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52073" y="404777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cap="all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7405" y="404613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cap="all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MN43D-PZ.AEU</a:t>
            </a:r>
            <a:endParaRPr lang="pt-PT" sz="1200" b="1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5383" y="1902539"/>
            <a:ext cx="146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5-8 de 10 produtos</a:t>
            </a:r>
            <a:endParaRPr lang="pt-PT" sz="11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86424" y="2152853"/>
            <a:ext cx="125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100" dirty="0" smtClean="0">
                <a:solidFill>
                  <a:srgbClr val="535355"/>
                </a:solidFill>
                <a:latin typeface="Arial" pitchFamily="34" charset="0"/>
                <a:cs typeface="Arial" pitchFamily="34" charset="0"/>
              </a:rPr>
              <a:t>Ordenar por:</a:t>
            </a:r>
            <a:endParaRPr lang="pt-PT" sz="1100" dirty="0">
              <a:solidFill>
                <a:srgbClr val="5353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93882" y="2440885"/>
            <a:ext cx="146836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Preço: crescente</a:t>
            </a:r>
            <a:endParaRPr lang="pt-PT" sz="11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Isosceles Triangle 62"/>
          <p:cNvSpPr/>
          <p:nvPr/>
        </p:nvSpPr>
        <p:spPr>
          <a:xfrm flipV="1">
            <a:off x="8771049" y="2531278"/>
            <a:ext cx="164052" cy="105634"/>
          </a:xfrm>
          <a:prstGeom prst="triangle">
            <a:avLst/>
          </a:prstGeom>
          <a:solidFill>
            <a:srgbClr val="53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>
              <a:solidFill>
                <a:prstClr val="white"/>
              </a:solidFill>
            </a:endParaRPr>
          </a:p>
        </p:txBody>
      </p:sp>
      <p:cxnSp>
        <p:nvCxnSpPr>
          <p:cNvPr id="44" name="Conexão reta 43"/>
          <p:cNvCxnSpPr/>
          <p:nvPr/>
        </p:nvCxnSpPr>
        <p:spPr>
          <a:xfrm flipV="1">
            <a:off x="7380312" y="1484784"/>
            <a:ext cx="1763688" cy="6536"/>
          </a:xfrm>
          <a:prstGeom prst="line">
            <a:avLst/>
          </a:prstGeom>
          <a:ln w="28575">
            <a:solidFill>
              <a:srgbClr val="7CA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"/>
          <p:cNvSpPr txBox="1"/>
          <p:nvPr/>
        </p:nvSpPr>
        <p:spPr>
          <a:xfrm>
            <a:off x="2172153" y="563595"/>
            <a:ext cx="4896544" cy="2616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Pesquise aqui</a:t>
            </a:r>
            <a:endParaRPr lang="pt-PT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2" descr="C:\Users\Edgar\AppData\Local\Microsoft\Windows\INetCache\IE\7CAL4CW0\Icon_Magnifying_glas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3" y="563596"/>
            <a:ext cx="258854" cy="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597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85232" y="6602281"/>
            <a:ext cx="876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Bicho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14065" y="6384001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ee11264@fe.up.pt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7914065" y="6609686"/>
            <a:ext cx="113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ee11190@fe.up.pt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16"/>
          <p:cNvSpPr txBox="1"/>
          <p:nvPr/>
        </p:nvSpPr>
        <p:spPr>
          <a:xfrm>
            <a:off x="34834" y="6541563"/>
            <a:ext cx="1800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14:49 - 14 de Outubro de 2015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069771" y="6378854"/>
            <a:ext cx="84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Ribeiro</a:t>
            </a:r>
            <a:endParaRPr lang="pt-PT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hlinkClick r:id="rId6" action="ppaction://hlinksldjump"/>
          </p:cNvPr>
          <p:cNvSpPr/>
          <p:nvPr/>
        </p:nvSpPr>
        <p:spPr>
          <a:xfrm>
            <a:off x="3179133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angle 67">
            <a:hlinkClick r:id="rId7" action="ppaction://hlinksldjump"/>
          </p:cNvPr>
          <p:cNvSpPr/>
          <p:nvPr/>
        </p:nvSpPr>
        <p:spPr>
          <a:xfrm>
            <a:off x="4572156" y="1278976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ctangle 68">
            <a:hlinkClick r:id="rId8" action="ppaction://hlinksldjump"/>
          </p:cNvPr>
          <p:cNvSpPr/>
          <p:nvPr/>
        </p:nvSpPr>
        <p:spPr>
          <a:xfrm>
            <a:off x="5963579" y="1277995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angle 74">
            <a:hlinkClick r:id="rId9" action="ppaction://hlinksldjump"/>
          </p:cNvPr>
          <p:cNvSpPr/>
          <p:nvPr/>
        </p:nvSpPr>
        <p:spPr>
          <a:xfrm>
            <a:off x="2157454" y="2017963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ctangle 75">
            <a:hlinkClick r:id="rId9" action="ppaction://hlinksldjump"/>
          </p:cNvPr>
          <p:cNvSpPr/>
          <p:nvPr/>
        </p:nvSpPr>
        <p:spPr>
          <a:xfrm>
            <a:off x="4786418" y="2017963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angle 76">
            <a:hlinkClick r:id="rId9" action="ppaction://hlinksldjump"/>
          </p:cNvPr>
          <p:cNvSpPr/>
          <p:nvPr/>
        </p:nvSpPr>
        <p:spPr>
          <a:xfrm>
            <a:off x="2154635" y="3984678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ctangle 77">
            <a:hlinkClick r:id="rId9" action="ppaction://hlinksldjump"/>
          </p:cNvPr>
          <p:cNvSpPr/>
          <p:nvPr/>
        </p:nvSpPr>
        <p:spPr>
          <a:xfrm>
            <a:off x="4824062" y="4016966"/>
            <a:ext cx="2144717" cy="1804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extBox 19"/>
          <p:cNvSpPr txBox="1"/>
          <p:nvPr/>
        </p:nvSpPr>
        <p:spPr>
          <a:xfrm>
            <a:off x="4204535" y="5813561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PT" sz="1200" dirty="0">
              <a:solidFill>
                <a:srgbClr val="5353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4441076" y="5813561"/>
            <a:ext cx="261847" cy="276999"/>
          </a:xfrm>
          <a:prstGeom prst="rect">
            <a:avLst/>
          </a:prstGeom>
          <a:solidFill>
            <a:srgbClr val="7CA6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2" name="TextBox 47"/>
          <p:cNvSpPr txBox="1"/>
          <p:nvPr/>
        </p:nvSpPr>
        <p:spPr>
          <a:xfrm>
            <a:off x="4657100" y="5813561"/>
            <a:ext cx="26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5353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7703840" y="682272"/>
            <a:ext cx="1296144" cy="593024"/>
          </a:xfrm>
          <a:prstGeom prst="rect">
            <a:avLst/>
          </a:prstGeom>
          <a:solidFill>
            <a:srgbClr val="7CA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CaixaDeTexto 82"/>
          <p:cNvSpPr txBox="1"/>
          <p:nvPr/>
        </p:nvSpPr>
        <p:spPr>
          <a:xfrm>
            <a:off x="7643922" y="723421"/>
            <a:ext cx="141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 de Compras</a:t>
            </a:r>
            <a:endParaRPr lang="pt-PT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8337062" y="944735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pt-PT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Imagem 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65" y="899292"/>
            <a:ext cx="422997" cy="352497"/>
          </a:xfrm>
          <a:prstGeom prst="rect">
            <a:avLst/>
          </a:prstGeom>
        </p:spPr>
      </p:pic>
      <p:sp>
        <p:nvSpPr>
          <p:cNvPr id="86" name="Rectangle 36">
            <a:hlinkClick r:id="rId11" action="ppaction://hlinksldjump"/>
          </p:cNvPr>
          <p:cNvSpPr/>
          <p:nvPr/>
        </p:nvSpPr>
        <p:spPr>
          <a:xfrm>
            <a:off x="7703840" y="671711"/>
            <a:ext cx="1296144" cy="59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ctangle 15">
            <a:hlinkClick r:id="rId12" action="ppaction://hlinksldjump"/>
          </p:cNvPr>
          <p:cNvSpPr/>
          <p:nvPr/>
        </p:nvSpPr>
        <p:spPr>
          <a:xfrm>
            <a:off x="1763688" y="1270782"/>
            <a:ext cx="1404000" cy="42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1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2499</Words>
  <Application>Microsoft Office PowerPoint</Application>
  <PresentationFormat>On-screen Show (4:3)</PresentationFormat>
  <Paragraphs>1171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2º Trabalho prático | PHP</vt:lpstr>
      <vt:lpstr>Estilo da aplicação PHP</vt:lpstr>
      <vt:lpstr>Folha de Estilo</vt:lpstr>
      <vt:lpstr>Folha de Estilo</vt:lpstr>
      <vt:lpstr>Base de Dados</vt:lpstr>
      <vt:lpstr>Dimensões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</dc:creator>
  <cp:lastModifiedBy>Jose Faria</cp:lastModifiedBy>
  <cp:revision>141</cp:revision>
  <dcterms:created xsi:type="dcterms:W3CDTF">2015-10-13T10:29:18Z</dcterms:created>
  <dcterms:modified xsi:type="dcterms:W3CDTF">2015-10-25T12:22:40Z</dcterms:modified>
</cp:coreProperties>
</file>