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74" r:id="rId2"/>
  </p:sldMasterIdLst>
  <p:notesMasterIdLst>
    <p:notesMasterId r:id="rId17"/>
  </p:notesMasterIdLst>
  <p:sldIdLst>
    <p:sldId id="256" r:id="rId3"/>
    <p:sldId id="257" r:id="rId4"/>
    <p:sldId id="284" r:id="rId5"/>
    <p:sldId id="263" r:id="rId6"/>
    <p:sldId id="266" r:id="rId7"/>
    <p:sldId id="282" r:id="rId8"/>
    <p:sldId id="288" r:id="rId9"/>
    <p:sldId id="285" r:id="rId10"/>
    <p:sldId id="286" r:id="rId11"/>
    <p:sldId id="287" r:id="rId12"/>
    <p:sldId id="283" r:id="rId13"/>
    <p:sldId id="289" r:id="rId14"/>
    <p:sldId id="290" r:id="rId15"/>
    <p:sldId id="29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Encode Sans Semi Condensed" panose="020B0604020202020204" charset="0"/>
      <p:regular r:id="rId24"/>
      <p:bold r:id="rId25"/>
    </p:embeddedFont>
    <p:embeddedFont>
      <p:font typeface="Karla" panose="020B0604020202020204"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1E56B-1BA0-404E-AF73-985BE11B7AF0}">
  <a:tblStyle styleId="{81A1E56B-1BA0-404E-AF73-985BE11B7A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1506" y="4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608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24A87-A590-41E2-BB39-3C065623F85E}" type="datetimeFigureOut">
              <a:rPr lang="es-MX" smtClean="0"/>
              <a:t>05/05/2020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384073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624A87-A590-41E2-BB39-3C065623F85E}" type="datetimeFigureOut">
              <a:rPr lang="es-MX" smtClean="0"/>
              <a:t>05/05/2020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4474107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624A87-A590-41E2-BB39-3C065623F85E}" type="datetimeFigureOut">
              <a:rPr lang="es-MX" smtClean="0"/>
              <a:t>05/05/2020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407582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624A87-A590-41E2-BB39-3C065623F85E}" type="datetimeFigureOut">
              <a:rPr lang="es-MX" smtClean="0"/>
              <a:t>05/05/2020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8196120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624A87-A590-41E2-BB39-3C065623F85E}" type="datetimeFigureOut">
              <a:rPr lang="es-MX" smtClean="0"/>
              <a:t>05/05/2020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8653789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Tree>
    <p:extLst>
      <p:ext uri="{BB962C8B-B14F-4D97-AF65-F5344CB8AC3E}">
        <p14:creationId xmlns:p14="http://schemas.microsoft.com/office/powerpoint/2010/main" val="404205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7"/>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3651875"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0" name="Google Shape;40;p7"/>
          <p:cNvSpPr txBox="1">
            <a:spLocks noGrp="1"/>
          </p:cNvSpPr>
          <p:nvPr>
            <p:ph type="body" idx="2"/>
          </p:nvPr>
        </p:nvSpPr>
        <p:spPr>
          <a:xfrm>
            <a:off x="6253487"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1" name="Google Shape;41;p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65" name="Google Shape;65;p13"/>
          <p:cNvSpPr/>
          <p:nvPr/>
        </p:nvSpPr>
        <p:spPr>
          <a:xfrm>
            <a:off x="1831963" y="248075"/>
            <a:ext cx="5480078" cy="547986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624A87-A590-41E2-BB39-3C065623F85E}" type="datetimeFigureOut">
              <a:rPr lang="es-MX" smtClean="0"/>
              <a:t>05/05/2020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2255128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624A87-A590-41E2-BB39-3C065623F85E}" type="datetimeFigureOut">
              <a:rPr lang="es-MX" smtClean="0"/>
              <a:t>05/05/2020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2419363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624A87-A590-41E2-BB39-3C065623F85E}" type="datetimeFigureOut">
              <a:rPr lang="es-MX" smtClean="0"/>
              <a:t>05/05/2020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5905652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624A87-A590-41E2-BB39-3C065623F85E}" type="datetimeFigureOut">
              <a:rPr lang="es-MX" smtClean="0"/>
              <a:t>05/05/2020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51009500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624A87-A590-41E2-BB39-3C065623F85E}" type="datetimeFigureOut">
              <a:rPr lang="es-MX" smtClean="0"/>
              <a:t>05/05/2020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134215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624A87-A590-41E2-BB39-3C065623F85E}" type="datetimeFigureOut">
              <a:rPr lang="es-MX" smtClean="0"/>
              <a:t>05/05/2020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94423143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5/5/2020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044917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207205" y="3285670"/>
            <a:ext cx="5396700" cy="144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419" sz="6000" b="1" dirty="0" err="1">
                <a:solidFill>
                  <a:schemeClr val="dk1"/>
                </a:solidFill>
                <a:latin typeface="Encode Sans Semi Condensed"/>
                <a:sym typeface="Encode Sans Semi Condensed"/>
              </a:rPr>
              <a:t>Singleton</a:t>
            </a:r>
            <a:r>
              <a:rPr lang="es-419" sz="6000" b="1" dirty="0">
                <a:solidFill>
                  <a:schemeClr val="dk1"/>
                </a:solidFill>
                <a:latin typeface="Encode Sans Semi Condensed"/>
                <a:sym typeface="Encode Sans Semi Condensed"/>
              </a:rPr>
              <a:t> </a:t>
            </a:r>
            <a:br>
              <a:rPr lang="es-419" sz="6000" b="1" dirty="0">
                <a:solidFill>
                  <a:schemeClr val="dk1"/>
                </a:solidFill>
                <a:latin typeface="Encode Sans Semi Condensed"/>
                <a:sym typeface="Encode Sans Semi Condensed"/>
              </a:rPr>
            </a:br>
            <a:r>
              <a:rPr lang="es-419" sz="6000" b="1" dirty="0" err="1">
                <a:solidFill>
                  <a:schemeClr val="dk1"/>
                </a:solidFill>
                <a:latin typeface="Encode Sans Semi Condensed"/>
                <a:sym typeface="Encode Sans Semi Condensed"/>
              </a:rPr>
              <a:t>Pattern</a:t>
            </a:r>
            <a:r>
              <a:rPr lang="es-419" sz="6000" b="1" dirty="0">
                <a:solidFill>
                  <a:schemeClr val="dk1"/>
                </a:solidFill>
                <a:latin typeface="Encode Sans Semi Condensed"/>
                <a:sym typeface="Encode Sans Semi Condensed"/>
              </a:rPr>
              <a:t> </a:t>
            </a:r>
            <a:r>
              <a:rPr lang="es-419" sz="6000" b="1" dirty="0" err="1">
                <a:solidFill>
                  <a:schemeClr val="dk1"/>
                </a:solidFill>
                <a:latin typeface="Encode Sans Semi Condensed"/>
                <a:sym typeface="Encode Sans Semi Condensed"/>
              </a:rPr>
              <a:t>Design</a:t>
            </a:r>
            <a:endParaRPr sz="6000" b="1" dirty="0">
              <a:solidFill>
                <a:schemeClr val="dk1"/>
              </a:solidFill>
              <a:latin typeface="Encode Sans Semi Condensed"/>
              <a:sym typeface="Encode Sans Semi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47AD3-232E-454C-BC60-5ACC9C39893D}"/>
              </a:ext>
            </a:extLst>
          </p:cNvPr>
          <p:cNvSpPr>
            <a:spLocks noGrp="1"/>
          </p:cNvSpPr>
          <p:nvPr>
            <p:ph type="ctrTitle"/>
          </p:nvPr>
        </p:nvSpPr>
        <p:spPr>
          <a:xfrm>
            <a:off x="672860" y="2571750"/>
            <a:ext cx="3105509" cy="809115"/>
          </a:xfrm>
        </p:spPr>
        <p:txBody>
          <a:bodyPr/>
          <a:lstStyle/>
          <a:p>
            <a:r>
              <a:rPr lang="es-MX" dirty="0"/>
              <a:t>Ejemplos</a:t>
            </a:r>
          </a:p>
        </p:txBody>
      </p:sp>
    </p:spTree>
    <p:extLst>
      <p:ext uri="{BB962C8B-B14F-4D97-AF65-F5344CB8AC3E}">
        <p14:creationId xmlns:p14="http://schemas.microsoft.com/office/powerpoint/2010/main" val="93525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13710-3BCC-49E2-ACA7-122FBB3AC2EF}"/>
              </a:ext>
            </a:extLst>
          </p:cNvPr>
          <p:cNvSpPr>
            <a:spLocks noGrp="1"/>
          </p:cNvSpPr>
          <p:nvPr>
            <p:ph type="title"/>
          </p:nvPr>
        </p:nvSpPr>
        <p:spPr>
          <a:xfrm>
            <a:off x="-765703" y="2234700"/>
            <a:ext cx="2595300" cy="674100"/>
          </a:xfrm>
        </p:spPr>
        <p:txBody>
          <a:bodyPr/>
          <a:lstStyle/>
          <a:p>
            <a:r>
              <a:rPr lang="es-MX" dirty="0"/>
              <a:t>Ejemplo</a:t>
            </a:r>
          </a:p>
        </p:txBody>
      </p:sp>
      <p:sp>
        <p:nvSpPr>
          <p:cNvPr id="3" name="Marcador de texto 2">
            <a:extLst>
              <a:ext uri="{FF2B5EF4-FFF2-40B4-BE49-F238E27FC236}">
                <a16:creationId xmlns:a16="http://schemas.microsoft.com/office/drawing/2014/main" id="{9158F666-DF80-4008-9B21-0CA0402C7D4C}"/>
              </a:ext>
            </a:extLst>
          </p:cNvPr>
          <p:cNvSpPr>
            <a:spLocks noGrp="1"/>
          </p:cNvSpPr>
          <p:nvPr>
            <p:ph type="body" idx="1"/>
          </p:nvPr>
        </p:nvSpPr>
        <p:spPr>
          <a:xfrm>
            <a:off x="961696" y="4187716"/>
            <a:ext cx="7698828" cy="942769"/>
          </a:xfrm>
        </p:spPr>
        <p:txBody>
          <a:bodyPr/>
          <a:lstStyle/>
          <a:p>
            <a:pPr marL="127000" indent="0" algn="just">
              <a:buNone/>
            </a:pPr>
            <a:r>
              <a:rPr lang="es-ES" sz="1400" dirty="0"/>
              <a:t>Mediante la implementación del patrón de diseño </a:t>
            </a:r>
            <a:r>
              <a:rPr lang="es-ES" sz="1400" dirty="0" err="1"/>
              <a:t>Singleton</a:t>
            </a:r>
            <a:r>
              <a:rPr lang="es-ES" sz="1400" dirty="0"/>
              <a:t> crearemos una aplicación que permite gestionar la configuración del sistema desde un único punto centralizado. </a:t>
            </a:r>
          </a:p>
          <a:p>
            <a:pPr marL="127000" indent="0" algn="just">
              <a:buNone/>
            </a:pPr>
            <a:r>
              <a:rPr lang="es-ES" sz="1400" dirty="0"/>
              <a:t>Así, cuando la aplicación inicie, cargara la configuración inicial y está disponible para toda la aplicación.</a:t>
            </a:r>
            <a:endParaRPr lang="es-MX" sz="1400" dirty="0"/>
          </a:p>
        </p:txBody>
      </p:sp>
      <p:sp>
        <p:nvSpPr>
          <p:cNvPr id="5" name="Marcador de número de diapositiva 4">
            <a:extLst>
              <a:ext uri="{FF2B5EF4-FFF2-40B4-BE49-F238E27FC236}">
                <a16:creationId xmlns:a16="http://schemas.microsoft.com/office/drawing/2014/main" id="{13A37782-0F2B-423A-B980-36F68CB73D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419" smtClean="0"/>
              <a:t>11</a:t>
            </a:fld>
            <a:endParaRPr lang="es-419"/>
          </a:p>
        </p:txBody>
      </p:sp>
      <p:pic>
        <p:nvPicPr>
          <p:cNvPr id="1026" name="Picture 2" descr="Diagrama de secuencia del patrón Singleton">
            <a:extLst>
              <a:ext uri="{FF2B5EF4-FFF2-40B4-BE49-F238E27FC236}">
                <a16:creationId xmlns:a16="http://schemas.microsoft.com/office/drawing/2014/main" id="{5FB06D01-1382-48B8-818E-5E994DA88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946" y="523252"/>
            <a:ext cx="5678232" cy="337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4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C3AB7B9-2FC7-4F19-B538-5BE649072B9C}"/>
              </a:ext>
            </a:extLst>
          </p:cNvPr>
          <p:cNvPicPr>
            <a:picLocks noChangeAspect="1"/>
          </p:cNvPicPr>
          <p:nvPr/>
        </p:nvPicPr>
        <p:blipFill rotWithShape="1">
          <a:blip r:embed="rId2"/>
          <a:srcRect r="27352"/>
          <a:stretch/>
        </p:blipFill>
        <p:spPr>
          <a:xfrm>
            <a:off x="93638" y="343353"/>
            <a:ext cx="4478362" cy="3880304"/>
          </a:xfrm>
          <a:prstGeom prst="rect">
            <a:avLst/>
          </a:prstGeom>
        </p:spPr>
      </p:pic>
      <p:pic>
        <p:nvPicPr>
          <p:cNvPr id="4" name="Imagen 3">
            <a:extLst>
              <a:ext uri="{FF2B5EF4-FFF2-40B4-BE49-F238E27FC236}">
                <a16:creationId xmlns:a16="http://schemas.microsoft.com/office/drawing/2014/main" id="{0B52E388-C5CA-4E39-9C00-A0E53302A736}"/>
              </a:ext>
            </a:extLst>
          </p:cNvPr>
          <p:cNvPicPr>
            <a:picLocks noChangeAspect="1"/>
          </p:cNvPicPr>
          <p:nvPr/>
        </p:nvPicPr>
        <p:blipFill>
          <a:blip r:embed="rId3"/>
          <a:stretch>
            <a:fillRect/>
          </a:stretch>
        </p:blipFill>
        <p:spPr>
          <a:xfrm>
            <a:off x="5020127" y="217455"/>
            <a:ext cx="3833587" cy="4688374"/>
          </a:xfrm>
          <a:prstGeom prst="rect">
            <a:avLst/>
          </a:prstGeom>
        </p:spPr>
      </p:pic>
    </p:spTree>
    <p:extLst>
      <p:ext uri="{BB962C8B-B14F-4D97-AF65-F5344CB8AC3E}">
        <p14:creationId xmlns:p14="http://schemas.microsoft.com/office/powerpoint/2010/main" val="238463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548FF34-2722-43F1-B97A-386CE8FD8E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419" smtClean="0"/>
              <a:t>13</a:t>
            </a:fld>
            <a:endParaRPr lang="es-419"/>
          </a:p>
        </p:txBody>
      </p:sp>
      <p:pic>
        <p:nvPicPr>
          <p:cNvPr id="3" name="Imagen 2">
            <a:extLst>
              <a:ext uri="{FF2B5EF4-FFF2-40B4-BE49-F238E27FC236}">
                <a16:creationId xmlns:a16="http://schemas.microsoft.com/office/drawing/2014/main" id="{73D77D7B-32C3-49B8-BA20-4C285C8C6F25}"/>
              </a:ext>
            </a:extLst>
          </p:cNvPr>
          <p:cNvPicPr>
            <a:picLocks noChangeAspect="1"/>
          </p:cNvPicPr>
          <p:nvPr/>
        </p:nvPicPr>
        <p:blipFill>
          <a:blip r:embed="rId2"/>
          <a:stretch>
            <a:fillRect/>
          </a:stretch>
        </p:blipFill>
        <p:spPr>
          <a:xfrm>
            <a:off x="1325335" y="326451"/>
            <a:ext cx="6841481" cy="2635476"/>
          </a:xfrm>
          <a:prstGeom prst="rect">
            <a:avLst/>
          </a:prstGeom>
        </p:spPr>
      </p:pic>
      <p:pic>
        <p:nvPicPr>
          <p:cNvPr id="1026" name="Picture 2" descr="Singleton class">
            <a:extLst>
              <a:ext uri="{FF2B5EF4-FFF2-40B4-BE49-F238E27FC236}">
                <a16:creationId xmlns:a16="http://schemas.microsoft.com/office/drawing/2014/main" id="{190B6A15-7EA3-4A3F-981A-8304482EA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821" y="3150613"/>
            <a:ext cx="5927341" cy="185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0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Rectángulo 1">
            <a:extLst>
              <a:ext uri="{FF2B5EF4-FFF2-40B4-BE49-F238E27FC236}">
                <a16:creationId xmlns:a16="http://schemas.microsoft.com/office/drawing/2014/main" id="{68CCFBD9-2835-462C-B6E6-922D2186BD64}"/>
              </a:ext>
            </a:extLst>
          </p:cNvPr>
          <p:cNvSpPr/>
          <p:nvPr/>
        </p:nvSpPr>
        <p:spPr>
          <a:xfrm>
            <a:off x="2860754" y="129651"/>
            <a:ext cx="5978446" cy="4884198"/>
          </a:xfrm>
          <a:prstGeom prst="rect">
            <a:avLst/>
          </a:prstGeom>
          <a:solidFill>
            <a:schemeClr val="accent3">
              <a:lumMod val="9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Google Shape;130;p21"/>
          <p:cNvSpPr txBox="1">
            <a:spLocks noGrp="1"/>
          </p:cNvSpPr>
          <p:nvPr>
            <p:ph type="body" idx="1"/>
          </p:nvPr>
        </p:nvSpPr>
        <p:spPr>
          <a:xfrm>
            <a:off x="2947120" y="205192"/>
            <a:ext cx="5805714" cy="4756141"/>
          </a:xfrm>
          <a:prstGeom prst="rect">
            <a:avLst/>
          </a:prstGeom>
        </p:spPr>
        <p:txBody>
          <a:bodyPr spcFirstLastPara="1" wrap="square" lIns="0" tIns="0" rIns="0" bIns="0" anchor="t" anchorCtr="0">
            <a:noAutofit/>
          </a:bodyPr>
          <a:lstStyle/>
          <a:p>
            <a:pPr marL="127000" indent="0" algn="just">
              <a:buNone/>
            </a:pPr>
            <a:r>
              <a:rPr lang="es-ES" dirty="0"/>
              <a:t>En la clase </a:t>
            </a:r>
            <a:r>
              <a:rPr lang="es-ES" dirty="0" err="1"/>
              <a:t>Singleton</a:t>
            </a:r>
            <a:r>
              <a:rPr lang="es-ES" dirty="0"/>
              <a:t>, cuando llamamos por primera vez al método </a:t>
            </a:r>
            <a:r>
              <a:rPr lang="es-ES" dirty="0" err="1"/>
              <a:t>getInstance</a:t>
            </a:r>
            <a:r>
              <a:rPr lang="es-ES" dirty="0"/>
              <a:t> (), crea un objeto de la clase con el nombre </a:t>
            </a:r>
            <a:r>
              <a:rPr lang="es-ES" dirty="0" err="1"/>
              <a:t>single_instance</a:t>
            </a:r>
            <a:r>
              <a:rPr lang="es-ES" dirty="0"/>
              <a:t> y lo devuelve a la variable. Dado que </a:t>
            </a:r>
            <a:r>
              <a:rPr lang="es-ES" dirty="0" err="1"/>
              <a:t>single_instance</a:t>
            </a:r>
            <a:r>
              <a:rPr lang="es-ES" dirty="0"/>
              <a:t> es estático, se cambia de nulo a algún objeto. La próxima vez, si intentamos llamar al método </a:t>
            </a:r>
            <a:r>
              <a:rPr lang="es-ES" dirty="0" err="1"/>
              <a:t>getInstance</a:t>
            </a:r>
            <a:r>
              <a:rPr lang="es-ES" dirty="0"/>
              <a:t> (), dado que </a:t>
            </a:r>
            <a:r>
              <a:rPr lang="es-ES" dirty="0" err="1"/>
              <a:t>single_instance</a:t>
            </a:r>
            <a:r>
              <a:rPr lang="es-ES" dirty="0"/>
              <a:t> no es nulo,</a:t>
            </a:r>
          </a:p>
          <a:p>
            <a:pPr marL="127000" indent="0" algn="just">
              <a:buNone/>
            </a:pPr>
            <a:r>
              <a:rPr lang="es-ES" dirty="0"/>
              <a:t>se devuelve a la variable, en lugar de crear instancias de la clase </a:t>
            </a:r>
            <a:r>
              <a:rPr lang="es-ES" dirty="0" err="1"/>
              <a:t>Singleton</a:t>
            </a:r>
            <a:r>
              <a:rPr lang="es-ES" dirty="0"/>
              <a:t> nuevamente. Esta parte se realiza por si condición.</a:t>
            </a:r>
          </a:p>
          <a:p>
            <a:pPr marL="127000" indent="0" algn="just">
              <a:buNone/>
            </a:pPr>
            <a:endParaRPr lang="es-ES" dirty="0"/>
          </a:p>
          <a:p>
            <a:pPr marL="127000" indent="0" algn="just">
              <a:buNone/>
            </a:pPr>
            <a:r>
              <a:rPr lang="es-ES" dirty="0"/>
              <a:t>En la clase principal, instanciamos la clase </a:t>
            </a:r>
            <a:r>
              <a:rPr lang="es-ES" dirty="0" err="1"/>
              <a:t>singleton</a:t>
            </a:r>
            <a:r>
              <a:rPr lang="es-ES" dirty="0"/>
              <a:t> con 3 objetos x, y, z llamando al método estático </a:t>
            </a:r>
            <a:r>
              <a:rPr lang="es-ES" dirty="0" err="1"/>
              <a:t>getInstance</a:t>
            </a:r>
            <a:r>
              <a:rPr lang="es-ES" dirty="0"/>
              <a:t> (). Pero en realidad después de la creación del objeto x, las variables y </a:t>
            </a:r>
            <a:r>
              <a:rPr lang="es-ES" dirty="0" err="1"/>
              <a:t>y</a:t>
            </a:r>
            <a:r>
              <a:rPr lang="es-ES" dirty="0"/>
              <a:t> z apuntan al objeto x como se muestra en el diagrama.</a:t>
            </a:r>
          </a:p>
          <a:p>
            <a:pPr marL="127000" indent="0" algn="just">
              <a:buNone/>
            </a:pPr>
            <a:r>
              <a:rPr lang="es-ES" dirty="0"/>
              <a:t>Por lo tanto, si cambiamos las variables del objeto x, eso se refleja cuando accedemos a las variables de los objetos y </a:t>
            </a:r>
            <a:r>
              <a:rPr lang="es-ES" dirty="0" err="1"/>
              <a:t>y</a:t>
            </a:r>
            <a:r>
              <a:rPr lang="es-ES" dirty="0"/>
              <a:t> z. Además, si cambiamos las variables del objeto z, eso se refleja cuando accedemos a las variables de los objetos x e y.</a:t>
            </a:r>
          </a:p>
        </p:txBody>
      </p:sp>
      <p:sp>
        <p:nvSpPr>
          <p:cNvPr id="131" name="Google Shape;131;p21"/>
          <p:cNvSpPr txBox="1">
            <a:spLocks noGrp="1"/>
          </p:cNvSpPr>
          <p:nvPr>
            <p:ph type="title"/>
          </p:nvPr>
        </p:nvSpPr>
        <p:spPr>
          <a:xfrm>
            <a:off x="892628" y="968984"/>
            <a:ext cx="1968126" cy="674100"/>
          </a:xfrm>
          <a:prstGeom prst="rect">
            <a:avLst/>
          </a:prstGeom>
        </p:spPr>
        <p:txBody>
          <a:bodyPr spcFirstLastPara="1" wrap="square" lIns="0" tIns="0" rIns="0" bIns="0" anchor="t" anchorCtr="0">
            <a:noAutofit/>
          </a:bodyPr>
          <a:lstStyle/>
          <a:p>
            <a:pPr algn="l"/>
            <a:r>
              <a:rPr lang="es-ES" dirty="0"/>
              <a:t>Explicación:</a:t>
            </a:r>
          </a:p>
        </p:txBody>
      </p:sp>
      <p:sp>
        <p:nvSpPr>
          <p:cNvPr id="133" name="Google Shape;133;p21"/>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07300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91396" y="2143454"/>
            <a:ext cx="2595300" cy="674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419" dirty="0"/>
              <a:t>Objetivo </a:t>
            </a:r>
            <a:br>
              <a:rPr lang="es-419" dirty="0"/>
            </a:br>
            <a:r>
              <a:rPr lang="es-419" dirty="0"/>
              <a:t>y</a:t>
            </a:r>
            <a:br>
              <a:rPr lang="es-419" dirty="0"/>
            </a:br>
            <a:r>
              <a:rPr lang="es-419" dirty="0"/>
              <a:t>Aplicación</a:t>
            </a:r>
            <a:endParaRPr dirty="0"/>
          </a:p>
        </p:txBody>
      </p:sp>
      <p:sp>
        <p:nvSpPr>
          <p:cNvPr id="77" name="Google Shape;77;p15"/>
          <p:cNvSpPr txBox="1">
            <a:spLocks noGrp="1"/>
          </p:cNvSpPr>
          <p:nvPr>
            <p:ph type="body" idx="1"/>
          </p:nvPr>
        </p:nvSpPr>
        <p:spPr>
          <a:xfrm>
            <a:off x="4653569" y="896697"/>
            <a:ext cx="4099035" cy="3841714"/>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t>Este patrón creacional recibe su nombre debido a </a:t>
            </a:r>
            <a:r>
              <a:rPr lang="es-ES" sz="1400" b="1" dirty="0"/>
              <a:t>que sólo se puede tener una única instancia para toda la aplicación de una determinada clase</a:t>
            </a:r>
            <a:r>
              <a:rPr lang="es-ES" sz="1400" dirty="0"/>
              <a:t>, esto se logra restringiendo la libre creación de instancias de esta clase mediante el operador </a:t>
            </a:r>
            <a:r>
              <a:rPr lang="es-ES" sz="1400" i="1" dirty="0"/>
              <a:t>new</a:t>
            </a:r>
            <a:r>
              <a:rPr lang="es-ES" sz="1400" dirty="0"/>
              <a:t> e imponiendo un constructor privado y un método estático para poder obtener la instancia.</a:t>
            </a:r>
          </a:p>
          <a:p>
            <a:pPr marL="0" lvl="0" indent="0" algn="just">
              <a:buClr>
                <a:schemeClr val="dk1"/>
              </a:buClr>
              <a:buSzPts val="1100"/>
              <a:buNone/>
            </a:pPr>
            <a:endParaRPr lang="es-ES" sz="1400" dirty="0"/>
          </a:p>
          <a:p>
            <a:pPr marL="0" lvl="0" indent="0" algn="just">
              <a:buClr>
                <a:schemeClr val="dk1"/>
              </a:buClr>
              <a:buSzPts val="1100"/>
              <a:buNone/>
            </a:pPr>
            <a:r>
              <a:rPr lang="es-ES" sz="1400" dirty="0"/>
              <a:t>La intención de este patrón es garantizar que </a:t>
            </a:r>
            <a:r>
              <a:rPr lang="es-ES" sz="1400" b="1" dirty="0"/>
              <a:t>solamente pueda existir una única instancia de una determinada clase</a:t>
            </a:r>
            <a:r>
              <a:rPr lang="es-ES" sz="1400" dirty="0"/>
              <a:t> y que exista una referencia global en toda la aplicación, por lo tanto solo es aplicable en este tipo de proyectos.</a:t>
            </a:r>
          </a:p>
          <a:p>
            <a:pPr marL="0" lvl="0" indent="0" algn="just">
              <a:buClr>
                <a:schemeClr val="dk1"/>
              </a:buClr>
              <a:buSzPts val="1100"/>
              <a:buNone/>
            </a:pPr>
            <a:endParaRPr lang="es-ES" sz="1400" dirty="0"/>
          </a:p>
          <a:p>
            <a:pPr marL="0" lvl="0" indent="0" algn="just">
              <a:buClr>
                <a:schemeClr val="dk1"/>
              </a:buClr>
              <a:buSzPts val="1100"/>
              <a:buNone/>
            </a:pPr>
            <a:r>
              <a:rPr lang="es-ES" sz="1400" b="1" i="1" dirty="0"/>
              <a:t>Se intenta resolver la instanciación excesiva de objetos de una misma clase, idénticos entre sí, en distintos puntos de nuestro software</a:t>
            </a:r>
          </a:p>
        </p:txBody>
      </p:sp>
      <p:sp>
        <p:nvSpPr>
          <p:cNvPr id="79" name="Google Shape;79;p1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47AD3-232E-454C-BC60-5ACC9C39893D}"/>
              </a:ext>
            </a:extLst>
          </p:cNvPr>
          <p:cNvSpPr>
            <a:spLocks noGrp="1"/>
          </p:cNvSpPr>
          <p:nvPr>
            <p:ph type="ctrTitle"/>
          </p:nvPr>
        </p:nvSpPr>
        <p:spPr>
          <a:xfrm>
            <a:off x="672860" y="2571750"/>
            <a:ext cx="3105509" cy="809115"/>
          </a:xfrm>
        </p:spPr>
        <p:txBody>
          <a:bodyPr/>
          <a:lstStyle/>
          <a:p>
            <a:r>
              <a:rPr lang="es-MX" dirty="0"/>
              <a:t>Estructura</a:t>
            </a:r>
          </a:p>
        </p:txBody>
      </p:sp>
    </p:spTree>
    <p:extLst>
      <p:ext uri="{BB962C8B-B14F-4D97-AF65-F5344CB8AC3E}">
        <p14:creationId xmlns:p14="http://schemas.microsoft.com/office/powerpoint/2010/main" val="372615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7" name="Rectángulo 6">
            <a:extLst>
              <a:ext uri="{FF2B5EF4-FFF2-40B4-BE49-F238E27FC236}">
                <a16:creationId xmlns:a16="http://schemas.microsoft.com/office/drawing/2014/main" id="{2E537727-F664-4298-A47C-FA68AA01D51D}"/>
              </a:ext>
            </a:extLst>
          </p:cNvPr>
          <p:cNvSpPr/>
          <p:nvPr/>
        </p:nvSpPr>
        <p:spPr>
          <a:xfrm>
            <a:off x="5424181" y="2952812"/>
            <a:ext cx="3032297" cy="1520292"/>
          </a:xfrm>
          <a:prstGeom prst="rect">
            <a:avLst/>
          </a:prstGeom>
          <a:solidFill>
            <a:schemeClr val="accent3">
              <a:lumMod val="9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68CCFBD9-2835-462C-B6E6-922D2186BD64}"/>
              </a:ext>
            </a:extLst>
          </p:cNvPr>
          <p:cNvSpPr/>
          <p:nvPr/>
        </p:nvSpPr>
        <p:spPr>
          <a:xfrm>
            <a:off x="5424181" y="777766"/>
            <a:ext cx="3032297" cy="1124606"/>
          </a:xfrm>
          <a:prstGeom prst="rect">
            <a:avLst/>
          </a:prstGeom>
          <a:solidFill>
            <a:schemeClr val="accent3">
              <a:lumMod val="9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Google Shape;130;p21"/>
          <p:cNvSpPr txBox="1">
            <a:spLocks noGrp="1"/>
          </p:cNvSpPr>
          <p:nvPr>
            <p:ph type="body" idx="1"/>
          </p:nvPr>
        </p:nvSpPr>
        <p:spPr>
          <a:xfrm>
            <a:off x="5372472" y="809001"/>
            <a:ext cx="2984026" cy="1112126"/>
          </a:xfrm>
          <a:prstGeom prst="rect">
            <a:avLst/>
          </a:prstGeom>
        </p:spPr>
        <p:txBody>
          <a:bodyPr spcFirstLastPara="1" wrap="square" lIns="0" tIns="0" rIns="0" bIns="0" anchor="t" anchorCtr="0">
            <a:noAutofit/>
          </a:bodyPr>
          <a:lstStyle/>
          <a:p>
            <a:pPr marL="127000" indent="0" algn="just">
              <a:buNone/>
            </a:pPr>
            <a:r>
              <a:rPr lang="es-ES" b="1" dirty="0"/>
              <a:t>Client</a:t>
            </a:r>
            <a:r>
              <a:rPr lang="es-ES" dirty="0"/>
              <a:t>: </a:t>
            </a:r>
          </a:p>
          <a:p>
            <a:pPr marL="127000" indent="0" algn="just">
              <a:buNone/>
            </a:pPr>
            <a:r>
              <a:rPr lang="es-ES" dirty="0"/>
              <a:t>Componente que desea obtener una instancia de la clase </a:t>
            </a:r>
            <a:r>
              <a:rPr lang="es-ES" dirty="0" err="1"/>
              <a:t>Singleton</a:t>
            </a:r>
            <a:r>
              <a:rPr lang="es-ES" dirty="0"/>
              <a:t>.</a:t>
            </a:r>
          </a:p>
        </p:txBody>
      </p:sp>
      <p:sp>
        <p:nvSpPr>
          <p:cNvPr id="131" name="Google Shape;131;p21"/>
          <p:cNvSpPr txBox="1">
            <a:spLocks noGrp="1"/>
          </p:cNvSpPr>
          <p:nvPr>
            <p:ph type="title"/>
          </p:nvPr>
        </p:nvSpPr>
        <p:spPr>
          <a:xfrm>
            <a:off x="658960" y="1744060"/>
            <a:ext cx="2595300" cy="674100"/>
          </a:xfrm>
          <a:prstGeom prst="rect">
            <a:avLst/>
          </a:prstGeom>
        </p:spPr>
        <p:txBody>
          <a:bodyPr spcFirstLastPara="1" wrap="square" lIns="0" tIns="0" rIns="0" bIns="0" anchor="t" anchorCtr="0">
            <a:noAutofit/>
          </a:bodyPr>
          <a:lstStyle/>
          <a:p>
            <a:pPr algn="l"/>
            <a:r>
              <a:rPr lang="es-ES" dirty="0"/>
              <a:t>Los componentes que conforman el patrón son los siguientes:</a:t>
            </a:r>
          </a:p>
        </p:txBody>
      </p:sp>
      <p:sp>
        <p:nvSpPr>
          <p:cNvPr id="132" name="Google Shape;132;p21"/>
          <p:cNvSpPr txBox="1">
            <a:spLocks noGrp="1"/>
          </p:cNvSpPr>
          <p:nvPr>
            <p:ph type="body" idx="2"/>
          </p:nvPr>
        </p:nvSpPr>
        <p:spPr>
          <a:xfrm>
            <a:off x="5424181" y="2952812"/>
            <a:ext cx="2880608" cy="1520293"/>
          </a:xfrm>
          <a:prstGeom prst="rect">
            <a:avLst/>
          </a:prstGeom>
        </p:spPr>
        <p:txBody>
          <a:bodyPr spcFirstLastPara="1" wrap="square" lIns="0" tIns="0" rIns="0" bIns="0" anchor="t" anchorCtr="0">
            <a:noAutofit/>
          </a:bodyPr>
          <a:lstStyle/>
          <a:p>
            <a:pPr marL="127000" indent="0" algn="just">
              <a:buNone/>
            </a:pPr>
            <a:r>
              <a:rPr lang="es-ES" b="1" dirty="0" err="1"/>
              <a:t>Singleton</a:t>
            </a:r>
            <a:r>
              <a:rPr lang="es-ES" dirty="0"/>
              <a:t>:</a:t>
            </a:r>
          </a:p>
          <a:p>
            <a:pPr marL="127000" indent="0" algn="just">
              <a:buNone/>
            </a:pPr>
            <a:r>
              <a:rPr lang="es-ES" dirty="0"/>
              <a:t> Clase que implementa el patrón </a:t>
            </a:r>
            <a:r>
              <a:rPr lang="es-ES" dirty="0" err="1"/>
              <a:t>Singleton</a:t>
            </a:r>
            <a:r>
              <a:rPr lang="es-ES" dirty="0"/>
              <a:t>, de la cual únicamente se podrá tener una instancia durante toda la vida de la aplicación.</a:t>
            </a:r>
          </a:p>
        </p:txBody>
      </p:sp>
      <p:sp>
        <p:nvSpPr>
          <p:cNvPr id="133" name="Google Shape;133;p21"/>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5" name="Google Shape;155;p24"/>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Imagen 3">
            <a:extLst>
              <a:ext uri="{FF2B5EF4-FFF2-40B4-BE49-F238E27FC236}">
                <a16:creationId xmlns:a16="http://schemas.microsoft.com/office/drawing/2014/main" id="{461D35CC-72CD-4A18-8C77-253B0DBCD290}"/>
              </a:ext>
            </a:extLst>
          </p:cNvPr>
          <p:cNvPicPr>
            <a:picLocks noChangeAspect="1"/>
          </p:cNvPicPr>
          <p:nvPr/>
        </p:nvPicPr>
        <p:blipFill>
          <a:blip r:embed="rId4"/>
          <a:stretch>
            <a:fillRect/>
          </a:stretch>
        </p:blipFill>
        <p:spPr>
          <a:xfrm>
            <a:off x="178676" y="988312"/>
            <a:ext cx="8786648" cy="35242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A98C93E-069D-480D-B19B-207A4E8E30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419" smtClean="0"/>
              <a:t>6</a:t>
            </a:fld>
            <a:endParaRPr lang="es-419"/>
          </a:p>
        </p:txBody>
      </p:sp>
      <p:pic>
        <p:nvPicPr>
          <p:cNvPr id="3" name="Imagen 2">
            <a:extLst>
              <a:ext uri="{FF2B5EF4-FFF2-40B4-BE49-F238E27FC236}">
                <a16:creationId xmlns:a16="http://schemas.microsoft.com/office/drawing/2014/main" id="{BA7F42BF-0F2C-46D2-90A9-5D443A0092BE}"/>
              </a:ext>
            </a:extLst>
          </p:cNvPr>
          <p:cNvPicPr>
            <a:picLocks noChangeAspect="1"/>
          </p:cNvPicPr>
          <p:nvPr/>
        </p:nvPicPr>
        <p:blipFill>
          <a:blip r:embed="rId2"/>
          <a:stretch>
            <a:fillRect/>
          </a:stretch>
        </p:blipFill>
        <p:spPr>
          <a:xfrm>
            <a:off x="1810452" y="129651"/>
            <a:ext cx="5567810" cy="3574209"/>
          </a:xfrm>
          <a:prstGeom prst="rect">
            <a:avLst/>
          </a:prstGeom>
        </p:spPr>
      </p:pic>
      <p:sp>
        <p:nvSpPr>
          <p:cNvPr id="5" name="Rectángulo 4">
            <a:extLst>
              <a:ext uri="{FF2B5EF4-FFF2-40B4-BE49-F238E27FC236}">
                <a16:creationId xmlns:a16="http://schemas.microsoft.com/office/drawing/2014/main" id="{9DE52215-DB8B-43B3-9F5F-6C9946A83982}"/>
              </a:ext>
            </a:extLst>
          </p:cNvPr>
          <p:cNvSpPr/>
          <p:nvPr/>
        </p:nvSpPr>
        <p:spPr>
          <a:xfrm>
            <a:off x="609599" y="3820897"/>
            <a:ext cx="8208579" cy="1132711"/>
          </a:xfrm>
          <a:prstGeom prst="rect">
            <a:avLst/>
          </a:prstGeom>
          <a:solidFill>
            <a:schemeClr val="accent3">
              <a:lumMod val="9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Google Shape;132;p21">
            <a:extLst>
              <a:ext uri="{FF2B5EF4-FFF2-40B4-BE49-F238E27FC236}">
                <a16:creationId xmlns:a16="http://schemas.microsoft.com/office/drawing/2014/main" id="{1D91F206-E225-494C-93CD-0EA16E5332B3}"/>
              </a:ext>
            </a:extLst>
          </p:cNvPr>
          <p:cNvSpPr txBox="1">
            <a:spLocks/>
          </p:cNvSpPr>
          <p:nvPr/>
        </p:nvSpPr>
        <p:spPr>
          <a:xfrm>
            <a:off x="711435" y="3937934"/>
            <a:ext cx="8019393" cy="113271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600"/>
              </a:spcAft>
              <a:buFont typeface="+mj-lt"/>
              <a:buAutoNum type="arabicPeriod"/>
            </a:pPr>
            <a:r>
              <a:rPr lang="es-ES" dirty="0">
                <a:solidFill>
                  <a:srgbClr val="212529"/>
                </a:solidFill>
                <a:latin typeface="Roboto"/>
              </a:rPr>
              <a:t>El cliente solicita la instancia al </a:t>
            </a:r>
            <a:r>
              <a:rPr lang="es-ES" dirty="0" err="1">
                <a:solidFill>
                  <a:srgbClr val="212529"/>
                </a:solidFill>
                <a:latin typeface="Roboto"/>
              </a:rPr>
              <a:t>Singleton</a:t>
            </a:r>
            <a:r>
              <a:rPr lang="es-ES" dirty="0">
                <a:solidFill>
                  <a:srgbClr val="212529"/>
                </a:solidFill>
                <a:latin typeface="Roboto"/>
              </a:rPr>
              <a:t> mediante el método estático </a:t>
            </a:r>
            <a:r>
              <a:rPr lang="es-ES" dirty="0" err="1">
                <a:solidFill>
                  <a:srgbClr val="212529"/>
                </a:solidFill>
                <a:latin typeface="Roboto"/>
              </a:rPr>
              <a:t>getInstance</a:t>
            </a:r>
            <a:r>
              <a:rPr lang="es-ES" dirty="0">
                <a:solidFill>
                  <a:srgbClr val="212529"/>
                </a:solidFill>
                <a:latin typeface="Roboto"/>
              </a:rPr>
              <a:t>.</a:t>
            </a:r>
          </a:p>
          <a:p>
            <a:pPr algn="just">
              <a:spcAft>
                <a:spcPts val="600"/>
              </a:spcAft>
              <a:buFont typeface="+mj-lt"/>
              <a:buAutoNum type="arabicPeriod"/>
            </a:pPr>
            <a:r>
              <a:rPr lang="es-ES" dirty="0">
                <a:solidFill>
                  <a:srgbClr val="212529"/>
                </a:solidFill>
                <a:latin typeface="Roboto"/>
              </a:rPr>
              <a:t>El </a:t>
            </a:r>
            <a:r>
              <a:rPr lang="es-ES" dirty="0" err="1">
                <a:solidFill>
                  <a:srgbClr val="212529"/>
                </a:solidFill>
                <a:latin typeface="Roboto"/>
              </a:rPr>
              <a:t>Singleton</a:t>
            </a:r>
            <a:r>
              <a:rPr lang="es-ES" dirty="0">
                <a:solidFill>
                  <a:srgbClr val="212529"/>
                </a:solidFill>
                <a:latin typeface="Roboto"/>
              </a:rPr>
              <a:t> validará si la instancia ya fue creada anteriormente, de no haber sido creada entonces se crea una nueva.</a:t>
            </a:r>
          </a:p>
          <a:p>
            <a:pPr algn="just">
              <a:spcAft>
                <a:spcPts val="600"/>
              </a:spcAft>
              <a:buFont typeface="+mj-lt"/>
              <a:buAutoNum type="arabicPeriod"/>
            </a:pPr>
            <a:r>
              <a:rPr lang="es-ES" dirty="0">
                <a:solidFill>
                  <a:srgbClr val="212529"/>
                </a:solidFill>
                <a:latin typeface="Roboto"/>
              </a:rPr>
              <a:t>Se regresa la instancia creada en el paso anterior o se regresa la instancia existente en otro caso.</a:t>
            </a:r>
          </a:p>
        </p:txBody>
      </p:sp>
    </p:spTree>
    <p:extLst>
      <p:ext uri="{BB962C8B-B14F-4D97-AF65-F5344CB8AC3E}">
        <p14:creationId xmlns:p14="http://schemas.microsoft.com/office/powerpoint/2010/main" val="26557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47AD3-232E-454C-BC60-5ACC9C39893D}"/>
              </a:ext>
            </a:extLst>
          </p:cNvPr>
          <p:cNvSpPr>
            <a:spLocks noGrp="1"/>
          </p:cNvSpPr>
          <p:nvPr>
            <p:ph type="ctrTitle"/>
          </p:nvPr>
        </p:nvSpPr>
        <p:spPr>
          <a:xfrm>
            <a:off x="382574" y="2571750"/>
            <a:ext cx="4189426" cy="809115"/>
          </a:xfrm>
        </p:spPr>
        <p:txBody>
          <a:bodyPr/>
          <a:lstStyle/>
          <a:p>
            <a:r>
              <a:rPr lang="es-MX" dirty="0"/>
              <a:t>Consecuencias</a:t>
            </a:r>
          </a:p>
        </p:txBody>
      </p:sp>
    </p:spTree>
    <p:extLst>
      <p:ext uri="{BB962C8B-B14F-4D97-AF65-F5344CB8AC3E}">
        <p14:creationId xmlns:p14="http://schemas.microsoft.com/office/powerpoint/2010/main" val="65178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C0673-0F85-4F02-8BBA-14C8B0DB5A3C}"/>
              </a:ext>
            </a:extLst>
          </p:cNvPr>
          <p:cNvSpPr>
            <a:spLocks noGrp="1"/>
          </p:cNvSpPr>
          <p:nvPr>
            <p:ph type="title"/>
          </p:nvPr>
        </p:nvSpPr>
        <p:spPr>
          <a:xfrm>
            <a:off x="236899" y="1196297"/>
            <a:ext cx="2595300" cy="674100"/>
          </a:xfrm>
        </p:spPr>
        <p:txBody>
          <a:bodyPr/>
          <a:lstStyle/>
          <a:p>
            <a:r>
              <a:rPr lang="es-MX" dirty="0"/>
              <a:t>Ventajas</a:t>
            </a:r>
          </a:p>
        </p:txBody>
      </p:sp>
      <p:sp>
        <p:nvSpPr>
          <p:cNvPr id="3" name="Marcador de texto 2">
            <a:extLst>
              <a:ext uri="{FF2B5EF4-FFF2-40B4-BE49-F238E27FC236}">
                <a16:creationId xmlns:a16="http://schemas.microsoft.com/office/drawing/2014/main" id="{99BACE15-506D-40E8-BEA6-19F69980978A}"/>
              </a:ext>
            </a:extLst>
          </p:cNvPr>
          <p:cNvSpPr>
            <a:spLocks noGrp="1"/>
          </p:cNvSpPr>
          <p:nvPr>
            <p:ph type="body" idx="1"/>
          </p:nvPr>
        </p:nvSpPr>
        <p:spPr>
          <a:xfrm>
            <a:off x="3284661" y="523252"/>
            <a:ext cx="2574677" cy="4251108"/>
          </a:xfrm>
        </p:spPr>
        <p:txBody>
          <a:bodyPr/>
          <a:lstStyle/>
          <a:p>
            <a:pPr marL="127000" indent="0" algn="just">
              <a:buNone/>
            </a:pPr>
            <a:r>
              <a:rPr lang="es-ES" dirty="0"/>
              <a:t> • </a:t>
            </a:r>
            <a:r>
              <a:rPr lang="es-ES" b="1" dirty="0"/>
              <a:t>Reduce el espacio de nombres. </a:t>
            </a:r>
          </a:p>
          <a:p>
            <a:pPr marL="127000" indent="0" algn="just">
              <a:buNone/>
            </a:pPr>
            <a:r>
              <a:rPr lang="es-ES" dirty="0"/>
              <a:t>El patrón es una mejora sobre las variables globales. Ya no se reservan nombres para las variables globales, ahora solo existen instancias </a:t>
            </a:r>
          </a:p>
          <a:p>
            <a:pPr marL="127000" indent="0" algn="just">
              <a:buNone/>
            </a:pPr>
            <a:endParaRPr lang="es-ES" dirty="0"/>
          </a:p>
          <a:p>
            <a:pPr marL="127000" indent="0" algn="just">
              <a:buNone/>
            </a:pPr>
            <a:endParaRPr lang="es-ES" dirty="0"/>
          </a:p>
          <a:p>
            <a:pPr marL="127000" indent="0" algn="just">
              <a:buNone/>
            </a:pPr>
            <a:r>
              <a:rPr lang="es-ES" dirty="0"/>
              <a:t>• </a:t>
            </a:r>
            <a:r>
              <a:rPr lang="es-ES" b="1" dirty="0"/>
              <a:t>El control de acceso a la instancia única es </a:t>
            </a:r>
            <a:r>
              <a:rPr lang="es-ES" b="1" i="1" dirty="0"/>
              <a:t>controlado</a:t>
            </a:r>
            <a:r>
              <a:rPr lang="es-ES" dirty="0"/>
              <a:t>, porque la clase </a:t>
            </a:r>
            <a:r>
              <a:rPr lang="es-ES" dirty="0" err="1"/>
              <a:t>Singleton</a:t>
            </a:r>
            <a:r>
              <a:rPr lang="es-ES" dirty="0"/>
              <a:t> encapsula la única instancia. </a:t>
            </a:r>
            <a:endParaRPr lang="es-MX" dirty="0"/>
          </a:p>
        </p:txBody>
      </p:sp>
      <p:sp>
        <p:nvSpPr>
          <p:cNvPr id="4" name="Marcador de texto 3">
            <a:extLst>
              <a:ext uri="{FF2B5EF4-FFF2-40B4-BE49-F238E27FC236}">
                <a16:creationId xmlns:a16="http://schemas.microsoft.com/office/drawing/2014/main" id="{D4BA3DDB-B418-4766-97FD-CA1D1A18A855}"/>
              </a:ext>
            </a:extLst>
          </p:cNvPr>
          <p:cNvSpPr>
            <a:spLocks noGrp="1"/>
          </p:cNvSpPr>
          <p:nvPr>
            <p:ph type="body" idx="2"/>
          </p:nvPr>
        </p:nvSpPr>
        <p:spPr>
          <a:xfrm>
            <a:off x="6332424" y="623174"/>
            <a:ext cx="2574677" cy="4051263"/>
          </a:xfrm>
        </p:spPr>
        <p:txBody>
          <a:bodyPr/>
          <a:lstStyle/>
          <a:p>
            <a:pPr marL="127000" indent="0" algn="just">
              <a:buNone/>
            </a:pPr>
            <a:r>
              <a:rPr lang="es-ES" dirty="0"/>
              <a:t>•Permite el </a:t>
            </a:r>
            <a:r>
              <a:rPr lang="es-ES" b="1" dirty="0"/>
              <a:t>refinamiento</a:t>
            </a:r>
            <a:r>
              <a:rPr lang="es-ES" dirty="0"/>
              <a:t> de las operaciones y la representación.</a:t>
            </a:r>
          </a:p>
          <a:p>
            <a:pPr marL="127000" indent="0" algn="just">
              <a:buNone/>
            </a:pPr>
            <a:endParaRPr lang="es-ES" dirty="0"/>
          </a:p>
          <a:p>
            <a:pPr marL="127000" indent="0" algn="just">
              <a:buNone/>
            </a:pPr>
            <a:r>
              <a:rPr lang="es-ES" dirty="0"/>
              <a:t>•Permite un numero variable de instancias. El patrón es </a:t>
            </a:r>
            <a:r>
              <a:rPr lang="es-ES" b="1" dirty="0"/>
              <a:t>fácilmente configurable</a:t>
            </a:r>
            <a:r>
              <a:rPr lang="es-ES" dirty="0"/>
              <a:t> para permitir más de una instancia.</a:t>
            </a:r>
          </a:p>
          <a:p>
            <a:pPr marL="127000" indent="0" algn="just">
              <a:buNone/>
            </a:pPr>
            <a:endParaRPr lang="es-ES" dirty="0"/>
          </a:p>
          <a:p>
            <a:pPr marL="127000" indent="0" algn="just">
              <a:buNone/>
            </a:pPr>
            <a:r>
              <a:rPr lang="es-ES" dirty="0"/>
              <a:t>•</a:t>
            </a:r>
            <a:r>
              <a:rPr lang="es-ES" b="1" dirty="0"/>
              <a:t>Flexible</a:t>
            </a:r>
            <a:r>
              <a:rPr lang="es-ES" dirty="0"/>
              <a:t> en cuanto a las operaciones contenidas en una clase</a:t>
            </a:r>
            <a:endParaRPr lang="es-MX" dirty="0"/>
          </a:p>
        </p:txBody>
      </p:sp>
      <p:sp>
        <p:nvSpPr>
          <p:cNvPr id="5" name="Marcador de número de diapositiva 4">
            <a:extLst>
              <a:ext uri="{FF2B5EF4-FFF2-40B4-BE49-F238E27FC236}">
                <a16:creationId xmlns:a16="http://schemas.microsoft.com/office/drawing/2014/main" id="{55366E7B-CB7B-4026-8790-97A5DF6A5B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419" smtClean="0"/>
              <a:t>8</a:t>
            </a:fld>
            <a:endParaRPr lang="es-419"/>
          </a:p>
        </p:txBody>
      </p:sp>
    </p:spTree>
    <p:extLst>
      <p:ext uri="{BB962C8B-B14F-4D97-AF65-F5344CB8AC3E}">
        <p14:creationId xmlns:p14="http://schemas.microsoft.com/office/powerpoint/2010/main" val="28905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C0673-0F85-4F02-8BBA-14C8B0DB5A3C}"/>
              </a:ext>
            </a:extLst>
          </p:cNvPr>
          <p:cNvSpPr>
            <a:spLocks noGrp="1"/>
          </p:cNvSpPr>
          <p:nvPr>
            <p:ph type="title"/>
          </p:nvPr>
        </p:nvSpPr>
        <p:spPr>
          <a:xfrm>
            <a:off x="432197" y="1283383"/>
            <a:ext cx="2595300" cy="674100"/>
          </a:xfrm>
        </p:spPr>
        <p:txBody>
          <a:bodyPr/>
          <a:lstStyle/>
          <a:p>
            <a:r>
              <a:rPr lang="es-MX" dirty="0"/>
              <a:t>Desventajas</a:t>
            </a:r>
          </a:p>
        </p:txBody>
      </p:sp>
      <p:sp>
        <p:nvSpPr>
          <p:cNvPr id="3" name="Marcador de texto 2">
            <a:extLst>
              <a:ext uri="{FF2B5EF4-FFF2-40B4-BE49-F238E27FC236}">
                <a16:creationId xmlns:a16="http://schemas.microsoft.com/office/drawing/2014/main" id="{99BACE15-506D-40E8-BEA6-19F69980978A}"/>
              </a:ext>
            </a:extLst>
          </p:cNvPr>
          <p:cNvSpPr>
            <a:spLocks noGrp="1"/>
          </p:cNvSpPr>
          <p:nvPr>
            <p:ph type="body" idx="1"/>
          </p:nvPr>
        </p:nvSpPr>
        <p:spPr>
          <a:xfrm>
            <a:off x="3264039" y="546118"/>
            <a:ext cx="2595300" cy="4251108"/>
          </a:xfrm>
        </p:spPr>
        <p:txBody>
          <a:bodyPr/>
          <a:lstStyle/>
          <a:p>
            <a:pPr marL="127000" indent="0" algn="just">
              <a:buNone/>
            </a:pPr>
            <a:r>
              <a:rPr lang="es-ES" dirty="0"/>
              <a:t>•Opera de forma </a:t>
            </a:r>
            <a:r>
              <a:rPr lang="es-ES" b="1" dirty="0"/>
              <a:t>síncrona</a:t>
            </a:r>
            <a:r>
              <a:rPr lang="es-ES" dirty="0"/>
              <a:t>, lo cuál puede ser perjudicial si nuestro software requiere de concurrencia de llamados a métodos de este objeto.</a:t>
            </a:r>
          </a:p>
          <a:p>
            <a:pPr marL="127000" indent="0" algn="just">
              <a:buNone/>
            </a:pPr>
            <a:endParaRPr lang="es-ES" dirty="0"/>
          </a:p>
          <a:p>
            <a:pPr marL="127000" indent="0" algn="just">
              <a:buNone/>
            </a:pPr>
            <a:r>
              <a:rPr lang="es-ES" dirty="0"/>
              <a:t>•Viéndolo de forma genérica, el mayor enemigo de este patrón es el </a:t>
            </a:r>
            <a:r>
              <a:rPr lang="es-ES" b="1" dirty="0"/>
              <a:t>acceso de forma concurrente </a:t>
            </a:r>
            <a:r>
              <a:rPr lang="es-ES" dirty="0"/>
              <a:t>a este objeto </a:t>
            </a:r>
            <a:r>
              <a:rPr lang="es-ES" dirty="0" err="1"/>
              <a:t>singleton</a:t>
            </a:r>
            <a:r>
              <a:rPr lang="es-ES" dirty="0"/>
              <a:t>, problema que de hecho no existiría si no se aplicara el patrón.</a:t>
            </a:r>
            <a:endParaRPr lang="es-MX" dirty="0"/>
          </a:p>
        </p:txBody>
      </p:sp>
      <p:sp>
        <p:nvSpPr>
          <p:cNvPr id="4" name="Marcador de texto 3">
            <a:extLst>
              <a:ext uri="{FF2B5EF4-FFF2-40B4-BE49-F238E27FC236}">
                <a16:creationId xmlns:a16="http://schemas.microsoft.com/office/drawing/2014/main" id="{D4BA3DDB-B418-4766-97FD-CA1D1A18A855}"/>
              </a:ext>
            </a:extLst>
          </p:cNvPr>
          <p:cNvSpPr>
            <a:spLocks noGrp="1"/>
          </p:cNvSpPr>
          <p:nvPr>
            <p:ph type="body" idx="2"/>
          </p:nvPr>
        </p:nvSpPr>
        <p:spPr>
          <a:xfrm>
            <a:off x="6332424" y="546117"/>
            <a:ext cx="2574677" cy="3663573"/>
          </a:xfrm>
        </p:spPr>
        <p:txBody>
          <a:bodyPr/>
          <a:lstStyle/>
          <a:p>
            <a:pPr marL="127000" indent="0" algn="just">
              <a:buNone/>
            </a:pPr>
            <a:r>
              <a:rPr lang="es-ES" dirty="0"/>
              <a:t>•Corresponde a un </a:t>
            </a:r>
            <a:r>
              <a:rPr lang="es-ES" b="1" dirty="0"/>
              <a:t>recurso compartido </a:t>
            </a:r>
            <a:r>
              <a:rPr lang="es-ES" dirty="0"/>
              <a:t>dentro de nuestro software, por lo que debemos tener especial cuidado en el manejo de su estado, ya que si un segmento de nuestro software altera su estado, esto puede afectar el funcionamiento de otros segmentos de software que utilicen a este objeto.</a:t>
            </a:r>
            <a:endParaRPr lang="es-MX" dirty="0"/>
          </a:p>
        </p:txBody>
      </p:sp>
      <p:sp>
        <p:nvSpPr>
          <p:cNvPr id="5" name="Marcador de número de diapositiva 4">
            <a:extLst>
              <a:ext uri="{FF2B5EF4-FFF2-40B4-BE49-F238E27FC236}">
                <a16:creationId xmlns:a16="http://schemas.microsoft.com/office/drawing/2014/main" id="{55366E7B-CB7B-4026-8790-97A5DF6A5B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419" smtClean="0"/>
              <a:t>9</a:t>
            </a:fld>
            <a:endParaRPr lang="es-419"/>
          </a:p>
        </p:txBody>
      </p:sp>
    </p:spTree>
    <p:extLst>
      <p:ext uri="{BB962C8B-B14F-4D97-AF65-F5344CB8AC3E}">
        <p14:creationId xmlns:p14="http://schemas.microsoft.com/office/powerpoint/2010/main" val="1618397120"/>
      </p:ext>
    </p:extLst>
  </p:cSld>
  <p:clrMapOvr>
    <a:masterClrMapping/>
  </p:clrMapOvr>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698</Words>
  <Application>Microsoft Office PowerPoint</Application>
  <PresentationFormat>Presentación en pantalla (16:9)</PresentationFormat>
  <Paragraphs>52</Paragraphs>
  <Slides>14</Slides>
  <Notes>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14</vt:i4>
      </vt:variant>
    </vt:vector>
  </HeadingPairs>
  <TitlesOfParts>
    <vt:vector size="22" baseType="lpstr">
      <vt:lpstr>Arial</vt:lpstr>
      <vt:lpstr>Calibri Light</vt:lpstr>
      <vt:lpstr>Karla</vt:lpstr>
      <vt:lpstr>Roboto</vt:lpstr>
      <vt:lpstr>Calibri</vt:lpstr>
      <vt:lpstr>Encode Sans Semi Condensed</vt:lpstr>
      <vt:lpstr>Iden template</vt:lpstr>
      <vt:lpstr>Office Theme</vt:lpstr>
      <vt:lpstr>Singleton  Pattern Design</vt:lpstr>
      <vt:lpstr>Objetivo  y Aplicación</vt:lpstr>
      <vt:lpstr>Estructura</vt:lpstr>
      <vt:lpstr>Los componentes que conforman el patrón son los siguientes:</vt:lpstr>
      <vt:lpstr>Presentación de PowerPoint</vt:lpstr>
      <vt:lpstr>Presentación de PowerPoint</vt:lpstr>
      <vt:lpstr>Consecuencias</vt:lpstr>
      <vt:lpstr>Ventajas</vt:lpstr>
      <vt:lpstr>Desventajas</vt:lpstr>
      <vt:lpstr>Ejemplos</vt:lpstr>
      <vt:lpstr>Ejemplo</vt:lpstr>
      <vt:lpstr>Presentación de PowerPoint</vt:lpstr>
      <vt:lpstr>Presentación de PowerPoint</vt:lpstr>
      <vt:lpstr>Explicación: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Pattern Design</dc:title>
  <dc:creator>Victor Lavalle</dc:creator>
  <cp:lastModifiedBy>VICTOR MANUEL LAVALLE CANTON</cp:lastModifiedBy>
  <cp:revision>7</cp:revision>
  <dcterms:modified xsi:type="dcterms:W3CDTF">2020-05-05T07:47:59Z</dcterms:modified>
</cp:coreProperties>
</file>