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18.xml" ContentType="application/vnd.openxmlformats-officedocument.themeOverride+xml"/>
  <Override PartName="/ppt/notesSlides/notesSlide39.xml" ContentType="application/vnd.openxmlformats-officedocument.presentationml.notesSlide+xml"/>
  <Override PartName="/ppt/theme/themeOverride19.xml" ContentType="application/vnd.openxmlformats-officedocument.themeOverride+xml"/>
  <Override PartName="/ppt/notesSlides/notesSlide40.xml" ContentType="application/vnd.openxmlformats-officedocument.presentationml.notesSlide+xml"/>
  <Override PartName="/ppt/theme/themeOverride20.xml" ContentType="application/vnd.openxmlformats-officedocument.themeOverride+xml"/>
  <Override PartName="/ppt/notesSlides/notesSlide41.xml" ContentType="application/vnd.openxmlformats-officedocument.presentationml.notesSlide+xml"/>
  <Override PartName="/ppt/theme/themeOverride21.xml" ContentType="application/vnd.openxmlformats-officedocument.themeOverr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4"/>
  </p:notesMasterIdLst>
  <p:sldIdLst>
    <p:sldId id="293" r:id="rId2"/>
    <p:sldId id="299" r:id="rId3"/>
    <p:sldId id="300" r:id="rId4"/>
    <p:sldId id="301" r:id="rId5"/>
    <p:sldId id="302"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56" r:id="rId24"/>
    <p:sldId id="303" r:id="rId25"/>
    <p:sldId id="259" r:id="rId26"/>
    <p:sldId id="261" r:id="rId27"/>
    <p:sldId id="284" r:id="rId28"/>
    <p:sldId id="285" r:id="rId29"/>
    <p:sldId id="286" r:id="rId30"/>
    <p:sldId id="263" r:id="rId31"/>
    <p:sldId id="294" r:id="rId32"/>
    <p:sldId id="295" r:id="rId33"/>
    <p:sldId id="287" r:id="rId34"/>
    <p:sldId id="272" r:id="rId35"/>
    <p:sldId id="288" r:id="rId36"/>
    <p:sldId id="289" r:id="rId37"/>
    <p:sldId id="290" r:id="rId38"/>
    <p:sldId id="291" r:id="rId39"/>
    <p:sldId id="296" r:id="rId40"/>
    <p:sldId id="298" r:id="rId41"/>
    <p:sldId id="297" r:id="rId42"/>
    <p:sldId id="292" r:id="rId43"/>
  </p:sldIdLst>
  <p:sldSz cx="9144000" cy="5143500" type="screen16x9"/>
  <p:notesSz cx="6858000" cy="9144000"/>
  <p:embeddedFontLst>
    <p:embeddedFont>
      <p:font typeface="Lato" panose="020F0502020204030203" pitchFamily="34" charset="0"/>
      <p:regular r:id="rId45"/>
      <p:bold r:id="rId46"/>
      <p:italic r:id="rId47"/>
      <p:boldItalic r:id="rId48"/>
    </p:embeddedFont>
    <p:embeddedFont>
      <p:font typeface="Raleway"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mmand" id="{43FC1DD3-BA48-4DB9-9035-90BCB2D48414}">
          <p14:sldIdLst>
            <p14:sldId id="293"/>
            <p14:sldId id="299"/>
            <p14:sldId id="300"/>
            <p14:sldId id="301"/>
            <p14:sldId id="302"/>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 name="Memento" id="{4E6ED804-DA50-4AD2-8E6B-C90C62466FA6}">
          <p14:sldIdLst>
            <p14:sldId id="256"/>
            <p14:sldId id="303"/>
            <p14:sldId id="259"/>
            <p14:sldId id="261"/>
            <p14:sldId id="284"/>
            <p14:sldId id="285"/>
            <p14:sldId id="286"/>
            <p14:sldId id="263"/>
            <p14:sldId id="294"/>
            <p14:sldId id="295"/>
            <p14:sldId id="287"/>
            <p14:sldId id="272"/>
            <p14:sldId id="288"/>
            <p14:sldId id="289"/>
            <p14:sldId id="290"/>
            <p14:sldId id="291"/>
          </p14:sldIdLst>
        </p14:section>
        <p14:section name="Ejemplos de Ambos Patrones" id="{6F546A02-0B78-49E1-B0A5-3DFFF9A78364}">
          <p14:sldIdLst>
            <p14:sldId id="296"/>
            <p14:sldId id="298"/>
            <p14:sldId id="297"/>
            <p14:sldId id="292"/>
          </p14:sldIdLst>
        </p14:section>
      </p14:sectionLst>
    </p:ext>
    <p:ext uri="{EFAFB233-063F-42B5-8137-9DF3F51BA10A}">
      <p15:sldGuideLst xmlns:p15="http://schemas.microsoft.com/office/powerpoint/2012/main">
        <p15:guide id="1" orient="horz" pos="164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71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6F4332-C0A4-4B07-B6DF-3EDCEB4D3533}">
  <a:tblStyle styleId="{2B6F4332-C0A4-4B07-B6DF-3EDCEB4D353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1" d="100"/>
          <a:sy n="91" d="100"/>
        </p:scale>
        <p:origin x="786" y="90"/>
      </p:cViewPr>
      <p:guideLst>
        <p:guide orient="horz" pos="1643"/>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736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80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92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58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07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9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20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90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71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07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838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363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06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30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437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30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899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55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617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686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484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79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960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30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591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803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417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742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09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144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30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9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5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9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019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88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0.xml"/><Relationship Id="rId7" Type="http://schemas.openxmlformats.org/officeDocument/2006/relationships/image" Target="../media/image16.svg"/><Relationship Id="rId2" Type="http://schemas.openxmlformats.org/officeDocument/2006/relationships/slideLayout" Target="../slideLayouts/slideLayout4.xml"/><Relationship Id="rId1" Type="http://schemas.openxmlformats.org/officeDocument/2006/relationships/themeOverride" Target="../theme/themeOverride10.xml"/><Relationship Id="rId6" Type="http://schemas.openxmlformats.org/officeDocument/2006/relationships/image" Target="../media/image15.png"/><Relationship Id="rId5" Type="http://schemas.openxmlformats.org/officeDocument/2006/relationships/hyperlink" Target="https://pixabay.com/de/falsch-fehler-fehlt-fehlend-error-2061131/" TargetMode="External"/><Relationship Id="rId4" Type="http://schemas.openxmlformats.org/officeDocument/2006/relationships/image" Target="../media/image14.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svg"/><Relationship Id="rId2" Type="http://schemas.openxmlformats.org/officeDocument/2006/relationships/slideLayout" Target="../slideLayouts/slideLayout4.xml"/><Relationship Id="rId1" Type="http://schemas.openxmlformats.org/officeDocument/2006/relationships/themeOverride" Target="../theme/themeOverride1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13.xml"/><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15.xml"/><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microsoft.com/office/2007/relationships/hdphoto" Target="../media/hdphoto2.wdp"/><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factoringGuru/design-patterns-java/tree/master/src/refactoring_guru/memento/example"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github.com/RefactoringGuru/design-patterns-java/tree/master/src/refactoring_guru/command/exampl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6.pn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8.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pixabay.com/de/falsch-fehler-fehlt-fehlend-error-2061131/" TargetMode="External"/><Relationship Id="rId5" Type="http://schemas.openxmlformats.org/officeDocument/2006/relationships/image" Target="../media/image14.png"/><Relationship Id="rId4" Type="http://schemas.openxmlformats.org/officeDocument/2006/relationships/hyperlink" Target="https://en.wikipedia.org/wiki/File:Approve_icon.svg"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pixabay.com/de/falsch-fehler-fehlt-fehlend-error-206113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2.sv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hemeOverride" Target="../theme/themeOverride1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hemeOverride" Target="../theme/themeOverride20.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2.png"/><Relationship Id="rId2" Type="http://schemas.openxmlformats.org/officeDocument/2006/relationships/slideLayout" Target="../slideLayouts/slideLayout5.xml"/><Relationship Id="rId1" Type="http://schemas.openxmlformats.org/officeDocument/2006/relationships/themeOverride" Target="../theme/themeOverride21.xml"/><Relationship Id="rId6" Type="http://schemas.openxmlformats.org/officeDocument/2006/relationships/image" Target="../media/image51.png"/><Relationship Id="rId5" Type="http://schemas.openxmlformats.org/officeDocument/2006/relationships/image" Target="../media/image31.png"/><Relationship Id="rId4" Type="http://schemas.openxmlformats.org/officeDocument/2006/relationships/hyperlink" Target="https://github.com/RefactoringGuru/design-patterns-java/tree/master/src/refactoring_guru/memento/exampl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5.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hyperlink" Target="https://pixabay.com/de/falsch-fehler-fehlt-fehlend-error-2061131/" TargetMode="External"/><Relationship Id="rId2" Type="http://schemas.openxmlformats.org/officeDocument/2006/relationships/slideLayout" Target="../slideLayouts/slideLayout4.xml"/><Relationship Id="rId1" Type="http://schemas.openxmlformats.org/officeDocument/2006/relationships/themeOverride" Target="../theme/themeOverride8.xml"/><Relationship Id="rId6" Type="http://schemas.openxmlformats.org/officeDocument/2006/relationships/image" Target="../media/image14.png"/><Relationship Id="rId5" Type="http://schemas.openxmlformats.org/officeDocument/2006/relationships/hyperlink" Target="https://en.wikipedia.org/wiki/File:Approve_icon.svg"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9.xml"/><Relationship Id="rId7" Type="http://schemas.openxmlformats.org/officeDocument/2006/relationships/image" Target="../media/image16.svg"/><Relationship Id="rId2" Type="http://schemas.openxmlformats.org/officeDocument/2006/relationships/slideLayout" Target="../slideLayouts/slideLayout4.xml"/><Relationship Id="rId1" Type="http://schemas.openxmlformats.org/officeDocument/2006/relationships/themeOverride" Target="../theme/themeOverride9.xml"/><Relationship Id="rId6" Type="http://schemas.openxmlformats.org/officeDocument/2006/relationships/image" Target="../media/image15.png"/><Relationship Id="rId5" Type="http://schemas.openxmlformats.org/officeDocument/2006/relationships/hyperlink" Target="https://pixabay.com/de/falsch-fehler-fehlt-fehlend-error-2061131/" TargetMode="External"/><Relationship Id="rId4" Type="http://schemas.openxmlformats.org/officeDocument/2006/relationships/image" Target="../media/image14.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536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COMMAND</a:t>
            </a:r>
            <a:br>
              <a:rPr lang="es-419" dirty="0"/>
            </a:br>
            <a:endParaRPr dirty="0"/>
          </a:p>
        </p:txBody>
      </p:sp>
      <p:sp>
        <p:nvSpPr>
          <p:cNvPr id="3" name="Google Shape;93;p13">
            <a:extLst>
              <a:ext uri="{FF2B5EF4-FFF2-40B4-BE49-F238E27FC236}">
                <a16:creationId xmlns:a16="http://schemas.microsoft.com/office/drawing/2014/main" id="{E7BC4F26-0734-4979-9859-BE9E713C06B6}"/>
              </a:ext>
            </a:extLst>
          </p:cNvPr>
          <p:cNvSpPr txBox="1">
            <a:spLocks/>
          </p:cNvSpPr>
          <p:nvPr/>
        </p:nvSpPr>
        <p:spPr>
          <a:xfrm>
            <a:off x="123225" y="4775200"/>
            <a:ext cx="1527775" cy="36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s-419" sz="1600" dirty="0"/>
              <a:t>Complejidad:</a:t>
            </a:r>
            <a:endParaRPr lang="es-419" sz="1600" b="1" dirty="0"/>
          </a:p>
        </p:txBody>
      </p:sp>
      <p:sp>
        <p:nvSpPr>
          <p:cNvPr id="4" name="Google Shape;93;p13">
            <a:extLst>
              <a:ext uri="{FF2B5EF4-FFF2-40B4-BE49-F238E27FC236}">
                <a16:creationId xmlns:a16="http://schemas.microsoft.com/office/drawing/2014/main" id="{606EC02A-356D-4A66-BBEE-CE4D4723C8E8}"/>
              </a:ext>
            </a:extLst>
          </p:cNvPr>
          <p:cNvSpPr txBox="1">
            <a:spLocks/>
          </p:cNvSpPr>
          <p:nvPr/>
        </p:nvSpPr>
        <p:spPr>
          <a:xfrm>
            <a:off x="3615725" y="4775200"/>
            <a:ext cx="1527775" cy="36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s-419" sz="1600" dirty="0"/>
              <a:t>Popularidad:</a:t>
            </a:r>
            <a:endParaRPr lang="es-419" sz="1600" b="1" dirty="0"/>
          </a:p>
        </p:txBody>
      </p:sp>
      <p:pic>
        <p:nvPicPr>
          <p:cNvPr id="6" name="Imagen 5">
            <a:extLst>
              <a:ext uri="{FF2B5EF4-FFF2-40B4-BE49-F238E27FC236}">
                <a16:creationId xmlns:a16="http://schemas.microsoft.com/office/drawing/2014/main" id="{39E3F256-F3CA-436F-9B08-E853114BB112}"/>
              </a:ext>
            </a:extLst>
          </p:cNvPr>
          <p:cNvPicPr>
            <a:picLocks noChangeAspect="1"/>
          </p:cNvPicPr>
          <p:nvPr/>
        </p:nvPicPr>
        <p:blipFill>
          <a:blip r:embed="rId4"/>
          <a:stretch>
            <a:fillRect/>
          </a:stretch>
        </p:blipFill>
        <p:spPr>
          <a:xfrm>
            <a:off x="1469484" y="4775200"/>
            <a:ext cx="4102964" cy="323116"/>
          </a:xfrm>
          <a:prstGeom prst="rect">
            <a:avLst/>
          </a:prstGeom>
        </p:spPr>
      </p:pic>
    </p:spTree>
    <p:extLst>
      <p:ext uri="{BB962C8B-B14F-4D97-AF65-F5344CB8AC3E}">
        <p14:creationId xmlns:p14="http://schemas.microsoft.com/office/powerpoint/2010/main" val="80880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 name="Google Shape;144;p19">
            <a:extLst>
              <a:ext uri="{FF2B5EF4-FFF2-40B4-BE49-F238E27FC236}">
                <a16:creationId xmlns:a16="http://schemas.microsoft.com/office/drawing/2014/main" id="{E01A7684-AFE9-41E8-AE80-DB01ED777181}"/>
              </a:ext>
            </a:extLst>
          </p:cNvPr>
          <p:cNvSpPr txBox="1">
            <a:spLocks/>
          </p:cNvSpPr>
          <p:nvPr/>
        </p:nvSpPr>
        <p:spPr>
          <a:xfrm>
            <a:off x="3770032" y="1856239"/>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4">
                  <a:extLst>
                    <a:ext uri="{837473B0-CC2E-450A-ABE3-18F120FF3D39}">
                      <a1611:picAttrSrcUrl xmlns:a1611="http://schemas.microsoft.com/office/drawing/2016/11/main" r:id="rId5"/>
                    </a:ext>
                  </a:extLst>
                </a:blip>
              </a:buBlip>
            </a:pPr>
            <a:endParaRPr lang="es-ES" sz="1600" dirty="0"/>
          </a:p>
          <a:p>
            <a:pPr>
              <a:buBlip>
                <a:blip r:embed="rId4">
                  <a:extLst>
                    <a:ext uri="{837473B0-CC2E-450A-ABE3-18F120FF3D39}">
                      <a1611:picAttrSrcUrl xmlns:a1611="http://schemas.microsoft.com/office/drawing/2016/11/main" r:id="rId5"/>
                    </a:ext>
                  </a:extLst>
                </a:blip>
              </a:buBlip>
            </a:pPr>
            <a:endParaRPr lang="es-ES" sz="1600" dirty="0"/>
          </a:p>
          <a:p>
            <a:pPr>
              <a:buBlip>
                <a:blip r:embed="rId4">
                  <a:extLst>
                    <a:ext uri="{837473B0-CC2E-450A-ABE3-18F120FF3D39}">
                      <a1611:picAttrSrcUrl xmlns:a1611="http://schemas.microsoft.com/office/drawing/2016/11/main" r:id="rId5"/>
                    </a:ext>
                  </a:extLst>
                </a:blip>
              </a:buBlip>
            </a:pPr>
            <a:endParaRPr lang="es-ES" sz="1600" dirty="0"/>
          </a:p>
        </p:txBody>
      </p:sp>
      <p:sp>
        <p:nvSpPr>
          <p:cNvPr id="6" name="Rectángulo 5">
            <a:extLst>
              <a:ext uri="{FF2B5EF4-FFF2-40B4-BE49-F238E27FC236}">
                <a16:creationId xmlns:a16="http://schemas.microsoft.com/office/drawing/2014/main" id="{E1D4ECEF-4357-488D-B195-C2CEBC5B2CDD}"/>
              </a:ext>
            </a:extLst>
          </p:cNvPr>
          <p:cNvSpPr/>
          <p:nvPr/>
        </p:nvSpPr>
        <p:spPr>
          <a:xfrm>
            <a:off x="572814" y="409502"/>
            <a:ext cx="7621400" cy="830997"/>
          </a:xfrm>
          <a:prstGeom prst="rect">
            <a:avLst/>
          </a:prstGeom>
        </p:spPr>
        <p:txBody>
          <a:bodyPr wrap="square">
            <a:spAutoFit/>
          </a:bodyPr>
          <a:lstStyle/>
          <a:p>
            <a:pPr marL="285750" indent="-285750" algn="just">
              <a:buSzPct val="150000"/>
              <a:buBlip>
                <a:blip r:embed="rId6">
                  <a:extLst>
                    <a:ext uri="{96DAC541-7B7A-43D3-8B79-37D633B846F1}">
                      <asvg:svgBlip xmlns:asvg="http://schemas.microsoft.com/office/drawing/2016/SVG/main" r:embed="rId7"/>
                    </a:ext>
                  </a:extLst>
                </a:blip>
              </a:buBlip>
            </a:pPr>
            <a:r>
              <a:rPr lang="es-ES" sz="1600" b="1" dirty="0">
                <a:latin typeface="Lato" panose="020F0502020204030203" pitchFamily="34" charset="0"/>
              </a:rPr>
              <a:t>Se usa este patrón de diseño </a:t>
            </a:r>
            <a:r>
              <a:rPr lang="es-MX" sz="1600" b="1" dirty="0"/>
              <a:t> </a:t>
            </a:r>
            <a:r>
              <a:rPr lang="es-ES" sz="1600" b="1" dirty="0"/>
              <a:t>cuando desee poner en cola las operaciones, programar su ejecución o ejecutarlas de forma remota.</a:t>
            </a:r>
          </a:p>
          <a:p>
            <a:pPr lvl="0" algn="just">
              <a:buSzPct val="150000"/>
            </a:pPr>
            <a:endParaRPr lang="es-ES" sz="1600" b="1" dirty="0">
              <a:latin typeface="Lato" panose="020F0502020204030203" pitchFamily="34" charset="0"/>
            </a:endParaRPr>
          </a:p>
        </p:txBody>
      </p:sp>
      <p:sp>
        <p:nvSpPr>
          <p:cNvPr id="7" name="Rectángulo 6">
            <a:extLst>
              <a:ext uri="{FF2B5EF4-FFF2-40B4-BE49-F238E27FC236}">
                <a16:creationId xmlns:a16="http://schemas.microsoft.com/office/drawing/2014/main" id="{58354433-8C55-49C6-AD33-9536B3A9D2FA}"/>
              </a:ext>
            </a:extLst>
          </p:cNvPr>
          <p:cNvSpPr/>
          <p:nvPr/>
        </p:nvSpPr>
        <p:spPr>
          <a:xfrm>
            <a:off x="572814" y="1856239"/>
            <a:ext cx="7621400" cy="2262671"/>
          </a:xfrm>
          <a:prstGeom prst="rect">
            <a:avLst/>
          </a:prstGeom>
        </p:spPr>
        <p:txBody>
          <a:bodyPr wrap="square">
            <a:spAutoFit/>
          </a:bodyPr>
          <a:lstStyle/>
          <a:p>
            <a:pPr marL="285750" indent="-285750" algn="just">
              <a:lnSpc>
                <a:spcPct val="150000"/>
              </a:lnSpc>
              <a:buSzPct val="150000"/>
              <a:buBlip>
                <a:blip r:embed="rId8">
                  <a:extLst>
                    <a:ext uri="{96DAC541-7B7A-43D3-8B79-37D633B846F1}">
                      <asvg:svgBlip xmlns:asvg="http://schemas.microsoft.com/office/drawing/2016/SVG/main" r:embed="rId9"/>
                    </a:ext>
                  </a:extLst>
                </a:blip>
              </a:buBlip>
            </a:pPr>
            <a:r>
              <a:rPr lang="es-ES" sz="1600" dirty="0"/>
              <a:t>Al igual que con cualquier otro objeto, un comando se puede serializar, lo que significa convertirlo en una cadena que se puede escribir fácilmente en un archivo o una base de datos. Más tarde, la cadena se puede restaurar como el objeto de comando inicial. </a:t>
            </a:r>
            <a:r>
              <a:rPr lang="es-ES" sz="1600" dirty="0" err="1"/>
              <a:t>Así,puede</a:t>
            </a:r>
            <a:r>
              <a:rPr lang="es-ES" sz="1600" dirty="0"/>
              <a:t> retrasar y programar la ejecución del comando. ¡Pero aún hay más! Del mismo modo, puede poner en cola, registrar o enviar comandos a través de la red.</a:t>
            </a:r>
          </a:p>
        </p:txBody>
      </p:sp>
    </p:spTree>
    <p:extLst>
      <p:ext uri="{BB962C8B-B14F-4D97-AF65-F5344CB8AC3E}">
        <p14:creationId xmlns:p14="http://schemas.microsoft.com/office/powerpoint/2010/main" val="347841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Rectángulo 5">
            <a:extLst>
              <a:ext uri="{FF2B5EF4-FFF2-40B4-BE49-F238E27FC236}">
                <a16:creationId xmlns:a16="http://schemas.microsoft.com/office/drawing/2014/main" id="{E1D4ECEF-4357-488D-B195-C2CEBC5B2CDD}"/>
              </a:ext>
            </a:extLst>
          </p:cNvPr>
          <p:cNvSpPr/>
          <p:nvPr/>
        </p:nvSpPr>
        <p:spPr>
          <a:xfrm>
            <a:off x="646387" y="1092675"/>
            <a:ext cx="7621400" cy="830997"/>
          </a:xfrm>
          <a:prstGeom prst="rect">
            <a:avLst/>
          </a:prstGeom>
        </p:spPr>
        <p:txBody>
          <a:bodyPr wrap="square">
            <a:spAutoFit/>
          </a:bodyPr>
          <a:lstStyle/>
          <a:p>
            <a:pPr marL="285750" indent="-285750" algn="just">
              <a:buSzPct val="150000"/>
              <a:buBlip>
                <a:blip r:embed="rId4">
                  <a:extLst>
                    <a:ext uri="{96DAC541-7B7A-43D3-8B79-37D633B846F1}">
                      <asvg:svgBlip xmlns:asvg="http://schemas.microsoft.com/office/drawing/2016/SVG/main" r:embed="rId5"/>
                    </a:ext>
                  </a:extLst>
                </a:blip>
              </a:buBlip>
            </a:pPr>
            <a:r>
              <a:rPr lang="es-ES" sz="1600" b="1" dirty="0">
                <a:latin typeface="Lato" panose="020F0502020204030203" pitchFamily="34" charset="0"/>
              </a:rPr>
              <a:t>Se usa este patrón de diseño </a:t>
            </a:r>
            <a:r>
              <a:rPr lang="es-MX" sz="1600" b="1" dirty="0"/>
              <a:t> </a:t>
            </a:r>
            <a:r>
              <a:rPr lang="es-ES" sz="1600" b="1" dirty="0"/>
              <a:t>cuando desee implementar operaciones reversibles.</a:t>
            </a:r>
          </a:p>
          <a:p>
            <a:pPr lvl="0" algn="just">
              <a:buSzPct val="150000"/>
            </a:pPr>
            <a:endParaRPr lang="es-ES" sz="1600" b="1" dirty="0">
              <a:latin typeface="Lato" panose="020F0502020204030203" pitchFamily="34" charset="0"/>
            </a:endParaRPr>
          </a:p>
        </p:txBody>
      </p:sp>
      <p:sp>
        <p:nvSpPr>
          <p:cNvPr id="7" name="Rectángulo 6">
            <a:extLst>
              <a:ext uri="{FF2B5EF4-FFF2-40B4-BE49-F238E27FC236}">
                <a16:creationId xmlns:a16="http://schemas.microsoft.com/office/drawing/2014/main" id="{58354433-8C55-49C6-AD33-9536B3A9D2FA}"/>
              </a:ext>
            </a:extLst>
          </p:cNvPr>
          <p:cNvSpPr/>
          <p:nvPr/>
        </p:nvSpPr>
        <p:spPr>
          <a:xfrm>
            <a:off x="724788" y="3106970"/>
            <a:ext cx="7621400" cy="785343"/>
          </a:xfrm>
          <a:prstGeom prst="rect">
            <a:avLst/>
          </a:prstGeom>
        </p:spPr>
        <p:txBody>
          <a:bodyPr wrap="square">
            <a:spAutoFit/>
          </a:bodyPr>
          <a:lstStyle/>
          <a:p>
            <a:pPr marL="285750" lvl="0" indent="-285750" algn="just">
              <a:lnSpc>
                <a:spcPct val="150000"/>
              </a:lnSpc>
              <a:buSzPct val="150000"/>
              <a:buBlip>
                <a:blip r:embed="rId6">
                  <a:extLst>
                    <a:ext uri="{96DAC541-7B7A-43D3-8B79-37D633B846F1}">
                      <asvg:svgBlip xmlns:asvg="http://schemas.microsoft.com/office/drawing/2016/SVG/main" r:embed="rId7"/>
                    </a:ext>
                  </a:extLst>
                </a:blip>
              </a:buBlip>
            </a:pPr>
            <a:r>
              <a:rPr lang="es-ES" sz="1600" dirty="0"/>
              <a:t> Aunque hay muchas formas de implementar deshacer / rehacer, el patrón de comando es quizás el más popular de todos.</a:t>
            </a:r>
          </a:p>
        </p:txBody>
      </p:sp>
    </p:spTree>
    <p:extLst>
      <p:ext uri="{BB962C8B-B14F-4D97-AF65-F5344CB8AC3E}">
        <p14:creationId xmlns:p14="http://schemas.microsoft.com/office/powerpoint/2010/main" val="60959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Google Shape;111;p15">
            <a:extLst>
              <a:ext uri="{FF2B5EF4-FFF2-40B4-BE49-F238E27FC236}">
                <a16:creationId xmlns:a16="http://schemas.microsoft.com/office/drawing/2014/main" id="{453EC85C-855E-482F-88B8-5D5C799B9EA6}"/>
              </a:ext>
            </a:extLst>
          </p:cNvPr>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a:p>
            <a:pPr lvl="0"/>
            <a:r>
              <a:rPr lang="es-ES" dirty="0"/>
              <a:t>Relación con Otros Patrones de Diseño</a:t>
            </a:r>
            <a:endParaRPr dirty="0"/>
          </a:p>
        </p:txBody>
      </p:sp>
      <p:pic>
        <p:nvPicPr>
          <p:cNvPr id="6" name="Gráfico 5" descr="Transferencia">
            <a:extLst>
              <a:ext uri="{FF2B5EF4-FFF2-40B4-BE49-F238E27FC236}">
                <a16:creationId xmlns:a16="http://schemas.microsoft.com/office/drawing/2014/main" id="{26829C7B-1820-4587-B20B-020226913F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4675" y="2872311"/>
            <a:ext cx="914400" cy="914400"/>
          </a:xfrm>
          <a:prstGeom prst="rect">
            <a:avLst/>
          </a:prstGeom>
        </p:spPr>
      </p:pic>
    </p:spTree>
    <p:extLst>
      <p:ext uri="{BB962C8B-B14F-4D97-AF65-F5344CB8AC3E}">
        <p14:creationId xmlns:p14="http://schemas.microsoft.com/office/powerpoint/2010/main" val="82413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7" name="Google Shape;247;p28">
            <a:extLst>
              <a:ext uri="{FF2B5EF4-FFF2-40B4-BE49-F238E27FC236}">
                <a16:creationId xmlns:a16="http://schemas.microsoft.com/office/drawing/2014/main" id="{3D94CC77-7EB1-49EB-9CEF-77536EBE7252}"/>
              </a:ext>
            </a:extLst>
          </p:cNvPr>
          <p:cNvSpPr txBox="1"/>
          <p:nvPr/>
        </p:nvSpPr>
        <p:spPr>
          <a:xfrm>
            <a:off x="165139" y="1813149"/>
            <a:ext cx="3149601" cy="1485770"/>
          </a:xfrm>
          <a:prstGeom prst="rect">
            <a:avLst/>
          </a:prstGeom>
          <a:solidFill>
            <a:schemeClr val="accent2">
              <a:lumMod val="20000"/>
              <a:lumOff val="80000"/>
            </a:schemeClr>
          </a:solidFill>
          <a:ln>
            <a:noFill/>
          </a:ln>
        </p:spPr>
        <p:txBody>
          <a:bodyPr spcFirstLastPara="1" wrap="square" lIns="91425" tIns="91425" rIns="91425" bIns="91425" anchor="t" anchorCtr="0">
            <a:noAutofit/>
          </a:bodyPr>
          <a:lstStyle/>
          <a:p>
            <a:pPr lvl="0" algn="just">
              <a:lnSpc>
                <a:spcPct val="150000"/>
              </a:lnSpc>
            </a:pPr>
            <a:r>
              <a:rPr lang="es-ES" b="1" dirty="0" err="1">
                <a:solidFill>
                  <a:schemeClr val="tx1">
                    <a:lumMod val="50000"/>
                  </a:schemeClr>
                </a:solidFill>
                <a:latin typeface="Lato"/>
                <a:ea typeface="Lato"/>
                <a:cs typeface="Lato"/>
                <a:sym typeface="Lato"/>
              </a:rPr>
              <a:t>Chain</a:t>
            </a:r>
            <a:r>
              <a:rPr lang="es-ES" b="1" dirty="0">
                <a:solidFill>
                  <a:schemeClr val="tx1">
                    <a:lumMod val="50000"/>
                  </a:schemeClr>
                </a:solidFill>
                <a:latin typeface="Lato"/>
                <a:ea typeface="Lato"/>
                <a:cs typeface="Lato"/>
                <a:sym typeface="Lato"/>
              </a:rPr>
              <a:t> </a:t>
            </a:r>
            <a:r>
              <a:rPr lang="es-ES" b="1" dirty="0" err="1">
                <a:solidFill>
                  <a:schemeClr val="tx1">
                    <a:lumMod val="50000"/>
                  </a:schemeClr>
                </a:solidFill>
                <a:latin typeface="Lato"/>
                <a:ea typeface="Lato"/>
                <a:cs typeface="Lato"/>
                <a:sym typeface="Lato"/>
              </a:rPr>
              <a:t>Responsibility</a:t>
            </a:r>
            <a:r>
              <a:rPr lang="es-ES" b="1" dirty="0">
                <a:solidFill>
                  <a:schemeClr val="tx1">
                    <a:lumMod val="50000"/>
                  </a:schemeClr>
                </a:solidFill>
                <a:latin typeface="Lato"/>
                <a:ea typeface="Lato"/>
                <a:cs typeface="Lato"/>
                <a:sym typeface="Lato"/>
              </a:rPr>
              <a:t>, </a:t>
            </a:r>
            <a:r>
              <a:rPr lang="es-ES" b="1" dirty="0" err="1">
                <a:solidFill>
                  <a:schemeClr val="tx1">
                    <a:lumMod val="50000"/>
                  </a:schemeClr>
                </a:solidFill>
                <a:latin typeface="Lato"/>
                <a:ea typeface="Lato"/>
                <a:cs typeface="Lato"/>
                <a:sym typeface="Lato"/>
              </a:rPr>
              <a:t>Command</a:t>
            </a:r>
            <a:r>
              <a:rPr lang="es-ES" dirty="0">
                <a:solidFill>
                  <a:schemeClr val="tx1">
                    <a:lumMod val="50000"/>
                  </a:schemeClr>
                </a:solidFill>
                <a:latin typeface="Lato"/>
                <a:ea typeface="Lato"/>
                <a:cs typeface="Lato"/>
                <a:sym typeface="Lato"/>
              </a:rPr>
              <a:t>, </a:t>
            </a:r>
            <a:r>
              <a:rPr lang="es-ES" b="1" dirty="0">
                <a:solidFill>
                  <a:schemeClr val="tx1">
                    <a:lumMod val="50000"/>
                  </a:schemeClr>
                </a:solidFill>
                <a:latin typeface="Lato"/>
                <a:ea typeface="Lato"/>
                <a:cs typeface="Lato"/>
                <a:sym typeface="Lato"/>
              </a:rPr>
              <a:t>Mediator y </a:t>
            </a:r>
            <a:r>
              <a:rPr lang="es-ES" b="1" dirty="0" err="1">
                <a:solidFill>
                  <a:schemeClr val="tx1">
                    <a:lumMod val="50000"/>
                  </a:schemeClr>
                </a:solidFill>
                <a:latin typeface="Lato"/>
                <a:ea typeface="Lato"/>
                <a:cs typeface="Lato"/>
                <a:sym typeface="Lato"/>
              </a:rPr>
              <a:t>Observer</a:t>
            </a:r>
            <a:r>
              <a:rPr lang="es-ES" b="1" dirty="0">
                <a:solidFill>
                  <a:schemeClr val="tx1">
                    <a:lumMod val="50000"/>
                  </a:schemeClr>
                </a:solidFill>
                <a:latin typeface="Lato"/>
                <a:ea typeface="Lato"/>
                <a:cs typeface="Lato"/>
                <a:sym typeface="Lato"/>
              </a:rPr>
              <a:t> </a:t>
            </a:r>
            <a:r>
              <a:rPr lang="es-ES" dirty="0">
                <a:solidFill>
                  <a:schemeClr val="tx1">
                    <a:lumMod val="50000"/>
                  </a:schemeClr>
                </a:solidFill>
                <a:latin typeface="Lato"/>
                <a:ea typeface="Lato"/>
                <a:cs typeface="Lato"/>
                <a:sym typeface="Lato"/>
              </a:rPr>
              <a:t>abordan varias formas de conectar a los remitentes y receptores de solicitudes:</a:t>
            </a:r>
          </a:p>
        </p:txBody>
      </p:sp>
      <p:sp>
        <p:nvSpPr>
          <p:cNvPr id="2" name="Rectángulo 1">
            <a:extLst>
              <a:ext uri="{FF2B5EF4-FFF2-40B4-BE49-F238E27FC236}">
                <a16:creationId xmlns:a16="http://schemas.microsoft.com/office/drawing/2014/main" id="{EC34AE6C-5752-455D-AE8D-F04340C1A242}"/>
              </a:ext>
            </a:extLst>
          </p:cNvPr>
          <p:cNvSpPr/>
          <p:nvPr/>
        </p:nvSpPr>
        <p:spPr>
          <a:xfrm>
            <a:off x="4182925" y="268998"/>
            <a:ext cx="4572000" cy="4574073"/>
          </a:xfrm>
          <a:prstGeom prst="rect">
            <a:avLst/>
          </a:prstGeom>
          <a:solidFill>
            <a:schemeClr val="accent2">
              <a:lumMod val="40000"/>
              <a:lumOff val="60000"/>
            </a:schemeClr>
          </a:solidFill>
        </p:spPr>
        <p:txBody>
          <a:bodyPr>
            <a:spAutoFit/>
          </a:bodyPr>
          <a:lstStyle/>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b="1" dirty="0" err="1">
                <a:solidFill>
                  <a:schemeClr val="tx1">
                    <a:lumMod val="50000"/>
                  </a:schemeClr>
                </a:solidFill>
                <a:latin typeface="Lato"/>
                <a:ea typeface="Lato"/>
                <a:cs typeface="Lato"/>
                <a:sym typeface="Lato"/>
              </a:rPr>
              <a:t>Chain</a:t>
            </a:r>
            <a:r>
              <a:rPr lang="es-ES" b="1" dirty="0">
                <a:solidFill>
                  <a:schemeClr val="tx1">
                    <a:lumMod val="50000"/>
                  </a:schemeClr>
                </a:solidFill>
                <a:latin typeface="Lato"/>
                <a:ea typeface="Lato"/>
                <a:cs typeface="Lato"/>
                <a:sym typeface="Lato"/>
              </a:rPr>
              <a:t> </a:t>
            </a:r>
            <a:r>
              <a:rPr lang="es-ES" b="1" dirty="0" err="1">
                <a:solidFill>
                  <a:schemeClr val="tx1">
                    <a:lumMod val="50000"/>
                  </a:schemeClr>
                </a:solidFill>
                <a:latin typeface="Lato"/>
                <a:ea typeface="Lato"/>
                <a:cs typeface="Lato"/>
                <a:sym typeface="Lato"/>
              </a:rPr>
              <a:t>Responsibility</a:t>
            </a:r>
            <a:r>
              <a:rPr lang="es-ES" b="1" dirty="0">
                <a:solidFill>
                  <a:schemeClr val="tx1">
                    <a:lumMod val="50000"/>
                  </a:schemeClr>
                </a:solidFill>
                <a:latin typeface="Lato"/>
                <a:ea typeface="Lato"/>
                <a:cs typeface="Lato"/>
                <a:sym typeface="Lato"/>
              </a:rPr>
              <a:t>  </a:t>
            </a:r>
            <a:r>
              <a:rPr lang="es-ES" dirty="0">
                <a:solidFill>
                  <a:schemeClr val="tx1">
                    <a:lumMod val="50000"/>
                  </a:schemeClr>
                </a:solidFill>
                <a:latin typeface="Lato"/>
                <a:ea typeface="Lato"/>
                <a:cs typeface="Lato"/>
                <a:sym typeface="Lato"/>
              </a:rPr>
              <a:t>pasa una solicitud secuencialmente a lo largo de una cadena dinámica de receptores potenciales hasta que uno de ellos la maneja.</a:t>
            </a:r>
          </a:p>
          <a:p>
            <a:pPr marL="285750" lvl="0" indent="-285750" algn="just">
              <a:lnSpc>
                <a:spcPct val="150000"/>
              </a:lnSpc>
              <a:buBlip>
                <a:blip r:embed="rId4">
                  <a:extLst>
                    <a:ext uri="{96DAC541-7B7A-43D3-8B79-37D633B846F1}">
                      <asvg:svgBlip xmlns:asvg="http://schemas.microsoft.com/office/drawing/2016/SVG/main" r:embed="rId5"/>
                    </a:ext>
                  </a:extLst>
                </a:blip>
              </a:buBlip>
            </a:pPr>
            <a:endParaRPr lang="es-ES" dirty="0">
              <a:solidFill>
                <a:schemeClr val="tx1">
                  <a:lumMod val="50000"/>
                </a:schemeClr>
              </a:solidFill>
              <a:latin typeface="Lato"/>
              <a:ea typeface="Lato"/>
              <a:cs typeface="Lato"/>
              <a:sym typeface="Lato"/>
            </a:endParaRPr>
          </a:p>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b="1" dirty="0" err="1">
                <a:solidFill>
                  <a:schemeClr val="tx1">
                    <a:lumMod val="50000"/>
                  </a:schemeClr>
                </a:solidFill>
                <a:latin typeface="Lato"/>
                <a:ea typeface="Lato"/>
                <a:cs typeface="Lato"/>
                <a:sym typeface="Lato"/>
              </a:rPr>
              <a:t>Command</a:t>
            </a:r>
            <a:r>
              <a:rPr lang="es-ES" dirty="0">
                <a:solidFill>
                  <a:schemeClr val="tx1">
                    <a:lumMod val="50000"/>
                  </a:schemeClr>
                </a:solidFill>
                <a:latin typeface="Lato"/>
                <a:ea typeface="Lato"/>
                <a:cs typeface="Lato"/>
                <a:sym typeface="Lato"/>
              </a:rPr>
              <a:t> establece conexiones unidireccionales entre remitentes y receptores.</a:t>
            </a:r>
          </a:p>
          <a:p>
            <a:pPr marL="285750" lvl="0" indent="-285750" algn="just">
              <a:lnSpc>
                <a:spcPct val="150000"/>
              </a:lnSpc>
              <a:buBlip>
                <a:blip r:embed="rId4">
                  <a:extLst>
                    <a:ext uri="{96DAC541-7B7A-43D3-8B79-37D633B846F1}">
                      <asvg:svgBlip xmlns:asvg="http://schemas.microsoft.com/office/drawing/2016/SVG/main" r:embed="rId5"/>
                    </a:ext>
                  </a:extLst>
                </a:blip>
              </a:buBlip>
            </a:pPr>
            <a:endParaRPr lang="es-ES" dirty="0">
              <a:solidFill>
                <a:schemeClr val="tx1">
                  <a:lumMod val="50000"/>
                </a:schemeClr>
              </a:solidFill>
              <a:latin typeface="Lato"/>
              <a:ea typeface="Lato"/>
              <a:cs typeface="Lato"/>
              <a:sym typeface="Lato"/>
            </a:endParaRPr>
          </a:p>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b="1" dirty="0">
                <a:solidFill>
                  <a:schemeClr val="tx1">
                    <a:lumMod val="50000"/>
                  </a:schemeClr>
                </a:solidFill>
                <a:latin typeface="Lato"/>
                <a:ea typeface="Lato"/>
                <a:cs typeface="Lato"/>
                <a:sym typeface="Lato"/>
              </a:rPr>
              <a:t>Mediator</a:t>
            </a:r>
            <a:r>
              <a:rPr lang="es-ES" dirty="0">
                <a:solidFill>
                  <a:schemeClr val="tx1">
                    <a:lumMod val="50000"/>
                  </a:schemeClr>
                </a:solidFill>
                <a:latin typeface="Lato"/>
                <a:ea typeface="Lato"/>
                <a:cs typeface="Lato"/>
                <a:sym typeface="Lato"/>
              </a:rPr>
              <a:t> elimina las conexiones directas entre remitentes y receptores, obligándolos a comunicarse indirectamente a través de un objeto mediador.</a:t>
            </a:r>
          </a:p>
          <a:p>
            <a:pPr marL="285750" lvl="0" indent="-285750" algn="just">
              <a:lnSpc>
                <a:spcPct val="150000"/>
              </a:lnSpc>
              <a:buBlip>
                <a:blip r:embed="rId4">
                  <a:extLst>
                    <a:ext uri="{96DAC541-7B7A-43D3-8B79-37D633B846F1}">
                      <asvg:svgBlip xmlns:asvg="http://schemas.microsoft.com/office/drawing/2016/SVG/main" r:embed="rId5"/>
                    </a:ext>
                  </a:extLst>
                </a:blip>
              </a:buBlip>
            </a:pPr>
            <a:endParaRPr lang="es-ES" dirty="0">
              <a:solidFill>
                <a:schemeClr val="tx1">
                  <a:lumMod val="50000"/>
                </a:schemeClr>
              </a:solidFill>
              <a:latin typeface="Lato"/>
              <a:ea typeface="Lato"/>
              <a:cs typeface="Lato"/>
              <a:sym typeface="Lato"/>
            </a:endParaRPr>
          </a:p>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b="1" dirty="0" err="1">
                <a:solidFill>
                  <a:schemeClr val="tx1">
                    <a:lumMod val="50000"/>
                  </a:schemeClr>
                </a:solidFill>
                <a:latin typeface="Lato"/>
                <a:ea typeface="Lato"/>
                <a:cs typeface="Lato"/>
                <a:sym typeface="Lato"/>
              </a:rPr>
              <a:t>Observer</a:t>
            </a:r>
            <a:r>
              <a:rPr lang="es-ES" dirty="0">
                <a:solidFill>
                  <a:schemeClr val="tx1">
                    <a:lumMod val="50000"/>
                  </a:schemeClr>
                </a:solidFill>
                <a:latin typeface="Lato"/>
                <a:ea typeface="Lato"/>
                <a:cs typeface="Lato"/>
                <a:sym typeface="Lato"/>
              </a:rPr>
              <a:t> permite a los receptores suscribirse dinámicamente y darse de baja de recibir solicitudes.</a:t>
            </a:r>
          </a:p>
        </p:txBody>
      </p:sp>
      <p:sp>
        <p:nvSpPr>
          <p:cNvPr id="3" name="Abrir llave 2">
            <a:extLst>
              <a:ext uri="{FF2B5EF4-FFF2-40B4-BE49-F238E27FC236}">
                <a16:creationId xmlns:a16="http://schemas.microsoft.com/office/drawing/2014/main" id="{E036C3C0-7A99-4885-B356-A3AA32BB3DC8}"/>
              </a:ext>
            </a:extLst>
          </p:cNvPr>
          <p:cNvSpPr/>
          <p:nvPr/>
        </p:nvSpPr>
        <p:spPr>
          <a:xfrm>
            <a:off x="3314740" y="346841"/>
            <a:ext cx="593835" cy="4496230"/>
          </a:xfrm>
          <a:prstGeom prst="leftBrac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209743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5" name="Google Shape;250;p28">
            <a:extLst>
              <a:ext uri="{FF2B5EF4-FFF2-40B4-BE49-F238E27FC236}">
                <a16:creationId xmlns:a16="http://schemas.microsoft.com/office/drawing/2014/main" id="{18EA71DD-5C5F-413C-A3F4-9169E8680AEE}"/>
              </a:ext>
            </a:extLst>
          </p:cNvPr>
          <p:cNvSpPr txBox="1"/>
          <p:nvPr/>
        </p:nvSpPr>
        <p:spPr>
          <a:xfrm>
            <a:off x="1866776" y="3517171"/>
            <a:ext cx="5123738" cy="1001085"/>
          </a:xfrm>
          <a:prstGeom prst="rect">
            <a:avLst/>
          </a:prstGeom>
          <a:solidFill>
            <a:schemeClr val="accent3">
              <a:lumMod val="20000"/>
              <a:lumOff val="80000"/>
            </a:schemeClr>
          </a:solidFill>
          <a:ln>
            <a:noFill/>
          </a:ln>
        </p:spPr>
        <p:txBody>
          <a:bodyPr spcFirstLastPara="1" wrap="square" lIns="91425" tIns="91425" rIns="91425" bIns="91425" anchor="t" anchorCtr="0">
            <a:noAutofit/>
          </a:bodyPr>
          <a:lstStyle/>
          <a:p>
            <a:pPr lvl="0" algn="ctr">
              <a:lnSpc>
                <a:spcPct val="115000"/>
              </a:lnSpc>
              <a:buClr>
                <a:schemeClr val="dk1"/>
              </a:buClr>
              <a:buSzPts val="1100"/>
            </a:pPr>
            <a:r>
              <a:rPr lang="es-ES" sz="1600" dirty="0">
                <a:solidFill>
                  <a:schemeClr val="tx1">
                    <a:lumMod val="50000"/>
                  </a:schemeClr>
                </a:solidFill>
                <a:latin typeface="Lato"/>
                <a:ea typeface="Lato"/>
                <a:cs typeface="Lato"/>
                <a:sym typeface="Lato"/>
              </a:rPr>
              <a:t>Se puede tratar a </a:t>
            </a:r>
            <a:r>
              <a:rPr lang="es-ES" sz="1600" b="1" dirty="0" err="1">
                <a:solidFill>
                  <a:schemeClr val="tx1">
                    <a:lumMod val="50000"/>
                  </a:schemeClr>
                </a:solidFill>
                <a:latin typeface="Lato"/>
                <a:ea typeface="Lato"/>
                <a:cs typeface="Lato"/>
                <a:sym typeface="Lato"/>
              </a:rPr>
              <a:t>Visitor</a:t>
            </a:r>
            <a:r>
              <a:rPr lang="es-ES" sz="1600" dirty="0">
                <a:solidFill>
                  <a:schemeClr val="tx1">
                    <a:lumMod val="50000"/>
                  </a:schemeClr>
                </a:solidFill>
                <a:latin typeface="Lato"/>
                <a:ea typeface="Lato"/>
                <a:cs typeface="Lato"/>
                <a:sym typeface="Lato"/>
              </a:rPr>
              <a:t> como una versión poderosa del patrón de </a:t>
            </a:r>
            <a:r>
              <a:rPr lang="es-ES" sz="1600" b="1" dirty="0" err="1">
                <a:solidFill>
                  <a:schemeClr val="tx1">
                    <a:lumMod val="50000"/>
                  </a:schemeClr>
                </a:solidFill>
                <a:latin typeface="Lato"/>
                <a:ea typeface="Lato"/>
                <a:cs typeface="Lato"/>
                <a:sym typeface="Lato"/>
              </a:rPr>
              <a:t>Command</a:t>
            </a:r>
            <a:r>
              <a:rPr lang="es-ES" sz="1600" dirty="0">
                <a:solidFill>
                  <a:schemeClr val="tx1">
                    <a:lumMod val="50000"/>
                  </a:schemeClr>
                </a:solidFill>
                <a:latin typeface="Lato"/>
                <a:ea typeface="Lato"/>
                <a:cs typeface="Lato"/>
                <a:sym typeface="Lato"/>
              </a:rPr>
              <a:t>. Sus objetos pueden ejecutar operaciones sobre varios objetos de diferentes clases.</a:t>
            </a:r>
            <a:endParaRPr sz="1200" dirty="0">
              <a:solidFill>
                <a:schemeClr val="tx1">
                  <a:lumMod val="50000"/>
                </a:schemeClr>
              </a:solidFill>
              <a:latin typeface="Lato"/>
              <a:ea typeface="Lato"/>
              <a:cs typeface="Lato"/>
              <a:sym typeface="Lato"/>
            </a:endParaRPr>
          </a:p>
        </p:txBody>
      </p:sp>
      <p:sp>
        <p:nvSpPr>
          <p:cNvPr id="16" name="Google Shape;244;p28">
            <a:extLst>
              <a:ext uri="{FF2B5EF4-FFF2-40B4-BE49-F238E27FC236}">
                <a16:creationId xmlns:a16="http://schemas.microsoft.com/office/drawing/2014/main" id="{095A40B3-531F-4666-8D5F-858018D63BD6}"/>
              </a:ext>
            </a:extLst>
          </p:cNvPr>
          <p:cNvSpPr txBox="1"/>
          <p:nvPr/>
        </p:nvSpPr>
        <p:spPr>
          <a:xfrm>
            <a:off x="5383129" y="322011"/>
            <a:ext cx="3214771" cy="1001085"/>
          </a:xfrm>
          <a:prstGeom prst="rect">
            <a:avLst/>
          </a:prstGeom>
          <a:solidFill>
            <a:schemeClr val="accent4">
              <a:lumMod val="20000"/>
              <a:lumOff val="80000"/>
            </a:schemeClr>
          </a:solidFill>
          <a:ln>
            <a:noFill/>
          </a:ln>
        </p:spPr>
        <p:txBody>
          <a:bodyPr spcFirstLastPara="1" wrap="square" lIns="91425" tIns="91425" rIns="91425" bIns="91425" anchor="t" anchorCtr="0">
            <a:noAutofit/>
          </a:bodyPr>
          <a:lstStyle/>
          <a:p>
            <a:pPr lvl="0" algn="just">
              <a:lnSpc>
                <a:spcPts val="2200"/>
              </a:lnSpc>
              <a:buClr>
                <a:schemeClr val="dk1"/>
              </a:buClr>
              <a:buSzPts val="1100"/>
            </a:pPr>
            <a:r>
              <a:rPr lang="es-ES" sz="1600" b="1" dirty="0" err="1">
                <a:solidFill>
                  <a:schemeClr val="tx1">
                    <a:lumMod val="50000"/>
                  </a:schemeClr>
                </a:solidFill>
                <a:latin typeface="Lato"/>
                <a:ea typeface="Lato"/>
                <a:cs typeface="Lato"/>
                <a:sym typeface="Lato"/>
              </a:rPr>
              <a:t>Prototype</a:t>
            </a:r>
            <a:r>
              <a:rPr lang="es-ES" sz="1600" dirty="0">
                <a:solidFill>
                  <a:schemeClr val="tx1">
                    <a:lumMod val="50000"/>
                  </a:schemeClr>
                </a:solidFill>
                <a:latin typeface="Lato"/>
                <a:ea typeface="Lato"/>
                <a:cs typeface="Lato"/>
                <a:sym typeface="Lato"/>
              </a:rPr>
              <a:t> puede ayudar cuando necesita guardar copias de comandos en el historial.</a:t>
            </a:r>
            <a:endParaRPr sz="1200" dirty="0">
              <a:solidFill>
                <a:schemeClr val="tx1">
                  <a:lumMod val="50000"/>
                </a:schemeClr>
              </a:solidFill>
              <a:latin typeface="Lato"/>
              <a:ea typeface="Lato"/>
              <a:cs typeface="Lato"/>
              <a:sym typeface="Lato"/>
            </a:endParaRPr>
          </a:p>
        </p:txBody>
      </p:sp>
      <p:sp>
        <p:nvSpPr>
          <p:cNvPr id="17" name="Google Shape;247;p28">
            <a:extLst>
              <a:ext uri="{FF2B5EF4-FFF2-40B4-BE49-F238E27FC236}">
                <a16:creationId xmlns:a16="http://schemas.microsoft.com/office/drawing/2014/main" id="{3D94CC77-7EB1-49EB-9CEF-77536EBE7252}"/>
              </a:ext>
            </a:extLst>
          </p:cNvPr>
          <p:cNvSpPr txBox="1"/>
          <p:nvPr/>
        </p:nvSpPr>
        <p:spPr>
          <a:xfrm>
            <a:off x="209500" y="188792"/>
            <a:ext cx="3920699" cy="2400169"/>
          </a:xfrm>
          <a:prstGeom prst="rect">
            <a:avLst/>
          </a:prstGeom>
          <a:solidFill>
            <a:schemeClr val="accent1">
              <a:lumMod val="20000"/>
              <a:lumOff val="80000"/>
            </a:schemeClr>
          </a:solidFill>
          <a:ln>
            <a:noFill/>
          </a:ln>
        </p:spPr>
        <p:txBody>
          <a:bodyPr spcFirstLastPara="1" wrap="square" lIns="91425" tIns="91425" rIns="91425" bIns="91425" anchor="t" anchorCtr="0">
            <a:noAutofit/>
          </a:bodyPr>
          <a:lstStyle/>
          <a:p>
            <a:pPr lvl="0" algn="just">
              <a:lnSpc>
                <a:spcPct val="150000"/>
              </a:lnSpc>
            </a:pPr>
            <a:r>
              <a:rPr lang="es-ES" dirty="0">
                <a:solidFill>
                  <a:schemeClr val="tx1">
                    <a:lumMod val="50000"/>
                  </a:schemeClr>
                </a:solidFill>
                <a:latin typeface="Lato"/>
                <a:ea typeface="Lato"/>
                <a:cs typeface="Lato"/>
                <a:sym typeface="Lato"/>
              </a:rPr>
              <a:t>Puede usar </a:t>
            </a:r>
            <a:r>
              <a:rPr lang="es-ES" b="1" dirty="0" err="1">
                <a:solidFill>
                  <a:schemeClr val="tx1">
                    <a:lumMod val="50000"/>
                  </a:schemeClr>
                </a:solidFill>
                <a:latin typeface="Lato"/>
                <a:ea typeface="Lato"/>
                <a:cs typeface="Lato"/>
                <a:sym typeface="Lato"/>
              </a:rPr>
              <a:t>Command</a:t>
            </a:r>
            <a:r>
              <a:rPr lang="es-ES" dirty="0">
                <a:solidFill>
                  <a:schemeClr val="tx1">
                    <a:lumMod val="50000"/>
                  </a:schemeClr>
                </a:solidFill>
                <a:latin typeface="Lato"/>
                <a:ea typeface="Lato"/>
                <a:cs typeface="Lato"/>
                <a:sym typeface="Lato"/>
              </a:rPr>
              <a:t> y </a:t>
            </a:r>
            <a:r>
              <a:rPr lang="es-ES" b="1" dirty="0">
                <a:solidFill>
                  <a:schemeClr val="tx1">
                    <a:lumMod val="50000"/>
                  </a:schemeClr>
                </a:solidFill>
                <a:latin typeface="Lato"/>
                <a:ea typeface="Lato"/>
                <a:cs typeface="Lato"/>
                <a:sym typeface="Lato"/>
              </a:rPr>
              <a:t>Memento</a:t>
            </a:r>
            <a:r>
              <a:rPr lang="es-ES" dirty="0">
                <a:solidFill>
                  <a:schemeClr val="tx1">
                    <a:lumMod val="50000"/>
                  </a:schemeClr>
                </a:solidFill>
                <a:latin typeface="Lato"/>
                <a:ea typeface="Lato"/>
                <a:cs typeface="Lato"/>
                <a:sym typeface="Lato"/>
              </a:rPr>
              <a:t> juntos al implementar "deshacer". En este caso, los comandos son responsables de realizar varias operaciones sobre un objeto de destino, mientras que los recuerdos guardan el estado de ese objeto justo antes de que se ejecute un comando.</a:t>
            </a:r>
          </a:p>
        </p:txBody>
      </p:sp>
    </p:spTree>
    <p:extLst>
      <p:ext uri="{BB962C8B-B14F-4D97-AF65-F5344CB8AC3E}">
        <p14:creationId xmlns:p14="http://schemas.microsoft.com/office/powerpoint/2010/main" val="151075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7" name="Google Shape;247;p28">
            <a:extLst>
              <a:ext uri="{FF2B5EF4-FFF2-40B4-BE49-F238E27FC236}">
                <a16:creationId xmlns:a16="http://schemas.microsoft.com/office/drawing/2014/main" id="{3D94CC77-7EB1-49EB-9CEF-77536EBE7252}"/>
              </a:ext>
            </a:extLst>
          </p:cNvPr>
          <p:cNvSpPr txBox="1"/>
          <p:nvPr/>
        </p:nvSpPr>
        <p:spPr>
          <a:xfrm>
            <a:off x="165139" y="1813148"/>
            <a:ext cx="3149601" cy="1728837"/>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p>
            <a:pPr algn="just">
              <a:lnSpc>
                <a:spcPct val="150000"/>
              </a:lnSpc>
            </a:pPr>
            <a:r>
              <a:rPr lang="es-ES" b="1" dirty="0" err="1">
                <a:solidFill>
                  <a:schemeClr val="tx1">
                    <a:lumMod val="50000"/>
                  </a:schemeClr>
                </a:solidFill>
                <a:latin typeface="Lato"/>
                <a:ea typeface="Lato"/>
                <a:cs typeface="Lato"/>
                <a:sym typeface="Lato"/>
              </a:rPr>
              <a:t>Command</a:t>
            </a:r>
            <a:r>
              <a:rPr lang="es-ES" dirty="0">
                <a:solidFill>
                  <a:schemeClr val="tx1">
                    <a:lumMod val="50000"/>
                  </a:schemeClr>
                </a:solidFill>
                <a:latin typeface="Lato"/>
                <a:ea typeface="Lato"/>
                <a:cs typeface="Lato"/>
                <a:sym typeface="Lato"/>
              </a:rPr>
              <a:t>, </a:t>
            </a:r>
            <a:r>
              <a:rPr lang="es-ES" b="1" dirty="0">
                <a:solidFill>
                  <a:schemeClr val="tx1">
                    <a:lumMod val="50000"/>
                  </a:schemeClr>
                </a:solidFill>
                <a:latin typeface="Lato"/>
                <a:ea typeface="Lato"/>
                <a:cs typeface="Lato"/>
                <a:sym typeface="Lato"/>
              </a:rPr>
              <a:t>y </a:t>
            </a:r>
            <a:r>
              <a:rPr lang="es-ES" b="1" dirty="0" err="1">
                <a:solidFill>
                  <a:schemeClr val="tx1">
                    <a:lumMod val="50000"/>
                  </a:schemeClr>
                </a:solidFill>
                <a:latin typeface="Lato"/>
                <a:ea typeface="Lato"/>
                <a:cs typeface="Lato"/>
                <a:sym typeface="Lato"/>
              </a:rPr>
              <a:t>Strategy</a:t>
            </a:r>
            <a:r>
              <a:rPr lang="es-ES" b="1" dirty="0">
                <a:solidFill>
                  <a:schemeClr val="tx1">
                    <a:lumMod val="50000"/>
                  </a:schemeClr>
                </a:solidFill>
                <a:latin typeface="Lato"/>
                <a:ea typeface="Lato"/>
                <a:cs typeface="Lato"/>
                <a:sym typeface="Lato"/>
              </a:rPr>
              <a:t> </a:t>
            </a:r>
            <a:r>
              <a:rPr lang="es-MX" dirty="0"/>
              <a:t>pueden ser similares porque puede usar ambos para parametrizar un objeto con alguna acción. Sin embargo, tienen intenciones muy diferentes.</a:t>
            </a:r>
          </a:p>
          <a:p>
            <a:pPr lvl="0" algn="just">
              <a:lnSpc>
                <a:spcPct val="150000"/>
              </a:lnSpc>
            </a:pPr>
            <a:endParaRPr lang="es-ES" dirty="0">
              <a:solidFill>
                <a:schemeClr val="tx1">
                  <a:lumMod val="50000"/>
                </a:schemeClr>
              </a:solidFill>
              <a:latin typeface="Lato"/>
              <a:ea typeface="Lato"/>
              <a:cs typeface="Lato"/>
              <a:sym typeface="Lato"/>
            </a:endParaRPr>
          </a:p>
        </p:txBody>
      </p:sp>
      <p:sp>
        <p:nvSpPr>
          <p:cNvPr id="2" name="Rectángulo 1">
            <a:extLst>
              <a:ext uri="{FF2B5EF4-FFF2-40B4-BE49-F238E27FC236}">
                <a16:creationId xmlns:a16="http://schemas.microsoft.com/office/drawing/2014/main" id="{EC34AE6C-5752-455D-AE8D-F04340C1A242}"/>
              </a:ext>
            </a:extLst>
          </p:cNvPr>
          <p:cNvSpPr/>
          <p:nvPr/>
        </p:nvSpPr>
        <p:spPr>
          <a:xfrm>
            <a:off x="4179615" y="1111735"/>
            <a:ext cx="4572000" cy="2920030"/>
          </a:xfrm>
          <a:prstGeom prst="rect">
            <a:avLst/>
          </a:prstGeom>
          <a:solidFill>
            <a:schemeClr val="accent4">
              <a:lumMod val="60000"/>
              <a:lumOff val="40000"/>
            </a:schemeClr>
          </a:solidFill>
        </p:spPr>
        <p:txBody>
          <a:bodyPr>
            <a:spAutoFit/>
          </a:bodyPr>
          <a:lstStyle/>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sz="1250" dirty="0">
                <a:solidFill>
                  <a:schemeClr val="tx1">
                    <a:lumMod val="50000"/>
                  </a:schemeClr>
                </a:solidFill>
                <a:latin typeface="Lato"/>
                <a:ea typeface="Lato"/>
                <a:cs typeface="Lato"/>
                <a:sym typeface="Lato"/>
              </a:rPr>
              <a:t>Se puede usar </a:t>
            </a:r>
            <a:r>
              <a:rPr lang="es-ES" sz="1250" b="1" i="1" dirty="0" err="1">
                <a:solidFill>
                  <a:schemeClr val="tx1">
                    <a:lumMod val="50000"/>
                  </a:schemeClr>
                </a:solidFill>
                <a:latin typeface="Lato"/>
                <a:ea typeface="Lato"/>
                <a:cs typeface="Lato"/>
                <a:sym typeface="Lato"/>
              </a:rPr>
              <a:t>Command</a:t>
            </a:r>
            <a:r>
              <a:rPr lang="es-ES" sz="1250" dirty="0">
                <a:solidFill>
                  <a:schemeClr val="tx1">
                    <a:lumMod val="50000"/>
                  </a:schemeClr>
                </a:solidFill>
                <a:latin typeface="Lato"/>
                <a:ea typeface="Lato"/>
                <a:cs typeface="Lato"/>
                <a:sym typeface="Lato"/>
              </a:rPr>
              <a:t> para convertir cualquier operación en un objeto. Los parámetros de la operación se convierten en campos de ese objeto. La conversión le permite diferir la ejecución de la operación, ponerla en </a:t>
            </a:r>
            <a:r>
              <a:rPr lang="es-ES" sz="1250" dirty="0" err="1">
                <a:solidFill>
                  <a:schemeClr val="tx1">
                    <a:lumMod val="50000"/>
                  </a:schemeClr>
                </a:solidFill>
                <a:latin typeface="Lato"/>
                <a:ea typeface="Lato"/>
                <a:cs typeface="Lato"/>
                <a:sym typeface="Lato"/>
              </a:rPr>
              <a:t>cola,almacenar</a:t>
            </a:r>
            <a:r>
              <a:rPr lang="es-ES" sz="1250" dirty="0">
                <a:solidFill>
                  <a:schemeClr val="tx1">
                    <a:lumMod val="50000"/>
                  </a:schemeClr>
                </a:solidFill>
                <a:latin typeface="Lato"/>
                <a:ea typeface="Lato"/>
                <a:cs typeface="Lato"/>
                <a:sym typeface="Lato"/>
              </a:rPr>
              <a:t> el historial de comandos, enviar comandos a servicios remotos, etc.</a:t>
            </a:r>
          </a:p>
          <a:p>
            <a:pPr lvl="0" algn="just">
              <a:lnSpc>
                <a:spcPct val="150000"/>
              </a:lnSpc>
            </a:pPr>
            <a:endParaRPr lang="es-ES" sz="1250" dirty="0">
              <a:solidFill>
                <a:schemeClr val="tx1">
                  <a:lumMod val="50000"/>
                </a:schemeClr>
              </a:solidFill>
              <a:latin typeface="Lato"/>
              <a:ea typeface="Lato"/>
              <a:cs typeface="Lato"/>
              <a:sym typeface="Lato"/>
            </a:endParaRPr>
          </a:p>
          <a:p>
            <a:pPr marL="285750" lvl="0" indent="-285750" algn="just">
              <a:lnSpc>
                <a:spcPct val="150000"/>
              </a:lnSpc>
              <a:buBlip>
                <a:blip r:embed="rId4">
                  <a:extLst>
                    <a:ext uri="{96DAC541-7B7A-43D3-8B79-37D633B846F1}">
                      <asvg:svgBlip xmlns:asvg="http://schemas.microsoft.com/office/drawing/2016/SVG/main" r:embed="rId5"/>
                    </a:ext>
                  </a:extLst>
                </a:blip>
              </a:buBlip>
            </a:pPr>
            <a:r>
              <a:rPr lang="es-ES" sz="1200" b="1" dirty="0" err="1">
                <a:solidFill>
                  <a:schemeClr val="tx1">
                    <a:lumMod val="50000"/>
                  </a:schemeClr>
                </a:solidFill>
                <a:latin typeface="Lato"/>
                <a:ea typeface="Lato"/>
                <a:cs typeface="Lato"/>
                <a:sym typeface="Lato"/>
              </a:rPr>
              <a:t>Strategy</a:t>
            </a:r>
            <a:r>
              <a:rPr lang="es-ES" sz="1250" dirty="0">
                <a:solidFill>
                  <a:schemeClr val="tx1">
                    <a:lumMod val="50000"/>
                  </a:schemeClr>
                </a:solidFill>
                <a:latin typeface="Lato"/>
                <a:ea typeface="Lato"/>
                <a:cs typeface="Lato"/>
                <a:sym typeface="Lato"/>
              </a:rPr>
              <a:t> </a:t>
            </a:r>
            <a:r>
              <a:rPr lang="es-MX" sz="1200" dirty="0"/>
              <a:t>generalmente describe diferentes formas de hacer lo mismo, permitiéndole intercambiar estos algoritmos dentro de una sola clase de contexto.</a:t>
            </a:r>
            <a:endParaRPr lang="es-ES" sz="1250" dirty="0">
              <a:solidFill>
                <a:schemeClr val="tx1">
                  <a:lumMod val="50000"/>
                </a:schemeClr>
              </a:solidFill>
              <a:latin typeface="Lato"/>
              <a:ea typeface="Lato"/>
              <a:cs typeface="Lato"/>
              <a:sym typeface="Lato"/>
            </a:endParaRPr>
          </a:p>
        </p:txBody>
      </p:sp>
      <p:sp>
        <p:nvSpPr>
          <p:cNvPr id="3" name="Abrir llave 2">
            <a:extLst>
              <a:ext uri="{FF2B5EF4-FFF2-40B4-BE49-F238E27FC236}">
                <a16:creationId xmlns:a16="http://schemas.microsoft.com/office/drawing/2014/main" id="{E036C3C0-7A99-4885-B356-A3AA32BB3DC8}"/>
              </a:ext>
            </a:extLst>
          </p:cNvPr>
          <p:cNvSpPr/>
          <p:nvPr/>
        </p:nvSpPr>
        <p:spPr>
          <a:xfrm>
            <a:off x="3314741" y="986665"/>
            <a:ext cx="542556" cy="3243196"/>
          </a:xfrm>
          <a:prstGeom prst="leftBrac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23309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5" name="Google Shape;111;p15">
            <a:extLst>
              <a:ext uri="{FF2B5EF4-FFF2-40B4-BE49-F238E27FC236}">
                <a16:creationId xmlns:a16="http://schemas.microsoft.com/office/drawing/2014/main" id="{453EC85C-855E-482F-88B8-5D5C799B9EA6}"/>
              </a:ext>
            </a:extLst>
          </p:cNvPr>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4.</a:t>
            </a:r>
            <a:endParaRPr sz="7200" dirty="0">
              <a:solidFill>
                <a:schemeClr val="accent2"/>
              </a:solidFill>
            </a:endParaRPr>
          </a:p>
          <a:p>
            <a:pPr lvl="0"/>
            <a:r>
              <a:rPr lang="es-ES" dirty="0"/>
              <a:t>Ejemplo de Implementación</a:t>
            </a:r>
            <a:endParaRPr dirty="0"/>
          </a:p>
        </p:txBody>
      </p:sp>
      <p:pic>
        <p:nvPicPr>
          <p:cNvPr id="7" name="Picture 4" descr="Download Code Icon Png Free - Coding For Kids PNG Image with No ...">
            <a:extLst>
              <a:ext uri="{FF2B5EF4-FFF2-40B4-BE49-F238E27FC236}">
                <a16:creationId xmlns:a16="http://schemas.microsoft.com/office/drawing/2014/main" id="{2F8D1A1A-BF61-4553-83F9-CBFD3A18094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22453" y="2942242"/>
            <a:ext cx="1026069" cy="85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5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0" y="0"/>
            <a:ext cx="9353512" cy="598305"/>
          </a:xfrm>
          <a:prstGeom prst="rect">
            <a:avLst/>
          </a:prstGeom>
        </p:spPr>
        <p:txBody>
          <a:bodyPr spcFirstLastPara="1" wrap="square" lIns="91425" tIns="91425" rIns="91425" bIns="91425" anchor="b" anchorCtr="0">
            <a:noAutofit/>
          </a:bodyPr>
          <a:lstStyle/>
          <a:p>
            <a:pPr lvl="0"/>
            <a:r>
              <a:rPr lang="es-ES" sz="1400" dirty="0"/>
              <a:t>En este ejemplo, el patrón </a:t>
            </a:r>
            <a:r>
              <a:rPr lang="es-ES" sz="1400" dirty="0" err="1"/>
              <a:t>Command</a:t>
            </a:r>
            <a:r>
              <a:rPr lang="es-ES" sz="1400" dirty="0"/>
              <a:t> ayuda a rastrear el historial de operaciones ejecutadas y hace posible revertir una operación si es necesario.</a:t>
            </a:r>
            <a:endParaRPr sz="1400" b="1"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5122" name="Picture 2" descr="Structure of the Command pattern example">
            <a:extLst>
              <a:ext uri="{FF2B5EF4-FFF2-40B4-BE49-F238E27FC236}">
                <a16:creationId xmlns:a16="http://schemas.microsoft.com/office/drawing/2014/main" id="{989AD081-541B-4946-BC50-BD36F7E5D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019" y="616054"/>
            <a:ext cx="4687339" cy="439438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A46BE665-674F-400E-B348-1364D14B4FA8}"/>
              </a:ext>
            </a:extLst>
          </p:cNvPr>
          <p:cNvSpPr/>
          <p:nvPr/>
        </p:nvSpPr>
        <p:spPr>
          <a:xfrm>
            <a:off x="7304690" y="3337404"/>
            <a:ext cx="1639266" cy="646331"/>
          </a:xfrm>
          <a:prstGeom prst="rect">
            <a:avLst/>
          </a:prstGeom>
        </p:spPr>
        <p:txBody>
          <a:bodyPr wrap="square">
            <a:spAutoFit/>
          </a:bodyPr>
          <a:lstStyle/>
          <a:p>
            <a:pPr algn="ctr"/>
            <a:r>
              <a:rPr lang="es-MX" sz="1200" i="1" dirty="0">
                <a:solidFill>
                  <a:schemeClr val="bg1">
                    <a:lumMod val="50000"/>
                  </a:schemeClr>
                </a:solidFill>
                <a:latin typeface="Lato" panose="020F0502020204030203" pitchFamily="34" charset="0"/>
              </a:rPr>
              <a:t>Operaciones que se pueden deshacer en un editor de texto.</a:t>
            </a:r>
          </a:p>
        </p:txBody>
      </p:sp>
    </p:spTree>
    <p:extLst>
      <p:ext uri="{BB962C8B-B14F-4D97-AF65-F5344CB8AC3E}">
        <p14:creationId xmlns:p14="http://schemas.microsoft.com/office/powerpoint/2010/main" val="1983135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Rectángulo 6">
            <a:extLst>
              <a:ext uri="{FF2B5EF4-FFF2-40B4-BE49-F238E27FC236}">
                <a16:creationId xmlns:a16="http://schemas.microsoft.com/office/drawing/2014/main" id="{A7F8BAE0-4BC6-4B6A-8ACA-F4B286D39CB1}"/>
              </a:ext>
            </a:extLst>
          </p:cNvPr>
          <p:cNvSpPr/>
          <p:nvPr/>
        </p:nvSpPr>
        <p:spPr>
          <a:xfrm>
            <a:off x="1030487" y="1155589"/>
            <a:ext cx="7010002" cy="2677656"/>
          </a:xfrm>
          <a:prstGeom prst="rect">
            <a:avLst/>
          </a:prstGeom>
          <a:solidFill>
            <a:schemeClr val="accent2">
              <a:lumMod val="20000"/>
              <a:lumOff val="80000"/>
            </a:schemeClr>
          </a:solidFill>
        </p:spPr>
        <p:txBody>
          <a:bodyPr wrap="square">
            <a:spAutoFit/>
          </a:bodyPr>
          <a:lstStyle/>
          <a:p>
            <a:pPr algn="just"/>
            <a:r>
              <a:rPr lang="es-ES" sz="1200" dirty="0">
                <a:latin typeface="Lato" panose="020F0502020204030203" pitchFamily="34" charset="0"/>
              </a:rPr>
              <a:t>Los comandos que resultan en cambiar el estado del editor (por ejemplo, cortar y pegar) hacen una copia de seguridad del estado del editor antes de ejecutar una operación asociada con el comando.</a:t>
            </a:r>
          </a:p>
          <a:p>
            <a:pPr algn="just"/>
            <a:endParaRPr lang="es-ES" sz="1200" dirty="0">
              <a:latin typeface="Lato" panose="020F0502020204030203" pitchFamily="34" charset="0"/>
            </a:endParaRPr>
          </a:p>
          <a:p>
            <a:pPr algn="just"/>
            <a:r>
              <a:rPr lang="es-ES" sz="1200" dirty="0">
                <a:latin typeface="Lato" panose="020F0502020204030203" pitchFamily="34" charset="0"/>
              </a:rPr>
              <a:t> Después de ejecutar un comando, se coloca en el historial de comandos (una pila de objetos de comando) junto con la copia de seguridad del estado del editor en ese punto. </a:t>
            </a:r>
          </a:p>
          <a:p>
            <a:pPr algn="just"/>
            <a:endParaRPr lang="es-ES" sz="1200" dirty="0">
              <a:latin typeface="Lato" panose="020F0502020204030203" pitchFamily="34" charset="0"/>
            </a:endParaRPr>
          </a:p>
          <a:p>
            <a:pPr algn="just"/>
            <a:r>
              <a:rPr lang="es-ES" sz="1200" dirty="0">
                <a:latin typeface="Lato" panose="020F0502020204030203" pitchFamily="34" charset="0"/>
              </a:rPr>
              <a:t>Más tarde, si el usuario necesita revertir una operación, la aplicación puede tomar el comando más reciente del historial, leer la copia de seguridad asociada del estado del editor y restaurarla.</a:t>
            </a:r>
          </a:p>
          <a:p>
            <a:pPr algn="just"/>
            <a:endParaRPr lang="es-ES" sz="1200" dirty="0">
              <a:latin typeface="Lato" panose="020F0502020204030203" pitchFamily="34" charset="0"/>
            </a:endParaRPr>
          </a:p>
          <a:p>
            <a:pPr algn="just"/>
            <a:r>
              <a:rPr lang="es-ES" sz="1200" dirty="0">
                <a:latin typeface="Lato" panose="020F0502020204030203" pitchFamily="34" charset="0"/>
              </a:rPr>
              <a:t>El código del cliente (elementos de la GUI, historial de comandos, etc.) no está acoplado a clases de comandos concretas porque funciona con comandos a través de la interfaz de comandos.</a:t>
            </a:r>
          </a:p>
          <a:p>
            <a:pPr algn="just"/>
            <a:endParaRPr lang="es-ES" sz="1200" dirty="0">
              <a:latin typeface="Lato" panose="020F0502020204030203" pitchFamily="34" charset="0"/>
            </a:endParaRPr>
          </a:p>
          <a:p>
            <a:pPr algn="just"/>
            <a:r>
              <a:rPr lang="es-ES" sz="1200" dirty="0">
                <a:latin typeface="Lato" panose="020F0502020204030203" pitchFamily="34" charset="0"/>
              </a:rPr>
              <a:t>Este enfoque le permite introducir nuevos comandos en la aplicación sin romper ningún código existente.</a:t>
            </a:r>
            <a:endParaRPr lang="es-MX" sz="1200" dirty="0">
              <a:latin typeface="Lato" panose="020F0502020204030203" pitchFamily="34" charset="0"/>
            </a:endParaRPr>
          </a:p>
        </p:txBody>
      </p:sp>
    </p:spTree>
    <p:extLst>
      <p:ext uri="{BB962C8B-B14F-4D97-AF65-F5344CB8AC3E}">
        <p14:creationId xmlns:p14="http://schemas.microsoft.com/office/powerpoint/2010/main" val="295217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Imagen 1">
            <a:extLst>
              <a:ext uri="{FF2B5EF4-FFF2-40B4-BE49-F238E27FC236}">
                <a16:creationId xmlns:a16="http://schemas.microsoft.com/office/drawing/2014/main" id="{CF39CAD1-8333-4BE7-9101-1CC9E55D3B4C}"/>
              </a:ext>
            </a:extLst>
          </p:cNvPr>
          <p:cNvPicPr>
            <a:picLocks noChangeAspect="1"/>
          </p:cNvPicPr>
          <p:nvPr/>
        </p:nvPicPr>
        <p:blipFill>
          <a:blip r:embed="rId3"/>
          <a:stretch>
            <a:fillRect/>
          </a:stretch>
        </p:blipFill>
        <p:spPr>
          <a:xfrm>
            <a:off x="114725" y="447614"/>
            <a:ext cx="4290167" cy="4248272"/>
          </a:xfrm>
          <a:prstGeom prst="rect">
            <a:avLst/>
          </a:prstGeom>
        </p:spPr>
      </p:pic>
      <p:pic>
        <p:nvPicPr>
          <p:cNvPr id="4" name="Imagen 3">
            <a:extLst>
              <a:ext uri="{FF2B5EF4-FFF2-40B4-BE49-F238E27FC236}">
                <a16:creationId xmlns:a16="http://schemas.microsoft.com/office/drawing/2014/main" id="{59CEBCAE-AA6A-4729-AE65-F093AADB373E}"/>
              </a:ext>
            </a:extLst>
          </p:cNvPr>
          <p:cNvPicPr>
            <a:picLocks noChangeAspect="1"/>
          </p:cNvPicPr>
          <p:nvPr/>
        </p:nvPicPr>
        <p:blipFill rotWithShape="1">
          <a:blip r:embed="rId4"/>
          <a:srcRect t="549"/>
          <a:stretch/>
        </p:blipFill>
        <p:spPr>
          <a:xfrm>
            <a:off x="5087931" y="133067"/>
            <a:ext cx="3741502" cy="4563866"/>
          </a:xfrm>
          <a:prstGeom prst="rect">
            <a:avLst/>
          </a:prstGeom>
        </p:spPr>
      </p:pic>
    </p:spTree>
    <p:extLst>
      <p:ext uri="{BB962C8B-B14F-4D97-AF65-F5344CB8AC3E}">
        <p14:creationId xmlns:p14="http://schemas.microsoft.com/office/powerpoint/2010/main" val="364173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4402" y="136634"/>
            <a:ext cx="9353512" cy="598305"/>
          </a:xfrm>
          <a:prstGeom prst="rect">
            <a:avLst/>
          </a:prstGeom>
        </p:spPr>
        <p:txBody>
          <a:bodyPr spcFirstLastPara="1" wrap="square" lIns="91425" tIns="91425" rIns="91425" bIns="91425" anchor="b" anchorCtr="0">
            <a:noAutofit/>
          </a:bodyPr>
          <a:lstStyle/>
          <a:p>
            <a:pPr lvl="0"/>
            <a:r>
              <a:rPr lang="es-419" dirty="0"/>
              <a:t>También conocido como </a:t>
            </a:r>
            <a:r>
              <a:rPr lang="es-419" b="1" dirty="0" err="1"/>
              <a:t>Action</a:t>
            </a:r>
            <a:r>
              <a:rPr lang="es-419" dirty="0"/>
              <a:t> o </a:t>
            </a:r>
            <a:r>
              <a:rPr lang="es-419" b="1" dirty="0"/>
              <a:t> </a:t>
            </a:r>
            <a:r>
              <a:rPr lang="es-419" b="1" dirty="0" err="1"/>
              <a:t>Transaction</a:t>
            </a:r>
            <a:endParaRPr b="1"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4" name="Google Shape;94;p13"/>
          <p:cNvSpPr txBox="1"/>
          <p:nvPr/>
        </p:nvSpPr>
        <p:spPr>
          <a:xfrm>
            <a:off x="5859240" y="1363646"/>
            <a:ext cx="3170035" cy="3032917"/>
          </a:xfrm>
          <a:prstGeom prst="rect">
            <a:avLst/>
          </a:prstGeom>
          <a:solidFill>
            <a:schemeClr val="accent4">
              <a:lumMod val="20000"/>
              <a:lumOff val="80000"/>
            </a:schemeClr>
          </a:solidFill>
          <a:ln>
            <a:solidFill>
              <a:schemeClr val="tx1">
                <a:lumMod val="50000"/>
              </a:schemeClr>
            </a:solidFill>
          </a:ln>
        </p:spPr>
        <p:txBody>
          <a:bodyPr spcFirstLastPara="1" wrap="square" lIns="91425" tIns="91425" rIns="91425" bIns="91425" anchor="t" anchorCtr="0">
            <a:noAutofit/>
          </a:bodyPr>
          <a:lstStyle/>
          <a:p>
            <a:pPr lvl="0" algn="just">
              <a:lnSpc>
                <a:spcPts val="2000"/>
              </a:lnSpc>
              <a:spcBef>
                <a:spcPts val="600"/>
              </a:spcBef>
            </a:pPr>
            <a:r>
              <a:rPr lang="es-ES" b="1" dirty="0">
                <a:solidFill>
                  <a:schemeClr val="tx1">
                    <a:lumMod val="50000"/>
                  </a:schemeClr>
                </a:solidFill>
                <a:latin typeface="Lato"/>
                <a:ea typeface="Lato"/>
                <a:cs typeface="Lato"/>
                <a:sym typeface="Lato"/>
              </a:rPr>
              <a:t>El comando es un patrón de diseño de comportamiento que convierte una solicitud en un objeto independiente que contiene toda la información sobre la solicitud. </a:t>
            </a:r>
          </a:p>
          <a:p>
            <a:pPr lvl="0" algn="just">
              <a:lnSpc>
                <a:spcPts val="2000"/>
              </a:lnSpc>
              <a:spcBef>
                <a:spcPts val="600"/>
              </a:spcBef>
            </a:pPr>
            <a:r>
              <a:rPr lang="es-ES" b="1" dirty="0">
                <a:solidFill>
                  <a:schemeClr val="tx1">
                    <a:lumMod val="50000"/>
                  </a:schemeClr>
                </a:solidFill>
                <a:latin typeface="Lato"/>
                <a:ea typeface="Lato"/>
                <a:cs typeface="Lato"/>
                <a:sym typeface="Lato"/>
              </a:rPr>
              <a:t>Esta transformación le permite parametrizar métodos con diferentes solicitudes, retrasar o poner en cola la ejecución de una solicitud y respaldar operaciones que no se pueden deshacer.</a:t>
            </a:r>
            <a:endParaRPr b="1" dirty="0">
              <a:solidFill>
                <a:schemeClr val="dk1"/>
              </a:solidFill>
              <a:latin typeface="Lato"/>
              <a:ea typeface="Lato"/>
              <a:cs typeface="Lato"/>
              <a:sym typeface="Lato"/>
            </a:endParaRPr>
          </a:p>
        </p:txBody>
      </p:sp>
      <p:pic>
        <p:nvPicPr>
          <p:cNvPr id="2" name="Picture 2" descr="Command design pattern">
            <a:extLst>
              <a:ext uri="{FF2B5EF4-FFF2-40B4-BE49-F238E27FC236}">
                <a16:creationId xmlns:a16="http://schemas.microsoft.com/office/drawing/2014/main" id="{BFF2A72B-25ED-41D3-987B-AF3DDE3D9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72894"/>
            <a:ext cx="5622479" cy="381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11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3" name="Imagen 2">
            <a:extLst>
              <a:ext uri="{FF2B5EF4-FFF2-40B4-BE49-F238E27FC236}">
                <a16:creationId xmlns:a16="http://schemas.microsoft.com/office/drawing/2014/main" id="{082528B8-BFF7-4CF6-8454-1A37DFF3BE2E}"/>
              </a:ext>
            </a:extLst>
          </p:cNvPr>
          <p:cNvPicPr>
            <a:picLocks noChangeAspect="1"/>
          </p:cNvPicPr>
          <p:nvPr/>
        </p:nvPicPr>
        <p:blipFill rotWithShape="1">
          <a:blip r:embed="rId3"/>
          <a:srcRect r="8217"/>
          <a:stretch/>
        </p:blipFill>
        <p:spPr>
          <a:xfrm>
            <a:off x="2484004" y="141876"/>
            <a:ext cx="3895776" cy="2200886"/>
          </a:xfrm>
          <a:prstGeom prst="rect">
            <a:avLst/>
          </a:prstGeom>
        </p:spPr>
      </p:pic>
      <p:pic>
        <p:nvPicPr>
          <p:cNvPr id="5" name="Imagen 4">
            <a:extLst>
              <a:ext uri="{FF2B5EF4-FFF2-40B4-BE49-F238E27FC236}">
                <a16:creationId xmlns:a16="http://schemas.microsoft.com/office/drawing/2014/main" id="{36489144-75D1-4D12-A769-202E2096DD37}"/>
              </a:ext>
            </a:extLst>
          </p:cNvPr>
          <p:cNvPicPr>
            <a:picLocks noChangeAspect="1"/>
          </p:cNvPicPr>
          <p:nvPr/>
        </p:nvPicPr>
        <p:blipFill>
          <a:blip r:embed="rId4"/>
          <a:stretch>
            <a:fillRect/>
          </a:stretch>
        </p:blipFill>
        <p:spPr>
          <a:xfrm>
            <a:off x="2484004" y="2342762"/>
            <a:ext cx="3895776" cy="2667671"/>
          </a:xfrm>
          <a:prstGeom prst="rect">
            <a:avLst/>
          </a:prstGeom>
        </p:spPr>
      </p:pic>
    </p:spTree>
    <p:extLst>
      <p:ext uri="{BB962C8B-B14F-4D97-AF65-F5344CB8AC3E}">
        <p14:creationId xmlns:p14="http://schemas.microsoft.com/office/powerpoint/2010/main" val="39222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6" name="Imagen 5">
            <a:extLst>
              <a:ext uri="{FF2B5EF4-FFF2-40B4-BE49-F238E27FC236}">
                <a16:creationId xmlns:a16="http://schemas.microsoft.com/office/drawing/2014/main" id="{1475AEE6-C92C-4D01-B5D4-6BCBCB160B66}"/>
              </a:ext>
            </a:extLst>
          </p:cNvPr>
          <p:cNvPicPr>
            <a:picLocks noChangeAspect="1"/>
          </p:cNvPicPr>
          <p:nvPr/>
        </p:nvPicPr>
        <p:blipFill>
          <a:blip r:embed="rId3"/>
          <a:stretch>
            <a:fillRect/>
          </a:stretch>
        </p:blipFill>
        <p:spPr>
          <a:xfrm>
            <a:off x="3357563" y="0"/>
            <a:ext cx="2627355" cy="2963917"/>
          </a:xfrm>
          <a:prstGeom prst="rect">
            <a:avLst/>
          </a:prstGeom>
        </p:spPr>
      </p:pic>
      <p:pic>
        <p:nvPicPr>
          <p:cNvPr id="8" name="Imagen 7">
            <a:extLst>
              <a:ext uri="{FF2B5EF4-FFF2-40B4-BE49-F238E27FC236}">
                <a16:creationId xmlns:a16="http://schemas.microsoft.com/office/drawing/2014/main" id="{8D69B016-CA25-4621-96B4-3ED3C16F8394}"/>
              </a:ext>
            </a:extLst>
          </p:cNvPr>
          <p:cNvPicPr>
            <a:picLocks noChangeAspect="1"/>
          </p:cNvPicPr>
          <p:nvPr/>
        </p:nvPicPr>
        <p:blipFill rotWithShape="1">
          <a:blip r:embed="rId4"/>
          <a:srcRect t="3234"/>
          <a:stretch/>
        </p:blipFill>
        <p:spPr>
          <a:xfrm>
            <a:off x="3357564" y="2963917"/>
            <a:ext cx="2627354" cy="2099067"/>
          </a:xfrm>
          <a:prstGeom prst="rect">
            <a:avLst/>
          </a:prstGeom>
        </p:spPr>
      </p:pic>
    </p:spTree>
    <p:extLst>
      <p:ext uri="{BB962C8B-B14F-4D97-AF65-F5344CB8AC3E}">
        <p14:creationId xmlns:p14="http://schemas.microsoft.com/office/powerpoint/2010/main" val="2207497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Rectángulo 7">
            <a:hlinkClick r:id="rId3"/>
            <a:extLst>
              <a:ext uri="{FF2B5EF4-FFF2-40B4-BE49-F238E27FC236}">
                <a16:creationId xmlns:a16="http://schemas.microsoft.com/office/drawing/2014/main" id="{A0036FBF-2FC5-4444-8FCC-AF9C206E3219}"/>
              </a:ext>
            </a:extLst>
          </p:cNvPr>
          <p:cNvSpPr/>
          <p:nvPr/>
        </p:nvSpPr>
        <p:spPr>
          <a:xfrm>
            <a:off x="238774" y="2370986"/>
            <a:ext cx="3480832" cy="1066959"/>
          </a:xfrm>
          <a:prstGeom prst="rect">
            <a:avLst/>
          </a:prstGeom>
          <a:noFill/>
        </p:spPr>
        <p:txBody>
          <a:bodyPr wrap="square">
            <a:spAutoFit/>
          </a:bodyPr>
          <a:lstStyle/>
          <a:p>
            <a:pPr algn="ctr">
              <a:lnSpc>
                <a:spcPts val="1900"/>
              </a:lnSpc>
            </a:pPr>
            <a:r>
              <a:rPr lang="es-ES" sz="1600" b="1" dirty="0">
                <a:latin typeface="Lato" panose="020F0502020204030203" pitchFamily="34" charset="0"/>
                <a:hlinkClick r:id="rId4"/>
              </a:rPr>
              <a:t>https://github.com/RefactoringGuru/design-patterns-java/tree/master/src/refactoring_guru/command/example</a:t>
            </a:r>
            <a:endParaRPr lang="es-MX" sz="1600" b="1" dirty="0">
              <a:latin typeface="Lato" panose="020F0502020204030203" pitchFamily="34" charset="0"/>
            </a:endParaRPr>
          </a:p>
        </p:txBody>
      </p:sp>
      <p:pic>
        <p:nvPicPr>
          <p:cNvPr id="3" name="Imagen 2" descr="Imagen que contiene firmar, oscuro, calle, blanco&#10;&#10;Descripción generada automáticamente">
            <a:extLst>
              <a:ext uri="{FF2B5EF4-FFF2-40B4-BE49-F238E27FC236}">
                <a16:creationId xmlns:a16="http://schemas.microsoft.com/office/drawing/2014/main" id="{4BACED47-2513-4DD9-87ED-033EEEFE6A54}"/>
              </a:ext>
            </a:extLst>
          </p:cNvPr>
          <p:cNvPicPr>
            <a:picLocks noChangeAspect="1"/>
          </p:cNvPicPr>
          <p:nvPr/>
        </p:nvPicPr>
        <p:blipFill>
          <a:blip r:embed="rId5"/>
          <a:stretch>
            <a:fillRect/>
          </a:stretch>
        </p:blipFill>
        <p:spPr>
          <a:xfrm>
            <a:off x="714096" y="1488311"/>
            <a:ext cx="2123090" cy="870467"/>
          </a:xfrm>
          <a:prstGeom prst="rect">
            <a:avLst/>
          </a:prstGeom>
        </p:spPr>
      </p:pic>
      <p:pic>
        <p:nvPicPr>
          <p:cNvPr id="6146" name="Picture 2">
            <a:extLst>
              <a:ext uri="{FF2B5EF4-FFF2-40B4-BE49-F238E27FC236}">
                <a16:creationId xmlns:a16="http://schemas.microsoft.com/office/drawing/2014/main" id="{A2E120CD-32D0-43DC-A448-B9D7F7203F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2025" y="1652587"/>
            <a:ext cx="4152900" cy="1838325"/>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3;p13">
            <a:extLst>
              <a:ext uri="{FF2B5EF4-FFF2-40B4-BE49-F238E27FC236}">
                <a16:creationId xmlns:a16="http://schemas.microsoft.com/office/drawing/2014/main" id="{36D03182-5A51-4BB9-9F01-2B34D76D1B2C}"/>
              </a:ext>
            </a:extLst>
          </p:cNvPr>
          <p:cNvSpPr txBox="1">
            <a:spLocks noGrp="1"/>
          </p:cNvSpPr>
          <p:nvPr>
            <p:ph type="title"/>
          </p:nvPr>
        </p:nvSpPr>
        <p:spPr>
          <a:xfrm>
            <a:off x="165202" y="3909442"/>
            <a:ext cx="3807709" cy="598305"/>
          </a:xfrm>
          <a:prstGeom prst="rect">
            <a:avLst/>
          </a:prstGeom>
        </p:spPr>
        <p:txBody>
          <a:bodyPr spcFirstLastPara="1" wrap="square" lIns="91425" tIns="91425" rIns="91425" bIns="91425" anchor="b" anchorCtr="0">
            <a:noAutofit/>
          </a:bodyPr>
          <a:lstStyle/>
          <a:p>
            <a:pPr lvl="0" algn="ctr"/>
            <a:r>
              <a:rPr lang="es-ES" sz="1400" b="1" dirty="0"/>
              <a:t>Repositorio donde se realiza este ejemplo a profundidad</a:t>
            </a:r>
            <a:endParaRPr sz="1400" b="1" dirty="0"/>
          </a:p>
        </p:txBody>
      </p:sp>
    </p:spTree>
    <p:extLst>
      <p:ext uri="{BB962C8B-B14F-4D97-AF65-F5344CB8AC3E}">
        <p14:creationId xmlns:p14="http://schemas.microsoft.com/office/powerpoint/2010/main" val="2604102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536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MEMENTO</a:t>
            </a:r>
            <a:br>
              <a:rPr lang="es-419" dirty="0"/>
            </a:br>
            <a:endParaRPr dirty="0"/>
          </a:p>
        </p:txBody>
      </p:sp>
      <p:sp>
        <p:nvSpPr>
          <p:cNvPr id="3" name="Google Shape;93;p13">
            <a:extLst>
              <a:ext uri="{FF2B5EF4-FFF2-40B4-BE49-F238E27FC236}">
                <a16:creationId xmlns:a16="http://schemas.microsoft.com/office/drawing/2014/main" id="{E7BC4F26-0734-4979-9859-BE9E713C06B6}"/>
              </a:ext>
            </a:extLst>
          </p:cNvPr>
          <p:cNvSpPr txBox="1">
            <a:spLocks/>
          </p:cNvSpPr>
          <p:nvPr/>
        </p:nvSpPr>
        <p:spPr>
          <a:xfrm>
            <a:off x="123225" y="4775200"/>
            <a:ext cx="1527775" cy="36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s-419" sz="1600" dirty="0"/>
              <a:t>Complejidad:</a:t>
            </a:r>
            <a:endParaRPr lang="es-419" sz="1600" b="1" dirty="0"/>
          </a:p>
        </p:txBody>
      </p:sp>
      <p:sp>
        <p:nvSpPr>
          <p:cNvPr id="4" name="Google Shape;93;p13">
            <a:extLst>
              <a:ext uri="{FF2B5EF4-FFF2-40B4-BE49-F238E27FC236}">
                <a16:creationId xmlns:a16="http://schemas.microsoft.com/office/drawing/2014/main" id="{606EC02A-356D-4A66-BBEE-CE4D4723C8E8}"/>
              </a:ext>
            </a:extLst>
          </p:cNvPr>
          <p:cNvSpPr txBox="1">
            <a:spLocks/>
          </p:cNvSpPr>
          <p:nvPr/>
        </p:nvSpPr>
        <p:spPr>
          <a:xfrm>
            <a:off x="3615725" y="4775200"/>
            <a:ext cx="1527775" cy="36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s-419" sz="1600" dirty="0"/>
              <a:t>Popularidad:</a:t>
            </a:r>
            <a:endParaRPr lang="es-419" sz="1600" b="1" dirty="0"/>
          </a:p>
        </p:txBody>
      </p:sp>
      <p:pic>
        <p:nvPicPr>
          <p:cNvPr id="2" name="Imagen 1">
            <a:extLst>
              <a:ext uri="{FF2B5EF4-FFF2-40B4-BE49-F238E27FC236}">
                <a16:creationId xmlns:a16="http://schemas.microsoft.com/office/drawing/2014/main" id="{22186340-1053-45C1-8F17-97674A16B40F}"/>
              </a:ext>
            </a:extLst>
          </p:cNvPr>
          <p:cNvPicPr>
            <a:picLocks noChangeAspect="1"/>
          </p:cNvPicPr>
          <p:nvPr/>
        </p:nvPicPr>
        <p:blipFill>
          <a:blip r:embed="rId3">
            <a:duotone>
              <a:schemeClr val="accent4">
                <a:shade val="45000"/>
                <a:satMod val="135000"/>
              </a:schemeClr>
              <a:prstClr val="white"/>
            </a:duotone>
          </a:blip>
          <a:stretch>
            <a:fillRect/>
          </a:stretch>
        </p:blipFill>
        <p:spPr>
          <a:xfrm>
            <a:off x="1539875" y="4724400"/>
            <a:ext cx="628650" cy="323850"/>
          </a:xfrm>
          <a:prstGeom prst="rect">
            <a:avLst/>
          </a:prstGeom>
        </p:spPr>
      </p:pic>
      <p:pic>
        <p:nvPicPr>
          <p:cNvPr id="5" name="Imagen 4">
            <a:extLst>
              <a:ext uri="{FF2B5EF4-FFF2-40B4-BE49-F238E27FC236}">
                <a16:creationId xmlns:a16="http://schemas.microsoft.com/office/drawing/2014/main" id="{60E36542-2D3E-4EF6-B442-50B281D868E4}"/>
              </a:ext>
            </a:extLst>
          </p:cNvPr>
          <p:cNvPicPr>
            <a:picLocks noChangeAspect="1"/>
          </p:cNvPicPr>
          <p:nvPr/>
        </p:nvPicPr>
        <p:blipFill>
          <a:blip r:embed="rId4">
            <a:duotone>
              <a:schemeClr val="accent4">
                <a:shade val="45000"/>
                <a:satMod val="135000"/>
              </a:schemeClr>
              <a:prstClr val="white"/>
            </a:duotone>
          </a:blip>
          <a:stretch>
            <a:fillRect/>
          </a:stretch>
        </p:blipFill>
        <p:spPr>
          <a:xfrm>
            <a:off x="5016500" y="4724400"/>
            <a:ext cx="628650" cy="323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4403" y="136634"/>
            <a:ext cx="7628100" cy="5983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dirty="0"/>
              <a:t>También conocido como </a:t>
            </a:r>
            <a:r>
              <a:rPr lang="es-419" b="1" dirty="0" err="1"/>
              <a:t>Snapshot</a:t>
            </a:r>
            <a:endParaRPr b="1"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1026" name="Picture 2" descr="Memento design pattern">
            <a:extLst>
              <a:ext uri="{FF2B5EF4-FFF2-40B4-BE49-F238E27FC236}">
                <a16:creationId xmlns:a16="http://schemas.microsoft.com/office/drawing/2014/main" id="{8495ED00-BEC1-40AA-8925-1F5938114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4939"/>
            <a:ext cx="5867400" cy="4253522"/>
          </a:xfrm>
          <a:prstGeom prst="rect">
            <a:avLst/>
          </a:prstGeom>
          <a:noFill/>
          <a:extLst>
            <a:ext uri="{909E8E84-426E-40DD-AFC4-6F175D3DCCD1}">
              <a14:hiddenFill xmlns:a14="http://schemas.microsoft.com/office/drawing/2010/main">
                <a:solidFill>
                  <a:srgbClr val="FFFFFF"/>
                </a:solidFill>
              </a14:hiddenFill>
            </a:ext>
          </a:extLst>
        </p:spPr>
      </p:pic>
      <p:sp>
        <p:nvSpPr>
          <p:cNvPr id="94" name="Google Shape;94;p13"/>
          <p:cNvSpPr txBox="1"/>
          <p:nvPr/>
        </p:nvSpPr>
        <p:spPr>
          <a:xfrm>
            <a:off x="5859240" y="1363646"/>
            <a:ext cx="3170035" cy="3032917"/>
          </a:xfrm>
          <a:prstGeom prst="rect">
            <a:avLst/>
          </a:prstGeom>
          <a:solidFill>
            <a:schemeClr val="accent4">
              <a:lumMod val="20000"/>
              <a:lumOff val="80000"/>
            </a:schemeClr>
          </a:solidFill>
          <a:ln>
            <a:solidFill>
              <a:schemeClr val="tx1">
                <a:lumMod val="50000"/>
              </a:schemeClr>
            </a:solidFill>
          </a:ln>
        </p:spPr>
        <p:txBody>
          <a:bodyPr spcFirstLastPara="1" wrap="square" lIns="91425" tIns="91425" rIns="91425" bIns="91425" anchor="t" anchorCtr="0">
            <a:noAutofit/>
          </a:bodyPr>
          <a:lstStyle/>
          <a:p>
            <a:pPr lvl="0" algn="just">
              <a:spcBef>
                <a:spcPts val="600"/>
              </a:spcBef>
            </a:pPr>
            <a:r>
              <a:rPr lang="es-ES" b="1" dirty="0">
                <a:solidFill>
                  <a:schemeClr val="tx1">
                    <a:lumMod val="50000"/>
                  </a:schemeClr>
                </a:solidFill>
                <a:latin typeface="Lato"/>
                <a:ea typeface="Lato"/>
                <a:cs typeface="Lato"/>
                <a:sym typeface="Lato"/>
              </a:rPr>
              <a:t>Es un patrón de diseño de comportamiento que permite guardar y restaurar el estado anterior de un objeto sin revelar los detalles de su implementación.</a:t>
            </a:r>
          </a:p>
          <a:p>
            <a:pPr lvl="0" algn="just">
              <a:spcBef>
                <a:spcPts val="600"/>
              </a:spcBef>
            </a:pPr>
            <a:r>
              <a:rPr lang="es-ES" b="1" dirty="0">
                <a:solidFill>
                  <a:schemeClr val="tx1">
                    <a:lumMod val="50000"/>
                  </a:schemeClr>
                </a:solidFill>
                <a:latin typeface="Lato"/>
                <a:ea typeface="Lato"/>
                <a:cs typeface="Lato"/>
                <a:sym typeface="Lato"/>
              </a:rPr>
              <a:t>Es decir, permite tomar </a:t>
            </a:r>
            <a:r>
              <a:rPr lang="es-ES" b="1" i="1" dirty="0" err="1">
                <a:solidFill>
                  <a:schemeClr val="tx1">
                    <a:lumMod val="50000"/>
                  </a:schemeClr>
                </a:solidFill>
                <a:latin typeface="Lato"/>
                <a:ea typeface="Lato"/>
                <a:cs typeface="Lato"/>
                <a:sym typeface="Lato"/>
              </a:rPr>
              <a:t>snapshots</a:t>
            </a:r>
            <a:r>
              <a:rPr lang="es-ES" b="1" dirty="0">
                <a:solidFill>
                  <a:schemeClr val="tx1">
                    <a:lumMod val="50000"/>
                  </a:schemeClr>
                </a:solidFill>
                <a:latin typeface="Lato"/>
                <a:ea typeface="Lato"/>
                <a:cs typeface="Lato"/>
                <a:sym typeface="Lato"/>
              </a:rPr>
              <a:t> del estado de un objeto y restaurarlo en el futuro.</a:t>
            </a:r>
          </a:p>
          <a:p>
            <a:pPr lvl="0" algn="just">
              <a:spcBef>
                <a:spcPts val="600"/>
              </a:spcBef>
            </a:pPr>
            <a:r>
              <a:rPr lang="es-ES" b="1" dirty="0">
                <a:solidFill>
                  <a:schemeClr val="tx1">
                    <a:lumMod val="50000"/>
                  </a:schemeClr>
                </a:solidFill>
                <a:latin typeface="Lato"/>
                <a:ea typeface="Lato"/>
                <a:cs typeface="Lato"/>
                <a:sym typeface="Lato"/>
              </a:rPr>
              <a:t>No compromete la estructura interna del objeto con el que trabaja, así como los datos guardados dentro de las instantáneas.</a:t>
            </a:r>
            <a:endParaRPr b="1" dirty="0">
              <a:solidFill>
                <a:schemeClr val="tx1">
                  <a:lumMod val="50000"/>
                </a:schemeClr>
              </a:solidFill>
              <a:latin typeface="Lato"/>
              <a:ea typeface="Lato"/>
              <a:cs typeface="Lato"/>
              <a:sym typeface="Lato"/>
            </a:endParaRPr>
          </a:p>
          <a:p>
            <a:pPr marL="0" lvl="0" indent="0" algn="just" rtl="0">
              <a:spcBef>
                <a:spcPts val="600"/>
              </a:spcBef>
              <a:spcAft>
                <a:spcPts val="0"/>
              </a:spcAft>
              <a:buNone/>
            </a:pPr>
            <a:endParaRPr b="1" dirty="0">
              <a:solidFill>
                <a:schemeClr val="dk1"/>
              </a:solidFill>
              <a:latin typeface="Lato"/>
              <a:ea typeface="Lato"/>
              <a:cs typeface="Lato"/>
              <a:sym typeface="Lato"/>
            </a:endParaRPr>
          </a:p>
        </p:txBody>
      </p:sp>
    </p:spTree>
    <p:extLst>
      <p:ext uri="{BB962C8B-B14F-4D97-AF65-F5344CB8AC3E}">
        <p14:creationId xmlns:p14="http://schemas.microsoft.com/office/powerpoint/2010/main" val="809893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s-419" dirty="0"/>
              <a:t>Estructura</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050" name="Picture 2" descr="Organization Structure Icon , Png Download - Structures Icon Png ...">
            <a:extLst>
              <a:ext uri="{FF2B5EF4-FFF2-40B4-BE49-F238E27FC236}">
                <a16:creationId xmlns:a16="http://schemas.microsoft.com/office/drawing/2014/main" id="{EE1A75DF-9155-4C49-974D-AABB9014DFFC}"/>
              </a:ext>
            </a:extLst>
          </p:cNvPr>
          <p:cNvPicPr>
            <a:picLocks noChangeAspect="1" noChangeArrowheads="1"/>
          </p:cNvPicPr>
          <p:nvPr/>
        </p:nvPicPr>
        <p:blipFill>
          <a:blip r:embed="rId3">
            <a:clrChange>
              <a:clrFrom>
                <a:srgbClr val="F7F7F7"/>
              </a:clrFrom>
              <a:clrTo>
                <a:srgbClr val="F7F7F7">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5957" y="2743142"/>
            <a:ext cx="1172085" cy="1225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3074" name="Picture 2" descr="Memento based on nested classes">
            <a:extLst>
              <a:ext uri="{FF2B5EF4-FFF2-40B4-BE49-F238E27FC236}">
                <a16:creationId xmlns:a16="http://schemas.microsoft.com/office/drawing/2014/main" id="{FC34FC76-EF83-40B5-9D69-32BC080B8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136" y="1515789"/>
            <a:ext cx="5524500" cy="2952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A7F8BAE0-4BC6-4B6A-8ACA-F4B286D39CB1}"/>
              </a:ext>
            </a:extLst>
          </p:cNvPr>
          <p:cNvSpPr/>
          <p:nvPr/>
        </p:nvSpPr>
        <p:spPr>
          <a:xfrm>
            <a:off x="609999" y="451397"/>
            <a:ext cx="2170386" cy="900246"/>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La clase </a:t>
            </a:r>
            <a:r>
              <a:rPr lang="es-ES" sz="1050" b="1" dirty="0" err="1">
                <a:latin typeface="Lato" panose="020F0502020204030203" pitchFamily="34" charset="0"/>
              </a:rPr>
              <a:t>Originator</a:t>
            </a:r>
            <a:r>
              <a:rPr lang="es-ES" sz="1050" dirty="0">
                <a:latin typeface="Lato" panose="020F0502020204030203" pitchFamily="34" charset="0"/>
              </a:rPr>
              <a:t> puede producir </a:t>
            </a:r>
            <a:r>
              <a:rPr lang="es-ES" sz="1050" i="1" dirty="0" err="1">
                <a:latin typeface="Lato" panose="020F0502020204030203" pitchFamily="34" charset="0"/>
              </a:rPr>
              <a:t>snapshots</a:t>
            </a:r>
            <a:r>
              <a:rPr lang="es-ES" sz="1050" dirty="0">
                <a:latin typeface="Lato" panose="020F0502020204030203" pitchFamily="34" charset="0"/>
              </a:rPr>
              <a:t> de su propio estado, así como restaurar su estado a partir de instantáneas cuando sea necesario.</a:t>
            </a:r>
            <a:endParaRPr lang="es-MX" sz="1050" dirty="0">
              <a:latin typeface="Lato" panose="020F0502020204030203" pitchFamily="34" charset="0"/>
            </a:endParaRPr>
          </a:p>
        </p:txBody>
      </p:sp>
      <p:pic>
        <p:nvPicPr>
          <p:cNvPr id="3076" name="Picture 4">
            <a:extLst>
              <a:ext uri="{FF2B5EF4-FFF2-40B4-BE49-F238E27FC236}">
                <a16:creationId xmlns:a16="http://schemas.microsoft.com/office/drawing/2014/main" id="{F1789B5F-ECA6-458B-868B-0F7A460FB28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5497" b="18926" l="41250" r="60667">
                        <a14:foregroundMark x1="50583" y1="5497" x2="50583" y2="5497"/>
                        <a14:foregroundMark x1="42083" y1="10431" x2="42083" y2="10431"/>
                        <a14:foregroundMark x1="51083" y1="18364" x2="51083" y2="18364"/>
                        <a14:foregroundMark x1="60667" y1="12055" x2="60667" y2="12055"/>
                        <a14:foregroundMark x1="41250" y1="11868" x2="41250" y2="11868"/>
                        <a14:foregroundMark x1="51333" y1="18926" x2="51333" y2="18926"/>
                      </a14:backgroundRemoval>
                    </a14:imgEffect>
                  </a14:imgLayer>
                </a14:imgProps>
              </a:ext>
              <a:ext uri="{28A0092B-C50C-407E-A947-70E740481C1C}">
                <a14:useLocalDpi xmlns:a14="http://schemas.microsoft.com/office/drawing/2010/main" val="0"/>
              </a:ext>
            </a:extLst>
          </a:blip>
          <a:srcRect l="40183" t="4291" r="37903" b="80178"/>
          <a:stretch/>
        </p:blipFill>
        <p:spPr bwMode="auto">
          <a:xfrm>
            <a:off x="95120" y="174507"/>
            <a:ext cx="592462" cy="5602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97CEB04-B081-4C32-A835-357CEE9F1D31}"/>
              </a:ext>
            </a:extLst>
          </p:cNvPr>
          <p:cNvPicPr>
            <a:picLocks noChangeAspect="1" noChangeArrowheads="1"/>
          </p:cNvPicPr>
          <p:nvPr/>
        </p:nvPicPr>
        <p:blipFill rotWithShape="1">
          <a:blip r:embed="rId6">
            <a:extLst>
              <a:ext uri="{BEBA8EAE-BF5A-486C-A8C5-ECC9F3942E4B}">
                <a14:imgProps xmlns:a14="http://schemas.microsoft.com/office/drawing/2010/main">
                  <a14:imgLayer r:embed="rId5">
                    <a14:imgEffect>
                      <a14:backgroundRemoval t="4872" b="18926" l="73500" r="92500">
                        <a14:foregroundMark x1="80667" y1="7433" x2="80083" y2="13179"/>
                        <a14:foregroundMark x1="87750" y1="8370" x2="76917" y2="8869"/>
                        <a14:foregroundMark x1="79833" y1="7995" x2="78167" y2="12242"/>
                        <a14:foregroundMark x1="80917" y1="11868" x2="81000" y2="13304"/>
                        <a14:foregroundMark x1="79000" y1="11868" x2="82917" y2="18488"/>
                        <a14:foregroundMark x1="84417" y1="18488" x2="91833" y2="10743"/>
                        <a14:foregroundMark x1="91833" y1="10743" x2="91833" y2="10431"/>
                        <a14:foregroundMark x1="84417" y1="5621" x2="84417" y2="5621"/>
                        <a14:foregroundMark x1="74583" y1="10431" x2="74583" y2="10431"/>
                        <a14:foregroundMark x1="82500" y1="4934" x2="82500" y2="4934"/>
                        <a14:foregroundMark x1="84000" y1="18988" x2="84000" y2="18988"/>
                        <a14:foregroundMark x1="92500" y1="12242" x2="92500" y2="12242"/>
                        <a14:foregroundMark x1="73500" y1="11680" x2="73500" y2="11680"/>
                      </a14:backgroundRemoval>
                    </a14:imgEffect>
                  </a14:imgLayer>
                </a14:imgProps>
              </a:ext>
              <a:ext uri="{28A0092B-C50C-407E-A947-70E740481C1C}">
                <a14:useLocalDpi xmlns:a14="http://schemas.microsoft.com/office/drawing/2010/main" val="0"/>
              </a:ext>
            </a:extLst>
          </a:blip>
          <a:srcRect l="72767" t="4717" r="7094" b="80468"/>
          <a:stretch/>
        </p:blipFill>
        <p:spPr bwMode="auto">
          <a:xfrm>
            <a:off x="3366714" y="174507"/>
            <a:ext cx="576733" cy="5661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76870EB3-E78A-49D7-BF45-B2CA716E637C}"/>
              </a:ext>
            </a:extLst>
          </p:cNvPr>
          <p:cNvSpPr/>
          <p:nvPr/>
        </p:nvSpPr>
        <p:spPr>
          <a:xfrm>
            <a:off x="3943447" y="451397"/>
            <a:ext cx="2712698" cy="900246"/>
          </a:xfrm>
          <a:prstGeom prst="rect">
            <a:avLst/>
          </a:prstGeom>
          <a:solidFill>
            <a:schemeClr val="accent2">
              <a:lumMod val="20000"/>
              <a:lumOff val="80000"/>
            </a:schemeClr>
          </a:solidFill>
        </p:spPr>
        <p:txBody>
          <a:bodyPr wrap="square">
            <a:spAutoFit/>
          </a:bodyPr>
          <a:lstStyle/>
          <a:p>
            <a:pPr algn="just"/>
            <a:r>
              <a:rPr lang="es-ES" sz="1050" b="1" dirty="0">
                <a:latin typeface="Lato" panose="020F0502020204030203" pitchFamily="34" charset="0"/>
              </a:rPr>
              <a:t>Memento</a:t>
            </a:r>
            <a:r>
              <a:rPr lang="es-ES" sz="1050" dirty="0">
                <a:latin typeface="Lato" panose="020F0502020204030203" pitchFamily="34" charset="0"/>
              </a:rPr>
              <a:t> es un objeto de valor que actúa como un </a:t>
            </a:r>
            <a:r>
              <a:rPr lang="es-ES" sz="1050" i="1" dirty="0" err="1">
                <a:latin typeface="Lato" panose="020F0502020204030203" pitchFamily="34" charset="0"/>
              </a:rPr>
              <a:t>snapshot</a:t>
            </a:r>
            <a:r>
              <a:rPr lang="es-ES" sz="1050" dirty="0">
                <a:latin typeface="Lato" panose="020F0502020204030203" pitchFamily="34" charset="0"/>
              </a:rPr>
              <a:t> del estado del originador. Es una práctica común hacer que </a:t>
            </a:r>
            <a:r>
              <a:rPr lang="es-ES" sz="1050">
                <a:latin typeface="Lato" panose="020F0502020204030203" pitchFamily="34" charset="0"/>
              </a:rPr>
              <a:t>el memento </a:t>
            </a:r>
            <a:r>
              <a:rPr lang="es-ES" sz="1050" dirty="0">
                <a:latin typeface="Lato" panose="020F0502020204030203" pitchFamily="34" charset="0"/>
              </a:rPr>
              <a:t>sea inmutable y pasarle los datos solo una vez, a través del constructor.</a:t>
            </a:r>
            <a:endParaRPr lang="es-MX" sz="1050" dirty="0">
              <a:latin typeface="Lato" panose="020F0502020204030203" pitchFamily="34" charset="0"/>
            </a:endParaRPr>
          </a:p>
        </p:txBody>
      </p:sp>
      <p:sp>
        <p:nvSpPr>
          <p:cNvPr id="15" name="Rectángulo 14">
            <a:extLst>
              <a:ext uri="{FF2B5EF4-FFF2-40B4-BE49-F238E27FC236}">
                <a16:creationId xmlns:a16="http://schemas.microsoft.com/office/drawing/2014/main" id="{D3C5C23C-7FB6-4FB2-ADC6-B1B2110118DD}"/>
              </a:ext>
            </a:extLst>
          </p:cNvPr>
          <p:cNvSpPr/>
          <p:nvPr/>
        </p:nvSpPr>
        <p:spPr>
          <a:xfrm>
            <a:off x="7392599" y="1006913"/>
            <a:ext cx="1636676" cy="3162404"/>
          </a:xfrm>
          <a:prstGeom prst="rect">
            <a:avLst/>
          </a:prstGeom>
          <a:solidFill>
            <a:schemeClr val="accent2">
              <a:lumMod val="20000"/>
              <a:lumOff val="80000"/>
            </a:schemeClr>
          </a:solidFill>
        </p:spPr>
        <p:txBody>
          <a:bodyPr wrap="square">
            <a:spAutoFit/>
          </a:bodyPr>
          <a:lstStyle/>
          <a:p>
            <a:pPr algn="just"/>
            <a:r>
              <a:rPr lang="es-ES" sz="1050" b="1" dirty="0" err="1">
                <a:latin typeface="Lato" panose="020F0502020204030203" pitchFamily="34" charset="0"/>
              </a:rPr>
              <a:t>Caretaker</a:t>
            </a:r>
            <a:r>
              <a:rPr lang="es-ES" sz="1050" b="1" dirty="0">
                <a:latin typeface="Lato" panose="020F0502020204030203" pitchFamily="34" charset="0"/>
              </a:rPr>
              <a:t> </a:t>
            </a:r>
            <a:r>
              <a:rPr lang="es-ES" sz="1050" dirty="0">
                <a:latin typeface="Lato" panose="020F0502020204030203" pitchFamily="34" charset="0"/>
              </a:rPr>
              <a:t>no solo sabe "cuándo" y "por qué" capturar el estado del originador, sino también cuándo debe restaurarse el estado.</a:t>
            </a:r>
          </a:p>
          <a:p>
            <a:pPr algn="just"/>
            <a:endParaRPr lang="es-ES" sz="1050" dirty="0">
              <a:latin typeface="Lato" panose="020F0502020204030203" pitchFamily="34" charset="0"/>
            </a:endParaRPr>
          </a:p>
          <a:p>
            <a:pPr algn="just"/>
            <a:r>
              <a:rPr lang="es-ES" sz="1050" dirty="0">
                <a:latin typeface="Lato" panose="020F0502020204030203" pitchFamily="34" charset="0"/>
              </a:rPr>
              <a:t>El </a:t>
            </a:r>
            <a:r>
              <a:rPr lang="es-ES" sz="1050" b="1" dirty="0" err="1">
                <a:latin typeface="Lato" panose="020F0502020204030203" pitchFamily="34" charset="0"/>
              </a:rPr>
              <a:t>Caretaker</a:t>
            </a:r>
            <a:r>
              <a:rPr lang="es-ES" sz="1050" b="1" dirty="0">
                <a:latin typeface="Lato" panose="020F0502020204030203" pitchFamily="34" charset="0"/>
              </a:rPr>
              <a:t> </a:t>
            </a:r>
            <a:r>
              <a:rPr lang="es-ES" sz="1050" dirty="0">
                <a:latin typeface="Lato" panose="020F0502020204030203" pitchFamily="34" charset="0"/>
              </a:rPr>
              <a:t>puede realizar un seguimiento de la historia del originador almacenando una pila de recuerdos. Cuando el autor tiene que viajar atrás en la historia, el cuidador toma el recuerdo más alto de la pila y lo pasa al método de restauración del autor.</a:t>
            </a:r>
            <a:endParaRPr lang="es-MX" sz="1050" dirty="0">
              <a:latin typeface="Lato" panose="020F0502020204030203" pitchFamily="34" charset="0"/>
            </a:endParaRPr>
          </a:p>
        </p:txBody>
      </p:sp>
      <p:sp>
        <p:nvSpPr>
          <p:cNvPr id="16" name="Rectángulo 15">
            <a:extLst>
              <a:ext uri="{FF2B5EF4-FFF2-40B4-BE49-F238E27FC236}">
                <a16:creationId xmlns:a16="http://schemas.microsoft.com/office/drawing/2014/main" id="{5053A837-98E0-42FE-96DE-C6F70E61B7D3}"/>
              </a:ext>
            </a:extLst>
          </p:cNvPr>
          <p:cNvSpPr/>
          <p:nvPr/>
        </p:nvSpPr>
        <p:spPr>
          <a:xfrm>
            <a:off x="1392894" y="3245127"/>
            <a:ext cx="3762189" cy="1223412"/>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En esta implementación, la clase </a:t>
            </a:r>
            <a:r>
              <a:rPr lang="es-ES" sz="1050" b="1" dirty="0">
                <a:latin typeface="Lato" panose="020F0502020204030203" pitchFamily="34" charset="0"/>
              </a:rPr>
              <a:t>Memento </a:t>
            </a:r>
            <a:r>
              <a:rPr lang="es-ES" sz="1050" dirty="0">
                <a:latin typeface="Lato" panose="020F0502020204030203" pitchFamily="34" charset="0"/>
              </a:rPr>
              <a:t>está anidada dentro del originador .  Esto le permite al originador acceder a los campos y métodos del </a:t>
            </a:r>
            <a:r>
              <a:rPr lang="es-ES" sz="1050" b="1" dirty="0">
                <a:latin typeface="Lato" panose="020F0502020204030203" pitchFamily="34" charset="0"/>
              </a:rPr>
              <a:t>Memento</a:t>
            </a:r>
            <a:r>
              <a:rPr lang="es-ES" sz="1050" dirty="0">
                <a:latin typeface="Lato" panose="020F0502020204030203" pitchFamily="34" charset="0"/>
              </a:rPr>
              <a:t>, a pesar de que se declaren privados. Por otro lado, el </a:t>
            </a:r>
            <a:r>
              <a:rPr lang="es-ES" sz="1050" b="1" dirty="0" err="1">
                <a:latin typeface="Lato" panose="020F0502020204030203" pitchFamily="34" charset="0"/>
              </a:rPr>
              <a:t>Caretaker</a:t>
            </a:r>
            <a:r>
              <a:rPr lang="es-ES" sz="1050" dirty="0">
                <a:latin typeface="Lato" panose="020F0502020204030203" pitchFamily="34" charset="0"/>
              </a:rPr>
              <a:t> tiene un acceso muy limitado a los campos y métodos del recuerdo, lo que le permite almacenar recuerdos en una pila pero no alterar su estado.</a:t>
            </a:r>
            <a:endParaRPr lang="es-MX" sz="1050" dirty="0">
              <a:latin typeface="Lato" panose="020F0502020204030203" pitchFamily="34" charset="0"/>
            </a:endParaRPr>
          </a:p>
        </p:txBody>
      </p:sp>
      <p:pic>
        <p:nvPicPr>
          <p:cNvPr id="17" name="Picture 2">
            <a:extLst>
              <a:ext uri="{FF2B5EF4-FFF2-40B4-BE49-F238E27FC236}">
                <a16:creationId xmlns:a16="http://schemas.microsoft.com/office/drawing/2014/main" id="{B026A8A6-154B-4148-847F-E29882C60D50}"/>
              </a:ext>
            </a:extLst>
          </p:cNvPr>
          <p:cNvPicPr>
            <a:picLocks noChangeAspect="1" noChangeArrowheads="1"/>
          </p:cNvPicPr>
          <p:nvPr/>
        </p:nvPicPr>
        <p:blipFill rotWithShape="1">
          <a:blip r:embed="rId7">
            <a:extLst>
              <a:ext uri="{BEBA8EAE-BF5A-486C-A8C5-ECC9F3942E4B}">
                <a14:imgProps xmlns:a14="http://schemas.microsoft.com/office/drawing/2010/main">
                  <a14:imgLayer r:embed="rId5">
                    <a14:imgEffect>
                      <a14:backgroundRemoval t="28857" b="42411" l="6000" r="24917">
                        <a14:foregroundMark x1="10917" y1="31543" x2="14833" y2="40350"/>
                        <a14:foregroundMark x1="14833" y1="40350" x2="14833" y2="40350"/>
                        <a14:foregroundMark x1="20167" y1="33104" x2="7500" y2="34229"/>
                        <a14:foregroundMark x1="7500" y1="34229" x2="14917" y2="41786"/>
                        <a14:foregroundMark x1="14917" y1="41786" x2="15250" y2="41786"/>
                        <a14:foregroundMark x1="21917" y1="36290" x2="11583" y2="30606"/>
                        <a14:foregroundMark x1="11583" y1="30606" x2="10917" y2="40350"/>
                        <a14:foregroundMark x1="10917" y1="40350" x2="23000" y2="35478"/>
                        <a14:foregroundMark x1="23250" y1="35478" x2="23250" y2="35478"/>
                        <a14:foregroundMark x1="21917" y1="33729" x2="21917" y2="33729"/>
                        <a14:foregroundMark x1="20750" y1="32417" x2="20250" y2="32105"/>
                        <a14:foregroundMark x1="19750" y1="31730" x2="19333" y2="31543"/>
                        <a14:foregroundMark x1="18833" y1="31355" x2="14833" y2="32667"/>
                        <a14:foregroundMark x1="13750" y1="30731" x2="8083" y2="33292"/>
                        <a14:foregroundMark x1="8833" y1="34603" x2="11833" y2="39101"/>
                        <a14:foregroundMark x1="7917" y1="37414" x2="10000" y2="39413"/>
                        <a14:foregroundMark x1="7833" y1="35540" x2="8333" y2="37601"/>
                        <a14:foregroundMark x1="7000" y1="34978" x2="6917" y2="36040"/>
                        <a14:foregroundMark x1="6917" y1="36040" x2="17167" y2="41349"/>
                        <a14:foregroundMark x1="17167" y1="41349" x2="18333" y2="41537"/>
                        <a14:foregroundMark x1="23750" y1="37289" x2="24167" y2="35853"/>
                        <a14:foregroundMark x1="15917" y1="29419" x2="15917" y2="29419"/>
                        <a14:foregroundMark x1="15500" y1="29482" x2="15083" y2="29606"/>
                        <a14:foregroundMark x1="15083" y1="28919" x2="15083" y2="28919"/>
                        <a14:foregroundMark x1="6000" y1="35790" x2="6000" y2="35790"/>
                        <a14:foregroundMark x1="16167" y1="42473" x2="16167" y2="42473"/>
                        <a14:foregroundMark x1="24917" y1="35790" x2="24917" y2="35790"/>
                      </a14:backgroundRemoval>
                    </a14:imgEffect>
                  </a14:imgLayer>
                </a14:imgProps>
              </a:ext>
              <a:ext uri="{28A0092B-C50C-407E-A947-70E740481C1C}">
                <a14:useLocalDpi xmlns:a14="http://schemas.microsoft.com/office/drawing/2010/main" val="0"/>
              </a:ext>
            </a:extLst>
          </a:blip>
          <a:srcRect l="5333" t="28519" r="74404" b="56805"/>
          <a:stretch/>
        </p:blipFill>
        <p:spPr bwMode="auto">
          <a:xfrm>
            <a:off x="6930269" y="622824"/>
            <a:ext cx="576733" cy="5573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2C735B7E-5099-4B21-89BD-638E590AA9B0}"/>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9669" b="42786" l="40500" r="59833">
                        <a14:foregroundMark x1="42167" y1="35915" x2="42167" y2="35915"/>
                        <a14:foregroundMark x1="59083" y1="37039" x2="59083" y2="37039"/>
                        <a14:foregroundMark x1="50500" y1="42473" x2="50500" y2="42473"/>
                        <a14:foregroundMark x1="51667" y1="42848" x2="51667" y2="42848"/>
                        <a14:foregroundMark x1="41500" y1="35415" x2="41500" y2="35415"/>
                        <a14:foregroundMark x1="49417" y1="29669" x2="49417" y2="29669"/>
                        <a14:foregroundMark x1="40500" y1="36352" x2="40500" y2="36352"/>
                        <a14:foregroundMark x1="59833" y1="35978" x2="59833" y2="35978"/>
                      </a14:backgroundRemoval>
                    </a14:imgEffect>
                  </a14:imgLayer>
                </a14:imgProps>
              </a:ext>
              <a:ext uri="{28A0092B-C50C-407E-A947-70E740481C1C}">
                <a14:useLocalDpi xmlns:a14="http://schemas.microsoft.com/office/drawing/2010/main" val="0"/>
              </a:ext>
            </a:extLst>
          </a:blip>
          <a:srcRect l="40046" t="28289" r="39621" b="56111"/>
          <a:stretch/>
        </p:blipFill>
        <p:spPr bwMode="auto">
          <a:xfrm>
            <a:off x="922217" y="2964984"/>
            <a:ext cx="547276" cy="560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5122" name="Picture 2" descr="Memento without nested classes">
            <a:extLst>
              <a:ext uri="{FF2B5EF4-FFF2-40B4-BE49-F238E27FC236}">
                <a16:creationId xmlns:a16="http://schemas.microsoft.com/office/drawing/2014/main" id="{60CF5234-D7A9-4D85-B054-F380B9644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891" y="1660318"/>
            <a:ext cx="5334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126" name="Google Shape;126;p17"/>
          <p:cNvSpPr txBox="1">
            <a:spLocks noGrp="1"/>
          </p:cNvSpPr>
          <p:nvPr>
            <p:ph type="sldNum" idx="12"/>
          </p:nvPr>
        </p:nvSpPr>
        <p:spPr>
          <a:xfrm>
            <a:off x="8500180" y="4680568"/>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Rectángulo 6">
            <a:extLst>
              <a:ext uri="{FF2B5EF4-FFF2-40B4-BE49-F238E27FC236}">
                <a16:creationId xmlns:a16="http://schemas.microsoft.com/office/drawing/2014/main" id="{A7F8BAE0-4BC6-4B6A-8ACA-F4B286D39CB1}"/>
              </a:ext>
            </a:extLst>
          </p:cNvPr>
          <p:cNvSpPr/>
          <p:nvPr/>
        </p:nvSpPr>
        <p:spPr>
          <a:xfrm>
            <a:off x="549620" y="1485724"/>
            <a:ext cx="2802129" cy="1546577"/>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En ausencia de clases anidadas, puede restringir el acceso a los campos del recuerdo estableciendo una convención según la cual los </a:t>
            </a:r>
            <a:r>
              <a:rPr lang="es-ES" sz="1050" b="1" dirty="0" err="1">
                <a:latin typeface="Lato" panose="020F0502020204030203" pitchFamily="34" charset="0"/>
              </a:rPr>
              <a:t>caretakers</a:t>
            </a:r>
            <a:r>
              <a:rPr lang="es-ES" sz="1050" dirty="0">
                <a:latin typeface="Lato" panose="020F0502020204030203" pitchFamily="34" charset="0"/>
              </a:rPr>
              <a:t> pueden trabajar con un </a:t>
            </a:r>
            <a:r>
              <a:rPr lang="es-ES" sz="1050" b="1" dirty="0">
                <a:latin typeface="Lato" panose="020F0502020204030203" pitchFamily="34" charset="0"/>
              </a:rPr>
              <a:t>memento</a:t>
            </a:r>
            <a:r>
              <a:rPr lang="es-ES" sz="1050" dirty="0">
                <a:latin typeface="Lato" panose="020F0502020204030203" pitchFamily="34" charset="0"/>
              </a:rPr>
              <a:t> solo a través de una interfaz intermedia declarada explícitamente, que solo declararía métodos relacionados con los metadatos del </a:t>
            </a:r>
            <a:r>
              <a:rPr lang="es-ES" sz="1050" b="1" dirty="0">
                <a:latin typeface="Lato" panose="020F0502020204030203" pitchFamily="34" charset="0"/>
              </a:rPr>
              <a:t>memento</a:t>
            </a:r>
            <a:r>
              <a:rPr lang="es-ES" sz="1050" dirty="0">
                <a:latin typeface="Lato" panose="020F0502020204030203" pitchFamily="34" charset="0"/>
              </a:rPr>
              <a:t>..</a:t>
            </a:r>
            <a:endParaRPr lang="es-MX" sz="1050" dirty="0">
              <a:latin typeface="Lato" panose="020F0502020204030203" pitchFamily="34" charset="0"/>
            </a:endParaRPr>
          </a:p>
        </p:txBody>
      </p:sp>
      <p:pic>
        <p:nvPicPr>
          <p:cNvPr id="3076" name="Picture 4">
            <a:extLst>
              <a:ext uri="{FF2B5EF4-FFF2-40B4-BE49-F238E27FC236}">
                <a16:creationId xmlns:a16="http://schemas.microsoft.com/office/drawing/2014/main" id="{F1789B5F-ECA6-458B-868B-0F7A460FB28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5497" b="18926" l="41250" r="60667">
                        <a14:foregroundMark x1="50583" y1="5497" x2="50583" y2="5497"/>
                        <a14:foregroundMark x1="42083" y1="10431" x2="42083" y2="10431"/>
                        <a14:foregroundMark x1="51083" y1="18364" x2="51083" y2="18364"/>
                        <a14:foregroundMark x1="60667" y1="12055" x2="60667" y2="12055"/>
                        <a14:foregroundMark x1="41250" y1="11868" x2="41250" y2="11868"/>
                        <a14:foregroundMark x1="51333" y1="18926" x2="51333" y2="18926"/>
                      </a14:backgroundRemoval>
                    </a14:imgEffect>
                  </a14:imgLayer>
                </a14:imgProps>
              </a:ext>
              <a:ext uri="{28A0092B-C50C-407E-A947-70E740481C1C}">
                <a14:useLocalDpi xmlns:a14="http://schemas.microsoft.com/office/drawing/2010/main" val="0"/>
              </a:ext>
            </a:extLst>
          </a:blip>
          <a:srcRect l="40183" t="4291" r="37903" b="80178"/>
          <a:stretch/>
        </p:blipFill>
        <p:spPr bwMode="auto">
          <a:xfrm>
            <a:off x="85713" y="1225313"/>
            <a:ext cx="592462" cy="56028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D3C5C23C-7FB6-4FB2-ADC6-B1B2110118DD}"/>
              </a:ext>
            </a:extLst>
          </p:cNvPr>
          <p:cNvSpPr/>
          <p:nvPr/>
        </p:nvSpPr>
        <p:spPr>
          <a:xfrm>
            <a:off x="7193380" y="1518164"/>
            <a:ext cx="1683919" cy="2968890"/>
          </a:xfrm>
          <a:prstGeom prst="rect">
            <a:avLst/>
          </a:prstGeom>
          <a:solidFill>
            <a:schemeClr val="accent2">
              <a:lumMod val="20000"/>
              <a:lumOff val="80000"/>
            </a:schemeClr>
          </a:solidFill>
        </p:spPr>
        <p:txBody>
          <a:bodyPr wrap="square">
            <a:spAutoFit/>
          </a:bodyPr>
          <a:lstStyle/>
          <a:p>
            <a:pPr algn="just">
              <a:lnSpc>
                <a:spcPct val="150000"/>
              </a:lnSpc>
            </a:pPr>
            <a:r>
              <a:rPr lang="es-ES" sz="1050" dirty="0">
                <a:latin typeface="Lato" panose="020F0502020204030203" pitchFamily="34" charset="0"/>
              </a:rPr>
              <a:t>Por otro lado, los </a:t>
            </a:r>
            <a:r>
              <a:rPr lang="es-ES" sz="1050" b="1" dirty="0">
                <a:latin typeface="Lato" panose="020F0502020204030203" pitchFamily="34" charset="0"/>
              </a:rPr>
              <a:t>originadores</a:t>
            </a:r>
            <a:r>
              <a:rPr lang="es-ES" sz="1050" dirty="0">
                <a:latin typeface="Lato" panose="020F0502020204030203" pitchFamily="34" charset="0"/>
              </a:rPr>
              <a:t> pueden trabajar con un objeto de </a:t>
            </a:r>
            <a:r>
              <a:rPr lang="es-ES" sz="1050" i="1" dirty="0">
                <a:latin typeface="Lato" panose="020F0502020204030203" pitchFamily="34" charset="0"/>
              </a:rPr>
              <a:t>memento</a:t>
            </a:r>
            <a:r>
              <a:rPr lang="es-ES" sz="1050" dirty="0">
                <a:latin typeface="Lato" panose="020F0502020204030203" pitchFamily="34" charset="0"/>
              </a:rPr>
              <a:t> directamente, </a:t>
            </a:r>
          </a:p>
          <a:p>
            <a:pPr algn="just">
              <a:lnSpc>
                <a:spcPct val="150000"/>
              </a:lnSpc>
            </a:pPr>
            <a:r>
              <a:rPr lang="es-ES" sz="1050" dirty="0">
                <a:latin typeface="Lato" panose="020F0502020204030203" pitchFamily="34" charset="0"/>
              </a:rPr>
              <a:t>accediendo a campos y métodos declarados en la clase de </a:t>
            </a:r>
            <a:r>
              <a:rPr lang="es-ES" sz="1050" b="1" dirty="0">
                <a:latin typeface="Lato" panose="020F0502020204030203" pitchFamily="34" charset="0"/>
              </a:rPr>
              <a:t>Memento</a:t>
            </a:r>
            <a:r>
              <a:rPr lang="es-ES" sz="1050" dirty="0">
                <a:latin typeface="Lato" panose="020F0502020204030203" pitchFamily="34" charset="0"/>
              </a:rPr>
              <a:t>. La desventaja de este enfoque es que debe declarar a todos los miembros del </a:t>
            </a:r>
            <a:r>
              <a:rPr lang="es-ES" sz="1050" i="1" dirty="0">
                <a:latin typeface="Lato" panose="020F0502020204030203" pitchFamily="34" charset="0"/>
              </a:rPr>
              <a:t>memento</a:t>
            </a:r>
            <a:r>
              <a:rPr lang="es-ES" sz="1050" dirty="0">
                <a:latin typeface="Lato" panose="020F0502020204030203" pitchFamily="34" charset="0"/>
              </a:rPr>
              <a:t> público.</a:t>
            </a:r>
            <a:endParaRPr lang="es-MX" sz="1050" dirty="0">
              <a:latin typeface="Lato" panose="020F0502020204030203" pitchFamily="34" charset="0"/>
            </a:endParaRPr>
          </a:p>
        </p:txBody>
      </p:sp>
      <p:pic>
        <p:nvPicPr>
          <p:cNvPr id="3078" name="Picture 6">
            <a:extLst>
              <a:ext uri="{FF2B5EF4-FFF2-40B4-BE49-F238E27FC236}">
                <a16:creationId xmlns:a16="http://schemas.microsoft.com/office/drawing/2014/main" id="{697CEB04-B081-4C32-A835-357CEE9F1D31}"/>
              </a:ext>
            </a:extLst>
          </p:cNvPr>
          <p:cNvPicPr>
            <a:picLocks noChangeAspect="1" noChangeArrowheads="1"/>
          </p:cNvPicPr>
          <p:nvPr/>
        </p:nvPicPr>
        <p:blipFill rotWithShape="1">
          <a:blip r:embed="rId6">
            <a:extLst>
              <a:ext uri="{BEBA8EAE-BF5A-486C-A8C5-ECC9F3942E4B}">
                <a14:imgProps xmlns:a14="http://schemas.microsoft.com/office/drawing/2010/main">
                  <a14:imgLayer r:embed="rId5">
                    <a14:imgEffect>
                      <a14:backgroundRemoval t="4872" b="18926" l="73500" r="92500">
                        <a14:foregroundMark x1="80667" y1="7433" x2="80083" y2="13179"/>
                        <a14:foregroundMark x1="87750" y1="8370" x2="76917" y2="8869"/>
                        <a14:foregroundMark x1="79833" y1="7995" x2="78167" y2="12242"/>
                        <a14:foregroundMark x1="80917" y1="11868" x2="81000" y2="13304"/>
                        <a14:foregroundMark x1="79000" y1="11868" x2="82917" y2="18488"/>
                        <a14:foregroundMark x1="84417" y1="18488" x2="91833" y2="10743"/>
                        <a14:foregroundMark x1="91833" y1="10743" x2="91833" y2="10431"/>
                        <a14:foregroundMark x1="84417" y1="5621" x2="84417" y2="5621"/>
                        <a14:foregroundMark x1="74583" y1="10431" x2="74583" y2="10431"/>
                        <a14:foregroundMark x1="82500" y1="4934" x2="82500" y2="4934"/>
                        <a14:foregroundMark x1="84000" y1="18988" x2="84000" y2="18988"/>
                        <a14:foregroundMark x1="92500" y1="12242" x2="92500" y2="12242"/>
                        <a14:foregroundMark x1="73500" y1="11680" x2="73500" y2="11680"/>
                      </a14:backgroundRemoval>
                    </a14:imgEffect>
                  </a14:imgLayer>
                </a14:imgProps>
              </a:ext>
              <a:ext uri="{28A0092B-C50C-407E-A947-70E740481C1C}">
                <a14:useLocalDpi xmlns:a14="http://schemas.microsoft.com/office/drawing/2010/main" val="0"/>
              </a:ext>
            </a:extLst>
          </a:blip>
          <a:srcRect l="72767" t="4717" r="7094" b="80468"/>
          <a:stretch/>
        </p:blipFill>
        <p:spPr bwMode="auto">
          <a:xfrm>
            <a:off x="6769960" y="1188040"/>
            <a:ext cx="576733" cy="566120"/>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61;p21">
            <a:extLst>
              <a:ext uri="{FF2B5EF4-FFF2-40B4-BE49-F238E27FC236}">
                <a16:creationId xmlns:a16="http://schemas.microsoft.com/office/drawing/2014/main" id="{448B0C76-0D07-4B4D-9A42-85231EABC711}"/>
              </a:ext>
            </a:extLst>
          </p:cNvPr>
          <p:cNvSpPr txBox="1">
            <a:spLocks noGrp="1"/>
          </p:cNvSpPr>
          <p:nvPr>
            <p:ph type="title"/>
          </p:nvPr>
        </p:nvSpPr>
        <p:spPr>
          <a:xfrm>
            <a:off x="0" y="55704"/>
            <a:ext cx="7696200" cy="566120"/>
          </a:xfrm>
          <a:prstGeom prst="rect">
            <a:avLst/>
          </a:prstGeom>
        </p:spPr>
        <p:txBody>
          <a:bodyPr spcFirstLastPara="1" wrap="square" lIns="91425" tIns="91425" rIns="91425" bIns="91425" anchor="b" anchorCtr="0">
            <a:noAutofit/>
          </a:bodyPr>
          <a:lstStyle/>
          <a:p>
            <a:pPr lvl="0"/>
            <a:r>
              <a:rPr lang="es-ES" sz="2400" b="1" dirty="0"/>
              <a:t>Implementación basada en una interfaz intermedia</a:t>
            </a:r>
            <a:endParaRPr sz="2400" b="1" dirty="0"/>
          </a:p>
        </p:txBody>
      </p:sp>
      <p:sp>
        <p:nvSpPr>
          <p:cNvPr id="19" name="Google Shape;144;p19">
            <a:extLst>
              <a:ext uri="{FF2B5EF4-FFF2-40B4-BE49-F238E27FC236}">
                <a16:creationId xmlns:a16="http://schemas.microsoft.com/office/drawing/2014/main" id="{8B3A5C04-1385-4566-9310-821DBF3DE15F}"/>
              </a:ext>
            </a:extLst>
          </p:cNvPr>
          <p:cNvSpPr txBox="1">
            <a:spLocks noGrp="1"/>
          </p:cNvSpPr>
          <p:nvPr>
            <p:ph type="body" idx="1"/>
          </p:nvPr>
        </p:nvSpPr>
        <p:spPr>
          <a:xfrm>
            <a:off x="0" y="426574"/>
            <a:ext cx="7696200" cy="439207"/>
          </a:xfrm>
          <a:prstGeom prst="rect">
            <a:avLst/>
          </a:prstGeom>
        </p:spPr>
        <p:txBody>
          <a:bodyPr spcFirstLastPara="1" wrap="square" lIns="91425" tIns="91425" rIns="91425" bIns="91425" anchor="t" anchorCtr="0">
            <a:noAutofit/>
          </a:bodyPr>
          <a:lstStyle/>
          <a:p>
            <a:pPr marL="0" indent="0">
              <a:buNone/>
            </a:pPr>
            <a:r>
              <a:rPr lang="es-MX" sz="1600" b="1" dirty="0"/>
              <a:t>Ex</a:t>
            </a:r>
            <a:r>
              <a:rPr lang="es-MX" sz="1600" dirty="0"/>
              <a:t>iste una implementación alternativa, adecuada para lenguajes de programación que no admiten clases anidadas</a:t>
            </a:r>
          </a:p>
          <a:p>
            <a:pPr marL="0" lvl="0" indent="0" algn="l" rtl="0">
              <a:spcBef>
                <a:spcPts val="600"/>
              </a:spcBef>
              <a:spcAft>
                <a:spcPts val="0"/>
              </a:spcAft>
              <a:buNone/>
            </a:pPr>
            <a:r>
              <a:rPr lang="en" sz="1600" dirty="0"/>
              <a:t>.</a:t>
            </a:r>
            <a:endParaRPr sz="1600" dirty="0"/>
          </a:p>
        </p:txBody>
      </p:sp>
    </p:spTree>
    <p:extLst>
      <p:ext uri="{BB962C8B-B14F-4D97-AF65-F5344CB8AC3E}">
        <p14:creationId xmlns:p14="http://schemas.microsoft.com/office/powerpoint/2010/main" val="418612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500180" y="4680568"/>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7" name="Rectángulo 6">
            <a:extLst>
              <a:ext uri="{FF2B5EF4-FFF2-40B4-BE49-F238E27FC236}">
                <a16:creationId xmlns:a16="http://schemas.microsoft.com/office/drawing/2014/main" id="{A7F8BAE0-4BC6-4B6A-8ACA-F4B286D39CB1}"/>
              </a:ext>
            </a:extLst>
          </p:cNvPr>
          <p:cNvSpPr/>
          <p:nvPr/>
        </p:nvSpPr>
        <p:spPr>
          <a:xfrm>
            <a:off x="710228" y="1076299"/>
            <a:ext cx="3163272" cy="900246"/>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Esta implementación permite tener múltiples tipos de </a:t>
            </a:r>
            <a:r>
              <a:rPr lang="es-ES" sz="1050" i="1" dirty="0" err="1">
                <a:latin typeface="Lato" panose="020F0502020204030203" pitchFamily="34" charset="0"/>
              </a:rPr>
              <a:t>orignadores</a:t>
            </a:r>
            <a:r>
              <a:rPr lang="es-ES" sz="1050" dirty="0">
                <a:latin typeface="Lato" panose="020F0502020204030203" pitchFamily="34" charset="0"/>
              </a:rPr>
              <a:t> y </a:t>
            </a:r>
            <a:r>
              <a:rPr lang="es-ES" sz="1050" i="1" dirty="0">
                <a:latin typeface="Lato" panose="020F0502020204030203" pitchFamily="34" charset="0"/>
              </a:rPr>
              <a:t>mementos</a:t>
            </a:r>
            <a:r>
              <a:rPr lang="es-ES" sz="1050" dirty="0">
                <a:latin typeface="Lato" panose="020F0502020204030203" pitchFamily="34" charset="0"/>
              </a:rPr>
              <a:t>. Cada </a:t>
            </a:r>
            <a:r>
              <a:rPr lang="es-ES" sz="1050" i="1" dirty="0">
                <a:latin typeface="Lato" panose="020F0502020204030203" pitchFamily="34" charset="0"/>
              </a:rPr>
              <a:t>originador </a:t>
            </a:r>
            <a:r>
              <a:rPr lang="es-ES" sz="1050" dirty="0">
                <a:latin typeface="Lato" panose="020F0502020204030203" pitchFamily="34" charset="0"/>
              </a:rPr>
              <a:t> trabaja con una clase de </a:t>
            </a:r>
            <a:r>
              <a:rPr lang="es-ES" sz="1050" i="1" dirty="0">
                <a:latin typeface="Lato" panose="020F0502020204030203" pitchFamily="34" charset="0"/>
              </a:rPr>
              <a:t>memento</a:t>
            </a:r>
            <a:r>
              <a:rPr lang="es-ES" sz="1050" dirty="0">
                <a:latin typeface="Lato" panose="020F0502020204030203" pitchFamily="34" charset="0"/>
              </a:rPr>
              <a:t> correspondiente. Ni los </a:t>
            </a:r>
            <a:r>
              <a:rPr lang="es-ES" sz="1050" i="1" dirty="0">
                <a:latin typeface="Lato" panose="020F0502020204030203" pitchFamily="34" charset="0"/>
              </a:rPr>
              <a:t>originadores</a:t>
            </a:r>
            <a:r>
              <a:rPr lang="es-ES" sz="1050" dirty="0">
                <a:latin typeface="Lato" panose="020F0502020204030203" pitchFamily="34" charset="0"/>
              </a:rPr>
              <a:t> ni los </a:t>
            </a:r>
            <a:r>
              <a:rPr lang="es-ES" sz="1050" i="1" dirty="0">
                <a:latin typeface="Lato" panose="020F0502020204030203" pitchFamily="34" charset="0"/>
              </a:rPr>
              <a:t>mementos</a:t>
            </a:r>
            <a:r>
              <a:rPr lang="es-ES" sz="1050" dirty="0">
                <a:latin typeface="Lato" panose="020F0502020204030203" pitchFamily="34" charset="0"/>
              </a:rPr>
              <a:t> exponen su estado a nadie.</a:t>
            </a:r>
            <a:endParaRPr lang="es-MX" sz="1050" dirty="0">
              <a:latin typeface="Lato" panose="020F0502020204030203" pitchFamily="34" charset="0"/>
            </a:endParaRPr>
          </a:p>
        </p:txBody>
      </p:sp>
      <p:pic>
        <p:nvPicPr>
          <p:cNvPr id="3076" name="Picture 4">
            <a:extLst>
              <a:ext uri="{FF2B5EF4-FFF2-40B4-BE49-F238E27FC236}">
                <a16:creationId xmlns:a16="http://schemas.microsoft.com/office/drawing/2014/main" id="{F1789B5F-ECA6-458B-868B-0F7A460FB28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497" b="18926" l="41250" r="60667">
                        <a14:foregroundMark x1="50583" y1="5497" x2="50583" y2="5497"/>
                        <a14:foregroundMark x1="42083" y1="10431" x2="42083" y2="10431"/>
                        <a14:foregroundMark x1="51083" y1="18364" x2="51083" y2="18364"/>
                        <a14:foregroundMark x1="60667" y1="12055" x2="60667" y2="12055"/>
                        <a14:foregroundMark x1="41250" y1="11868" x2="41250" y2="11868"/>
                        <a14:foregroundMark x1="51333" y1="18926" x2="51333" y2="18926"/>
                      </a14:backgroundRemoval>
                    </a14:imgEffect>
                  </a14:imgLayer>
                </a14:imgProps>
              </a:ext>
              <a:ext uri="{28A0092B-C50C-407E-A947-70E740481C1C}">
                <a14:useLocalDpi xmlns:a14="http://schemas.microsoft.com/office/drawing/2010/main" val="0"/>
              </a:ext>
            </a:extLst>
          </a:blip>
          <a:srcRect l="40183" t="4291" r="37903" b="80178"/>
          <a:stretch/>
        </p:blipFill>
        <p:spPr bwMode="auto">
          <a:xfrm>
            <a:off x="206666" y="910814"/>
            <a:ext cx="592462" cy="56028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D3C5C23C-7FB6-4FB2-ADC6-B1B2110118DD}"/>
              </a:ext>
            </a:extLst>
          </p:cNvPr>
          <p:cNvSpPr/>
          <p:nvPr/>
        </p:nvSpPr>
        <p:spPr>
          <a:xfrm>
            <a:off x="6344755" y="2752662"/>
            <a:ext cx="2702486" cy="1999393"/>
          </a:xfrm>
          <a:prstGeom prst="rect">
            <a:avLst/>
          </a:prstGeom>
          <a:solidFill>
            <a:schemeClr val="accent2">
              <a:lumMod val="20000"/>
              <a:lumOff val="80000"/>
            </a:schemeClr>
          </a:solidFill>
        </p:spPr>
        <p:txBody>
          <a:bodyPr wrap="square">
            <a:spAutoFit/>
          </a:bodyPr>
          <a:lstStyle/>
          <a:p>
            <a:pPr algn="just">
              <a:lnSpc>
                <a:spcPct val="150000"/>
              </a:lnSpc>
            </a:pPr>
            <a:r>
              <a:rPr lang="es-ES" sz="1050" dirty="0">
                <a:latin typeface="Lato" panose="020F0502020204030203" pitchFamily="34" charset="0"/>
              </a:rPr>
              <a:t>Cada </a:t>
            </a:r>
            <a:r>
              <a:rPr lang="es-ES" sz="1050" i="1" dirty="0">
                <a:latin typeface="Lato" panose="020F0502020204030203" pitchFamily="34" charset="0"/>
              </a:rPr>
              <a:t>memento</a:t>
            </a:r>
            <a:r>
              <a:rPr lang="es-ES" sz="1050" dirty="0">
                <a:latin typeface="Lato" panose="020F0502020204030203" pitchFamily="34" charset="0"/>
              </a:rPr>
              <a:t> se vincula con el autor que lo produjo. El autor se pasa al constructor del </a:t>
            </a:r>
            <a:r>
              <a:rPr lang="es-ES" sz="1050" i="1" dirty="0">
                <a:latin typeface="Lato" panose="020F0502020204030203" pitchFamily="34" charset="0"/>
              </a:rPr>
              <a:t>memento</a:t>
            </a:r>
            <a:r>
              <a:rPr lang="es-ES" sz="1050" dirty="0">
                <a:latin typeface="Lato" panose="020F0502020204030203" pitchFamily="34" charset="0"/>
              </a:rPr>
              <a:t>, junto con los valores de su estado. Gracias a la estrecha relación entre estas clases, un </a:t>
            </a:r>
            <a:r>
              <a:rPr lang="es-ES" sz="1050" i="1" dirty="0">
                <a:latin typeface="Lato" panose="020F0502020204030203" pitchFamily="34" charset="0"/>
              </a:rPr>
              <a:t>memento</a:t>
            </a:r>
            <a:r>
              <a:rPr lang="es-ES" sz="1050" dirty="0">
                <a:latin typeface="Lato" panose="020F0502020204030203" pitchFamily="34" charset="0"/>
              </a:rPr>
              <a:t> puede restaurar el estado de su </a:t>
            </a:r>
            <a:r>
              <a:rPr lang="es-ES" sz="1050" i="1" dirty="0">
                <a:latin typeface="Lato" panose="020F0502020204030203" pitchFamily="34" charset="0"/>
              </a:rPr>
              <a:t>originador</a:t>
            </a:r>
            <a:r>
              <a:rPr lang="es-ES" sz="1050" dirty="0">
                <a:latin typeface="Lato" panose="020F0502020204030203" pitchFamily="34" charset="0"/>
              </a:rPr>
              <a:t>, dado que este último ha definido los establecedores apropiados.</a:t>
            </a:r>
            <a:endParaRPr lang="es-MX" sz="1050" dirty="0">
              <a:latin typeface="Lato" panose="020F0502020204030203" pitchFamily="34" charset="0"/>
            </a:endParaRPr>
          </a:p>
        </p:txBody>
      </p:sp>
      <p:sp>
        <p:nvSpPr>
          <p:cNvPr id="13" name="Google Shape;161;p21">
            <a:extLst>
              <a:ext uri="{FF2B5EF4-FFF2-40B4-BE49-F238E27FC236}">
                <a16:creationId xmlns:a16="http://schemas.microsoft.com/office/drawing/2014/main" id="{448B0C76-0D07-4B4D-9A42-85231EABC711}"/>
              </a:ext>
            </a:extLst>
          </p:cNvPr>
          <p:cNvSpPr txBox="1">
            <a:spLocks noGrp="1"/>
          </p:cNvSpPr>
          <p:nvPr>
            <p:ph type="title"/>
          </p:nvPr>
        </p:nvSpPr>
        <p:spPr>
          <a:xfrm>
            <a:off x="-1639" y="-9228"/>
            <a:ext cx="8500180" cy="566120"/>
          </a:xfrm>
          <a:prstGeom prst="rect">
            <a:avLst/>
          </a:prstGeom>
        </p:spPr>
        <p:txBody>
          <a:bodyPr spcFirstLastPara="1" wrap="square" lIns="91425" tIns="91425" rIns="91425" bIns="91425" anchor="b" anchorCtr="0">
            <a:noAutofit/>
          </a:bodyPr>
          <a:lstStyle/>
          <a:p>
            <a:pPr lvl="0"/>
            <a:r>
              <a:rPr lang="es-ES" sz="2400" b="1" dirty="0"/>
              <a:t>Implementación con encapsulación estricta</a:t>
            </a:r>
            <a:endParaRPr sz="2400" b="1" dirty="0"/>
          </a:p>
        </p:txBody>
      </p:sp>
      <p:sp>
        <p:nvSpPr>
          <p:cNvPr id="19" name="Google Shape;144;p19">
            <a:extLst>
              <a:ext uri="{FF2B5EF4-FFF2-40B4-BE49-F238E27FC236}">
                <a16:creationId xmlns:a16="http://schemas.microsoft.com/office/drawing/2014/main" id="{8B3A5C04-1385-4566-9310-821DBF3DE15F}"/>
              </a:ext>
            </a:extLst>
          </p:cNvPr>
          <p:cNvSpPr txBox="1">
            <a:spLocks noGrp="1"/>
          </p:cNvSpPr>
          <p:nvPr>
            <p:ph type="body" idx="1"/>
          </p:nvPr>
        </p:nvSpPr>
        <p:spPr>
          <a:xfrm>
            <a:off x="-1639" y="287540"/>
            <a:ext cx="9048880" cy="567952"/>
          </a:xfrm>
          <a:prstGeom prst="rect">
            <a:avLst/>
          </a:prstGeom>
        </p:spPr>
        <p:txBody>
          <a:bodyPr spcFirstLastPara="1" wrap="square" lIns="91425" tIns="91425" rIns="91425" bIns="91425" anchor="t" anchorCtr="0">
            <a:noAutofit/>
          </a:bodyPr>
          <a:lstStyle/>
          <a:p>
            <a:pPr marL="0" indent="0">
              <a:buNone/>
            </a:pPr>
            <a:r>
              <a:rPr lang="es-ES" sz="1600" dirty="0"/>
              <a:t>Es útil cuando no desea dejar la más mínima posibilidad de que otras clases accedan al estado del originador a través del memento.</a:t>
            </a:r>
            <a:endParaRPr lang="es-MX" sz="1600" dirty="0"/>
          </a:p>
          <a:p>
            <a:pPr marL="0" lvl="0" indent="0" algn="l" rtl="0">
              <a:spcBef>
                <a:spcPts val="600"/>
              </a:spcBef>
              <a:spcAft>
                <a:spcPts val="0"/>
              </a:spcAft>
              <a:buNone/>
            </a:pPr>
            <a:r>
              <a:rPr lang="en" sz="1600" dirty="0"/>
              <a:t>.</a:t>
            </a:r>
            <a:endParaRPr sz="1600" dirty="0"/>
          </a:p>
        </p:txBody>
      </p:sp>
      <p:pic>
        <p:nvPicPr>
          <p:cNvPr id="6146" name="Picture 2" descr="Memento with strict encapsulation">
            <a:extLst>
              <a:ext uri="{FF2B5EF4-FFF2-40B4-BE49-F238E27FC236}">
                <a16:creationId xmlns:a16="http://schemas.microsoft.com/office/drawing/2014/main" id="{6FDA2009-B8E1-479E-BB9D-D27524D655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97" y="2078410"/>
            <a:ext cx="5265125" cy="30341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7B2BF86E-C7F5-4A45-8069-BE40C481B7C7}"/>
              </a:ext>
            </a:extLst>
          </p:cNvPr>
          <p:cNvSpPr/>
          <p:nvPr/>
        </p:nvSpPr>
        <p:spPr>
          <a:xfrm>
            <a:off x="4920607" y="1101119"/>
            <a:ext cx="3577934" cy="900246"/>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Los </a:t>
            </a:r>
            <a:r>
              <a:rPr lang="es-ES" sz="1050" i="1" dirty="0" err="1">
                <a:latin typeface="Lato" panose="020F0502020204030203" pitchFamily="34" charset="0"/>
              </a:rPr>
              <a:t>caretakers</a:t>
            </a:r>
            <a:r>
              <a:rPr lang="es-ES" sz="1050" dirty="0">
                <a:latin typeface="Lato" panose="020F0502020204030203" pitchFamily="34" charset="0"/>
              </a:rPr>
              <a:t> ahora tienen restricciones explícitas para cambiar el estado almacenado en los mementos. Además, la clase de </a:t>
            </a:r>
            <a:r>
              <a:rPr lang="es-ES" sz="1050" b="1" dirty="0" err="1">
                <a:latin typeface="Lato" panose="020F0502020204030203" pitchFamily="34" charset="0"/>
              </a:rPr>
              <a:t>caretaker</a:t>
            </a:r>
            <a:r>
              <a:rPr lang="es-ES" sz="1050" dirty="0">
                <a:latin typeface="Lato" panose="020F0502020204030203" pitchFamily="34" charset="0"/>
              </a:rPr>
              <a:t> se vuelve independiente del </a:t>
            </a:r>
            <a:r>
              <a:rPr lang="es-ES" sz="1050" i="1" dirty="0">
                <a:latin typeface="Lato" panose="020F0502020204030203" pitchFamily="34" charset="0"/>
              </a:rPr>
              <a:t>originador</a:t>
            </a:r>
            <a:r>
              <a:rPr lang="es-ES" sz="1050" dirty="0">
                <a:latin typeface="Lato" panose="020F0502020204030203" pitchFamily="34" charset="0"/>
              </a:rPr>
              <a:t> porque el método de restauración ahora se define en la clase de </a:t>
            </a:r>
            <a:r>
              <a:rPr lang="es-ES" sz="1050" i="1" dirty="0">
                <a:latin typeface="Lato" panose="020F0502020204030203" pitchFamily="34" charset="0"/>
              </a:rPr>
              <a:t>memento</a:t>
            </a:r>
            <a:r>
              <a:rPr lang="es-ES" sz="1050" dirty="0">
                <a:latin typeface="Lato" panose="020F0502020204030203" pitchFamily="34" charset="0"/>
              </a:rPr>
              <a:t>.</a:t>
            </a:r>
            <a:endParaRPr lang="es-MX" sz="1050" dirty="0">
              <a:latin typeface="Lato" panose="020F0502020204030203" pitchFamily="34" charset="0"/>
            </a:endParaRPr>
          </a:p>
        </p:txBody>
      </p:sp>
      <p:pic>
        <p:nvPicPr>
          <p:cNvPr id="14" name="Picture 2">
            <a:extLst>
              <a:ext uri="{FF2B5EF4-FFF2-40B4-BE49-F238E27FC236}">
                <a16:creationId xmlns:a16="http://schemas.microsoft.com/office/drawing/2014/main" id="{77F02E05-655C-487A-B6FB-C78274B45279}"/>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28857" b="42411" l="6000" r="24917">
                        <a14:foregroundMark x1="10917" y1="31543" x2="14833" y2="40350"/>
                        <a14:foregroundMark x1="14833" y1="40350" x2="14833" y2="40350"/>
                        <a14:foregroundMark x1="20167" y1="33104" x2="7500" y2="34229"/>
                        <a14:foregroundMark x1="7500" y1="34229" x2="14917" y2="41786"/>
                        <a14:foregroundMark x1="14917" y1="41786" x2="15250" y2="41786"/>
                        <a14:foregroundMark x1="21917" y1="36290" x2="11583" y2="30606"/>
                        <a14:foregroundMark x1="11583" y1="30606" x2="10917" y2="40350"/>
                        <a14:foregroundMark x1="10917" y1="40350" x2="23000" y2="35478"/>
                        <a14:foregroundMark x1="23250" y1="35478" x2="23250" y2="35478"/>
                        <a14:foregroundMark x1="21917" y1="33729" x2="21917" y2="33729"/>
                        <a14:foregroundMark x1="20750" y1="32417" x2="20250" y2="32105"/>
                        <a14:foregroundMark x1="19750" y1="31730" x2="19333" y2="31543"/>
                        <a14:foregroundMark x1="18833" y1="31355" x2="14833" y2="32667"/>
                        <a14:foregroundMark x1="13750" y1="30731" x2="8083" y2="33292"/>
                        <a14:foregroundMark x1="8833" y1="34603" x2="11833" y2="39101"/>
                        <a14:foregroundMark x1="7917" y1="37414" x2="10000" y2="39413"/>
                        <a14:foregroundMark x1="7833" y1="35540" x2="8333" y2="37601"/>
                        <a14:foregroundMark x1="7000" y1="34978" x2="6917" y2="36040"/>
                        <a14:foregroundMark x1="6917" y1="36040" x2="17167" y2="41349"/>
                        <a14:foregroundMark x1="17167" y1="41349" x2="18333" y2="41537"/>
                        <a14:foregroundMark x1="23750" y1="37289" x2="24167" y2="35853"/>
                        <a14:foregroundMark x1="15917" y1="29419" x2="15917" y2="29419"/>
                        <a14:foregroundMark x1="15500" y1="29482" x2="15083" y2="29606"/>
                        <a14:foregroundMark x1="15083" y1="28919" x2="15083" y2="28919"/>
                        <a14:foregroundMark x1="6000" y1="35790" x2="6000" y2="35790"/>
                        <a14:foregroundMark x1="16167" y1="42473" x2="16167" y2="42473"/>
                        <a14:foregroundMark x1="24917" y1="35790" x2="24917" y2="35790"/>
                      </a14:backgroundRemoval>
                    </a14:imgEffect>
                  </a14:imgLayer>
                </a14:imgProps>
              </a:ext>
              <a:ext uri="{28A0092B-C50C-407E-A947-70E740481C1C}">
                <a14:useLocalDpi xmlns:a14="http://schemas.microsoft.com/office/drawing/2010/main" val="0"/>
              </a:ext>
            </a:extLst>
          </a:blip>
          <a:srcRect l="5333" t="28519" r="74404" b="56805"/>
          <a:stretch/>
        </p:blipFill>
        <p:spPr bwMode="auto">
          <a:xfrm>
            <a:off x="5920422" y="2435012"/>
            <a:ext cx="576733" cy="5573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AC8F4DC1-8DBC-4846-97E4-3E9C3A5FCA22}"/>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4872" b="18926" l="73500" r="92500">
                        <a14:foregroundMark x1="80667" y1="7433" x2="80083" y2="13179"/>
                        <a14:foregroundMark x1="87750" y1="8370" x2="76917" y2="8869"/>
                        <a14:foregroundMark x1="79833" y1="7995" x2="78167" y2="12242"/>
                        <a14:foregroundMark x1="80917" y1="11868" x2="81000" y2="13304"/>
                        <a14:foregroundMark x1="79000" y1="11868" x2="82917" y2="18488"/>
                        <a14:foregroundMark x1="84417" y1="18488" x2="91833" y2="10743"/>
                        <a14:foregroundMark x1="91833" y1="10743" x2="91833" y2="10431"/>
                        <a14:foregroundMark x1="84417" y1="5621" x2="84417" y2="5621"/>
                        <a14:foregroundMark x1="74583" y1="10431" x2="74583" y2="10431"/>
                        <a14:foregroundMark x1="82500" y1="4934" x2="82500" y2="4934"/>
                        <a14:foregroundMark x1="84000" y1="18988" x2="84000" y2="18988"/>
                        <a14:foregroundMark x1="92500" y1="12242" x2="92500" y2="12242"/>
                        <a14:foregroundMark x1="73500" y1="11680" x2="73500" y2="11680"/>
                      </a14:backgroundRemoval>
                    </a14:imgEffect>
                  </a14:imgLayer>
                </a14:imgProps>
              </a:ext>
              <a:ext uri="{28A0092B-C50C-407E-A947-70E740481C1C}">
                <a14:useLocalDpi xmlns:a14="http://schemas.microsoft.com/office/drawing/2010/main" val="0"/>
              </a:ext>
            </a:extLst>
          </a:blip>
          <a:srcRect l="72767" t="4717" r="7094" b="80468"/>
          <a:stretch/>
        </p:blipFill>
        <p:spPr bwMode="auto">
          <a:xfrm>
            <a:off x="4446062" y="920307"/>
            <a:ext cx="576733" cy="56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0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2.</a:t>
            </a:r>
            <a:endParaRPr sz="7200" dirty="0">
              <a:solidFill>
                <a:schemeClr val="accent2"/>
              </a:solidFill>
            </a:endParaRPr>
          </a:p>
          <a:p>
            <a:pPr lvl="0"/>
            <a:r>
              <a:rPr lang="es-ES" dirty="0"/>
              <a:t>Consecuencias al Implementar</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pic>
        <p:nvPicPr>
          <p:cNvPr id="5" name="Gráfico 4" descr="Balanza de la justicia">
            <a:extLst>
              <a:ext uri="{FF2B5EF4-FFF2-40B4-BE49-F238E27FC236}">
                <a16:creationId xmlns:a16="http://schemas.microsoft.com/office/drawing/2014/main" id="{ED080399-25CE-4351-81AD-B9320829AE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675" y="2743142"/>
            <a:ext cx="914400" cy="914400"/>
          </a:xfrm>
          <a:prstGeom prst="rect">
            <a:avLst/>
          </a:prstGeom>
        </p:spPr>
      </p:pic>
    </p:spTree>
    <p:extLst>
      <p:ext uri="{BB962C8B-B14F-4D97-AF65-F5344CB8AC3E}">
        <p14:creationId xmlns:p14="http://schemas.microsoft.com/office/powerpoint/2010/main" val="422417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s-419" dirty="0"/>
              <a:t>Estructura</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2050" name="Picture 2" descr="Organization Structure Icon , Png Download - Structures Icon Png ...">
            <a:extLst>
              <a:ext uri="{FF2B5EF4-FFF2-40B4-BE49-F238E27FC236}">
                <a16:creationId xmlns:a16="http://schemas.microsoft.com/office/drawing/2014/main" id="{EE1A75DF-9155-4C49-974D-AABB9014DFFC}"/>
              </a:ext>
            </a:extLst>
          </p:cNvPr>
          <p:cNvPicPr>
            <a:picLocks noChangeAspect="1" noChangeArrowheads="1"/>
          </p:cNvPicPr>
          <p:nvPr/>
        </p:nvPicPr>
        <p:blipFill>
          <a:blip r:embed="rId4">
            <a:clrChange>
              <a:clrFrom>
                <a:srgbClr val="F7F7F7"/>
              </a:clrFrom>
              <a:clrTo>
                <a:srgbClr val="F7F7F7">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5957" y="2743142"/>
            <a:ext cx="1172085" cy="122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935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307749" y="983900"/>
            <a:ext cx="4084776" cy="939800"/>
          </a:xfrm>
          <a:prstGeom prst="rect">
            <a:avLst/>
          </a:prstGeom>
        </p:spPr>
        <p:txBody>
          <a:bodyPr spcFirstLastPara="1" wrap="square" lIns="91425" tIns="91425" rIns="91425" bIns="91425" anchor="t" anchorCtr="0">
            <a:noAutofit/>
          </a:bodyPr>
          <a:lstStyle/>
          <a:p>
            <a:pPr lvl="0" indent="-457200">
              <a:buBlip>
                <a:blip r:embed="rId3">
                  <a:extLst>
                    <a:ext uri="{837473B0-CC2E-450A-ABE3-18F120FF3D39}">
                      <a1611:picAttrSrcUrl xmlns:a1611="http://schemas.microsoft.com/office/drawing/2016/11/main" r:id="rId4"/>
                    </a:ext>
                  </a:extLst>
                </a:blip>
              </a:buBlip>
            </a:pPr>
            <a:r>
              <a:rPr lang="es-ES" sz="1600" dirty="0">
                <a:solidFill>
                  <a:schemeClr val="tx1">
                    <a:lumMod val="75000"/>
                  </a:schemeClr>
                </a:solidFill>
              </a:rPr>
              <a:t>Puede producir </a:t>
            </a:r>
            <a:r>
              <a:rPr lang="es-ES" sz="1600" dirty="0" err="1">
                <a:solidFill>
                  <a:schemeClr val="tx1">
                    <a:lumMod val="75000"/>
                  </a:schemeClr>
                </a:solidFill>
              </a:rPr>
              <a:t>snapshots</a:t>
            </a:r>
            <a:r>
              <a:rPr lang="es-ES" sz="1600" dirty="0">
                <a:solidFill>
                  <a:schemeClr val="tx1">
                    <a:lumMod val="75000"/>
                  </a:schemeClr>
                </a:solidFill>
              </a:rPr>
              <a:t>/mementos del estado del objeto sin violar su encapsulación</a:t>
            </a:r>
            <a:r>
              <a:rPr lang="es-ES" sz="1600" dirty="0"/>
              <a:t>.</a:t>
            </a: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8" name="Google Shape;144;p19">
            <a:extLst>
              <a:ext uri="{FF2B5EF4-FFF2-40B4-BE49-F238E27FC236}">
                <a16:creationId xmlns:a16="http://schemas.microsoft.com/office/drawing/2014/main" id="{3198EAB7-2099-483E-AFCC-93648A5F2BDD}"/>
              </a:ext>
            </a:extLst>
          </p:cNvPr>
          <p:cNvSpPr txBox="1">
            <a:spLocks/>
          </p:cNvSpPr>
          <p:nvPr/>
        </p:nvSpPr>
        <p:spPr>
          <a:xfrm>
            <a:off x="-1008427" y="2390259"/>
            <a:ext cx="4084776" cy="140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buFont typeface="Wingdings" panose="05000000000000000000" pitchFamily="2" charset="2"/>
              <a:buChar char="ü"/>
            </a:pPr>
            <a:endParaRPr lang="es-ES" sz="1600" dirty="0"/>
          </a:p>
        </p:txBody>
      </p:sp>
      <p:sp>
        <p:nvSpPr>
          <p:cNvPr id="12" name="Google Shape;144;p19">
            <a:extLst>
              <a:ext uri="{FF2B5EF4-FFF2-40B4-BE49-F238E27FC236}">
                <a16:creationId xmlns:a16="http://schemas.microsoft.com/office/drawing/2014/main" id="{F37BA80A-3DD2-44E2-AE74-ABCCA52737A7}"/>
              </a:ext>
            </a:extLst>
          </p:cNvPr>
          <p:cNvSpPr txBox="1">
            <a:spLocks/>
          </p:cNvSpPr>
          <p:nvPr/>
        </p:nvSpPr>
        <p:spPr>
          <a:xfrm>
            <a:off x="4751477" y="514000"/>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5">
                  <a:extLst>
                    <a:ext uri="{837473B0-CC2E-450A-ABE3-18F120FF3D39}">
                      <a1611:picAttrSrcUrl xmlns:a1611="http://schemas.microsoft.com/office/drawing/2016/11/main" r:id="rId6"/>
                    </a:ext>
                  </a:extLst>
                </a:blip>
              </a:buBlip>
            </a:pPr>
            <a:r>
              <a:rPr lang="es-MX" sz="1600" dirty="0"/>
              <a:t>La aplicación puede consumir mucha RAM si los clientes crean recuerdos con demasiada frecuencia.</a:t>
            </a:r>
          </a:p>
        </p:txBody>
      </p:sp>
      <p:sp>
        <p:nvSpPr>
          <p:cNvPr id="13" name="Google Shape;144;p19">
            <a:extLst>
              <a:ext uri="{FF2B5EF4-FFF2-40B4-BE49-F238E27FC236}">
                <a16:creationId xmlns:a16="http://schemas.microsoft.com/office/drawing/2014/main" id="{742FEC1B-9472-4FD7-AE94-F1E185AEA71D}"/>
              </a:ext>
            </a:extLst>
          </p:cNvPr>
          <p:cNvSpPr txBox="1">
            <a:spLocks/>
          </p:cNvSpPr>
          <p:nvPr/>
        </p:nvSpPr>
        <p:spPr>
          <a:xfrm>
            <a:off x="307749" y="2749901"/>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buBlip>
                <a:blip r:embed="rId3">
                  <a:extLst>
                    <a:ext uri="{837473B0-CC2E-450A-ABE3-18F120FF3D39}">
                      <a1611:picAttrSrcUrl xmlns:a1611="http://schemas.microsoft.com/office/drawing/2016/11/main" r:id="rId4"/>
                    </a:ext>
                  </a:extLst>
                </a:blip>
              </a:buBlip>
            </a:pPr>
            <a:r>
              <a:rPr lang="es-ES" sz="1600" dirty="0">
                <a:solidFill>
                  <a:schemeClr val="tx1">
                    <a:lumMod val="75000"/>
                  </a:schemeClr>
                </a:solidFill>
              </a:rPr>
              <a:t>Puede simplificar el código del originador dejando que el </a:t>
            </a:r>
            <a:r>
              <a:rPr lang="es-ES" sz="1600" dirty="0" err="1">
                <a:solidFill>
                  <a:schemeClr val="tx1">
                    <a:lumMod val="75000"/>
                  </a:schemeClr>
                </a:solidFill>
              </a:rPr>
              <a:t>caretaker</a:t>
            </a:r>
            <a:r>
              <a:rPr lang="es-ES" sz="1600" dirty="0">
                <a:solidFill>
                  <a:schemeClr val="tx1">
                    <a:lumMod val="75000"/>
                  </a:schemeClr>
                </a:solidFill>
              </a:rPr>
              <a:t> mantenga el historial del estado del originador.</a:t>
            </a:r>
          </a:p>
        </p:txBody>
      </p:sp>
      <p:sp>
        <p:nvSpPr>
          <p:cNvPr id="14" name="Google Shape;144;p19">
            <a:extLst>
              <a:ext uri="{FF2B5EF4-FFF2-40B4-BE49-F238E27FC236}">
                <a16:creationId xmlns:a16="http://schemas.microsoft.com/office/drawing/2014/main" id="{D59A19E6-EE4D-4205-BEF4-1237083FEEF7}"/>
              </a:ext>
            </a:extLst>
          </p:cNvPr>
          <p:cNvSpPr txBox="1">
            <a:spLocks/>
          </p:cNvSpPr>
          <p:nvPr/>
        </p:nvSpPr>
        <p:spPr>
          <a:xfrm>
            <a:off x="4751477" y="1920359"/>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5">
                  <a:extLst>
                    <a:ext uri="{837473B0-CC2E-450A-ABE3-18F120FF3D39}">
                      <a1611:picAttrSrcUrl xmlns:a1611="http://schemas.microsoft.com/office/drawing/2016/11/main" r:id="rId6"/>
                    </a:ext>
                  </a:extLst>
                </a:blip>
              </a:buBlip>
            </a:pPr>
            <a:r>
              <a:rPr lang="es-ES" sz="1600" dirty="0"/>
              <a:t>Los </a:t>
            </a:r>
            <a:r>
              <a:rPr lang="es-ES" sz="1600" i="1" dirty="0" err="1"/>
              <a:t>caretaker</a:t>
            </a:r>
            <a:r>
              <a:rPr lang="es-ES" sz="1600" dirty="0"/>
              <a:t> deben rastrear el ciclo de vida del originador para poder destruir </a:t>
            </a:r>
            <a:r>
              <a:rPr lang="es-ES" sz="1600" i="1" dirty="0"/>
              <a:t>mementos</a:t>
            </a:r>
            <a:r>
              <a:rPr lang="es-ES" sz="1600" dirty="0"/>
              <a:t> obsoletos.</a:t>
            </a:r>
            <a:endParaRPr lang="es-MX" sz="1600" dirty="0"/>
          </a:p>
        </p:txBody>
      </p:sp>
      <p:sp>
        <p:nvSpPr>
          <p:cNvPr id="15" name="Google Shape;144;p19">
            <a:extLst>
              <a:ext uri="{FF2B5EF4-FFF2-40B4-BE49-F238E27FC236}">
                <a16:creationId xmlns:a16="http://schemas.microsoft.com/office/drawing/2014/main" id="{E01A7684-AFE9-41E8-AE80-DB01ED777181}"/>
              </a:ext>
            </a:extLst>
          </p:cNvPr>
          <p:cNvSpPr txBox="1">
            <a:spLocks/>
          </p:cNvSpPr>
          <p:nvPr/>
        </p:nvSpPr>
        <p:spPr>
          <a:xfrm>
            <a:off x="4751477" y="3474257"/>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5">
                  <a:extLst>
                    <a:ext uri="{837473B0-CC2E-450A-ABE3-18F120FF3D39}">
                      <a1611:picAttrSrcUrl xmlns:a1611="http://schemas.microsoft.com/office/drawing/2016/11/main" r:id="rId6"/>
                    </a:ext>
                  </a:extLst>
                </a:blip>
              </a:buBlip>
            </a:pPr>
            <a:r>
              <a:rPr lang="es-ES" sz="1600" dirty="0"/>
              <a:t>No se puede garantizar que el estado dentro del </a:t>
            </a:r>
            <a:r>
              <a:rPr lang="es-ES" sz="1600" i="1" dirty="0"/>
              <a:t>memento</a:t>
            </a:r>
            <a:r>
              <a:rPr lang="es-ES" sz="1600" dirty="0"/>
              <a:t> permanezca intacto.</a:t>
            </a:r>
            <a:endParaRPr lang="es-MX"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5" name="Google Shape;144;p19">
            <a:extLst>
              <a:ext uri="{FF2B5EF4-FFF2-40B4-BE49-F238E27FC236}">
                <a16:creationId xmlns:a16="http://schemas.microsoft.com/office/drawing/2014/main" id="{E01A7684-AFE9-41E8-AE80-DB01ED777181}"/>
              </a:ext>
            </a:extLst>
          </p:cNvPr>
          <p:cNvSpPr txBox="1">
            <a:spLocks/>
          </p:cNvSpPr>
          <p:nvPr/>
        </p:nvSpPr>
        <p:spPr>
          <a:xfrm>
            <a:off x="3770032" y="1856239"/>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3">
                  <a:extLst>
                    <a:ext uri="{837473B0-CC2E-450A-ABE3-18F120FF3D39}">
                      <a1611:picAttrSrcUrl xmlns:a1611="http://schemas.microsoft.com/office/drawing/2016/11/main" r:id="rId4"/>
                    </a:ext>
                  </a:extLst>
                </a:blip>
              </a:buBlip>
            </a:pPr>
            <a:endParaRPr lang="es-ES" sz="1600" dirty="0"/>
          </a:p>
          <a:p>
            <a:pPr>
              <a:buBlip>
                <a:blip r:embed="rId3">
                  <a:extLst>
                    <a:ext uri="{837473B0-CC2E-450A-ABE3-18F120FF3D39}">
                      <a1611:picAttrSrcUrl xmlns:a1611="http://schemas.microsoft.com/office/drawing/2016/11/main" r:id="rId4"/>
                    </a:ext>
                  </a:extLst>
                </a:blip>
              </a:buBlip>
            </a:pPr>
            <a:endParaRPr lang="es-ES" sz="1600" dirty="0"/>
          </a:p>
          <a:p>
            <a:pPr>
              <a:buBlip>
                <a:blip r:embed="rId3">
                  <a:extLst>
                    <a:ext uri="{837473B0-CC2E-450A-ABE3-18F120FF3D39}">
                      <a1611:picAttrSrcUrl xmlns:a1611="http://schemas.microsoft.com/office/drawing/2016/11/main" r:id="rId4"/>
                    </a:ext>
                  </a:extLst>
                </a:blip>
              </a:buBlip>
            </a:pPr>
            <a:endParaRPr lang="es-ES" sz="1600" dirty="0"/>
          </a:p>
        </p:txBody>
      </p:sp>
      <p:sp>
        <p:nvSpPr>
          <p:cNvPr id="6" name="Rectángulo 5">
            <a:extLst>
              <a:ext uri="{FF2B5EF4-FFF2-40B4-BE49-F238E27FC236}">
                <a16:creationId xmlns:a16="http://schemas.microsoft.com/office/drawing/2014/main" id="{E1D4ECEF-4357-488D-B195-C2CEBC5B2CDD}"/>
              </a:ext>
            </a:extLst>
          </p:cNvPr>
          <p:cNvSpPr/>
          <p:nvPr/>
        </p:nvSpPr>
        <p:spPr>
          <a:xfrm>
            <a:off x="572814" y="409502"/>
            <a:ext cx="7621400" cy="584775"/>
          </a:xfrm>
          <a:prstGeom prst="rect">
            <a:avLst/>
          </a:prstGeom>
        </p:spPr>
        <p:txBody>
          <a:bodyPr wrap="square">
            <a:spAutoFit/>
          </a:bodyPr>
          <a:lstStyle/>
          <a:p>
            <a:pPr marL="285750" lvl="0" indent="-285750" algn="just">
              <a:buSzPct val="150000"/>
              <a:buBlip>
                <a:blip r:embed="rId5">
                  <a:extLst>
                    <a:ext uri="{96DAC541-7B7A-43D3-8B79-37D633B846F1}">
                      <asvg:svgBlip xmlns:asvg="http://schemas.microsoft.com/office/drawing/2016/SVG/main" r:embed="rId6"/>
                    </a:ext>
                  </a:extLst>
                </a:blip>
              </a:buBlip>
            </a:pPr>
            <a:r>
              <a:rPr lang="es-ES" sz="1600" b="1" dirty="0">
                <a:latin typeface="Lato" panose="020F0502020204030203" pitchFamily="34" charset="0"/>
              </a:rPr>
              <a:t>Se usa este patrón de diseño cuando se desea generar instantáneas del estado del objeto para poder restaurar un estado anterior del objeto.</a:t>
            </a:r>
          </a:p>
        </p:txBody>
      </p:sp>
      <p:sp>
        <p:nvSpPr>
          <p:cNvPr id="7" name="Rectángulo 6">
            <a:extLst>
              <a:ext uri="{FF2B5EF4-FFF2-40B4-BE49-F238E27FC236}">
                <a16:creationId xmlns:a16="http://schemas.microsoft.com/office/drawing/2014/main" id="{58354433-8C55-49C6-AD33-9536B3A9D2FA}"/>
              </a:ext>
            </a:extLst>
          </p:cNvPr>
          <p:cNvSpPr/>
          <p:nvPr/>
        </p:nvSpPr>
        <p:spPr>
          <a:xfrm>
            <a:off x="572814" y="1856239"/>
            <a:ext cx="7621400" cy="2185214"/>
          </a:xfrm>
          <a:prstGeom prst="rect">
            <a:avLst/>
          </a:prstGeom>
        </p:spPr>
        <p:txBody>
          <a:bodyPr wrap="square">
            <a:spAutoFit/>
          </a:bodyPr>
          <a:lstStyle/>
          <a:p>
            <a:pPr marL="285750" indent="-285750" algn="just">
              <a:lnSpc>
                <a:spcPct val="150000"/>
              </a:lnSpc>
              <a:buSzPct val="150000"/>
              <a:buBlip>
                <a:blip r:embed="rId7">
                  <a:extLst>
                    <a:ext uri="{96DAC541-7B7A-43D3-8B79-37D633B846F1}">
                      <asvg:svgBlip xmlns:asvg="http://schemas.microsoft.com/office/drawing/2016/SVG/main" r:embed="rId8"/>
                    </a:ext>
                  </a:extLst>
                </a:blip>
              </a:buBlip>
            </a:pPr>
            <a:r>
              <a:rPr lang="es-ES" sz="1600" dirty="0">
                <a:latin typeface="Lato" panose="020F0502020204030203" pitchFamily="34" charset="0"/>
              </a:rPr>
              <a:t>El patrón Memento le permite hacer copias completas del estado de un objeto, incluidos los campos privados, y almacenarlas por separado del objeto. Si bien la mayoría de las personas recuerda este patrón gracias al caso de uso "deshacer", También es indispensable cuando se trata de transacciones (es decir, si necesita revertir una operación por error).</a:t>
            </a:r>
          </a:p>
          <a:p>
            <a:pPr marL="285750" indent="-285750" algn="just">
              <a:buSzPct val="150000"/>
              <a:buBlip>
                <a:blip r:embed="rId7">
                  <a:extLst>
                    <a:ext uri="{96DAC541-7B7A-43D3-8B79-37D633B846F1}">
                      <asvg:svgBlip xmlns:asvg="http://schemas.microsoft.com/office/drawing/2016/SVG/main" r:embed="rId8"/>
                    </a:ext>
                  </a:extLst>
                </a:blip>
              </a:buBlip>
            </a:pPr>
            <a:endParaRPr lang="es-ES" sz="1600" dirty="0">
              <a:latin typeface="Lato" panose="020F0502020204030203" pitchFamily="34" charset="0"/>
            </a:endParaRPr>
          </a:p>
        </p:txBody>
      </p:sp>
    </p:spTree>
    <p:extLst>
      <p:ext uri="{BB962C8B-B14F-4D97-AF65-F5344CB8AC3E}">
        <p14:creationId xmlns:p14="http://schemas.microsoft.com/office/powerpoint/2010/main" val="2443232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8" name="Rectángulo 7">
            <a:extLst>
              <a:ext uri="{FF2B5EF4-FFF2-40B4-BE49-F238E27FC236}">
                <a16:creationId xmlns:a16="http://schemas.microsoft.com/office/drawing/2014/main" id="{4AD237EA-29F2-40DA-A074-CB2122E1ACC6}"/>
              </a:ext>
            </a:extLst>
          </p:cNvPr>
          <p:cNvSpPr/>
          <p:nvPr/>
        </p:nvSpPr>
        <p:spPr>
          <a:xfrm>
            <a:off x="724788" y="922720"/>
            <a:ext cx="7621400" cy="782394"/>
          </a:xfrm>
          <a:prstGeom prst="rect">
            <a:avLst/>
          </a:prstGeom>
        </p:spPr>
        <p:txBody>
          <a:bodyPr wrap="square">
            <a:spAutoFit/>
          </a:bodyPr>
          <a:lstStyle/>
          <a:p>
            <a:pPr marL="285750" indent="-285750" algn="just">
              <a:lnSpc>
                <a:spcPct val="150000"/>
              </a:lnSpc>
              <a:buSzPct val="150000"/>
              <a:buBlip>
                <a:blip r:embed="rId3">
                  <a:extLst>
                    <a:ext uri="{96DAC541-7B7A-43D3-8B79-37D633B846F1}">
                      <asvg:svgBlip xmlns:asvg="http://schemas.microsoft.com/office/drawing/2016/SVG/main" r:embed="rId4"/>
                    </a:ext>
                  </a:extLst>
                </a:blip>
              </a:buBlip>
            </a:pPr>
            <a:r>
              <a:rPr lang="es-ES" sz="1600" dirty="0">
                <a:latin typeface="Lato" panose="020F0502020204030203" pitchFamily="34" charset="0"/>
              </a:rPr>
              <a:t> Use el patrón cuando el acceso directo a los campos / captadores / definidores del objeto viola su encapsulación.</a:t>
            </a:r>
          </a:p>
        </p:txBody>
      </p:sp>
      <p:sp>
        <p:nvSpPr>
          <p:cNvPr id="9" name="Rectángulo 8">
            <a:extLst>
              <a:ext uri="{FF2B5EF4-FFF2-40B4-BE49-F238E27FC236}">
                <a16:creationId xmlns:a16="http://schemas.microsoft.com/office/drawing/2014/main" id="{43087ED2-3182-4C3C-9845-9540CB1E0DA8}"/>
              </a:ext>
            </a:extLst>
          </p:cNvPr>
          <p:cNvSpPr/>
          <p:nvPr/>
        </p:nvSpPr>
        <p:spPr>
          <a:xfrm>
            <a:off x="722206" y="2864787"/>
            <a:ext cx="7623982" cy="1151726"/>
          </a:xfrm>
          <a:prstGeom prst="rect">
            <a:avLst/>
          </a:prstGeom>
        </p:spPr>
        <p:txBody>
          <a:bodyPr wrap="square">
            <a:spAutoFit/>
          </a:bodyPr>
          <a:lstStyle/>
          <a:p>
            <a:pPr marL="285750" indent="-285750">
              <a:lnSpc>
                <a:spcPct val="150000"/>
              </a:lnSpc>
              <a:buSzPct val="150000"/>
              <a:buBlip>
                <a:blip r:embed="rId5">
                  <a:extLst>
                    <a:ext uri="{96DAC541-7B7A-43D3-8B79-37D633B846F1}">
                      <asvg:svgBlip xmlns:asvg="http://schemas.microsoft.com/office/drawing/2016/SVG/main" r:embed="rId6"/>
                    </a:ext>
                  </a:extLst>
                </a:blip>
              </a:buBlip>
            </a:pPr>
            <a:r>
              <a:rPr lang="es-ES" sz="1600" dirty="0">
                <a:latin typeface="Lato" panose="020F0502020204030203" pitchFamily="34" charset="0"/>
              </a:rPr>
              <a:t> El Memento hace que el objeto sea responsable de crear una instantánea de su estado. Ningún otro objeto puede leer la </a:t>
            </a:r>
            <a:r>
              <a:rPr lang="es-ES" sz="1600" dirty="0" err="1">
                <a:latin typeface="Lato" panose="020F0502020204030203" pitchFamily="34" charset="0"/>
              </a:rPr>
              <a:t>instantánea,haciendo</a:t>
            </a:r>
            <a:r>
              <a:rPr lang="es-ES" sz="1600" dirty="0">
                <a:latin typeface="Lato" panose="020F0502020204030203" pitchFamily="34" charset="0"/>
              </a:rPr>
              <a:t> que los datos de estado del objeto original sean seguros y protegidos.</a:t>
            </a:r>
            <a:endParaRPr lang="es-MX" sz="1600" dirty="0">
              <a:latin typeface="Lato" panose="020F0502020204030203" pitchFamily="34" charset="0"/>
            </a:endParaRPr>
          </a:p>
        </p:txBody>
      </p:sp>
    </p:spTree>
    <p:extLst>
      <p:ext uri="{BB962C8B-B14F-4D97-AF65-F5344CB8AC3E}">
        <p14:creationId xmlns:p14="http://schemas.microsoft.com/office/powerpoint/2010/main" val="360222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a:p>
            <a:pPr lvl="0"/>
            <a:r>
              <a:rPr lang="es-ES" dirty="0"/>
              <a:t>Relación con Otros Patrones de Diseño</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pic>
        <p:nvPicPr>
          <p:cNvPr id="3" name="Gráfico 2" descr="Transferencia">
            <a:extLst>
              <a:ext uri="{FF2B5EF4-FFF2-40B4-BE49-F238E27FC236}">
                <a16:creationId xmlns:a16="http://schemas.microsoft.com/office/drawing/2014/main" id="{A00DC739-1552-49BF-98E6-983D087FB7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675" y="2872311"/>
            <a:ext cx="914400" cy="914400"/>
          </a:xfrm>
          <a:prstGeom prst="rect">
            <a:avLst/>
          </a:prstGeom>
        </p:spPr>
      </p:pic>
    </p:spTree>
    <p:extLst>
      <p:ext uri="{BB962C8B-B14F-4D97-AF65-F5344CB8AC3E}">
        <p14:creationId xmlns:p14="http://schemas.microsoft.com/office/powerpoint/2010/main" val="383024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5" name="Google Shape;250;p28">
            <a:extLst>
              <a:ext uri="{FF2B5EF4-FFF2-40B4-BE49-F238E27FC236}">
                <a16:creationId xmlns:a16="http://schemas.microsoft.com/office/drawing/2014/main" id="{18EA71DD-5C5F-413C-A3F4-9169E8680AEE}"/>
              </a:ext>
            </a:extLst>
          </p:cNvPr>
          <p:cNvSpPr txBox="1"/>
          <p:nvPr/>
        </p:nvSpPr>
        <p:spPr>
          <a:xfrm>
            <a:off x="2169850" y="3695847"/>
            <a:ext cx="5123738" cy="1001085"/>
          </a:xfrm>
          <a:prstGeom prst="rect">
            <a:avLst/>
          </a:prstGeom>
          <a:solidFill>
            <a:schemeClr val="accent3">
              <a:lumMod val="20000"/>
              <a:lumOff val="80000"/>
            </a:schemeClr>
          </a:solidFill>
          <a:ln>
            <a:noFill/>
          </a:ln>
        </p:spPr>
        <p:txBody>
          <a:bodyPr spcFirstLastPara="1" wrap="square" lIns="91425" tIns="91425" rIns="91425" bIns="91425" anchor="t" anchorCtr="0">
            <a:noAutofit/>
          </a:bodyPr>
          <a:lstStyle/>
          <a:p>
            <a:pPr lvl="0" algn="ctr">
              <a:lnSpc>
                <a:spcPct val="115000"/>
              </a:lnSpc>
              <a:buClr>
                <a:schemeClr val="dk1"/>
              </a:buClr>
              <a:buSzPts val="1100"/>
            </a:pPr>
            <a:r>
              <a:rPr lang="es-ES" sz="1600" dirty="0">
                <a:solidFill>
                  <a:schemeClr val="tx1">
                    <a:lumMod val="50000"/>
                  </a:schemeClr>
                </a:solidFill>
                <a:latin typeface="Lato"/>
                <a:ea typeface="Lato"/>
                <a:cs typeface="Lato"/>
                <a:sym typeface="Lato"/>
              </a:rPr>
              <a:t>Se puede usar </a:t>
            </a:r>
            <a:r>
              <a:rPr lang="es-ES" sz="1600" b="1" dirty="0">
                <a:solidFill>
                  <a:schemeClr val="tx1">
                    <a:lumMod val="50000"/>
                  </a:schemeClr>
                </a:solidFill>
                <a:latin typeface="Lato"/>
                <a:ea typeface="Lato"/>
                <a:cs typeface="Lato"/>
                <a:sym typeface="Lato"/>
              </a:rPr>
              <a:t>Memento</a:t>
            </a:r>
            <a:r>
              <a:rPr lang="es-ES" sz="1600" dirty="0">
                <a:solidFill>
                  <a:schemeClr val="tx1">
                    <a:lumMod val="50000"/>
                  </a:schemeClr>
                </a:solidFill>
                <a:latin typeface="Lato"/>
                <a:ea typeface="Lato"/>
                <a:cs typeface="Lato"/>
                <a:sym typeface="Lato"/>
              </a:rPr>
              <a:t> junto con </a:t>
            </a:r>
            <a:r>
              <a:rPr lang="es-ES" sz="1600" b="1" dirty="0" err="1">
                <a:solidFill>
                  <a:schemeClr val="tx1">
                    <a:lumMod val="50000"/>
                  </a:schemeClr>
                </a:solidFill>
                <a:latin typeface="Lato"/>
                <a:ea typeface="Lato"/>
                <a:cs typeface="Lato"/>
                <a:sym typeface="Lato"/>
              </a:rPr>
              <a:t>Iterator</a:t>
            </a:r>
            <a:r>
              <a:rPr lang="es-ES" sz="1600" dirty="0">
                <a:solidFill>
                  <a:schemeClr val="tx1">
                    <a:lumMod val="50000"/>
                  </a:schemeClr>
                </a:solidFill>
                <a:latin typeface="Lato"/>
                <a:ea typeface="Lato"/>
                <a:cs typeface="Lato"/>
                <a:sym typeface="Lato"/>
              </a:rPr>
              <a:t> para capturar el estado de iteración actual y revertirlo si es necesario.</a:t>
            </a:r>
            <a:endParaRPr sz="1200" dirty="0">
              <a:solidFill>
                <a:schemeClr val="tx1">
                  <a:lumMod val="50000"/>
                </a:schemeClr>
              </a:solidFill>
              <a:latin typeface="Lato"/>
              <a:ea typeface="Lato"/>
              <a:cs typeface="Lato"/>
              <a:sym typeface="Lato"/>
            </a:endParaRPr>
          </a:p>
        </p:txBody>
      </p:sp>
      <p:sp>
        <p:nvSpPr>
          <p:cNvPr id="16" name="Google Shape;244;p28">
            <a:extLst>
              <a:ext uri="{FF2B5EF4-FFF2-40B4-BE49-F238E27FC236}">
                <a16:creationId xmlns:a16="http://schemas.microsoft.com/office/drawing/2014/main" id="{095A40B3-531F-4666-8D5F-858018D63BD6}"/>
              </a:ext>
            </a:extLst>
          </p:cNvPr>
          <p:cNvSpPr txBox="1"/>
          <p:nvPr/>
        </p:nvSpPr>
        <p:spPr>
          <a:xfrm>
            <a:off x="5383129" y="322011"/>
            <a:ext cx="3214771" cy="2687888"/>
          </a:xfrm>
          <a:prstGeom prst="rect">
            <a:avLst/>
          </a:prstGeom>
          <a:solidFill>
            <a:schemeClr val="accent4">
              <a:lumMod val="20000"/>
              <a:lumOff val="80000"/>
            </a:schemeClr>
          </a:solidFill>
          <a:ln>
            <a:noFill/>
          </a:ln>
        </p:spPr>
        <p:txBody>
          <a:bodyPr spcFirstLastPara="1" wrap="square" lIns="91425" tIns="91425" rIns="91425" bIns="91425" anchor="t" anchorCtr="0">
            <a:noAutofit/>
          </a:bodyPr>
          <a:lstStyle/>
          <a:p>
            <a:pPr lvl="0" algn="just">
              <a:lnSpc>
                <a:spcPts val="2200"/>
              </a:lnSpc>
              <a:buClr>
                <a:schemeClr val="dk1"/>
              </a:buClr>
              <a:buSzPts val="1100"/>
            </a:pPr>
            <a:r>
              <a:rPr lang="es-ES" sz="1600" dirty="0">
                <a:solidFill>
                  <a:schemeClr val="tx1">
                    <a:lumMod val="50000"/>
                  </a:schemeClr>
                </a:solidFill>
                <a:latin typeface="Lato"/>
                <a:ea typeface="Lato"/>
                <a:cs typeface="Lato"/>
                <a:sym typeface="Lato"/>
              </a:rPr>
              <a:t>A veces, </a:t>
            </a:r>
            <a:r>
              <a:rPr lang="es-ES" sz="1600" b="1" dirty="0" err="1">
                <a:solidFill>
                  <a:schemeClr val="tx1">
                    <a:lumMod val="50000"/>
                  </a:schemeClr>
                </a:solidFill>
                <a:latin typeface="Lato"/>
                <a:ea typeface="Lato"/>
                <a:cs typeface="Lato"/>
                <a:sym typeface="Lato"/>
              </a:rPr>
              <a:t>Prototype</a:t>
            </a:r>
            <a:r>
              <a:rPr lang="es-ES" sz="1600" dirty="0">
                <a:solidFill>
                  <a:schemeClr val="tx1">
                    <a:lumMod val="50000"/>
                  </a:schemeClr>
                </a:solidFill>
                <a:latin typeface="Lato"/>
                <a:ea typeface="Lato"/>
                <a:cs typeface="Lato"/>
                <a:sym typeface="Lato"/>
              </a:rPr>
              <a:t> puede ser una alternativa más simple a Memento. Esto funciona si el objeto, cuyo estado desea almacenar en el historial, es bastante sencillo y no tiene enlaces a recursos externos, o si los enlaces son fáciles de restablecer.</a:t>
            </a:r>
            <a:endParaRPr sz="1200" dirty="0">
              <a:solidFill>
                <a:schemeClr val="tx1">
                  <a:lumMod val="50000"/>
                </a:schemeClr>
              </a:solidFill>
              <a:latin typeface="Lato"/>
              <a:ea typeface="Lato"/>
              <a:cs typeface="Lato"/>
              <a:sym typeface="Lato"/>
            </a:endParaRPr>
          </a:p>
        </p:txBody>
      </p:sp>
      <p:sp>
        <p:nvSpPr>
          <p:cNvPr id="17" name="Google Shape;247;p28">
            <a:extLst>
              <a:ext uri="{FF2B5EF4-FFF2-40B4-BE49-F238E27FC236}">
                <a16:creationId xmlns:a16="http://schemas.microsoft.com/office/drawing/2014/main" id="{3D94CC77-7EB1-49EB-9CEF-77536EBE7252}"/>
              </a:ext>
            </a:extLst>
          </p:cNvPr>
          <p:cNvSpPr txBox="1"/>
          <p:nvPr/>
        </p:nvSpPr>
        <p:spPr>
          <a:xfrm>
            <a:off x="255751" y="322010"/>
            <a:ext cx="3920699" cy="2687889"/>
          </a:xfrm>
          <a:prstGeom prst="rect">
            <a:avLst/>
          </a:prstGeom>
          <a:solidFill>
            <a:schemeClr val="accent2">
              <a:lumMod val="20000"/>
              <a:lumOff val="80000"/>
            </a:schemeClr>
          </a:solidFill>
          <a:ln>
            <a:noFill/>
          </a:ln>
        </p:spPr>
        <p:txBody>
          <a:bodyPr spcFirstLastPara="1" wrap="square" lIns="91425" tIns="91425" rIns="91425" bIns="91425" anchor="t" anchorCtr="0">
            <a:noAutofit/>
          </a:bodyPr>
          <a:lstStyle/>
          <a:p>
            <a:pPr lvl="0" algn="just">
              <a:lnSpc>
                <a:spcPct val="150000"/>
              </a:lnSpc>
            </a:pPr>
            <a:r>
              <a:rPr lang="es-ES" sz="1600" dirty="0">
                <a:solidFill>
                  <a:schemeClr val="tx1">
                    <a:lumMod val="50000"/>
                  </a:schemeClr>
                </a:solidFill>
                <a:latin typeface="Lato"/>
                <a:ea typeface="Lato"/>
                <a:cs typeface="Lato"/>
                <a:sym typeface="Lato"/>
              </a:rPr>
              <a:t>Se puede usar </a:t>
            </a:r>
            <a:r>
              <a:rPr lang="es-ES" sz="1600" b="1" dirty="0" err="1">
                <a:solidFill>
                  <a:schemeClr val="tx1">
                    <a:lumMod val="50000"/>
                  </a:schemeClr>
                </a:solidFill>
                <a:latin typeface="Lato"/>
                <a:ea typeface="Lato"/>
                <a:cs typeface="Lato"/>
                <a:sym typeface="Lato"/>
              </a:rPr>
              <a:t>Command</a:t>
            </a:r>
            <a:r>
              <a:rPr lang="es-ES" sz="1600" dirty="0">
                <a:solidFill>
                  <a:schemeClr val="tx1">
                    <a:lumMod val="50000"/>
                  </a:schemeClr>
                </a:solidFill>
                <a:latin typeface="Lato"/>
                <a:ea typeface="Lato"/>
                <a:cs typeface="Lato"/>
                <a:sym typeface="Lato"/>
              </a:rPr>
              <a:t> y </a:t>
            </a:r>
            <a:r>
              <a:rPr lang="es-ES" sz="1600" b="1" dirty="0">
                <a:solidFill>
                  <a:schemeClr val="tx1">
                    <a:lumMod val="50000"/>
                  </a:schemeClr>
                </a:solidFill>
                <a:latin typeface="Lato"/>
                <a:ea typeface="Lato"/>
                <a:cs typeface="Lato"/>
                <a:sym typeface="Lato"/>
              </a:rPr>
              <a:t>Memento</a:t>
            </a:r>
            <a:r>
              <a:rPr lang="es-ES" sz="1600" dirty="0">
                <a:solidFill>
                  <a:schemeClr val="tx1">
                    <a:lumMod val="50000"/>
                  </a:schemeClr>
                </a:solidFill>
                <a:latin typeface="Lato"/>
                <a:ea typeface="Lato"/>
                <a:cs typeface="Lato"/>
                <a:sym typeface="Lato"/>
              </a:rPr>
              <a:t> juntos al implementar "deshacer". En este caso, los comandos son responsables de realizar varias operaciones sobre un objeto de destino, mientras que los </a:t>
            </a:r>
            <a:r>
              <a:rPr lang="es-ES" sz="1600" i="1" dirty="0">
                <a:solidFill>
                  <a:schemeClr val="tx1">
                    <a:lumMod val="50000"/>
                  </a:schemeClr>
                </a:solidFill>
                <a:latin typeface="Lato"/>
                <a:ea typeface="Lato"/>
                <a:cs typeface="Lato"/>
                <a:sym typeface="Lato"/>
              </a:rPr>
              <a:t>mementos</a:t>
            </a:r>
            <a:r>
              <a:rPr lang="es-ES" sz="1600" dirty="0">
                <a:solidFill>
                  <a:schemeClr val="tx1">
                    <a:lumMod val="50000"/>
                  </a:schemeClr>
                </a:solidFill>
                <a:latin typeface="Lato"/>
                <a:ea typeface="Lato"/>
                <a:cs typeface="Lato"/>
                <a:sym typeface="Lato"/>
              </a:rPr>
              <a:t> guardan el estado de ese objeto justo antes de que se ejecute un comando.</a:t>
            </a:r>
            <a:endParaRPr sz="1600" dirty="0">
              <a:solidFill>
                <a:schemeClr val="tx1">
                  <a:lumMod val="50000"/>
                </a:schemeClr>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4.</a:t>
            </a:r>
            <a:endParaRPr sz="7200" dirty="0">
              <a:solidFill>
                <a:schemeClr val="accent2"/>
              </a:solidFill>
            </a:endParaRPr>
          </a:p>
          <a:p>
            <a:pPr lvl="0"/>
            <a:r>
              <a:rPr lang="es-ES" dirty="0"/>
              <a:t>Ejemplo de Implementación</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35</a:t>
            </a:fld>
            <a:endParaRPr/>
          </a:p>
        </p:txBody>
      </p:sp>
      <p:pic>
        <p:nvPicPr>
          <p:cNvPr id="7172" name="Picture 4" descr="Download Code Icon Png Free - Coding For Kids PNG Image with No ...">
            <a:extLst>
              <a:ext uri="{FF2B5EF4-FFF2-40B4-BE49-F238E27FC236}">
                <a16:creationId xmlns:a16="http://schemas.microsoft.com/office/drawing/2014/main" id="{38E07EA1-D053-4599-86C5-73403CE640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22453" y="2942242"/>
            <a:ext cx="1026069" cy="85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10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pic>
        <p:nvPicPr>
          <p:cNvPr id="2" name="Imagen 1">
            <a:extLst>
              <a:ext uri="{FF2B5EF4-FFF2-40B4-BE49-F238E27FC236}">
                <a16:creationId xmlns:a16="http://schemas.microsoft.com/office/drawing/2014/main" id="{2C45EC6F-EB89-4F72-AB86-D2ECFDC3403D}"/>
              </a:ext>
            </a:extLst>
          </p:cNvPr>
          <p:cNvPicPr>
            <a:picLocks noChangeAspect="1"/>
          </p:cNvPicPr>
          <p:nvPr/>
        </p:nvPicPr>
        <p:blipFill>
          <a:blip r:embed="rId3"/>
          <a:stretch>
            <a:fillRect/>
          </a:stretch>
        </p:blipFill>
        <p:spPr>
          <a:xfrm>
            <a:off x="1536905" y="1762125"/>
            <a:ext cx="5997165" cy="2276475"/>
          </a:xfrm>
          <a:prstGeom prst="rect">
            <a:avLst/>
          </a:prstGeom>
        </p:spPr>
      </p:pic>
      <p:sp>
        <p:nvSpPr>
          <p:cNvPr id="8" name="Rectángulo 7">
            <a:extLst>
              <a:ext uri="{FF2B5EF4-FFF2-40B4-BE49-F238E27FC236}">
                <a16:creationId xmlns:a16="http://schemas.microsoft.com/office/drawing/2014/main" id="{A0036FBF-2FC5-4444-8FCC-AF9C206E3219}"/>
              </a:ext>
            </a:extLst>
          </p:cNvPr>
          <p:cNvSpPr/>
          <p:nvPr/>
        </p:nvSpPr>
        <p:spPr>
          <a:xfrm>
            <a:off x="627923" y="146884"/>
            <a:ext cx="7852651" cy="1531573"/>
          </a:xfrm>
          <a:prstGeom prst="rect">
            <a:avLst/>
          </a:prstGeom>
          <a:solidFill>
            <a:schemeClr val="accent2">
              <a:lumMod val="20000"/>
              <a:lumOff val="80000"/>
            </a:schemeClr>
          </a:solidFill>
        </p:spPr>
        <p:txBody>
          <a:bodyPr wrap="square">
            <a:spAutoFit/>
          </a:bodyPr>
          <a:lstStyle/>
          <a:p>
            <a:pPr algn="just">
              <a:lnSpc>
                <a:spcPts val="1900"/>
              </a:lnSpc>
            </a:pPr>
            <a:r>
              <a:rPr lang="es-MX" b="1" dirty="0">
                <a:latin typeface="Lato" panose="020F0502020204030203" pitchFamily="34" charset="0"/>
              </a:rPr>
              <a:t>En la creación una aplicación de editor de texto simple. Se decide permitir a los usuarios deshacer cualquier operación realizada en el texto, una característica tan común hoy en día.</a:t>
            </a:r>
          </a:p>
          <a:p>
            <a:pPr algn="just">
              <a:lnSpc>
                <a:spcPts val="1900"/>
              </a:lnSpc>
            </a:pPr>
            <a:r>
              <a:rPr lang="es-MX" b="1" dirty="0">
                <a:latin typeface="Lato" panose="020F0502020204030203" pitchFamily="34" charset="0"/>
              </a:rPr>
              <a:t>Antes de realizar cualquier operación, la aplicación registra el estado de todos los objetos y la guarda en algún almacenamiento. Más tarde, cuando un usuario decide revertir una acción, la aplicación obtiene la última instantánea del historial y la usa para restaurar el estado de todos los objetos.</a:t>
            </a:r>
          </a:p>
        </p:txBody>
      </p:sp>
      <p:sp>
        <p:nvSpPr>
          <p:cNvPr id="4" name="Rectángulo 3">
            <a:extLst>
              <a:ext uri="{FF2B5EF4-FFF2-40B4-BE49-F238E27FC236}">
                <a16:creationId xmlns:a16="http://schemas.microsoft.com/office/drawing/2014/main" id="{EA965D03-C915-4B4F-B46C-608D081FC246}"/>
              </a:ext>
            </a:extLst>
          </p:cNvPr>
          <p:cNvSpPr/>
          <p:nvPr/>
        </p:nvSpPr>
        <p:spPr>
          <a:xfrm>
            <a:off x="1193800" y="4173713"/>
            <a:ext cx="7197874" cy="523220"/>
          </a:xfrm>
          <a:prstGeom prst="rect">
            <a:avLst/>
          </a:prstGeom>
        </p:spPr>
        <p:txBody>
          <a:bodyPr wrap="square">
            <a:spAutoFit/>
          </a:bodyPr>
          <a:lstStyle/>
          <a:p>
            <a:r>
              <a:rPr lang="es-MX" i="1" dirty="0">
                <a:solidFill>
                  <a:schemeClr val="bg1">
                    <a:lumMod val="50000"/>
                  </a:schemeClr>
                </a:solidFill>
              </a:rPr>
              <a:t>Antes de ejecutar una operación, la aplicación guarda una instantánea del estado de los objetos, que luego se puede utilizar para restaurar los objetos a su estado anterior.</a:t>
            </a:r>
          </a:p>
        </p:txBody>
      </p:sp>
    </p:spTree>
    <p:extLst>
      <p:ext uri="{BB962C8B-B14F-4D97-AF65-F5344CB8AC3E}">
        <p14:creationId xmlns:p14="http://schemas.microsoft.com/office/powerpoint/2010/main" val="2653880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8" name="Rectángulo 7">
            <a:extLst>
              <a:ext uri="{FF2B5EF4-FFF2-40B4-BE49-F238E27FC236}">
                <a16:creationId xmlns:a16="http://schemas.microsoft.com/office/drawing/2014/main" id="{A0036FBF-2FC5-4444-8FCC-AF9C206E3219}"/>
              </a:ext>
            </a:extLst>
          </p:cNvPr>
          <p:cNvSpPr/>
          <p:nvPr/>
        </p:nvSpPr>
        <p:spPr>
          <a:xfrm>
            <a:off x="104017" y="248667"/>
            <a:ext cx="2435983" cy="4699107"/>
          </a:xfrm>
          <a:prstGeom prst="rect">
            <a:avLst/>
          </a:prstGeom>
          <a:solidFill>
            <a:schemeClr val="accent2">
              <a:lumMod val="20000"/>
              <a:lumOff val="80000"/>
            </a:schemeClr>
          </a:solidFill>
        </p:spPr>
        <p:txBody>
          <a:bodyPr wrap="square">
            <a:spAutoFit/>
          </a:bodyPr>
          <a:lstStyle/>
          <a:p>
            <a:pPr algn="just">
              <a:lnSpc>
                <a:spcPts val="1900"/>
              </a:lnSpc>
            </a:pPr>
            <a:r>
              <a:rPr lang="es-ES" b="1" dirty="0">
                <a:latin typeface="Lato" panose="020F0502020204030203" pitchFamily="34" charset="0"/>
              </a:rPr>
              <a:t>El patrón sugiere almacenar la copia del estado del objeto en un objeto especial llamado </a:t>
            </a:r>
            <a:r>
              <a:rPr lang="es-ES" b="1" i="1" dirty="0">
                <a:latin typeface="Lato" panose="020F0502020204030203" pitchFamily="34" charset="0"/>
              </a:rPr>
              <a:t>memento</a:t>
            </a:r>
            <a:r>
              <a:rPr lang="es-ES" b="1" dirty="0">
                <a:latin typeface="Lato" panose="020F0502020204030203" pitchFamily="34" charset="0"/>
              </a:rPr>
              <a:t>. El contenido del </a:t>
            </a:r>
            <a:r>
              <a:rPr lang="es-ES" b="1" i="1" dirty="0">
                <a:latin typeface="Lato" panose="020F0502020204030203" pitchFamily="34" charset="0"/>
              </a:rPr>
              <a:t>memento</a:t>
            </a:r>
            <a:r>
              <a:rPr lang="es-ES" b="1" dirty="0">
                <a:latin typeface="Lato" panose="020F0502020204030203" pitchFamily="34" charset="0"/>
              </a:rPr>
              <a:t> no es accesible para ningún otro objeto, excepto el que lo produjo. </a:t>
            </a:r>
          </a:p>
          <a:p>
            <a:pPr algn="just">
              <a:lnSpc>
                <a:spcPts val="1900"/>
              </a:lnSpc>
            </a:pPr>
            <a:r>
              <a:rPr lang="es-ES" b="1" dirty="0">
                <a:latin typeface="Lato" panose="020F0502020204030203" pitchFamily="34" charset="0"/>
              </a:rPr>
              <a:t>Otros objetos deben comunicarse con </a:t>
            </a:r>
            <a:r>
              <a:rPr lang="es-ES" b="1" i="1" dirty="0">
                <a:latin typeface="Lato" panose="020F0502020204030203" pitchFamily="34" charset="0"/>
              </a:rPr>
              <a:t>mementos</a:t>
            </a:r>
            <a:r>
              <a:rPr lang="es-ES" b="1" dirty="0">
                <a:latin typeface="Lato" panose="020F0502020204030203" pitchFamily="34" charset="0"/>
              </a:rPr>
              <a:t> utilizando una interfaz limitada que puede permitir obtener los metadatos de la instantánea (tiempo de creación, el nombre de la operación realizada, etc.), pero no el estado del objeto original contenido en la instantánea.</a:t>
            </a:r>
            <a:endParaRPr lang="es-MX" b="1" dirty="0">
              <a:latin typeface="Lato" panose="020F0502020204030203" pitchFamily="34" charset="0"/>
            </a:endParaRPr>
          </a:p>
        </p:txBody>
      </p:sp>
      <p:pic>
        <p:nvPicPr>
          <p:cNvPr id="11266" name="Picture 2" descr="The originator has full access to the memento, whereas the caretaker can only access the metadata">
            <a:extLst>
              <a:ext uri="{FF2B5EF4-FFF2-40B4-BE49-F238E27FC236}">
                <a16:creationId xmlns:a16="http://schemas.microsoft.com/office/drawing/2014/main" id="{B3F24D88-B67C-4166-B6D2-550730236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065" y="-84376"/>
            <a:ext cx="6092539" cy="4494496"/>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B4407841-5564-4AD1-A158-BCB56A9DAF68}"/>
              </a:ext>
            </a:extLst>
          </p:cNvPr>
          <p:cNvSpPr/>
          <p:nvPr/>
        </p:nvSpPr>
        <p:spPr>
          <a:xfrm>
            <a:off x="3222077" y="4410120"/>
            <a:ext cx="5727527" cy="523220"/>
          </a:xfrm>
          <a:prstGeom prst="rect">
            <a:avLst/>
          </a:prstGeom>
        </p:spPr>
        <p:txBody>
          <a:bodyPr wrap="square">
            <a:spAutoFit/>
          </a:bodyPr>
          <a:lstStyle/>
          <a:p>
            <a:pPr algn="ctr"/>
            <a:r>
              <a:rPr lang="es-ES" i="1" dirty="0">
                <a:solidFill>
                  <a:schemeClr val="bg1">
                    <a:lumMod val="50000"/>
                  </a:schemeClr>
                </a:solidFill>
              </a:rPr>
              <a:t>El autor tiene acceso completo al recuerdo, mientras que el cuidador solo puede acceder a los metadatos.</a:t>
            </a:r>
            <a:endParaRPr lang="es-MX" i="1" dirty="0">
              <a:solidFill>
                <a:schemeClr val="bg1">
                  <a:lumMod val="50000"/>
                </a:schemeClr>
              </a:solidFill>
            </a:endParaRPr>
          </a:p>
        </p:txBody>
      </p:sp>
    </p:spTree>
    <p:extLst>
      <p:ext uri="{BB962C8B-B14F-4D97-AF65-F5344CB8AC3E}">
        <p14:creationId xmlns:p14="http://schemas.microsoft.com/office/powerpoint/2010/main" val="200312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8" name="Rectángulo 7">
            <a:extLst>
              <a:ext uri="{FF2B5EF4-FFF2-40B4-BE49-F238E27FC236}">
                <a16:creationId xmlns:a16="http://schemas.microsoft.com/office/drawing/2014/main" id="{A0036FBF-2FC5-4444-8FCC-AF9C206E3219}"/>
              </a:ext>
            </a:extLst>
          </p:cNvPr>
          <p:cNvSpPr/>
          <p:nvPr/>
        </p:nvSpPr>
        <p:spPr>
          <a:xfrm>
            <a:off x="578542" y="1213867"/>
            <a:ext cx="8176383" cy="2506199"/>
          </a:xfrm>
          <a:prstGeom prst="rect">
            <a:avLst/>
          </a:prstGeom>
          <a:solidFill>
            <a:schemeClr val="accent2">
              <a:lumMod val="20000"/>
              <a:lumOff val="80000"/>
            </a:schemeClr>
          </a:solidFill>
        </p:spPr>
        <p:txBody>
          <a:bodyPr wrap="square">
            <a:spAutoFit/>
          </a:bodyPr>
          <a:lstStyle/>
          <a:p>
            <a:pPr algn="ctr">
              <a:lnSpc>
                <a:spcPts val="1900"/>
              </a:lnSpc>
            </a:pPr>
            <a:r>
              <a:rPr lang="es-ES" sz="1600" b="1" dirty="0">
                <a:latin typeface="Lato" panose="020F0502020204030203" pitchFamily="34" charset="0"/>
              </a:rPr>
              <a:t>Podemos crear una clase </a:t>
            </a:r>
            <a:r>
              <a:rPr lang="es-ES" sz="1600" b="1" i="1" dirty="0">
                <a:latin typeface="Lato" panose="020F0502020204030203" pitchFamily="34" charset="0"/>
              </a:rPr>
              <a:t>Historial </a:t>
            </a:r>
            <a:r>
              <a:rPr lang="es-ES" sz="1600" b="1" dirty="0">
                <a:latin typeface="Lato" panose="020F0502020204030203" pitchFamily="34" charset="0"/>
              </a:rPr>
              <a:t>separada para actuar como el </a:t>
            </a:r>
            <a:r>
              <a:rPr lang="es-ES" sz="1600" b="1" i="1" dirty="0" err="1">
                <a:latin typeface="Lato" panose="020F0502020204030203" pitchFamily="34" charset="0"/>
              </a:rPr>
              <a:t>caretaker</a:t>
            </a:r>
            <a:r>
              <a:rPr lang="es-ES" sz="1600" b="1" dirty="0">
                <a:latin typeface="Lato" panose="020F0502020204030203" pitchFamily="34" charset="0"/>
              </a:rPr>
              <a:t>. </a:t>
            </a:r>
          </a:p>
          <a:p>
            <a:pPr algn="ctr">
              <a:lnSpc>
                <a:spcPts val="1900"/>
              </a:lnSpc>
            </a:pPr>
            <a:endParaRPr lang="es-ES" sz="1600" b="1" dirty="0">
              <a:latin typeface="Lato" panose="020F0502020204030203" pitchFamily="34" charset="0"/>
            </a:endParaRPr>
          </a:p>
          <a:p>
            <a:pPr algn="ctr">
              <a:lnSpc>
                <a:spcPts val="1900"/>
              </a:lnSpc>
            </a:pPr>
            <a:r>
              <a:rPr lang="es-ES" sz="1600" b="1" dirty="0">
                <a:latin typeface="Lato" panose="020F0502020204030203" pitchFamily="34" charset="0"/>
              </a:rPr>
              <a:t>Una pila de </a:t>
            </a:r>
            <a:r>
              <a:rPr lang="es-ES" sz="1600" b="1" i="1" dirty="0">
                <a:latin typeface="Lato" panose="020F0502020204030203" pitchFamily="34" charset="0"/>
              </a:rPr>
              <a:t>mementos</a:t>
            </a:r>
            <a:r>
              <a:rPr lang="es-ES" sz="1600" b="1" dirty="0">
                <a:latin typeface="Lato" panose="020F0502020204030203" pitchFamily="34" charset="0"/>
              </a:rPr>
              <a:t> almacenados dentro del </a:t>
            </a:r>
            <a:r>
              <a:rPr lang="es-ES" sz="1600" b="1" i="1" dirty="0" err="1">
                <a:latin typeface="Lato" panose="020F0502020204030203" pitchFamily="34" charset="0"/>
              </a:rPr>
              <a:t>caretaker</a:t>
            </a:r>
            <a:r>
              <a:rPr lang="es-ES" sz="1600" b="1" dirty="0">
                <a:latin typeface="Lato" panose="020F0502020204030203" pitchFamily="34" charset="0"/>
              </a:rPr>
              <a:t> crecerá cada vez que el editor esté a punto de ejecutar una operación. Incluso podría representar esta pila dentro de la interfaz de usuario de la aplicación, mostrando el historial de operaciones realizadas previamente a un usuario.</a:t>
            </a:r>
          </a:p>
          <a:p>
            <a:pPr algn="ctr">
              <a:lnSpc>
                <a:spcPts val="1900"/>
              </a:lnSpc>
            </a:pPr>
            <a:endParaRPr lang="es-ES" sz="1600" b="1" dirty="0">
              <a:latin typeface="Lato" panose="020F0502020204030203" pitchFamily="34" charset="0"/>
            </a:endParaRPr>
          </a:p>
          <a:p>
            <a:pPr algn="ctr">
              <a:lnSpc>
                <a:spcPts val="1900"/>
              </a:lnSpc>
            </a:pPr>
            <a:r>
              <a:rPr lang="es-ES" sz="1600" b="1" dirty="0">
                <a:latin typeface="Lato" panose="020F0502020204030203" pitchFamily="34" charset="0"/>
              </a:rPr>
              <a:t>Cuando un usuario activa el deshacer, el historial toma el recuerdo más reciente de la pila y lo devuelve al editor, solicitando una reversión. Como el editor tiene acceso completo al recuerdo, cambia su propio estado con los valores tomados del recuerdo.</a:t>
            </a:r>
            <a:endParaRPr lang="es-MX" sz="1600" b="1" dirty="0">
              <a:latin typeface="Lato" panose="020F0502020204030203" pitchFamily="34" charset="0"/>
            </a:endParaRPr>
          </a:p>
        </p:txBody>
      </p:sp>
    </p:spTree>
    <p:extLst>
      <p:ext uri="{BB962C8B-B14F-4D97-AF65-F5344CB8AC3E}">
        <p14:creationId xmlns:p14="http://schemas.microsoft.com/office/powerpoint/2010/main" val="376561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536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EJEMPLOS USANDO COMMAND &amp; MEMENTO</a:t>
            </a:r>
            <a:br>
              <a:rPr lang="es-419" dirty="0"/>
            </a:br>
            <a:endParaRPr dirty="0"/>
          </a:p>
        </p:txBody>
      </p:sp>
    </p:spTree>
    <p:extLst>
      <p:ext uri="{BB962C8B-B14F-4D97-AF65-F5344CB8AC3E}">
        <p14:creationId xmlns:p14="http://schemas.microsoft.com/office/powerpoint/2010/main" val="188474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050" name="Picture 2" descr="Structure of the Command design pattern">
            <a:extLst>
              <a:ext uri="{FF2B5EF4-FFF2-40B4-BE49-F238E27FC236}">
                <a16:creationId xmlns:a16="http://schemas.microsoft.com/office/drawing/2014/main" id="{6ECF616E-D4E1-4EC5-92C0-C8C92481B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89" y="347975"/>
            <a:ext cx="7697197" cy="452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830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pic>
        <p:nvPicPr>
          <p:cNvPr id="3" name="Imagen 2">
            <a:extLst>
              <a:ext uri="{FF2B5EF4-FFF2-40B4-BE49-F238E27FC236}">
                <a16:creationId xmlns:a16="http://schemas.microsoft.com/office/drawing/2014/main" id="{C23E7221-1F79-4243-8E69-89F8F1DFAC6F}"/>
              </a:ext>
            </a:extLst>
          </p:cNvPr>
          <p:cNvPicPr>
            <a:picLocks noChangeAspect="1"/>
          </p:cNvPicPr>
          <p:nvPr/>
        </p:nvPicPr>
        <p:blipFill>
          <a:blip r:embed="rId4"/>
          <a:stretch>
            <a:fillRect/>
          </a:stretch>
        </p:blipFill>
        <p:spPr>
          <a:xfrm>
            <a:off x="212644" y="470757"/>
            <a:ext cx="4079360" cy="3748818"/>
          </a:xfrm>
          <a:prstGeom prst="rect">
            <a:avLst/>
          </a:prstGeom>
        </p:spPr>
      </p:pic>
      <p:pic>
        <p:nvPicPr>
          <p:cNvPr id="4" name="Imagen 3">
            <a:extLst>
              <a:ext uri="{FF2B5EF4-FFF2-40B4-BE49-F238E27FC236}">
                <a16:creationId xmlns:a16="http://schemas.microsoft.com/office/drawing/2014/main" id="{8DD0C59A-3419-422D-ABE0-223B54B64950}"/>
              </a:ext>
            </a:extLst>
          </p:cNvPr>
          <p:cNvPicPr>
            <a:picLocks noChangeAspect="1"/>
          </p:cNvPicPr>
          <p:nvPr/>
        </p:nvPicPr>
        <p:blipFill>
          <a:blip r:embed="rId5"/>
          <a:stretch>
            <a:fillRect/>
          </a:stretch>
        </p:blipFill>
        <p:spPr>
          <a:xfrm>
            <a:off x="4851996" y="81859"/>
            <a:ext cx="3902929" cy="2766444"/>
          </a:xfrm>
          <a:prstGeom prst="rect">
            <a:avLst/>
          </a:prstGeom>
        </p:spPr>
      </p:pic>
      <p:pic>
        <p:nvPicPr>
          <p:cNvPr id="7" name="Imagen 6">
            <a:extLst>
              <a:ext uri="{FF2B5EF4-FFF2-40B4-BE49-F238E27FC236}">
                <a16:creationId xmlns:a16="http://schemas.microsoft.com/office/drawing/2014/main" id="{C060BF51-1C13-422A-9634-A7E27D7E085D}"/>
              </a:ext>
            </a:extLst>
          </p:cNvPr>
          <p:cNvPicPr>
            <a:picLocks noChangeAspect="1"/>
          </p:cNvPicPr>
          <p:nvPr/>
        </p:nvPicPr>
        <p:blipFill>
          <a:blip r:embed="rId6"/>
          <a:stretch>
            <a:fillRect/>
          </a:stretch>
        </p:blipFill>
        <p:spPr>
          <a:xfrm>
            <a:off x="5093734" y="2848304"/>
            <a:ext cx="3173151" cy="2005380"/>
          </a:xfrm>
          <a:prstGeom prst="rect">
            <a:avLst/>
          </a:prstGeom>
        </p:spPr>
      </p:pic>
      <p:pic>
        <p:nvPicPr>
          <p:cNvPr id="10" name="Imagen 9">
            <a:extLst>
              <a:ext uri="{FF2B5EF4-FFF2-40B4-BE49-F238E27FC236}">
                <a16:creationId xmlns:a16="http://schemas.microsoft.com/office/drawing/2014/main" id="{C5333D32-9624-4453-939A-CC09B0F7E006}"/>
              </a:ext>
            </a:extLst>
          </p:cNvPr>
          <p:cNvPicPr>
            <a:picLocks noChangeAspect="1"/>
          </p:cNvPicPr>
          <p:nvPr/>
        </p:nvPicPr>
        <p:blipFill rotWithShape="1">
          <a:blip r:embed="rId5"/>
          <a:srcRect t="66377" r="95729"/>
          <a:stretch/>
        </p:blipFill>
        <p:spPr>
          <a:xfrm>
            <a:off x="4851996" y="2848303"/>
            <a:ext cx="241738" cy="2005380"/>
          </a:xfrm>
          <a:prstGeom prst="rect">
            <a:avLst/>
          </a:prstGeom>
        </p:spPr>
      </p:pic>
      <p:pic>
        <p:nvPicPr>
          <p:cNvPr id="11" name="Imagen 10">
            <a:extLst>
              <a:ext uri="{FF2B5EF4-FFF2-40B4-BE49-F238E27FC236}">
                <a16:creationId xmlns:a16="http://schemas.microsoft.com/office/drawing/2014/main" id="{FA3E922D-3F37-4DEC-A3FD-0A8D8641625E}"/>
              </a:ext>
            </a:extLst>
          </p:cNvPr>
          <p:cNvPicPr>
            <a:picLocks noChangeAspect="1"/>
          </p:cNvPicPr>
          <p:nvPr/>
        </p:nvPicPr>
        <p:blipFill rotWithShape="1">
          <a:blip r:embed="rId5"/>
          <a:srcRect t="66377" r="95729"/>
          <a:stretch/>
        </p:blipFill>
        <p:spPr>
          <a:xfrm>
            <a:off x="8238837" y="2691553"/>
            <a:ext cx="516088" cy="2005380"/>
          </a:xfrm>
          <a:prstGeom prst="rect">
            <a:avLst/>
          </a:prstGeom>
        </p:spPr>
      </p:pic>
    </p:spTree>
    <p:extLst>
      <p:ext uri="{BB962C8B-B14F-4D97-AF65-F5344CB8AC3E}">
        <p14:creationId xmlns:p14="http://schemas.microsoft.com/office/powerpoint/2010/main" val="373059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pic>
        <p:nvPicPr>
          <p:cNvPr id="2050" name="Picture 2" descr="Structure of the Memento example">
            <a:extLst>
              <a:ext uri="{FF2B5EF4-FFF2-40B4-BE49-F238E27FC236}">
                <a16:creationId xmlns:a16="http://schemas.microsoft.com/office/drawing/2014/main" id="{03404350-83D5-4AC5-8CA1-123416ADC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653" y="420853"/>
            <a:ext cx="6100693" cy="14234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A8BF0999-7589-44E9-9634-A88E5F32FAD8}"/>
              </a:ext>
            </a:extLst>
          </p:cNvPr>
          <p:cNvSpPr/>
          <p:nvPr/>
        </p:nvSpPr>
        <p:spPr>
          <a:xfrm>
            <a:off x="4500591" y="2386522"/>
            <a:ext cx="4528684" cy="2123658"/>
          </a:xfrm>
          <a:prstGeom prst="rect">
            <a:avLst/>
          </a:prstGeom>
        </p:spPr>
        <p:txBody>
          <a:bodyPr wrap="square">
            <a:spAutoFit/>
          </a:bodyPr>
          <a:lstStyle/>
          <a:p>
            <a:pPr algn="ctr"/>
            <a:r>
              <a:rPr lang="es-MX" sz="1200" dirty="0">
                <a:latin typeface="Lato" panose="020F0502020204030203" pitchFamily="34" charset="0"/>
              </a:rPr>
              <a:t>La clase memento no declara ningún campo público, captador o definidor.</a:t>
            </a:r>
          </a:p>
          <a:p>
            <a:pPr algn="ctr"/>
            <a:endParaRPr lang="es-MX" sz="1200" dirty="0">
              <a:latin typeface="Lato" panose="020F0502020204030203" pitchFamily="34" charset="0"/>
            </a:endParaRPr>
          </a:p>
          <a:p>
            <a:pPr algn="ctr"/>
            <a:r>
              <a:rPr lang="es-MX" sz="1200" dirty="0">
                <a:latin typeface="Lato" panose="020F0502020204030203" pitchFamily="34" charset="0"/>
              </a:rPr>
              <a:t>Por lo tanto, ningún objeto puede alterar su contenido. Los </a:t>
            </a:r>
            <a:r>
              <a:rPr lang="es-MX" sz="1200" i="1" dirty="0">
                <a:latin typeface="Lato" panose="020F0502020204030203" pitchFamily="34" charset="0"/>
              </a:rPr>
              <a:t>mementos</a:t>
            </a:r>
            <a:r>
              <a:rPr lang="es-MX" sz="1200" dirty="0">
                <a:latin typeface="Lato" panose="020F0502020204030203" pitchFamily="34" charset="0"/>
              </a:rPr>
              <a:t> están vinculados al objeto editor que los creó. Esto permite que un </a:t>
            </a:r>
            <a:r>
              <a:rPr lang="es-MX" sz="1200" i="1" dirty="0">
                <a:latin typeface="Lato" panose="020F0502020204030203" pitchFamily="34" charset="0"/>
              </a:rPr>
              <a:t>memento</a:t>
            </a:r>
            <a:r>
              <a:rPr lang="es-MX" sz="1200" dirty="0">
                <a:latin typeface="Lato" panose="020F0502020204030203" pitchFamily="34" charset="0"/>
              </a:rPr>
              <a:t> restaure el estado del editor vinculado al pasar los datos a través de </a:t>
            </a:r>
            <a:r>
              <a:rPr lang="es-MX" sz="1200" dirty="0" err="1">
                <a:latin typeface="Lato" panose="020F0502020204030203" pitchFamily="34" charset="0"/>
              </a:rPr>
              <a:t>setters</a:t>
            </a:r>
            <a:r>
              <a:rPr lang="es-MX" sz="1200" dirty="0">
                <a:latin typeface="Lato" panose="020F0502020204030203" pitchFamily="34" charset="0"/>
              </a:rPr>
              <a:t> en el objeto del editor. </a:t>
            </a:r>
          </a:p>
          <a:p>
            <a:pPr algn="ctr"/>
            <a:endParaRPr lang="es-MX" sz="1200" dirty="0">
              <a:latin typeface="Lato" panose="020F0502020204030203" pitchFamily="34" charset="0"/>
            </a:endParaRPr>
          </a:p>
          <a:p>
            <a:pPr algn="ctr"/>
            <a:r>
              <a:rPr lang="es-MX" sz="1200" dirty="0">
                <a:latin typeface="Lato" panose="020F0502020204030203" pitchFamily="34" charset="0"/>
              </a:rPr>
              <a:t>Como los </a:t>
            </a:r>
            <a:r>
              <a:rPr lang="es-MX" sz="1200" i="1" dirty="0">
                <a:latin typeface="Lato" panose="020F0502020204030203" pitchFamily="34" charset="0"/>
              </a:rPr>
              <a:t>mementos</a:t>
            </a:r>
            <a:r>
              <a:rPr lang="es-MX" sz="1200" dirty="0">
                <a:latin typeface="Lato" panose="020F0502020204030203" pitchFamily="34" charset="0"/>
              </a:rPr>
              <a:t> están vinculados a objetos específicos del editor, puede hacer que su aplicación admita varias ventanas de editor independientes con una pila de deshacer centralizada.</a:t>
            </a:r>
          </a:p>
        </p:txBody>
      </p:sp>
      <p:sp>
        <p:nvSpPr>
          <p:cNvPr id="6" name="Rectángulo 5">
            <a:extLst>
              <a:ext uri="{FF2B5EF4-FFF2-40B4-BE49-F238E27FC236}">
                <a16:creationId xmlns:a16="http://schemas.microsoft.com/office/drawing/2014/main" id="{2018DD0C-4D40-49D8-9834-D449A2A19E1D}"/>
              </a:ext>
            </a:extLst>
          </p:cNvPr>
          <p:cNvSpPr/>
          <p:nvPr/>
        </p:nvSpPr>
        <p:spPr>
          <a:xfrm>
            <a:off x="308783" y="2478855"/>
            <a:ext cx="3409331" cy="1938992"/>
          </a:xfrm>
          <a:prstGeom prst="rect">
            <a:avLst/>
          </a:prstGeom>
        </p:spPr>
        <p:txBody>
          <a:bodyPr wrap="square">
            <a:spAutoFit/>
          </a:bodyPr>
          <a:lstStyle/>
          <a:p>
            <a:pPr algn="ctr"/>
            <a:r>
              <a:rPr lang="es-MX" sz="1200" dirty="0"/>
              <a:t>Los objetos de comando actúan como </a:t>
            </a:r>
            <a:r>
              <a:rPr lang="es-MX" sz="1200" i="1" dirty="0" err="1"/>
              <a:t>caretakers</a:t>
            </a:r>
            <a:r>
              <a:rPr lang="es-MX" sz="1200" dirty="0"/>
              <a:t>. </a:t>
            </a:r>
          </a:p>
          <a:p>
            <a:pPr algn="ctr"/>
            <a:endParaRPr lang="es-MX" sz="1200" dirty="0"/>
          </a:p>
          <a:p>
            <a:pPr algn="ctr"/>
            <a:r>
              <a:rPr lang="es-MX" sz="1200" dirty="0"/>
              <a:t>Buscan el </a:t>
            </a:r>
            <a:r>
              <a:rPr lang="es-MX" sz="1200" i="1" dirty="0"/>
              <a:t>memento</a:t>
            </a:r>
            <a:r>
              <a:rPr lang="es-MX" sz="1200" dirty="0"/>
              <a:t> del editor antes de ejecutar operaciones relacionadas con los comandos.</a:t>
            </a:r>
          </a:p>
          <a:p>
            <a:pPr algn="ctr"/>
            <a:endParaRPr lang="es-MX" sz="1200" dirty="0"/>
          </a:p>
          <a:p>
            <a:pPr algn="ctr"/>
            <a:r>
              <a:rPr lang="es-MX" sz="1200" dirty="0"/>
              <a:t> Cuando un usuario intenta deshacer el comando más reciente, el editor puede usar el </a:t>
            </a:r>
            <a:r>
              <a:rPr lang="es-MX" sz="1200" i="1" dirty="0">
                <a:latin typeface="Lato" panose="020F0502020204030203" pitchFamily="34" charset="0"/>
              </a:rPr>
              <a:t>memento</a:t>
            </a:r>
            <a:r>
              <a:rPr lang="es-MX" sz="1200" dirty="0"/>
              <a:t> almacenado en ese comando para volver al estado anterior.</a:t>
            </a:r>
          </a:p>
        </p:txBody>
      </p:sp>
    </p:spTree>
    <p:extLst>
      <p:ext uri="{BB962C8B-B14F-4D97-AF65-F5344CB8AC3E}">
        <p14:creationId xmlns:p14="http://schemas.microsoft.com/office/powerpoint/2010/main" val="3643127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8" name="Rectángulo 7">
            <a:hlinkClick r:id="rId4"/>
            <a:extLst>
              <a:ext uri="{FF2B5EF4-FFF2-40B4-BE49-F238E27FC236}">
                <a16:creationId xmlns:a16="http://schemas.microsoft.com/office/drawing/2014/main" id="{A0036FBF-2FC5-4444-8FCC-AF9C206E3219}"/>
              </a:ext>
            </a:extLst>
          </p:cNvPr>
          <p:cNvSpPr/>
          <p:nvPr/>
        </p:nvSpPr>
        <p:spPr>
          <a:xfrm>
            <a:off x="239830" y="1301217"/>
            <a:ext cx="3480832" cy="1066959"/>
          </a:xfrm>
          <a:prstGeom prst="rect">
            <a:avLst/>
          </a:prstGeom>
          <a:noFill/>
        </p:spPr>
        <p:txBody>
          <a:bodyPr wrap="square">
            <a:spAutoFit/>
          </a:bodyPr>
          <a:lstStyle/>
          <a:p>
            <a:pPr algn="ctr">
              <a:lnSpc>
                <a:spcPts val="1900"/>
              </a:lnSpc>
            </a:pPr>
            <a:r>
              <a:rPr lang="es-ES" sz="1600" b="1" dirty="0">
                <a:latin typeface="Lato" panose="020F0502020204030203" pitchFamily="34" charset="0"/>
                <a:hlinkClick r:id="rId4"/>
              </a:rPr>
              <a:t>https://github.com/RefactoringGuru/design-patterns-java/tree/master/src/refactoring_guru/memento/example</a:t>
            </a:r>
            <a:endParaRPr lang="es-MX" sz="1600" b="1" dirty="0">
              <a:latin typeface="Lato" panose="020F0502020204030203" pitchFamily="34" charset="0"/>
            </a:endParaRPr>
          </a:p>
        </p:txBody>
      </p:sp>
      <p:pic>
        <p:nvPicPr>
          <p:cNvPr id="3" name="Imagen 2" descr="Imagen que contiene firmar, oscuro, calle, blanco&#10;&#10;Descripción generada automáticamente">
            <a:extLst>
              <a:ext uri="{FF2B5EF4-FFF2-40B4-BE49-F238E27FC236}">
                <a16:creationId xmlns:a16="http://schemas.microsoft.com/office/drawing/2014/main" id="{4BACED47-2513-4DD9-87ED-033EEEFE6A54}"/>
              </a:ext>
            </a:extLst>
          </p:cNvPr>
          <p:cNvPicPr>
            <a:picLocks noChangeAspect="1"/>
          </p:cNvPicPr>
          <p:nvPr/>
        </p:nvPicPr>
        <p:blipFill>
          <a:blip r:embed="rId5"/>
          <a:stretch>
            <a:fillRect/>
          </a:stretch>
        </p:blipFill>
        <p:spPr>
          <a:xfrm>
            <a:off x="735117" y="484860"/>
            <a:ext cx="2123090" cy="870467"/>
          </a:xfrm>
          <a:prstGeom prst="rect">
            <a:avLst/>
          </a:prstGeom>
        </p:spPr>
      </p:pic>
      <p:pic>
        <p:nvPicPr>
          <p:cNvPr id="1026" name="Picture 2">
            <a:extLst>
              <a:ext uri="{FF2B5EF4-FFF2-40B4-BE49-F238E27FC236}">
                <a16:creationId xmlns:a16="http://schemas.microsoft.com/office/drawing/2014/main" id="{6787031E-1D89-4ACF-99FB-C93E8CFA01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2289" y="524170"/>
            <a:ext cx="3480832" cy="416818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71D03DA4-39DC-49E6-899C-A5ADE46654F8}"/>
              </a:ext>
            </a:extLst>
          </p:cNvPr>
          <p:cNvPicPr>
            <a:picLocks noChangeAspect="1"/>
          </p:cNvPicPr>
          <p:nvPr/>
        </p:nvPicPr>
        <p:blipFill>
          <a:blip r:embed="rId7"/>
          <a:stretch>
            <a:fillRect/>
          </a:stretch>
        </p:blipFill>
        <p:spPr>
          <a:xfrm>
            <a:off x="735117" y="3039390"/>
            <a:ext cx="2505075" cy="1619250"/>
          </a:xfrm>
          <a:prstGeom prst="rect">
            <a:avLst/>
          </a:prstGeom>
        </p:spPr>
      </p:pic>
    </p:spTree>
    <p:extLst>
      <p:ext uri="{BB962C8B-B14F-4D97-AF65-F5344CB8AC3E}">
        <p14:creationId xmlns:p14="http://schemas.microsoft.com/office/powerpoint/2010/main" val="177298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Rectángulo 6">
            <a:extLst>
              <a:ext uri="{FF2B5EF4-FFF2-40B4-BE49-F238E27FC236}">
                <a16:creationId xmlns:a16="http://schemas.microsoft.com/office/drawing/2014/main" id="{A7F8BAE0-4BC6-4B6A-8ACA-F4B286D39CB1}"/>
              </a:ext>
            </a:extLst>
          </p:cNvPr>
          <p:cNvSpPr/>
          <p:nvPr/>
        </p:nvSpPr>
        <p:spPr>
          <a:xfrm>
            <a:off x="472937" y="451397"/>
            <a:ext cx="3476763" cy="1869743"/>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La clase del remitente (</a:t>
            </a:r>
            <a:r>
              <a:rPr lang="es-ES" sz="1050" b="1" i="1" dirty="0" err="1">
                <a:latin typeface="Lato" panose="020F0502020204030203" pitchFamily="34" charset="0"/>
              </a:rPr>
              <a:t>invoker</a:t>
            </a:r>
            <a:r>
              <a:rPr lang="es-ES" sz="1050" dirty="0">
                <a:latin typeface="Lato" panose="020F0502020204030203" pitchFamily="34" charset="0"/>
              </a:rPr>
              <a:t>) es responsable de iniciar las solicitudes. </a:t>
            </a:r>
          </a:p>
          <a:p>
            <a:pPr algn="just"/>
            <a:r>
              <a:rPr lang="es-ES" sz="1050" dirty="0">
                <a:latin typeface="Lato" panose="020F0502020204030203" pitchFamily="34" charset="0"/>
              </a:rPr>
              <a:t>Esta clase debe tener un campo para almacenar una referencia a un objeto de comando. </a:t>
            </a:r>
          </a:p>
          <a:p>
            <a:pPr algn="just"/>
            <a:r>
              <a:rPr lang="es-ES" sz="1050" dirty="0">
                <a:latin typeface="Lato" panose="020F0502020204030203" pitchFamily="34" charset="0"/>
              </a:rPr>
              <a:t>El remitente activa ese comando en lugar de enviar la solicitud directamente al receptor. Hay que tener en cuenta que el remitente no es responsable de crear el objeto de comando.</a:t>
            </a:r>
          </a:p>
          <a:p>
            <a:pPr algn="just"/>
            <a:r>
              <a:rPr lang="es-ES" sz="1050" dirty="0">
                <a:latin typeface="Lato" panose="020F0502020204030203" pitchFamily="34" charset="0"/>
              </a:rPr>
              <a:t> Por lo general, obtiene un pre</a:t>
            </a:r>
          </a:p>
          <a:p>
            <a:pPr algn="just"/>
            <a:r>
              <a:rPr lang="es-ES" sz="1050" dirty="0">
                <a:latin typeface="Lato" panose="020F0502020204030203" pitchFamily="34" charset="0"/>
              </a:rPr>
              <a:t>comando creado desde el cliente a través del constructor.</a:t>
            </a:r>
            <a:endParaRPr lang="es-MX" sz="1050" dirty="0">
              <a:latin typeface="Lato" panose="020F0502020204030203" pitchFamily="34" charset="0"/>
            </a:endParaRPr>
          </a:p>
        </p:txBody>
      </p:sp>
      <p:pic>
        <p:nvPicPr>
          <p:cNvPr id="3076" name="Picture 4">
            <a:extLst>
              <a:ext uri="{FF2B5EF4-FFF2-40B4-BE49-F238E27FC236}">
                <a16:creationId xmlns:a16="http://schemas.microsoft.com/office/drawing/2014/main" id="{F1789B5F-ECA6-458B-868B-0F7A460FB28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5497" b="18926" l="41250" r="60667">
                        <a14:foregroundMark x1="50583" y1="5497" x2="50583" y2="5497"/>
                        <a14:foregroundMark x1="42083" y1="10431" x2="42083" y2="10431"/>
                        <a14:foregroundMark x1="51083" y1="18364" x2="51083" y2="18364"/>
                        <a14:foregroundMark x1="60667" y1="12055" x2="60667" y2="12055"/>
                        <a14:foregroundMark x1="41250" y1="11868" x2="41250" y2="11868"/>
                        <a14:foregroundMark x1="51333" y1="18926" x2="51333" y2="18926"/>
                      </a14:backgroundRemoval>
                    </a14:imgEffect>
                  </a14:imgLayer>
                </a14:imgProps>
              </a:ext>
              <a:ext uri="{28A0092B-C50C-407E-A947-70E740481C1C}">
                <a14:useLocalDpi xmlns:a14="http://schemas.microsoft.com/office/drawing/2010/main" val="0"/>
              </a:ext>
            </a:extLst>
          </a:blip>
          <a:srcRect l="40183" t="4291" r="37903" b="80178"/>
          <a:stretch/>
        </p:blipFill>
        <p:spPr bwMode="auto">
          <a:xfrm>
            <a:off x="39643" y="62538"/>
            <a:ext cx="592462" cy="56028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76870EB3-E78A-49D7-BF45-B2CA716E637C}"/>
              </a:ext>
            </a:extLst>
          </p:cNvPr>
          <p:cNvSpPr/>
          <p:nvPr/>
        </p:nvSpPr>
        <p:spPr>
          <a:xfrm>
            <a:off x="4697467" y="342681"/>
            <a:ext cx="1647776" cy="830997"/>
          </a:xfrm>
          <a:prstGeom prst="rect">
            <a:avLst/>
          </a:prstGeom>
          <a:solidFill>
            <a:schemeClr val="accent2">
              <a:lumMod val="20000"/>
              <a:lumOff val="80000"/>
            </a:schemeClr>
          </a:solidFill>
        </p:spPr>
        <p:txBody>
          <a:bodyPr wrap="square">
            <a:spAutoFit/>
          </a:bodyPr>
          <a:lstStyle/>
          <a:p>
            <a:pPr algn="just"/>
            <a:r>
              <a:rPr lang="es-ES" sz="1200" dirty="0">
                <a:latin typeface="Lato" panose="020F0502020204030203" pitchFamily="34" charset="0"/>
              </a:rPr>
              <a:t>La interfaz </a:t>
            </a:r>
            <a:r>
              <a:rPr lang="es-ES" sz="1200" b="1" i="1" dirty="0" err="1">
                <a:latin typeface="Lato" panose="020F0502020204030203" pitchFamily="34" charset="0"/>
              </a:rPr>
              <a:t>Command</a:t>
            </a:r>
            <a:r>
              <a:rPr lang="es-ES" sz="1200" i="1" dirty="0">
                <a:latin typeface="Lato" panose="020F0502020204030203" pitchFamily="34" charset="0"/>
              </a:rPr>
              <a:t> </a:t>
            </a:r>
            <a:r>
              <a:rPr lang="es-ES" sz="1200" dirty="0">
                <a:latin typeface="Lato" panose="020F0502020204030203" pitchFamily="34" charset="0"/>
              </a:rPr>
              <a:t>generalmente declara un solo método para ejecutar el comando.</a:t>
            </a:r>
            <a:endParaRPr lang="es-MX" sz="1200" dirty="0">
              <a:latin typeface="Lato" panose="020F0502020204030203" pitchFamily="34" charset="0"/>
            </a:endParaRPr>
          </a:p>
        </p:txBody>
      </p:sp>
      <p:sp>
        <p:nvSpPr>
          <p:cNvPr id="15" name="Rectángulo 14">
            <a:extLst>
              <a:ext uri="{FF2B5EF4-FFF2-40B4-BE49-F238E27FC236}">
                <a16:creationId xmlns:a16="http://schemas.microsoft.com/office/drawing/2014/main" id="{D3C5C23C-7FB6-4FB2-ADC6-B1B2110118DD}"/>
              </a:ext>
            </a:extLst>
          </p:cNvPr>
          <p:cNvSpPr/>
          <p:nvPr/>
        </p:nvSpPr>
        <p:spPr>
          <a:xfrm>
            <a:off x="7033191" y="548396"/>
            <a:ext cx="1961944" cy="4173387"/>
          </a:xfrm>
          <a:prstGeom prst="rect">
            <a:avLst/>
          </a:prstGeom>
          <a:solidFill>
            <a:schemeClr val="accent2">
              <a:lumMod val="20000"/>
              <a:lumOff val="80000"/>
            </a:schemeClr>
          </a:solidFill>
        </p:spPr>
        <p:txBody>
          <a:bodyPr wrap="square">
            <a:spAutoFit/>
          </a:bodyPr>
          <a:lstStyle/>
          <a:p>
            <a:pPr algn="just">
              <a:lnSpc>
                <a:spcPts val="1600"/>
              </a:lnSpc>
            </a:pPr>
            <a:r>
              <a:rPr lang="es-ES" sz="1050" dirty="0">
                <a:latin typeface="Lato" panose="020F0502020204030203" pitchFamily="34" charset="0"/>
              </a:rPr>
              <a:t>Los </a:t>
            </a:r>
            <a:r>
              <a:rPr lang="es-ES" sz="1050" b="1" i="1" dirty="0">
                <a:latin typeface="Lato" panose="020F0502020204030203" pitchFamily="34" charset="0"/>
              </a:rPr>
              <a:t>comandos concretos </a:t>
            </a:r>
            <a:r>
              <a:rPr lang="es-ES" sz="1050" dirty="0">
                <a:latin typeface="Lato" panose="020F0502020204030203" pitchFamily="34" charset="0"/>
              </a:rPr>
              <a:t>implementan varios tipos de solicitudes. No se supone que un comando concreto realice el trabajo por sí solo, sino que pase la llamada a uno de los objetos de lógica de negocios. Sin embargo, en aras de simplificar el código, estas clases pueden fusionarse.</a:t>
            </a:r>
          </a:p>
          <a:p>
            <a:pPr algn="just">
              <a:lnSpc>
                <a:spcPts val="1600"/>
              </a:lnSpc>
            </a:pPr>
            <a:r>
              <a:rPr lang="es-ES" sz="1050" dirty="0">
                <a:latin typeface="Lato" panose="020F0502020204030203" pitchFamily="34" charset="0"/>
              </a:rPr>
              <a:t>Los parámetros necesarios para ejecutar un método en un objeto receptor se pueden declarar como campos en el comando concreto. </a:t>
            </a:r>
          </a:p>
          <a:p>
            <a:pPr algn="just">
              <a:lnSpc>
                <a:spcPts val="1600"/>
              </a:lnSpc>
            </a:pPr>
            <a:r>
              <a:rPr lang="es-ES" sz="1050" dirty="0">
                <a:latin typeface="Lato" panose="020F0502020204030203" pitchFamily="34" charset="0"/>
              </a:rPr>
              <a:t>Se puede hacer que los objetos de comando sean inmutables permitiendo solo la inicialización de estos campos a través del constructor.</a:t>
            </a:r>
            <a:endParaRPr lang="es-MX" sz="1050" dirty="0">
              <a:latin typeface="Lato" panose="020F0502020204030203" pitchFamily="34" charset="0"/>
            </a:endParaRPr>
          </a:p>
        </p:txBody>
      </p:sp>
      <p:sp>
        <p:nvSpPr>
          <p:cNvPr id="16" name="Rectángulo 15">
            <a:extLst>
              <a:ext uri="{FF2B5EF4-FFF2-40B4-BE49-F238E27FC236}">
                <a16:creationId xmlns:a16="http://schemas.microsoft.com/office/drawing/2014/main" id="{5053A837-98E0-42FE-96DE-C6F70E61B7D3}"/>
              </a:ext>
            </a:extLst>
          </p:cNvPr>
          <p:cNvSpPr/>
          <p:nvPr/>
        </p:nvSpPr>
        <p:spPr>
          <a:xfrm>
            <a:off x="4160499" y="3093033"/>
            <a:ext cx="2444497" cy="1223412"/>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La clase </a:t>
            </a:r>
            <a:r>
              <a:rPr lang="es-ES" sz="1050" b="1" i="1" dirty="0">
                <a:latin typeface="Lato" panose="020F0502020204030203" pitchFamily="34" charset="0"/>
              </a:rPr>
              <a:t>Receiver</a:t>
            </a:r>
            <a:r>
              <a:rPr lang="es-ES" sz="1050" dirty="0">
                <a:latin typeface="Lato" panose="020F0502020204030203" pitchFamily="34" charset="0"/>
              </a:rPr>
              <a:t> contiene cierta lógica empresarial. Casi cualquier objeto puede actuar como un receptor. La mayoría de los comandos solo manejan los detalles de cómo se pasa una solicitud al receptor, mientras que el receptor mismo hace el trabajo real.</a:t>
            </a:r>
            <a:endParaRPr lang="es-MX" sz="1050" dirty="0">
              <a:latin typeface="Lato" panose="020F0502020204030203" pitchFamily="34" charset="0"/>
            </a:endParaRPr>
          </a:p>
        </p:txBody>
      </p:sp>
      <p:pic>
        <p:nvPicPr>
          <p:cNvPr id="3078" name="Picture 6">
            <a:extLst>
              <a:ext uri="{FF2B5EF4-FFF2-40B4-BE49-F238E27FC236}">
                <a16:creationId xmlns:a16="http://schemas.microsoft.com/office/drawing/2014/main" id="{697CEB04-B081-4C32-A835-357CEE9F1D31}"/>
              </a:ext>
            </a:extLst>
          </p:cNvPr>
          <p:cNvPicPr>
            <a:picLocks noChangeAspect="1" noChangeArrowheads="1"/>
          </p:cNvPicPr>
          <p:nvPr/>
        </p:nvPicPr>
        <p:blipFill rotWithShape="1">
          <a:blip r:embed="rId6">
            <a:extLst>
              <a:ext uri="{BEBA8EAE-BF5A-486C-A8C5-ECC9F3942E4B}">
                <a14:imgProps xmlns:a14="http://schemas.microsoft.com/office/drawing/2010/main">
                  <a14:imgLayer r:embed="rId5">
                    <a14:imgEffect>
                      <a14:backgroundRemoval t="4872" b="18926" l="73500" r="92500">
                        <a14:foregroundMark x1="80667" y1="7433" x2="80083" y2="13179"/>
                        <a14:foregroundMark x1="87750" y1="8370" x2="76917" y2="8869"/>
                        <a14:foregroundMark x1="79833" y1="7995" x2="78167" y2="12242"/>
                        <a14:foregroundMark x1="80917" y1="11868" x2="81000" y2="13304"/>
                        <a14:foregroundMark x1="79000" y1="11868" x2="82917" y2="18488"/>
                        <a14:foregroundMark x1="84417" y1="18488" x2="91833" y2="10743"/>
                        <a14:foregroundMark x1="91833" y1="10743" x2="91833" y2="10431"/>
                        <a14:foregroundMark x1="84417" y1="5621" x2="84417" y2="5621"/>
                        <a14:foregroundMark x1="74583" y1="10431" x2="74583" y2="10431"/>
                        <a14:foregroundMark x1="82500" y1="4934" x2="82500" y2="4934"/>
                        <a14:foregroundMark x1="84000" y1="18988" x2="84000" y2="18988"/>
                        <a14:foregroundMark x1="92500" y1="12242" x2="92500" y2="12242"/>
                        <a14:foregroundMark x1="73500" y1="11680" x2="73500" y2="11680"/>
                      </a14:backgroundRemoval>
                    </a14:imgEffect>
                  </a14:imgLayer>
                </a14:imgProps>
              </a:ext>
              <a:ext uri="{28A0092B-C50C-407E-A947-70E740481C1C}">
                <a14:useLocalDpi xmlns:a14="http://schemas.microsoft.com/office/drawing/2010/main" val="0"/>
              </a:ext>
            </a:extLst>
          </a:blip>
          <a:srcRect l="72767" t="4717" r="7094" b="80468"/>
          <a:stretch/>
        </p:blipFill>
        <p:spPr bwMode="auto">
          <a:xfrm>
            <a:off x="4262198" y="81086"/>
            <a:ext cx="576733" cy="5661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B026A8A6-154B-4148-847F-E29882C60D50}"/>
              </a:ext>
            </a:extLst>
          </p:cNvPr>
          <p:cNvPicPr>
            <a:picLocks noChangeAspect="1" noChangeArrowheads="1"/>
          </p:cNvPicPr>
          <p:nvPr/>
        </p:nvPicPr>
        <p:blipFill rotWithShape="1">
          <a:blip r:embed="rId7">
            <a:extLst>
              <a:ext uri="{BEBA8EAE-BF5A-486C-A8C5-ECC9F3942E4B}">
                <a14:imgProps xmlns:a14="http://schemas.microsoft.com/office/drawing/2010/main">
                  <a14:imgLayer r:embed="rId5">
                    <a14:imgEffect>
                      <a14:backgroundRemoval t="28857" b="42411" l="6000" r="24917">
                        <a14:foregroundMark x1="10917" y1="31543" x2="14833" y2="40350"/>
                        <a14:foregroundMark x1="14833" y1="40350" x2="14833" y2="40350"/>
                        <a14:foregroundMark x1="20167" y1="33104" x2="7500" y2="34229"/>
                        <a14:foregroundMark x1="7500" y1="34229" x2="14917" y2="41786"/>
                        <a14:foregroundMark x1="14917" y1="41786" x2="15250" y2="41786"/>
                        <a14:foregroundMark x1="21917" y1="36290" x2="11583" y2="30606"/>
                        <a14:foregroundMark x1="11583" y1="30606" x2="10917" y2="40350"/>
                        <a14:foregroundMark x1="10917" y1="40350" x2="23000" y2="35478"/>
                        <a14:foregroundMark x1="23250" y1="35478" x2="23250" y2="35478"/>
                        <a14:foregroundMark x1="21917" y1="33729" x2="21917" y2="33729"/>
                        <a14:foregroundMark x1="20750" y1="32417" x2="20250" y2="32105"/>
                        <a14:foregroundMark x1="19750" y1="31730" x2="19333" y2="31543"/>
                        <a14:foregroundMark x1="18833" y1="31355" x2="14833" y2="32667"/>
                        <a14:foregroundMark x1="13750" y1="30731" x2="8083" y2="33292"/>
                        <a14:foregroundMark x1="8833" y1="34603" x2="11833" y2="39101"/>
                        <a14:foregroundMark x1="7917" y1="37414" x2="10000" y2="39413"/>
                        <a14:foregroundMark x1="7833" y1="35540" x2="8333" y2="37601"/>
                        <a14:foregroundMark x1="7000" y1="34978" x2="6917" y2="36040"/>
                        <a14:foregroundMark x1="6917" y1="36040" x2="17167" y2="41349"/>
                        <a14:foregroundMark x1="17167" y1="41349" x2="18333" y2="41537"/>
                        <a14:foregroundMark x1="23750" y1="37289" x2="24167" y2="35853"/>
                        <a14:foregroundMark x1="15917" y1="29419" x2="15917" y2="29419"/>
                        <a14:foregroundMark x1="15500" y1="29482" x2="15083" y2="29606"/>
                        <a14:foregroundMark x1="15083" y1="28919" x2="15083" y2="28919"/>
                        <a14:foregroundMark x1="6000" y1="35790" x2="6000" y2="35790"/>
                        <a14:foregroundMark x1="16167" y1="42473" x2="16167" y2="42473"/>
                        <a14:foregroundMark x1="24917" y1="35790" x2="24917" y2="35790"/>
                      </a14:backgroundRemoval>
                    </a14:imgEffect>
                  </a14:imgLayer>
                </a14:imgProps>
              </a:ext>
              <a:ext uri="{28A0092B-C50C-407E-A947-70E740481C1C}">
                <a14:useLocalDpi xmlns:a14="http://schemas.microsoft.com/office/drawing/2010/main" val="0"/>
              </a:ext>
            </a:extLst>
          </a:blip>
          <a:srcRect l="5333" t="28519" r="74404" b="56805"/>
          <a:stretch/>
        </p:blipFill>
        <p:spPr bwMode="auto">
          <a:xfrm>
            <a:off x="6710684" y="95617"/>
            <a:ext cx="576733" cy="5573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2C735B7E-5099-4B21-89BD-638E590AA9B0}"/>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9669" b="42786" l="40500" r="59833">
                        <a14:foregroundMark x1="42167" y1="35915" x2="42167" y2="35915"/>
                        <a14:foregroundMark x1="59083" y1="37039" x2="59083" y2="37039"/>
                        <a14:foregroundMark x1="50500" y1="42473" x2="50500" y2="42473"/>
                        <a14:foregroundMark x1="51667" y1="42848" x2="51667" y2="42848"/>
                        <a14:foregroundMark x1="41500" y1="35415" x2="41500" y2="35415"/>
                        <a14:foregroundMark x1="49417" y1="29669" x2="49417" y2="29669"/>
                        <a14:foregroundMark x1="40500" y1="36352" x2="40500" y2="36352"/>
                        <a14:foregroundMark x1="59833" y1="35978" x2="59833" y2="35978"/>
                      </a14:backgroundRemoval>
                    </a14:imgEffect>
                  </a14:imgLayer>
                </a14:imgProps>
              </a:ext>
              <a:ext uri="{28A0092B-C50C-407E-A947-70E740481C1C}">
                <a14:useLocalDpi xmlns:a14="http://schemas.microsoft.com/office/drawing/2010/main" val="0"/>
              </a:ext>
            </a:extLst>
          </a:blip>
          <a:srcRect l="40046" t="28289" r="39621" b="56111"/>
          <a:stretch/>
        </p:blipFill>
        <p:spPr bwMode="auto">
          <a:xfrm>
            <a:off x="3732304" y="2765794"/>
            <a:ext cx="547276" cy="56028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F350FA83-7DBB-4FF3-AEB7-6ABE950AC2DC}"/>
              </a:ext>
            </a:extLst>
          </p:cNvPr>
          <p:cNvSpPr/>
          <p:nvPr/>
        </p:nvSpPr>
        <p:spPr>
          <a:xfrm>
            <a:off x="472937" y="3142278"/>
            <a:ext cx="2936281" cy="1223412"/>
          </a:xfrm>
          <a:prstGeom prst="rect">
            <a:avLst/>
          </a:prstGeom>
          <a:solidFill>
            <a:schemeClr val="accent2">
              <a:lumMod val="20000"/>
              <a:lumOff val="80000"/>
            </a:schemeClr>
          </a:solidFill>
        </p:spPr>
        <p:txBody>
          <a:bodyPr wrap="square">
            <a:spAutoFit/>
          </a:bodyPr>
          <a:lstStyle/>
          <a:p>
            <a:pPr algn="just"/>
            <a:r>
              <a:rPr lang="es-ES" sz="1050" dirty="0">
                <a:latin typeface="Lato" panose="020F0502020204030203" pitchFamily="34" charset="0"/>
              </a:rPr>
              <a:t>El </a:t>
            </a:r>
            <a:r>
              <a:rPr lang="es-ES" sz="1050" b="1" i="1" dirty="0">
                <a:latin typeface="Lato" panose="020F0502020204030203" pitchFamily="34" charset="0"/>
              </a:rPr>
              <a:t>Cliente</a:t>
            </a:r>
            <a:r>
              <a:rPr lang="es-ES" sz="1050" dirty="0">
                <a:latin typeface="Lato" panose="020F0502020204030203" pitchFamily="34" charset="0"/>
              </a:rPr>
              <a:t> crea y configura objetos de comando concretos. </a:t>
            </a:r>
          </a:p>
          <a:p>
            <a:pPr algn="just"/>
            <a:r>
              <a:rPr lang="es-ES" sz="1050" dirty="0">
                <a:latin typeface="Lato" panose="020F0502020204030203" pitchFamily="34" charset="0"/>
              </a:rPr>
              <a:t>El cliente debe pasar todos los parámetros de la solicitud, incluida una instancia del receptor, al constructor del comando. Después de eso, el comando resultante puede estar asociado con uno o varios remitentes</a:t>
            </a:r>
            <a:endParaRPr lang="es-MX" sz="1050" dirty="0">
              <a:latin typeface="Lato" panose="020F0502020204030203" pitchFamily="34" charset="0"/>
            </a:endParaRPr>
          </a:p>
        </p:txBody>
      </p:sp>
      <p:pic>
        <p:nvPicPr>
          <p:cNvPr id="3074" name="Picture 2">
            <a:extLst>
              <a:ext uri="{FF2B5EF4-FFF2-40B4-BE49-F238E27FC236}">
                <a16:creationId xmlns:a16="http://schemas.microsoft.com/office/drawing/2014/main" id="{BDCB9CAB-613D-49E4-B175-1D6166AC3F98}"/>
              </a:ext>
            </a:extLst>
          </p:cNvPr>
          <p:cNvPicPr>
            <a:picLocks noChangeAspect="1" noChangeArrowheads="1"/>
          </p:cNvPicPr>
          <p:nvPr/>
        </p:nvPicPr>
        <p:blipFill rotWithShape="1">
          <a:blip r:embed="rId9">
            <a:extLst>
              <a:ext uri="{BEBA8EAE-BF5A-486C-A8C5-ECC9F3942E4B}">
                <a14:imgProps xmlns:a14="http://schemas.microsoft.com/office/drawing/2010/main">
                  <a14:imgLayer r:embed="rId5">
                    <a14:imgEffect>
                      <a14:backgroundRemoval t="29919" b="43535" l="75167" r="93917">
                        <a14:foregroundMark x1="82333" y1="35478" x2="83833" y2="36602"/>
                        <a14:foregroundMark x1="80583" y1="38413" x2="77667" y2="33979"/>
                        <a14:foregroundMark x1="83333" y1="31605" x2="87917" y2="32417"/>
                        <a14:foregroundMark x1="78833" y1="39663" x2="81250" y2="40912"/>
                        <a14:foregroundMark x1="89500" y1="33604" x2="77417" y2="34666"/>
                        <a14:foregroundMark x1="78250" y1="33354" x2="89000" y2="31855"/>
                        <a14:foregroundMark x1="76417" y1="36290" x2="76417" y2="36290"/>
                        <a14:foregroundMark x1="77750" y1="39850" x2="77833" y2="40100"/>
                        <a14:foregroundMark x1="79250" y1="41224" x2="79250" y2="41224"/>
                        <a14:foregroundMark x1="79750" y1="41474" x2="80833" y2="41849"/>
                        <a14:foregroundMark x1="85167" y1="42723" x2="85667" y2="42723"/>
                        <a14:foregroundMark x1="86417" y1="42723" x2="86750" y2="42598"/>
                        <a14:foregroundMark x1="86917" y1="42536" x2="86917" y2="42536"/>
                        <a14:foregroundMark x1="92917" y1="37164" x2="92917" y2="37164"/>
                        <a14:foregroundMark x1="92833" y1="35290" x2="92833" y2="35290"/>
                        <a14:foregroundMark x1="93917" y1="36790" x2="93917" y2="36790"/>
                        <a14:foregroundMark x1="84917" y1="29919" x2="84917" y2="29919"/>
                        <a14:foregroundMark x1="75250" y1="36227" x2="75250" y2="36227"/>
                        <a14:foregroundMark x1="85167" y1="43535" x2="85167" y2="43535"/>
                      </a14:backgroundRemoval>
                    </a14:imgEffect>
                  </a14:imgLayer>
                </a14:imgProps>
              </a:ext>
              <a:ext uri="{28A0092B-C50C-407E-A947-70E740481C1C}">
                <a14:useLocalDpi xmlns:a14="http://schemas.microsoft.com/office/drawing/2010/main" val="0"/>
              </a:ext>
            </a:extLst>
          </a:blip>
          <a:srcRect l="74475" t="28963" r="5322" b="56539"/>
          <a:stretch/>
        </p:blipFill>
        <p:spPr bwMode="auto">
          <a:xfrm>
            <a:off x="80313" y="2781738"/>
            <a:ext cx="551792" cy="52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7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0" y="0"/>
            <a:ext cx="9353512" cy="598305"/>
          </a:xfrm>
          <a:prstGeom prst="rect">
            <a:avLst/>
          </a:prstGeom>
        </p:spPr>
        <p:txBody>
          <a:bodyPr spcFirstLastPara="1" wrap="square" lIns="91425" tIns="91425" rIns="91425" bIns="91425" anchor="b" anchorCtr="0">
            <a:noAutofit/>
          </a:bodyPr>
          <a:lstStyle/>
          <a:p>
            <a:pPr lvl="0"/>
            <a:r>
              <a:rPr lang="es-419" sz="2800" dirty="0"/>
              <a:t>Analogía en el Mundo Real</a:t>
            </a:r>
            <a:endParaRPr sz="2800" b="1"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098" name="Picture 2" descr="Making an order in a restaurant">
            <a:extLst>
              <a:ext uri="{FF2B5EF4-FFF2-40B4-BE49-F238E27FC236}">
                <a16:creationId xmlns:a16="http://schemas.microsoft.com/office/drawing/2014/main" id="{F8B9ED05-9FBE-41D1-9806-C6F9DFEC8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977" y="1188528"/>
            <a:ext cx="4321063" cy="216053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A80BF270-F69E-4FB1-803E-E6C15787A749}"/>
              </a:ext>
            </a:extLst>
          </p:cNvPr>
          <p:cNvSpPr/>
          <p:nvPr/>
        </p:nvSpPr>
        <p:spPr>
          <a:xfrm>
            <a:off x="202960" y="946269"/>
            <a:ext cx="4118105" cy="3416320"/>
          </a:xfrm>
          <a:prstGeom prst="rect">
            <a:avLst/>
          </a:prstGeom>
        </p:spPr>
        <p:txBody>
          <a:bodyPr wrap="square">
            <a:spAutoFit/>
          </a:bodyPr>
          <a:lstStyle/>
          <a:p>
            <a:pPr algn="just"/>
            <a:r>
              <a:rPr lang="es-MX" sz="1200" dirty="0">
                <a:latin typeface="Lato" panose="020F0502020204030203" pitchFamily="34" charset="0"/>
              </a:rPr>
              <a:t>En un amable camarero se le acerca y rápidamente toma su pedido, escribiéndolo en una hoja de papel. </a:t>
            </a:r>
          </a:p>
          <a:p>
            <a:pPr algn="just"/>
            <a:endParaRPr lang="es-MX" sz="1200" dirty="0">
              <a:latin typeface="Lato" panose="020F0502020204030203" pitchFamily="34" charset="0"/>
            </a:endParaRPr>
          </a:p>
          <a:p>
            <a:pPr algn="just"/>
            <a:r>
              <a:rPr lang="es-MX" sz="1200" dirty="0">
                <a:latin typeface="Lato" panose="020F0502020204030203" pitchFamily="34" charset="0"/>
              </a:rPr>
              <a:t>El camarero va a la cocina y pega la orden en la pared. Después de un tiempo, la orden llega al chef, quien lo lee y cocina la comida en consecuencia.</a:t>
            </a:r>
          </a:p>
          <a:p>
            <a:pPr algn="just"/>
            <a:endParaRPr lang="es-MX" sz="1200" dirty="0">
              <a:latin typeface="Lato" panose="020F0502020204030203" pitchFamily="34" charset="0"/>
            </a:endParaRPr>
          </a:p>
          <a:p>
            <a:pPr algn="just"/>
            <a:r>
              <a:rPr lang="es-MX" sz="1200" dirty="0">
                <a:latin typeface="Lato" panose="020F0502020204030203" pitchFamily="34" charset="0"/>
              </a:rPr>
              <a:t> El cocinero coloca la comida en una bandeja junto con el pedido. El camarero descubre la bandeja, comprueba el pedido para asegurarse de que todo esté como lo quería y lo trae todo a su mesa.</a:t>
            </a:r>
          </a:p>
          <a:p>
            <a:pPr algn="just"/>
            <a:endParaRPr lang="es-MX" sz="1200" dirty="0">
              <a:latin typeface="Lato" panose="020F0502020204030203" pitchFamily="34" charset="0"/>
            </a:endParaRPr>
          </a:p>
          <a:p>
            <a:pPr algn="just"/>
            <a:r>
              <a:rPr lang="es-MX" sz="1200" b="1" dirty="0">
                <a:solidFill>
                  <a:srgbClr val="002060"/>
                </a:solidFill>
                <a:latin typeface="Lato" panose="020F0502020204030203" pitchFamily="34" charset="0"/>
              </a:rPr>
              <a:t>El pedido en papel sirve como un comando. Permanece en la cola hasta que el chef esté listo para servirlo.</a:t>
            </a:r>
          </a:p>
          <a:p>
            <a:pPr algn="just"/>
            <a:r>
              <a:rPr lang="es-MX" sz="1200" b="1" dirty="0">
                <a:solidFill>
                  <a:srgbClr val="002060"/>
                </a:solidFill>
                <a:latin typeface="Lato" panose="020F0502020204030203" pitchFamily="34" charset="0"/>
              </a:rPr>
              <a:t>El pedido contiene toda la información relevante requerida para cocinar la comida. Le permite al chef comenzar a cocinar de inmediato en lugar de correr aclarando los detalles del pedido directamente de usted.</a:t>
            </a:r>
          </a:p>
        </p:txBody>
      </p:sp>
    </p:spTree>
    <p:extLst>
      <p:ext uri="{BB962C8B-B14F-4D97-AF65-F5344CB8AC3E}">
        <p14:creationId xmlns:p14="http://schemas.microsoft.com/office/powerpoint/2010/main" val="241941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Google Shape;111;p15">
            <a:extLst>
              <a:ext uri="{FF2B5EF4-FFF2-40B4-BE49-F238E27FC236}">
                <a16:creationId xmlns:a16="http://schemas.microsoft.com/office/drawing/2014/main" id="{BA274C1A-7957-4741-B3C3-4010588BD483}"/>
              </a:ext>
            </a:extLst>
          </p:cNvPr>
          <p:cNvSpPr txBox="1">
            <a:spLocks/>
          </p:cNvSpPr>
          <p:nvPr/>
        </p:nvSpPr>
        <p:spPr>
          <a:xfrm>
            <a:off x="685675" y="1448463"/>
            <a:ext cx="77724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9pPr>
          </a:lstStyle>
          <a:p>
            <a:r>
              <a:rPr lang="es-419" sz="7200" dirty="0">
                <a:solidFill>
                  <a:schemeClr val="accent2"/>
                </a:solidFill>
              </a:rPr>
              <a:t>2.</a:t>
            </a:r>
          </a:p>
          <a:p>
            <a:r>
              <a:rPr lang="es-419" dirty="0"/>
              <a:t>Consecuencias al Implementar</a:t>
            </a:r>
          </a:p>
        </p:txBody>
      </p:sp>
      <p:pic>
        <p:nvPicPr>
          <p:cNvPr id="8" name="Gráfico 7" descr="Balanza de la justicia">
            <a:extLst>
              <a:ext uri="{FF2B5EF4-FFF2-40B4-BE49-F238E27FC236}">
                <a16:creationId xmlns:a16="http://schemas.microsoft.com/office/drawing/2014/main" id="{C280F46B-87A8-425A-9E05-F58AA77A87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4675" y="2743142"/>
            <a:ext cx="914400" cy="914400"/>
          </a:xfrm>
          <a:prstGeom prst="rect">
            <a:avLst/>
          </a:prstGeom>
        </p:spPr>
      </p:pic>
    </p:spTree>
    <p:extLst>
      <p:ext uri="{BB962C8B-B14F-4D97-AF65-F5344CB8AC3E}">
        <p14:creationId xmlns:p14="http://schemas.microsoft.com/office/powerpoint/2010/main" val="223570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181623" y="133591"/>
            <a:ext cx="4084776" cy="760817"/>
          </a:xfrm>
          <a:prstGeom prst="rect">
            <a:avLst/>
          </a:prstGeom>
        </p:spPr>
        <p:txBody>
          <a:bodyPr spcFirstLastPara="1" wrap="square" lIns="91425" tIns="91425" rIns="91425" bIns="91425" anchor="t" anchorCtr="0">
            <a:noAutofit/>
          </a:bodyPr>
          <a:lstStyle/>
          <a:p>
            <a:pPr lvl="0" indent="-457200" algn="just">
              <a:buBlip>
                <a:blip r:embed="rId4">
                  <a:extLst>
                    <a:ext uri="{837473B0-CC2E-450A-ABE3-18F120FF3D39}">
                      <a1611:picAttrSrcUrl xmlns:a1611="http://schemas.microsoft.com/office/drawing/2016/11/main" r:id="rId5"/>
                    </a:ext>
                  </a:extLst>
                </a:blip>
              </a:buBlip>
            </a:pPr>
            <a:r>
              <a:rPr lang="es-ES" sz="1200" b="1" dirty="0">
                <a:solidFill>
                  <a:schemeClr val="tx1">
                    <a:lumMod val="75000"/>
                  </a:schemeClr>
                </a:solidFill>
              </a:rPr>
              <a:t>Single </a:t>
            </a:r>
            <a:r>
              <a:rPr lang="es-ES" sz="1200" b="1" dirty="0" err="1">
                <a:solidFill>
                  <a:schemeClr val="tx1">
                    <a:lumMod val="75000"/>
                  </a:schemeClr>
                </a:solidFill>
              </a:rPr>
              <a:t>Responsibility</a:t>
            </a:r>
            <a:r>
              <a:rPr lang="es-ES" sz="1200" b="1" dirty="0">
                <a:solidFill>
                  <a:schemeClr val="tx1">
                    <a:lumMod val="75000"/>
                  </a:schemeClr>
                </a:solidFill>
              </a:rPr>
              <a:t> </a:t>
            </a:r>
            <a:r>
              <a:rPr lang="es-ES" sz="1200" b="1" dirty="0" err="1">
                <a:solidFill>
                  <a:schemeClr val="tx1">
                    <a:lumMod val="75000"/>
                  </a:schemeClr>
                </a:solidFill>
              </a:rPr>
              <a:t>Principle</a:t>
            </a:r>
            <a:r>
              <a:rPr lang="es-ES" sz="1200" b="1" dirty="0">
                <a:solidFill>
                  <a:schemeClr val="tx1">
                    <a:lumMod val="75000"/>
                  </a:schemeClr>
                </a:solidFill>
              </a:rPr>
              <a:t>. </a:t>
            </a:r>
            <a:r>
              <a:rPr lang="es-ES" sz="1200" dirty="0">
                <a:solidFill>
                  <a:schemeClr val="tx1">
                    <a:lumMod val="75000"/>
                  </a:schemeClr>
                </a:solidFill>
              </a:rPr>
              <a:t>Puede desacoplar clases que invocan operaciones de clases que realizan estas operaciones.</a:t>
            </a:r>
            <a:endParaRPr lang="es-ES" sz="1200"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2" name="Google Shape;144;p19">
            <a:extLst>
              <a:ext uri="{FF2B5EF4-FFF2-40B4-BE49-F238E27FC236}">
                <a16:creationId xmlns:a16="http://schemas.microsoft.com/office/drawing/2014/main" id="{F37BA80A-3DD2-44E2-AE74-ABCCA52737A7}"/>
              </a:ext>
            </a:extLst>
          </p:cNvPr>
          <p:cNvSpPr txBox="1">
            <a:spLocks/>
          </p:cNvSpPr>
          <p:nvPr/>
        </p:nvSpPr>
        <p:spPr>
          <a:xfrm>
            <a:off x="4944499" y="1757213"/>
            <a:ext cx="3695004" cy="1374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lgn="just">
              <a:buBlip>
                <a:blip r:embed="rId6">
                  <a:extLst>
                    <a:ext uri="{837473B0-CC2E-450A-ABE3-18F120FF3D39}">
                      <a1611:picAttrSrcUrl xmlns:a1611="http://schemas.microsoft.com/office/drawing/2016/11/main" r:id="rId7"/>
                    </a:ext>
                  </a:extLst>
                </a:blip>
              </a:buBlip>
            </a:pPr>
            <a:r>
              <a:rPr lang="es-ES" sz="1600" dirty="0"/>
              <a:t>El código puede volverse más complicado ya que se  está introduciendo una capa completamente nueva entre remitentes y receptores</a:t>
            </a:r>
            <a:endParaRPr lang="es-MX" sz="1600" dirty="0"/>
          </a:p>
        </p:txBody>
      </p:sp>
      <p:sp>
        <p:nvSpPr>
          <p:cNvPr id="9" name="Google Shape;144;p19">
            <a:extLst>
              <a:ext uri="{FF2B5EF4-FFF2-40B4-BE49-F238E27FC236}">
                <a16:creationId xmlns:a16="http://schemas.microsoft.com/office/drawing/2014/main" id="{C18F29D2-BA68-4D4E-AEBD-C8B5AD82C3CE}"/>
              </a:ext>
            </a:extLst>
          </p:cNvPr>
          <p:cNvSpPr txBox="1">
            <a:spLocks/>
          </p:cNvSpPr>
          <p:nvPr/>
        </p:nvSpPr>
        <p:spPr>
          <a:xfrm>
            <a:off x="181623" y="993949"/>
            <a:ext cx="4084776" cy="760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lgn="just">
              <a:buBlip>
                <a:blip r:embed="rId4">
                  <a:extLst>
                    <a:ext uri="{837473B0-CC2E-450A-ABE3-18F120FF3D39}">
                      <a1611:picAttrSrcUrl xmlns:a1611="http://schemas.microsoft.com/office/drawing/2016/11/main" r:id="rId5"/>
                    </a:ext>
                  </a:extLst>
                </a:blip>
              </a:buBlip>
            </a:pPr>
            <a:r>
              <a:rPr lang="es-ES" sz="1200" b="1" dirty="0">
                <a:solidFill>
                  <a:schemeClr val="tx1">
                    <a:lumMod val="75000"/>
                  </a:schemeClr>
                </a:solidFill>
              </a:rPr>
              <a:t>Open/</a:t>
            </a:r>
            <a:r>
              <a:rPr lang="es-ES" sz="1200" b="1" dirty="0" err="1">
                <a:solidFill>
                  <a:schemeClr val="tx1">
                    <a:lumMod val="75000"/>
                  </a:schemeClr>
                </a:solidFill>
              </a:rPr>
              <a:t>Close</a:t>
            </a:r>
            <a:r>
              <a:rPr lang="es-ES" sz="1200" b="1" dirty="0">
                <a:solidFill>
                  <a:schemeClr val="tx1">
                    <a:lumMod val="75000"/>
                  </a:schemeClr>
                </a:solidFill>
              </a:rPr>
              <a:t> </a:t>
            </a:r>
            <a:r>
              <a:rPr lang="es-ES" sz="1200" b="1" dirty="0" err="1">
                <a:solidFill>
                  <a:schemeClr val="tx1">
                    <a:lumMod val="75000"/>
                  </a:schemeClr>
                </a:solidFill>
              </a:rPr>
              <a:t>Principle</a:t>
            </a:r>
            <a:r>
              <a:rPr lang="es-ES" sz="1200" b="1" dirty="0">
                <a:solidFill>
                  <a:schemeClr val="tx1">
                    <a:lumMod val="75000"/>
                  </a:schemeClr>
                </a:solidFill>
              </a:rPr>
              <a:t>. </a:t>
            </a:r>
            <a:r>
              <a:rPr lang="es-ES" sz="1200" dirty="0">
                <a:solidFill>
                  <a:schemeClr val="tx1">
                    <a:lumMod val="75000"/>
                  </a:schemeClr>
                </a:solidFill>
              </a:rPr>
              <a:t>Puede introducir nuevos comandos en la aplicación sin romper el código del cliente existente.</a:t>
            </a:r>
            <a:endParaRPr lang="es-ES" sz="1200" dirty="0"/>
          </a:p>
        </p:txBody>
      </p:sp>
      <p:sp>
        <p:nvSpPr>
          <p:cNvPr id="10" name="Google Shape;144;p19">
            <a:extLst>
              <a:ext uri="{FF2B5EF4-FFF2-40B4-BE49-F238E27FC236}">
                <a16:creationId xmlns:a16="http://schemas.microsoft.com/office/drawing/2014/main" id="{7EAD4F84-CBAA-45F3-9549-CEE631B11B4E}"/>
              </a:ext>
            </a:extLst>
          </p:cNvPr>
          <p:cNvSpPr txBox="1">
            <a:spLocks/>
          </p:cNvSpPr>
          <p:nvPr/>
        </p:nvSpPr>
        <p:spPr>
          <a:xfrm>
            <a:off x="181623" y="2021095"/>
            <a:ext cx="4084776" cy="412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lgn="just">
              <a:buBlip>
                <a:blip r:embed="rId4">
                  <a:extLst>
                    <a:ext uri="{837473B0-CC2E-450A-ABE3-18F120FF3D39}">
                      <a1611:picAttrSrcUrl xmlns:a1611="http://schemas.microsoft.com/office/drawing/2016/11/main" r:id="rId5"/>
                    </a:ext>
                  </a:extLst>
                </a:blip>
              </a:buBlip>
            </a:pPr>
            <a:r>
              <a:rPr lang="es-ES" sz="1200" dirty="0">
                <a:solidFill>
                  <a:schemeClr val="tx1">
                    <a:lumMod val="75000"/>
                  </a:schemeClr>
                </a:solidFill>
              </a:rPr>
              <a:t>Se puede implementar </a:t>
            </a:r>
            <a:r>
              <a:rPr lang="es-ES" sz="1200" b="1" dirty="0">
                <a:solidFill>
                  <a:schemeClr val="tx1">
                    <a:lumMod val="75000"/>
                  </a:schemeClr>
                </a:solidFill>
              </a:rPr>
              <a:t>deshacer / rehacer.</a:t>
            </a:r>
            <a:endParaRPr lang="es-ES" sz="1200" dirty="0"/>
          </a:p>
        </p:txBody>
      </p:sp>
      <p:sp>
        <p:nvSpPr>
          <p:cNvPr id="11" name="Google Shape;144;p19">
            <a:extLst>
              <a:ext uri="{FF2B5EF4-FFF2-40B4-BE49-F238E27FC236}">
                <a16:creationId xmlns:a16="http://schemas.microsoft.com/office/drawing/2014/main" id="{2510402C-17C0-46A6-BDBB-4E52FCCE7221}"/>
              </a:ext>
            </a:extLst>
          </p:cNvPr>
          <p:cNvSpPr txBox="1">
            <a:spLocks/>
          </p:cNvSpPr>
          <p:nvPr/>
        </p:nvSpPr>
        <p:spPr>
          <a:xfrm>
            <a:off x="181623" y="2869338"/>
            <a:ext cx="4084776" cy="597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lgn="just">
              <a:buBlip>
                <a:blip r:embed="rId4">
                  <a:extLst>
                    <a:ext uri="{837473B0-CC2E-450A-ABE3-18F120FF3D39}">
                      <a1611:picAttrSrcUrl xmlns:a1611="http://schemas.microsoft.com/office/drawing/2016/11/main" r:id="rId5"/>
                    </a:ext>
                  </a:extLst>
                </a:blip>
              </a:buBlip>
            </a:pPr>
            <a:r>
              <a:rPr lang="es-ES" sz="1200" dirty="0">
                <a:solidFill>
                  <a:schemeClr val="tx1">
                    <a:lumMod val="75000"/>
                  </a:schemeClr>
                </a:solidFill>
              </a:rPr>
              <a:t>Se puede implementar la ejecución diferida de operaciones.</a:t>
            </a:r>
            <a:endParaRPr lang="es-ES" sz="1200" dirty="0"/>
          </a:p>
        </p:txBody>
      </p:sp>
      <p:sp>
        <p:nvSpPr>
          <p:cNvPr id="16" name="Google Shape;144;p19">
            <a:extLst>
              <a:ext uri="{FF2B5EF4-FFF2-40B4-BE49-F238E27FC236}">
                <a16:creationId xmlns:a16="http://schemas.microsoft.com/office/drawing/2014/main" id="{C966A163-61C7-40A1-B1A5-59DF73E7393C}"/>
              </a:ext>
            </a:extLst>
          </p:cNvPr>
          <p:cNvSpPr txBox="1">
            <a:spLocks/>
          </p:cNvSpPr>
          <p:nvPr/>
        </p:nvSpPr>
        <p:spPr>
          <a:xfrm>
            <a:off x="181623" y="3846624"/>
            <a:ext cx="4084776" cy="760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lgn="just">
              <a:buBlip>
                <a:blip r:embed="rId4">
                  <a:extLst>
                    <a:ext uri="{837473B0-CC2E-450A-ABE3-18F120FF3D39}">
                      <a1611:picAttrSrcUrl xmlns:a1611="http://schemas.microsoft.com/office/drawing/2016/11/main" r:id="rId5"/>
                    </a:ext>
                  </a:extLst>
                </a:blip>
              </a:buBlip>
            </a:pPr>
            <a:r>
              <a:rPr lang="es-ES" sz="1200" dirty="0">
                <a:solidFill>
                  <a:schemeClr val="tx1">
                    <a:lumMod val="75000"/>
                  </a:schemeClr>
                </a:solidFill>
              </a:rPr>
              <a:t>Se puede ensamblar un conjunto de comandos simples en uno complejo</a:t>
            </a:r>
            <a:endParaRPr lang="es-ES" sz="1200" dirty="0"/>
          </a:p>
        </p:txBody>
      </p:sp>
    </p:spTree>
    <p:extLst>
      <p:ext uri="{BB962C8B-B14F-4D97-AF65-F5344CB8AC3E}">
        <p14:creationId xmlns:p14="http://schemas.microsoft.com/office/powerpoint/2010/main" val="122549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Google Shape;144;p19">
            <a:extLst>
              <a:ext uri="{FF2B5EF4-FFF2-40B4-BE49-F238E27FC236}">
                <a16:creationId xmlns:a16="http://schemas.microsoft.com/office/drawing/2014/main" id="{E01A7684-AFE9-41E8-AE80-DB01ED777181}"/>
              </a:ext>
            </a:extLst>
          </p:cNvPr>
          <p:cNvSpPr txBox="1">
            <a:spLocks/>
          </p:cNvSpPr>
          <p:nvPr/>
        </p:nvSpPr>
        <p:spPr>
          <a:xfrm>
            <a:off x="3770032" y="1856239"/>
            <a:ext cx="4084776" cy="9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Blip>
                <a:blip r:embed="rId4">
                  <a:extLst>
                    <a:ext uri="{837473B0-CC2E-450A-ABE3-18F120FF3D39}">
                      <a1611:picAttrSrcUrl xmlns:a1611="http://schemas.microsoft.com/office/drawing/2016/11/main" r:id="rId5"/>
                    </a:ext>
                  </a:extLst>
                </a:blip>
              </a:buBlip>
            </a:pPr>
            <a:endParaRPr lang="es-ES" sz="1600" dirty="0"/>
          </a:p>
          <a:p>
            <a:pPr>
              <a:buBlip>
                <a:blip r:embed="rId4">
                  <a:extLst>
                    <a:ext uri="{837473B0-CC2E-450A-ABE3-18F120FF3D39}">
                      <a1611:picAttrSrcUrl xmlns:a1611="http://schemas.microsoft.com/office/drawing/2016/11/main" r:id="rId5"/>
                    </a:ext>
                  </a:extLst>
                </a:blip>
              </a:buBlip>
            </a:pPr>
            <a:endParaRPr lang="es-ES" sz="1600" dirty="0"/>
          </a:p>
          <a:p>
            <a:pPr>
              <a:buBlip>
                <a:blip r:embed="rId4">
                  <a:extLst>
                    <a:ext uri="{837473B0-CC2E-450A-ABE3-18F120FF3D39}">
                      <a1611:picAttrSrcUrl xmlns:a1611="http://schemas.microsoft.com/office/drawing/2016/11/main" r:id="rId5"/>
                    </a:ext>
                  </a:extLst>
                </a:blip>
              </a:buBlip>
            </a:pPr>
            <a:endParaRPr lang="es-ES" sz="1600" dirty="0"/>
          </a:p>
        </p:txBody>
      </p:sp>
      <p:sp>
        <p:nvSpPr>
          <p:cNvPr id="6" name="Rectángulo 5">
            <a:extLst>
              <a:ext uri="{FF2B5EF4-FFF2-40B4-BE49-F238E27FC236}">
                <a16:creationId xmlns:a16="http://schemas.microsoft.com/office/drawing/2014/main" id="{E1D4ECEF-4357-488D-B195-C2CEBC5B2CDD}"/>
              </a:ext>
            </a:extLst>
          </p:cNvPr>
          <p:cNvSpPr/>
          <p:nvPr/>
        </p:nvSpPr>
        <p:spPr>
          <a:xfrm>
            <a:off x="572814" y="409502"/>
            <a:ext cx="7621400" cy="830997"/>
          </a:xfrm>
          <a:prstGeom prst="rect">
            <a:avLst/>
          </a:prstGeom>
        </p:spPr>
        <p:txBody>
          <a:bodyPr wrap="square">
            <a:spAutoFit/>
          </a:bodyPr>
          <a:lstStyle/>
          <a:p>
            <a:pPr marL="285750" indent="-285750" algn="just">
              <a:buSzPct val="150000"/>
              <a:buBlip>
                <a:blip r:embed="rId6">
                  <a:extLst>
                    <a:ext uri="{96DAC541-7B7A-43D3-8B79-37D633B846F1}">
                      <asvg:svgBlip xmlns:asvg="http://schemas.microsoft.com/office/drawing/2016/SVG/main" r:embed="rId7"/>
                    </a:ext>
                  </a:extLst>
                </a:blip>
              </a:buBlip>
            </a:pPr>
            <a:r>
              <a:rPr lang="es-ES" sz="1600" b="1" dirty="0">
                <a:latin typeface="Lato" panose="020F0502020204030203" pitchFamily="34" charset="0"/>
              </a:rPr>
              <a:t>Se usa este patrón de diseño </a:t>
            </a:r>
            <a:r>
              <a:rPr lang="es-MX" sz="1600" dirty="0"/>
              <a:t> cuando desee parametrizar objetos con operaciones.</a:t>
            </a:r>
          </a:p>
          <a:p>
            <a:pPr lvl="0" algn="just">
              <a:buSzPct val="150000"/>
            </a:pPr>
            <a:endParaRPr lang="es-ES" sz="1600" b="1" dirty="0">
              <a:latin typeface="Lato" panose="020F0502020204030203" pitchFamily="34" charset="0"/>
            </a:endParaRPr>
          </a:p>
        </p:txBody>
      </p:sp>
      <p:sp>
        <p:nvSpPr>
          <p:cNvPr id="7" name="Rectángulo 6">
            <a:extLst>
              <a:ext uri="{FF2B5EF4-FFF2-40B4-BE49-F238E27FC236}">
                <a16:creationId xmlns:a16="http://schemas.microsoft.com/office/drawing/2014/main" id="{58354433-8C55-49C6-AD33-9536B3A9D2FA}"/>
              </a:ext>
            </a:extLst>
          </p:cNvPr>
          <p:cNvSpPr/>
          <p:nvPr/>
        </p:nvSpPr>
        <p:spPr>
          <a:xfrm>
            <a:off x="572814" y="1856239"/>
            <a:ext cx="7621400" cy="1523430"/>
          </a:xfrm>
          <a:prstGeom prst="rect">
            <a:avLst/>
          </a:prstGeom>
        </p:spPr>
        <p:txBody>
          <a:bodyPr wrap="square">
            <a:spAutoFit/>
          </a:bodyPr>
          <a:lstStyle/>
          <a:p>
            <a:pPr marL="285750" indent="-285750" algn="just">
              <a:lnSpc>
                <a:spcPct val="150000"/>
              </a:lnSpc>
              <a:buSzPct val="150000"/>
              <a:buBlip>
                <a:blip r:embed="rId8">
                  <a:extLst>
                    <a:ext uri="{96DAC541-7B7A-43D3-8B79-37D633B846F1}">
                      <asvg:svgBlip xmlns:asvg="http://schemas.microsoft.com/office/drawing/2016/SVG/main" r:embed="rId9"/>
                    </a:ext>
                  </a:extLst>
                </a:blip>
              </a:buBlip>
            </a:pPr>
            <a:r>
              <a:rPr lang="es-MX" sz="1600" dirty="0"/>
              <a:t>El patrón </a:t>
            </a:r>
            <a:r>
              <a:rPr lang="es-MX" sz="1600" dirty="0" err="1"/>
              <a:t>Command</a:t>
            </a:r>
            <a:r>
              <a:rPr lang="es-MX" sz="1600" dirty="0"/>
              <a:t> puede convertir una llamada a un método específico en un objeto independiente. Este cambio abre muchos usos interesantes: puede pasar comandos como argumentos de método, almacenarlos dentro de otros objetos, cambiar comandos vinculados en tiempo de ejecución, etc.</a:t>
            </a:r>
            <a:endParaRPr lang="es-ES" sz="1600" dirty="0">
              <a:latin typeface="Lato" panose="020F0502020204030203" pitchFamily="34" charset="0"/>
            </a:endParaRPr>
          </a:p>
        </p:txBody>
      </p:sp>
    </p:spTree>
    <p:extLst>
      <p:ext uri="{BB962C8B-B14F-4D97-AF65-F5344CB8AC3E}">
        <p14:creationId xmlns:p14="http://schemas.microsoft.com/office/powerpoint/2010/main" val="226121677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10.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1.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2.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3.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4.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5.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6.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7.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8.xml><?xml version="1.0" encoding="utf-8"?>
<a:themeOverride xmlns:a="http://schemas.openxmlformats.org/drawingml/2006/main">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0.xml><?xml version="1.0" encoding="utf-8"?>
<a:themeOverride xmlns:a="http://schemas.openxmlformats.org/drawingml/2006/main">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4.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5.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6.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7.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8.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9.xml><?xml version="1.0" encoding="utf-8"?>
<a:themeOverride xmlns:a="http://schemas.openxmlformats.org/drawingml/2006/main">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otalTime>321</TotalTime>
  <Words>2766</Words>
  <Application>Microsoft Office PowerPoint</Application>
  <PresentationFormat>Presentación en pantalla (16:9)</PresentationFormat>
  <Paragraphs>185</Paragraphs>
  <Slides>42</Slides>
  <Notes>42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Wingdings</vt:lpstr>
      <vt:lpstr>Lato</vt:lpstr>
      <vt:lpstr>Raleway</vt:lpstr>
      <vt:lpstr>Antonio template</vt:lpstr>
      <vt:lpstr>COMMAND </vt:lpstr>
      <vt:lpstr>También conocido como Action o  Transaction</vt:lpstr>
      <vt:lpstr>1. Estructura</vt:lpstr>
      <vt:lpstr>Presentación de PowerPoint</vt:lpstr>
      <vt:lpstr>Presentación de PowerPoint</vt:lpstr>
      <vt:lpstr>Analogía en el Mundo Real</vt:lpstr>
      <vt:lpstr>Presentación de PowerPoint</vt:lpstr>
      <vt:lpstr>Presentación de PowerPoint</vt:lpstr>
      <vt:lpstr>Presentación de PowerPoint</vt:lpstr>
      <vt:lpstr>Presentación de PowerPoint</vt:lpstr>
      <vt:lpstr>Presentación de PowerPoint</vt:lpstr>
      <vt:lpstr>3. Relación con Otros Patrones de Diseño</vt:lpstr>
      <vt:lpstr>Presentación de PowerPoint</vt:lpstr>
      <vt:lpstr>Presentación de PowerPoint</vt:lpstr>
      <vt:lpstr>Presentación de PowerPoint</vt:lpstr>
      <vt:lpstr>4. Ejemplo de Implementación</vt:lpstr>
      <vt:lpstr>En este ejemplo, el patrón Command ayuda a rastrear el historial de operaciones ejecutadas y hace posible revertir una operación si es necesario.</vt:lpstr>
      <vt:lpstr>Presentación de PowerPoint</vt:lpstr>
      <vt:lpstr>Presentación de PowerPoint</vt:lpstr>
      <vt:lpstr>Presentación de PowerPoint</vt:lpstr>
      <vt:lpstr>Presentación de PowerPoint</vt:lpstr>
      <vt:lpstr>Repositorio donde se realiza este ejemplo a profundidad</vt:lpstr>
      <vt:lpstr>MEMENTO </vt:lpstr>
      <vt:lpstr>También conocido como Snapshot</vt:lpstr>
      <vt:lpstr>1. Estructura</vt:lpstr>
      <vt:lpstr>Presentación de PowerPoint</vt:lpstr>
      <vt:lpstr>Implementación basada en una interfaz intermedia</vt:lpstr>
      <vt:lpstr>Implementación con encapsulación estricta</vt:lpstr>
      <vt:lpstr>2. Consecuencias al Implementar</vt:lpstr>
      <vt:lpstr>Presentación de PowerPoint</vt:lpstr>
      <vt:lpstr>Presentación de PowerPoint</vt:lpstr>
      <vt:lpstr>Presentación de PowerPoint</vt:lpstr>
      <vt:lpstr>3. Relación con Otros Patrones de Diseño</vt:lpstr>
      <vt:lpstr>Presentación de PowerPoint</vt:lpstr>
      <vt:lpstr>4. Ejemplo de Implementación</vt:lpstr>
      <vt:lpstr>Presentación de PowerPoint</vt:lpstr>
      <vt:lpstr>Presentación de PowerPoint</vt:lpstr>
      <vt:lpstr>Presentación de PowerPoint</vt:lpstr>
      <vt:lpstr>EJEMPLOS USANDO COMMAND &amp; MEMENTO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Lavalle_Victor_U4_T7</dc:title>
  <dc:creator>Victor Lavalle</dc:creator>
  <cp:keywords>Diseño de Software</cp:keywords>
  <cp:lastModifiedBy>VICTOR MANUEL LAVALLE CANTON</cp:lastModifiedBy>
  <cp:revision>38</cp:revision>
  <dcterms:modified xsi:type="dcterms:W3CDTF">2020-05-10T09:03:12Z</dcterms:modified>
  <cp:category>Programación</cp:category>
</cp:coreProperties>
</file>