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232682" indent="-232682" algn="ctr">
              <a:spcBef>
                <a:spcPts val="3200"/>
              </a:spcBef>
              <a:defRPr sz="1900"/>
            </a:lvl1pPr>
            <a:lvl2pPr marL="575582" indent="-232682" algn="ctr">
              <a:spcBef>
                <a:spcPts val="3200"/>
              </a:spcBef>
              <a:defRPr sz="1900"/>
            </a:lvl2pPr>
            <a:lvl3pPr marL="918482" indent="-232682" algn="ctr">
              <a:spcBef>
                <a:spcPts val="3200"/>
              </a:spcBef>
              <a:defRPr sz="1900"/>
            </a:lvl3pPr>
            <a:lvl4pPr marL="1261382" indent="-232682" algn="ctr">
              <a:spcBef>
                <a:spcPts val="3200"/>
              </a:spcBef>
              <a:defRPr sz="1900"/>
            </a:lvl4pPr>
            <a:lvl5pPr marL="1604282" indent="-232682" algn="ctr">
              <a:spcBef>
                <a:spcPts val="3200"/>
              </a:spcBef>
              <a:defRPr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33375" marR="0" indent="-3333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777875" marR="0" indent="-3333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222375" marR="0" indent="-3333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666875" marR="0" indent="-3333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111375" marR="0" indent="-3333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2555875" marR="0" indent="-3333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000375" marR="0" indent="-3333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3444875" marR="0" indent="-3333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3889375" marR="0" indent="-3333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mailto:pamartin@ing.uc3m.e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3.png"/><Relationship Id="rId8" Type="http://schemas.openxmlformats.org/officeDocument/2006/relationships/image" Target="../media/image2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4.png"/><Relationship Id="rId8" Type="http://schemas.openxmlformats.org/officeDocument/2006/relationships/image" Target="../media/image5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hyperlink" Target="http://ruder.io/optimizing-gradient-descent/" TargetMode="External"/><Relationship Id="rId4" Type="http://schemas.openxmlformats.org/officeDocument/2006/relationships/hyperlink" Target="https://datascience-enthusiast.com/DL/Optimization_methods.html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4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59.png"/><Relationship Id="rId5" Type="http://schemas.openxmlformats.org/officeDocument/2006/relationships/hyperlink" Target="http://www.apple.com" TargetMode="External"/><Relationship Id="rId6" Type="http://schemas.openxmlformats.org/officeDocument/2006/relationships/image" Target="../media/image60.png"/><Relationship Id="rId7" Type="http://schemas.openxmlformats.org/officeDocument/2006/relationships/image" Target="../media/image4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44.png"/><Relationship Id="rId6" Type="http://schemas.openxmlformats.org/officeDocument/2006/relationships/image" Target="../media/image7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66.png"/><Relationship Id="rId6" Type="http://schemas.openxmlformats.org/officeDocument/2006/relationships/image" Target="../media/image65.png"/><Relationship Id="rId7" Type="http://schemas.openxmlformats.org/officeDocument/2006/relationships/image" Target="../media/image68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75.png"/><Relationship Id="rId6" Type="http://schemas.openxmlformats.org/officeDocument/2006/relationships/image" Target="../media/image78.png"/><Relationship Id="rId7" Type="http://schemas.openxmlformats.org/officeDocument/2006/relationships/hyperlink" Target="https://www.coursera.org/learn/ml-regression/lecture/VZlmt/visualizing-the-lasso-cost-and-solution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hyperlink" Target="http://www.computervisionblog.com/2015/01/from-feature-descriptors-to-deep.html" TargetMode="External"/><Relationship Id="rId4" Type="http://schemas.openxmlformats.org/officeDocument/2006/relationships/image" Target="../media/image2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"/>
          <p:cNvSpPr txBox="1"/>
          <p:nvPr/>
        </p:nvSpPr>
        <p:spPr>
          <a:xfrm>
            <a:off x="6273799" y="5643778"/>
            <a:ext cx="127001" cy="75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defTabSz="457200">
              <a:defRPr b="0" sz="1600"/>
            </a:pPr>
          </a:p>
        </p:txBody>
      </p:sp>
      <p:sp>
        <p:nvSpPr>
          <p:cNvPr id="120" name="Logistic Regression, Stochastic Optimization…"/>
          <p:cNvSpPr txBox="1"/>
          <p:nvPr/>
        </p:nvSpPr>
        <p:spPr>
          <a:xfrm>
            <a:off x="2248585" y="4095662"/>
            <a:ext cx="9371230" cy="11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Logistic Regression, Stochastic Optimization</a:t>
            </a:r>
          </a:p>
          <a:p>
            <a:pPr>
              <a:defRPr sz="34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&amp; Regularization</a:t>
            </a:r>
          </a:p>
        </p:txBody>
      </p:sp>
      <p:pic>
        <p:nvPicPr>
          <p:cNvPr id="121" name="uc3m-logo.pdf" descr="uc3m-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0921" y="196850"/>
            <a:ext cx="1686229" cy="51021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Pablo Martínez Olmos, pamartin@ing.uc3m.es"/>
          <p:cNvSpPr txBox="1"/>
          <p:nvPr/>
        </p:nvSpPr>
        <p:spPr>
          <a:xfrm>
            <a:off x="6208928" y="5975262"/>
            <a:ext cx="61749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defTabSz="457200">
              <a:defRPr b="0">
                <a:solidFill>
                  <a:srgbClr val="2C2A5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Pablo Martínez Olmos, </a:t>
            </a:r>
            <a:r>
              <a:rPr u="sng">
                <a:hlinkClick r:id="rId3" invalidUrl="" action="" tgtFrame="" tooltip="" history="1" highlightClick="0" endSnd="0"/>
              </a:rPr>
              <a:t>pamartin@ing.uc3m.es</a:t>
            </a:r>
          </a:p>
        </p:txBody>
      </p:sp>
      <p:sp>
        <p:nvSpPr>
          <p:cNvPr id="123" name="Deep learning with Neural Networks"/>
          <p:cNvSpPr txBox="1"/>
          <p:nvPr/>
        </p:nvSpPr>
        <p:spPr>
          <a:xfrm>
            <a:off x="598677" y="2637372"/>
            <a:ext cx="88610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defTabSz="457200">
              <a:defRPr sz="4000">
                <a:solidFill>
                  <a:srgbClr val="041D8D"/>
                </a:solidFill>
              </a:defRPr>
            </a:lvl1pPr>
          </a:lstStyle>
          <a:p>
            <a:pPr/>
            <a:r>
              <a:t>Deep learning with 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ogistic Regression: training"/>
          <p:cNvSpPr txBox="1"/>
          <p:nvPr/>
        </p:nvSpPr>
        <p:spPr>
          <a:xfrm>
            <a:off x="3846068" y="3910775"/>
            <a:ext cx="531266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defTabSz="457200">
              <a:defRPr sz="3000">
                <a:solidFill>
                  <a:srgbClr val="2C2A56"/>
                </a:solidFill>
              </a:defRPr>
            </a:lvl1pPr>
          </a:lstStyle>
          <a:p>
            <a:pPr/>
            <a:r>
              <a:t>Logistic Regression: training</a:t>
            </a:r>
          </a:p>
        </p:txBody>
      </p:sp>
      <p:sp>
        <p:nvSpPr>
          <p:cNvPr id="222" name="Text"/>
          <p:cNvSpPr txBox="1"/>
          <p:nvPr/>
        </p:nvSpPr>
        <p:spPr>
          <a:xfrm>
            <a:off x="6273799" y="5643778"/>
            <a:ext cx="127001" cy="75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defTabSz="457200">
              <a:defRPr b="0" sz="1600"/>
            </a:pPr>
          </a:p>
        </p:txBody>
      </p:sp>
      <p:pic>
        <p:nvPicPr>
          <p:cNvPr id="223" name="uc3m-logo.pdf" descr="uc3m-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4421" y="8909050"/>
            <a:ext cx="1686229" cy="510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Binary Logistic Regression. Maximum likelihood training"/>
          <p:cNvSpPr txBox="1"/>
          <p:nvPr/>
        </p:nvSpPr>
        <p:spPr>
          <a:xfrm>
            <a:off x="151333" y="518770"/>
            <a:ext cx="82835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Binary Logistic Regression. Maximum likelihood training</a:t>
            </a:r>
          </a:p>
        </p:txBody>
      </p:sp>
      <p:sp>
        <p:nvSpPr>
          <p:cNvPr id="226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8" name="Hypothesis function:"/>
          <p:cNvSpPr txBox="1"/>
          <p:nvPr/>
        </p:nvSpPr>
        <p:spPr>
          <a:xfrm>
            <a:off x="165100" y="1433170"/>
            <a:ext cx="31648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Hypothesis function:</a:t>
            </a:r>
          </a:p>
        </p:txBody>
      </p:sp>
      <p:sp>
        <p:nvSpPr>
          <p:cNvPr id="229" name="(Log)-Likelihood function:"/>
          <p:cNvSpPr txBox="1"/>
          <p:nvPr/>
        </p:nvSpPr>
        <p:spPr>
          <a:xfrm>
            <a:off x="165100" y="3719170"/>
            <a:ext cx="37863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(Log)-Likelihood function:</a:t>
            </a:r>
          </a:p>
        </p:txBody>
      </p:sp>
      <p:sp>
        <p:nvSpPr>
          <p:cNvPr id="230" name="Training database:"/>
          <p:cNvSpPr txBox="1"/>
          <p:nvPr/>
        </p:nvSpPr>
        <p:spPr>
          <a:xfrm>
            <a:off x="165100" y="2569820"/>
            <a:ext cx="296828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Training database: </a:t>
            </a:r>
            <a:br/>
          </a:p>
        </p:txBody>
      </p:sp>
      <p:grpSp>
        <p:nvGrpSpPr>
          <p:cNvPr id="234" name="Group"/>
          <p:cNvGrpSpPr/>
          <p:nvPr/>
        </p:nvGrpSpPr>
        <p:grpSpPr>
          <a:xfrm>
            <a:off x="3601541" y="2603549"/>
            <a:ext cx="8023623" cy="457201"/>
            <a:chOff x="0" y="0"/>
            <a:chExt cx="8023621" cy="457200"/>
          </a:xfrm>
        </p:grpSpPr>
        <p:pic>
          <p:nvPicPr>
            <p:cNvPr id="231" name="yd_i_in_0,1.pdf" descr="yd_i_in_0,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093221" y="0"/>
              <a:ext cx="1930401" cy="457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trainset_doteq(_.pdf" descr="trainset_doteq(_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921000" cy="457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xd_i_in_mathbb_R.pdf" descr="xd_i_in_mathbb_R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707010" y="38100"/>
              <a:ext cx="1600201" cy="38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5" name="P(y|_x)_=_P(y=1|.pdf" descr="P(y|_x)_=_P(y=1|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54" y="4500220"/>
            <a:ext cx="76835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(_Y|_X)_=_prod_.pdf" descr="P(_Y|_X)_=_prod_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7435" y="5243170"/>
            <a:ext cx="4914901" cy="111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(_y=1|_x)_=_fra.pdf" descr="P(_y=1|_x)_=_fr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44130" y="1297781"/>
            <a:ext cx="77343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0700" y="6827837"/>
            <a:ext cx="114300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  <p:bldP build="whole" bldLvl="1" animBg="1" rev="0" advAuto="0" spid="238" grpId="4"/>
      <p:bldP build="whole" bldLvl="1" animBg="1" rev="0" advAuto="0" spid="236" grpId="3"/>
      <p:bldP build="whole" bldLvl="1" animBg="1" rev="0" advAuto="0" spid="23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convex.pdf" descr="convex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3396" y="5980658"/>
            <a:ext cx="5852161" cy="438912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Binary Logistic Regression. Binary Cross Entropy Function"/>
          <p:cNvSpPr txBox="1"/>
          <p:nvPr/>
        </p:nvSpPr>
        <p:spPr>
          <a:xfrm>
            <a:off x="217017" y="506070"/>
            <a:ext cx="86093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Binary Logistic Regression. Binary Cross Entropy Function</a:t>
            </a:r>
          </a:p>
        </p:txBody>
      </p:sp>
      <p:sp>
        <p:nvSpPr>
          <p:cNvPr id="242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4" name="P(_y=1|_x)_=_fra.pdf" descr="P(_y=1|_x)_=_fr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430" y="1361281"/>
            <a:ext cx="7734301" cy="825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8" name="Group"/>
          <p:cNvGrpSpPr/>
          <p:nvPr/>
        </p:nvGrpSpPr>
        <p:grpSpPr>
          <a:xfrm>
            <a:off x="527356" y="6125167"/>
            <a:ext cx="6835312" cy="1851498"/>
            <a:chOff x="0" y="0"/>
            <a:chExt cx="6835310" cy="1851496"/>
          </a:xfrm>
        </p:grpSpPr>
        <p:sp>
          <p:nvSpPr>
            <p:cNvPr id="245" name="Rectangle"/>
            <p:cNvSpPr/>
            <p:nvPr/>
          </p:nvSpPr>
          <p:spPr>
            <a:xfrm>
              <a:off x="0" y="0"/>
              <a:ext cx="6835311" cy="1851497"/>
            </a:xfrm>
            <a:prstGeom prst="rect">
              <a:avLst/>
            </a:prstGeom>
            <a:solidFill>
              <a:srgbClr val="FFEDB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Logistic Regression Training"/>
            <p:cNvSpPr txBox="1"/>
            <p:nvPr/>
          </p:nvSpPr>
          <p:spPr>
            <a:xfrm>
              <a:off x="80114" y="144509"/>
              <a:ext cx="423915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lvl1pPr>
            </a:lstStyle>
            <a:p>
              <a:pPr/>
              <a:r>
                <a:t>Logistic Regression Training</a:t>
              </a:r>
            </a:p>
          </p:txBody>
        </p:sp>
        <p:pic>
          <p:nvPicPr>
            <p:cNvPr id="247" name="hat_param_,_hat_.pdf" descr="hat_param_,_hat_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22168" y="958651"/>
              <a:ext cx="3073401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1" name="Group"/>
          <p:cNvGrpSpPr/>
          <p:nvPr/>
        </p:nvGrpSpPr>
        <p:grpSpPr>
          <a:xfrm>
            <a:off x="9309695" y="5548858"/>
            <a:ext cx="2013118" cy="461059"/>
            <a:chOff x="0" y="0"/>
            <a:chExt cx="2013116" cy="461058"/>
          </a:xfrm>
        </p:grpSpPr>
        <p:sp>
          <p:nvSpPr>
            <p:cNvPr id="249" name="is convex!!"/>
            <p:cNvSpPr txBox="1"/>
            <p:nvPr/>
          </p:nvSpPr>
          <p:spPr>
            <a:xfrm>
              <a:off x="278500" y="-1"/>
              <a:ext cx="17346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lvl1pPr>
            </a:lstStyle>
            <a:p>
              <a:pPr/>
              <a:r>
                <a:t> is convex!!</a:t>
              </a:r>
            </a:p>
          </p:txBody>
        </p:sp>
        <p:pic>
          <p:nvPicPr>
            <p:cNvPr id="25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84479"/>
              <a:ext cx="254000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Group"/>
          <p:cNvGrpSpPr/>
          <p:nvPr/>
        </p:nvGrpSpPr>
        <p:grpSpPr>
          <a:xfrm>
            <a:off x="748210" y="2499970"/>
            <a:ext cx="11482980" cy="2689320"/>
            <a:chOff x="-44450" y="0"/>
            <a:chExt cx="11482979" cy="2689318"/>
          </a:xfrm>
        </p:grpSpPr>
        <p:pic>
          <p:nvPicPr>
            <p:cNvPr id="252" name="Rectangle Rectangle" descr="Rectangle Rectangl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44450" y="452779"/>
              <a:ext cx="11482980" cy="2236540"/>
            </a:xfrm>
            <a:prstGeom prst="rect">
              <a:avLst/>
            </a:prstGeom>
            <a:effectLst/>
          </p:spPr>
        </p:pic>
        <p:sp>
          <p:nvSpPr>
            <p:cNvPr id="254" name="Binary Cross Entropy Function"/>
            <p:cNvSpPr txBox="1"/>
            <p:nvPr/>
          </p:nvSpPr>
          <p:spPr>
            <a:xfrm>
              <a:off x="6270551" y="-1"/>
              <a:ext cx="492114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defRPr>
              </a:lvl1pPr>
            </a:lstStyle>
            <a:p>
              <a:pPr/>
              <a:r>
                <a:t>Binary Cross Entropy Function</a:t>
              </a:r>
            </a:p>
          </p:txBody>
        </p:sp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361253" y="906703"/>
              <a:ext cx="10337801" cy="149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1"/>
      <p:bldP build="whole" bldLvl="1" animBg="1" rev="0" advAuto="0" spid="251" grpId="2"/>
      <p:bldP build="whole" bldLvl="1" animBg="1" rev="0" advAuto="0" spid="240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"/>
          <p:cNvGrpSpPr/>
          <p:nvPr/>
        </p:nvGrpSpPr>
        <p:grpSpPr>
          <a:xfrm>
            <a:off x="7880656" y="1781398"/>
            <a:ext cx="4162404" cy="1997213"/>
            <a:chOff x="0" y="0"/>
            <a:chExt cx="4162402" cy="1997212"/>
          </a:xfrm>
        </p:grpSpPr>
        <p:sp>
          <p:nvSpPr>
            <p:cNvPr id="258" name="Rectangle"/>
            <p:cNvSpPr/>
            <p:nvPr/>
          </p:nvSpPr>
          <p:spPr>
            <a:xfrm>
              <a:off x="0" y="0"/>
              <a:ext cx="4117364" cy="1433959"/>
            </a:xfrm>
            <a:prstGeom prst="rect">
              <a:avLst/>
            </a:prstGeom>
            <a:solidFill>
              <a:srgbClr val="FCAFA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9" name="No closed-form solution!"/>
            <p:cNvSpPr txBox="1"/>
            <p:nvPr/>
          </p:nvSpPr>
          <p:spPr>
            <a:xfrm>
              <a:off x="448414" y="1536153"/>
              <a:ext cx="371398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pPr/>
              <a:r>
                <a:t>No closed-form solution!</a:t>
              </a:r>
            </a:p>
          </p:txBody>
        </p:sp>
      </p:grpSp>
      <p:sp>
        <p:nvSpPr>
          <p:cNvPr id="261" name="Logistic Regression Training"/>
          <p:cNvSpPr txBox="1"/>
          <p:nvPr/>
        </p:nvSpPr>
        <p:spPr>
          <a:xfrm>
            <a:off x="192328" y="597803"/>
            <a:ext cx="42391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Logistic Regression Training</a:t>
            </a:r>
          </a:p>
        </p:txBody>
      </p:sp>
      <p:sp>
        <p:nvSpPr>
          <p:cNvPr id="262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67" name="Group"/>
          <p:cNvGrpSpPr/>
          <p:nvPr/>
        </p:nvGrpSpPr>
        <p:grpSpPr>
          <a:xfrm>
            <a:off x="222556" y="1337267"/>
            <a:ext cx="6835312" cy="1851498"/>
            <a:chOff x="0" y="0"/>
            <a:chExt cx="6835310" cy="1851496"/>
          </a:xfrm>
        </p:grpSpPr>
        <p:sp>
          <p:nvSpPr>
            <p:cNvPr id="264" name="Rectangle"/>
            <p:cNvSpPr/>
            <p:nvPr/>
          </p:nvSpPr>
          <p:spPr>
            <a:xfrm>
              <a:off x="0" y="0"/>
              <a:ext cx="6835311" cy="1851497"/>
            </a:xfrm>
            <a:prstGeom prst="rect">
              <a:avLst/>
            </a:prstGeom>
            <a:solidFill>
              <a:srgbClr val="FFEDB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5" name="Logistic Regression Training"/>
            <p:cNvSpPr txBox="1"/>
            <p:nvPr/>
          </p:nvSpPr>
          <p:spPr>
            <a:xfrm>
              <a:off x="80114" y="144509"/>
              <a:ext cx="423915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lvl1pPr>
            </a:lstStyle>
            <a:p>
              <a:pPr/>
              <a:r>
                <a:t>Logistic Regression Training</a:t>
              </a:r>
            </a:p>
          </p:txBody>
        </p:sp>
        <p:pic>
          <p:nvPicPr>
            <p:cNvPr id="266" name="hat_param_,_hat_.pdf" descr="hat_param_,_hat_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822168" y="958651"/>
              <a:ext cx="3073401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oup"/>
          <p:cNvGrpSpPr/>
          <p:nvPr/>
        </p:nvGrpSpPr>
        <p:grpSpPr>
          <a:xfrm>
            <a:off x="6621908" y="2184344"/>
            <a:ext cx="4969472" cy="628067"/>
            <a:chOff x="0" y="0"/>
            <a:chExt cx="4969470" cy="628066"/>
          </a:xfrm>
        </p:grpSpPr>
        <p:pic>
          <p:nvPicPr>
            <p:cNvPr id="26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18270" y="110833"/>
              <a:ext cx="3251201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34462" cy="628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3" name="Group"/>
          <p:cNvGrpSpPr/>
          <p:nvPr/>
        </p:nvGrpSpPr>
        <p:grpSpPr>
          <a:xfrm>
            <a:off x="4356859" y="6306082"/>
            <a:ext cx="5347231" cy="1331910"/>
            <a:chOff x="0" y="0"/>
            <a:chExt cx="5347229" cy="1331909"/>
          </a:xfrm>
        </p:grpSpPr>
        <p:pic>
          <p:nvPicPr>
            <p:cNvPr id="271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6200000">
              <a:off x="2483114" y="-2483115"/>
              <a:ext cx="381001" cy="5347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2" name="Prediction error…"/>
            <p:cNvSpPr txBox="1"/>
            <p:nvPr/>
          </p:nvSpPr>
          <p:spPr>
            <a:xfrm>
              <a:off x="1917126" y="527582"/>
              <a:ext cx="2389454" cy="804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42900" indent="-342900" algn="l" defTabSz="457200">
                <a:defRPr b="0" sz="23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Prediction error</a:t>
              </a:r>
            </a:p>
            <a:p>
              <a:pPr marL="342900" indent="-342900" algn="l" defTabSz="457200">
                <a:defRPr b="0" sz="23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(real scalar)</a:t>
              </a:r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0116832" y="6696243"/>
            <a:ext cx="2372526" cy="1237021"/>
            <a:chOff x="0" y="0"/>
            <a:chExt cx="2372525" cy="1237019"/>
          </a:xfrm>
        </p:grpSpPr>
        <p:pic>
          <p:nvPicPr>
            <p:cNvPr id="274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6200000">
              <a:off x="303872" y="-208898"/>
              <a:ext cx="381001" cy="798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5" name="Vector…"/>
            <p:cNvSpPr txBox="1"/>
            <p:nvPr/>
          </p:nvSpPr>
          <p:spPr>
            <a:xfrm>
              <a:off x="0" y="432692"/>
              <a:ext cx="2372526" cy="804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342900" indent="-342900" algn="l" defTabSz="457200">
                <a:defRPr b="0" sz="23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Vector</a:t>
              </a:r>
            </a:p>
            <a:p>
              <a:pPr marL="342900" indent="-342900" algn="l" defTabSz="457200">
                <a:defRPr b="0" sz="23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(bias + data point)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227348" y="3925192"/>
            <a:ext cx="11037553" cy="2234308"/>
            <a:chOff x="0" y="0"/>
            <a:chExt cx="11037550" cy="2234307"/>
          </a:xfrm>
        </p:grpSpPr>
        <p:sp>
          <p:nvSpPr>
            <p:cNvPr id="277" name="By using that                                                it can be shown that"/>
            <p:cNvSpPr txBox="1"/>
            <p:nvPr/>
          </p:nvSpPr>
          <p:spPr>
            <a:xfrm>
              <a:off x="0" y="131236"/>
              <a:ext cx="8296898" cy="448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 b="0" sz="23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>
                <a:defRPr sz="2400"/>
              </a:pPr>
              <a:r>
                <a:rPr sz="2300"/>
                <a:t>By using that                                                it can be shown that </a:t>
              </a:r>
            </a:p>
          </p:txBody>
        </p:sp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12576" y="0"/>
              <a:ext cx="3340101" cy="71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512550" y="1116707"/>
              <a:ext cx="9525001" cy="1117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4" name="Group"/>
          <p:cNvGrpSpPr/>
          <p:nvPr/>
        </p:nvGrpSpPr>
        <p:grpSpPr>
          <a:xfrm>
            <a:off x="313715" y="6218729"/>
            <a:ext cx="6378970" cy="2472831"/>
            <a:chOff x="0" y="-119102"/>
            <a:chExt cx="6378968" cy="2472829"/>
          </a:xfrm>
        </p:grpSpPr>
        <p:pic>
          <p:nvPicPr>
            <p:cNvPr id="281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7871471">
              <a:off x="1471480" y="767076"/>
              <a:ext cx="2474315" cy="262440"/>
            </a:xfrm>
            <a:prstGeom prst="rect">
              <a:avLst/>
            </a:prstGeom>
            <a:effectLst/>
          </p:spPr>
        </p:pic>
        <p:sp>
          <p:nvSpPr>
            <p:cNvPr id="283" name="Gradient is a weighted-sum of training data points"/>
            <p:cNvSpPr txBox="1"/>
            <p:nvPr/>
          </p:nvSpPr>
          <p:spPr>
            <a:xfrm>
              <a:off x="0" y="1904999"/>
              <a:ext cx="6378969" cy="448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 b="0" sz="23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>
                <a:defRPr sz="2400"/>
              </a:pPr>
              <a:r>
                <a:rPr sz="2300"/>
                <a:t>Gradient is a weighted-sum of training data points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1"/>
      <p:bldP build="whole" bldLvl="1" animBg="1" rev="0" advAuto="0" spid="284" grpId="6"/>
      <p:bldP build="whole" bldLvl="1" animBg="1" rev="0" advAuto="0" spid="276" grpId="5"/>
      <p:bldP build="whole" bldLvl="1" animBg="1" rev="0" advAuto="0" spid="280" grpId="3"/>
      <p:bldP build="whole" bldLvl="1" animBg="1" rev="0" advAuto="0" spid="270" grpId="2"/>
      <p:bldP build="whole" bldLvl="1" animBg="1" rev="0" advAuto="0" spid="273" grpId="4"/>
      <p:bldP build="whole" bldLvl="1" animBg="1" rev="0" advAuto="0" spid="260" grpId="7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radient Descent (GD)"/>
          <p:cNvSpPr txBox="1"/>
          <p:nvPr/>
        </p:nvSpPr>
        <p:spPr>
          <a:xfrm>
            <a:off x="146832" y="547003"/>
            <a:ext cx="33765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Gradient Descent (GD)</a:t>
            </a:r>
          </a:p>
        </p:txBody>
      </p:sp>
      <p:sp>
        <p:nvSpPr>
          <p:cNvPr id="287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8540" y="1840607"/>
            <a:ext cx="17780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2561" y="1783457"/>
            <a:ext cx="33909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9698" y="4056955"/>
            <a:ext cx="8013701" cy="111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0756" y="2965251"/>
            <a:ext cx="4940301" cy="685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8" name="Group"/>
          <p:cNvGrpSpPr/>
          <p:nvPr/>
        </p:nvGrpSpPr>
        <p:grpSpPr>
          <a:xfrm>
            <a:off x="3956050" y="2441161"/>
            <a:ext cx="6137836" cy="1532532"/>
            <a:chOff x="-44449" y="139633"/>
            <a:chExt cx="6137835" cy="1532530"/>
          </a:xfrm>
        </p:grpSpPr>
        <p:pic>
          <p:nvPicPr>
            <p:cNvPr id="293" name="Circle Circle" descr="Circle Circl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44450" y="516235"/>
              <a:ext cx="1022351" cy="1022351"/>
            </a:xfrm>
            <a:prstGeom prst="rect">
              <a:avLst/>
            </a:prstGeom>
            <a:effectLst/>
          </p:spPr>
        </p:pic>
        <p:pic>
          <p:nvPicPr>
            <p:cNvPr id="295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21296765">
              <a:off x="779180" y="317127"/>
              <a:ext cx="4041271" cy="262439"/>
            </a:xfrm>
            <a:prstGeom prst="rect">
              <a:avLst/>
            </a:prstGeom>
            <a:effectLst/>
          </p:spPr>
        </p:pic>
        <p:sp>
          <p:nvSpPr>
            <p:cNvPr id="297" name="the step size"/>
            <p:cNvSpPr/>
            <p:nvPr/>
          </p:nvSpPr>
          <p:spPr>
            <a:xfrm>
              <a:off x="4823385" y="4021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 sz="2300"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defRPr>
              </a:lvl1pPr>
            </a:lstStyle>
            <a:p>
              <a:pPr>
                <a:defRPr b="0" sz="24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rPr b="1" sz="2300"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the step size</a:t>
              </a:r>
              <a:endParaRPr sz="2300"/>
            </a:p>
          </p:txBody>
        </p:sp>
      </p:grpSp>
      <p:sp>
        <p:nvSpPr>
          <p:cNvPr id="299" name="Choosing the step size manually is a hard problem!"/>
          <p:cNvSpPr txBox="1"/>
          <p:nvPr/>
        </p:nvSpPr>
        <p:spPr>
          <a:xfrm>
            <a:off x="414155" y="6983920"/>
            <a:ext cx="6778854" cy="44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2300"/>
              <a:t>Choosing the step size manually is a</a:t>
            </a:r>
            <a:r>
              <a:rPr b="1" sz="2300">
                <a:solidFill>
                  <a:schemeClr val="accent5">
                    <a:lumOff val="-2986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hard problem!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1"/>
      <p:bldP build="whole" bldLvl="1" animBg="1" rev="0" advAuto="0" spid="29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radient Descent"/>
          <p:cNvSpPr txBox="1"/>
          <p:nvPr/>
        </p:nvSpPr>
        <p:spPr>
          <a:xfrm>
            <a:off x="159308" y="597803"/>
            <a:ext cx="26542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Gradient Descent</a:t>
            </a:r>
          </a:p>
        </p:txBody>
      </p:sp>
      <p:sp>
        <p:nvSpPr>
          <p:cNvPr id="302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4" name="Line"/>
          <p:cNvSpPr/>
          <p:nvPr/>
        </p:nvSpPr>
        <p:spPr>
          <a:xfrm flipV="1">
            <a:off x="3009899" y="1917700"/>
            <a:ext cx="1" cy="61247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Line"/>
          <p:cNvSpPr/>
          <p:nvPr/>
        </p:nvSpPr>
        <p:spPr>
          <a:xfrm>
            <a:off x="2614520" y="7761379"/>
            <a:ext cx="77757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1017" y="7954714"/>
            <a:ext cx="2667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9384" y="1767482"/>
            <a:ext cx="762001" cy="393701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Line"/>
          <p:cNvSpPr/>
          <p:nvPr/>
        </p:nvSpPr>
        <p:spPr>
          <a:xfrm>
            <a:off x="3574851" y="2150715"/>
            <a:ext cx="7402811" cy="5133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02" fill="norm" stroke="1" extrusionOk="0">
                <a:moveTo>
                  <a:pt x="0" y="0"/>
                </a:moveTo>
                <a:cubicBezTo>
                  <a:pt x="726" y="8508"/>
                  <a:pt x="2250" y="15848"/>
                  <a:pt x="4524" y="19187"/>
                </a:cubicBezTo>
                <a:cubicBezTo>
                  <a:pt x="6048" y="21425"/>
                  <a:pt x="7791" y="21600"/>
                  <a:pt x="9451" y="21018"/>
                </a:cubicBezTo>
                <a:cubicBezTo>
                  <a:pt x="11806" y="20192"/>
                  <a:pt x="13298" y="16994"/>
                  <a:pt x="15918" y="15859"/>
                </a:cubicBezTo>
                <a:cubicBezTo>
                  <a:pt x="16927" y="15422"/>
                  <a:pt x="18109" y="15430"/>
                  <a:pt x="19186" y="15122"/>
                </a:cubicBezTo>
                <a:cubicBezTo>
                  <a:pt x="19634" y="14993"/>
                  <a:pt x="20077" y="14785"/>
                  <a:pt x="20491" y="14670"/>
                </a:cubicBezTo>
                <a:cubicBezTo>
                  <a:pt x="20935" y="14546"/>
                  <a:pt x="21404" y="14446"/>
                  <a:pt x="21600" y="13743"/>
                </a:cubicBezTo>
              </a:path>
            </a:pathLst>
          </a:custGeom>
          <a:ln w="635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11" name="Group"/>
          <p:cNvGrpSpPr/>
          <p:nvPr/>
        </p:nvGrpSpPr>
        <p:grpSpPr>
          <a:xfrm>
            <a:off x="3733800" y="3534221"/>
            <a:ext cx="1342182" cy="614962"/>
            <a:chOff x="0" y="0"/>
            <a:chExt cx="1342181" cy="614960"/>
          </a:xfrm>
        </p:grpSpPr>
        <p:sp>
          <p:nvSpPr>
            <p:cNvPr id="309" name="Circle"/>
            <p:cNvSpPr/>
            <p:nvPr/>
          </p:nvSpPr>
          <p:spPr>
            <a:xfrm>
              <a:off x="0" y="339278"/>
              <a:ext cx="275683" cy="275683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8881" y="0"/>
              <a:ext cx="1003301" cy="368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36296" y="1735732"/>
            <a:ext cx="45847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If         is too large …."/>
          <p:cNvSpPr txBox="1"/>
          <p:nvPr/>
        </p:nvSpPr>
        <p:spPr>
          <a:xfrm>
            <a:off x="497992" y="8614836"/>
            <a:ext cx="2820023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algn="l" defTabSz="457200">
              <a:defRPr b="0" sz="2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defRPr sz="2400"/>
            </a:pPr>
            <a:r>
              <a:rPr sz="2300"/>
              <a:t>If         is too large ….</a:t>
            </a:r>
          </a:p>
        </p:txBody>
      </p:sp>
      <p:pic>
        <p:nvPicPr>
          <p:cNvPr id="31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7575" y="8755459"/>
            <a:ext cx="228600" cy="190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1" name="Group"/>
          <p:cNvGrpSpPr/>
          <p:nvPr/>
        </p:nvGrpSpPr>
        <p:grpSpPr>
          <a:xfrm>
            <a:off x="4024321" y="3992516"/>
            <a:ext cx="8636895" cy="1417288"/>
            <a:chOff x="-49021" y="-120845"/>
            <a:chExt cx="8636893" cy="1417287"/>
          </a:xfrm>
        </p:grpSpPr>
        <p:grpSp>
          <p:nvGrpSpPr>
            <p:cNvPr id="319" name="Group"/>
            <p:cNvGrpSpPr/>
            <p:nvPr/>
          </p:nvGrpSpPr>
          <p:grpSpPr>
            <a:xfrm>
              <a:off x="-49022" y="-120846"/>
              <a:ext cx="8636895" cy="1205031"/>
              <a:chOff x="-49021" y="-120845"/>
              <a:chExt cx="8636893" cy="1205029"/>
            </a:xfrm>
          </p:grpSpPr>
          <p:pic>
            <p:nvPicPr>
              <p:cNvPr id="315" name="Line Line" descr="Line Line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 rot="417277">
                <a:off x="-61830" y="350450"/>
                <a:ext cx="7800603" cy="262439"/>
              </a:xfrm>
              <a:prstGeom prst="rect">
                <a:avLst/>
              </a:prstGeom>
              <a:effectLst/>
            </p:spPr>
          </p:pic>
          <p:sp>
            <p:nvSpPr>
              <p:cNvPr id="317" name="Circle"/>
              <p:cNvSpPr/>
              <p:nvPr/>
            </p:nvSpPr>
            <p:spPr>
              <a:xfrm>
                <a:off x="7905146" y="768694"/>
                <a:ext cx="275683" cy="275683"/>
              </a:xfrm>
              <a:prstGeom prst="ellipse">
                <a:avLst/>
              </a:pr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318" name="Image" descr="Image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7940171" y="255223"/>
                <a:ext cx="647701" cy="368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2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406309" y="1232941"/>
              <a:ext cx="393701" cy="63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1"/>
      <p:bldP build="whole" bldLvl="1" animBg="1" rev="0" advAuto="0" spid="321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radient Descent"/>
          <p:cNvSpPr txBox="1"/>
          <p:nvPr/>
        </p:nvSpPr>
        <p:spPr>
          <a:xfrm>
            <a:off x="159308" y="597803"/>
            <a:ext cx="26542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Gradient Descent</a:t>
            </a:r>
          </a:p>
        </p:txBody>
      </p:sp>
      <p:sp>
        <p:nvSpPr>
          <p:cNvPr id="324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6" name="Line"/>
          <p:cNvSpPr/>
          <p:nvPr/>
        </p:nvSpPr>
        <p:spPr>
          <a:xfrm flipV="1">
            <a:off x="3009899" y="1917700"/>
            <a:ext cx="1" cy="61247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Line"/>
          <p:cNvSpPr/>
          <p:nvPr/>
        </p:nvSpPr>
        <p:spPr>
          <a:xfrm>
            <a:off x="2614520" y="7761379"/>
            <a:ext cx="77757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1017" y="7954714"/>
            <a:ext cx="2667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9384" y="1767482"/>
            <a:ext cx="762001" cy="393701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Line"/>
          <p:cNvSpPr/>
          <p:nvPr/>
        </p:nvSpPr>
        <p:spPr>
          <a:xfrm>
            <a:off x="3574851" y="2150715"/>
            <a:ext cx="7402811" cy="5133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02" fill="norm" stroke="1" extrusionOk="0">
                <a:moveTo>
                  <a:pt x="0" y="0"/>
                </a:moveTo>
                <a:cubicBezTo>
                  <a:pt x="726" y="8508"/>
                  <a:pt x="2250" y="15848"/>
                  <a:pt x="4524" y="19187"/>
                </a:cubicBezTo>
                <a:cubicBezTo>
                  <a:pt x="6048" y="21425"/>
                  <a:pt x="7791" y="21600"/>
                  <a:pt x="9451" y="21018"/>
                </a:cubicBezTo>
                <a:cubicBezTo>
                  <a:pt x="11806" y="20192"/>
                  <a:pt x="13298" y="16994"/>
                  <a:pt x="15918" y="15859"/>
                </a:cubicBezTo>
                <a:cubicBezTo>
                  <a:pt x="16927" y="15422"/>
                  <a:pt x="18109" y="15430"/>
                  <a:pt x="19186" y="15122"/>
                </a:cubicBezTo>
                <a:cubicBezTo>
                  <a:pt x="19634" y="14993"/>
                  <a:pt x="20077" y="14785"/>
                  <a:pt x="20491" y="14670"/>
                </a:cubicBezTo>
                <a:cubicBezTo>
                  <a:pt x="20935" y="14546"/>
                  <a:pt x="21404" y="14446"/>
                  <a:pt x="21600" y="13743"/>
                </a:cubicBezTo>
              </a:path>
            </a:pathLst>
          </a:custGeom>
          <a:ln w="635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33" name="Group"/>
          <p:cNvGrpSpPr/>
          <p:nvPr/>
        </p:nvGrpSpPr>
        <p:grpSpPr>
          <a:xfrm>
            <a:off x="9823276" y="5632498"/>
            <a:ext cx="1271063" cy="577662"/>
            <a:chOff x="0" y="0"/>
            <a:chExt cx="1271061" cy="577661"/>
          </a:xfrm>
        </p:grpSpPr>
        <p:sp>
          <p:nvSpPr>
            <p:cNvPr id="331" name="Circle"/>
            <p:cNvSpPr/>
            <p:nvPr/>
          </p:nvSpPr>
          <p:spPr>
            <a:xfrm>
              <a:off x="0" y="0"/>
              <a:ext cx="275683" cy="275683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32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67761" y="209361"/>
              <a:ext cx="10033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3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36296" y="1735732"/>
            <a:ext cx="45847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If         is too small …."/>
          <p:cNvSpPr txBox="1"/>
          <p:nvPr/>
        </p:nvSpPr>
        <p:spPr>
          <a:xfrm>
            <a:off x="497992" y="8614836"/>
            <a:ext cx="2851862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algn="l" defTabSz="457200">
              <a:defRPr b="0" sz="2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defRPr sz="2400"/>
            </a:pPr>
            <a:r>
              <a:rPr sz="2300"/>
              <a:t>If         is too small ….</a:t>
            </a:r>
          </a:p>
        </p:txBody>
      </p:sp>
      <p:pic>
        <p:nvPicPr>
          <p:cNvPr id="33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7575" y="8755459"/>
            <a:ext cx="228600" cy="190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Group"/>
          <p:cNvGrpSpPr/>
          <p:nvPr/>
        </p:nvGrpSpPr>
        <p:grpSpPr>
          <a:xfrm>
            <a:off x="9275929" y="5282984"/>
            <a:ext cx="682727" cy="662778"/>
            <a:chOff x="0" y="0"/>
            <a:chExt cx="682725" cy="662776"/>
          </a:xfrm>
        </p:grpSpPr>
        <p:pic>
          <p:nvPicPr>
            <p:cNvPr id="337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231182" y="393716"/>
              <a:ext cx="372264" cy="262439"/>
            </a:xfrm>
            <a:prstGeom prst="rect">
              <a:avLst/>
            </a:prstGeom>
            <a:effectLst/>
          </p:spPr>
        </p:pic>
        <p:sp>
          <p:nvSpPr>
            <p:cNvPr id="339" name="Circle"/>
            <p:cNvSpPr/>
            <p:nvPr/>
          </p:nvSpPr>
          <p:spPr>
            <a:xfrm>
              <a:off x="0" y="387094"/>
              <a:ext cx="275683" cy="275683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40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5025" y="0"/>
              <a:ext cx="647701" cy="368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2" name="Circle"/>
          <p:cNvSpPr/>
          <p:nvPr/>
        </p:nvSpPr>
        <p:spPr>
          <a:xfrm>
            <a:off x="8752689" y="5888519"/>
            <a:ext cx="275684" cy="27568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Circle"/>
          <p:cNvSpPr/>
          <p:nvPr/>
        </p:nvSpPr>
        <p:spPr>
          <a:xfrm>
            <a:off x="9021929" y="5797079"/>
            <a:ext cx="275684" cy="27568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Circle"/>
          <p:cNvSpPr/>
          <p:nvPr/>
        </p:nvSpPr>
        <p:spPr>
          <a:xfrm>
            <a:off x="8381849" y="6015519"/>
            <a:ext cx="275683" cy="27568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Circle"/>
          <p:cNvSpPr/>
          <p:nvPr/>
        </p:nvSpPr>
        <p:spPr>
          <a:xfrm>
            <a:off x="8102449" y="6203479"/>
            <a:ext cx="275683" cy="27568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Circle"/>
          <p:cNvSpPr/>
          <p:nvPr/>
        </p:nvSpPr>
        <p:spPr>
          <a:xfrm>
            <a:off x="7782409" y="6391439"/>
            <a:ext cx="275683" cy="27568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Circle"/>
          <p:cNvSpPr/>
          <p:nvPr/>
        </p:nvSpPr>
        <p:spPr>
          <a:xfrm>
            <a:off x="7523329" y="6589559"/>
            <a:ext cx="275684" cy="27568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Circle"/>
          <p:cNvSpPr/>
          <p:nvPr/>
        </p:nvSpPr>
        <p:spPr>
          <a:xfrm>
            <a:off x="7284569" y="6726718"/>
            <a:ext cx="275683" cy="275684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Circle"/>
          <p:cNvSpPr/>
          <p:nvPr/>
        </p:nvSpPr>
        <p:spPr>
          <a:xfrm>
            <a:off x="7076289" y="6853718"/>
            <a:ext cx="275683" cy="275684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Circle"/>
          <p:cNvSpPr/>
          <p:nvPr/>
        </p:nvSpPr>
        <p:spPr>
          <a:xfrm>
            <a:off x="6878169" y="6960398"/>
            <a:ext cx="275683" cy="27568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Circle"/>
          <p:cNvSpPr/>
          <p:nvPr/>
        </p:nvSpPr>
        <p:spPr>
          <a:xfrm>
            <a:off x="6751169" y="7046759"/>
            <a:ext cx="275683" cy="27568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Circle"/>
          <p:cNvSpPr/>
          <p:nvPr/>
        </p:nvSpPr>
        <p:spPr>
          <a:xfrm>
            <a:off x="6593689" y="7122959"/>
            <a:ext cx="275683" cy="27568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2"/>
      <p:bldP build="whole" bldLvl="1" animBg="1" rev="0" advAuto="0" spid="349" grpId="10"/>
      <p:bldP build="whole" bldLvl="1" animBg="1" rev="0" advAuto="0" spid="352" grpId="13"/>
      <p:bldP build="whole" bldLvl="1" animBg="1" rev="0" advAuto="0" spid="344" grpId="5"/>
      <p:bldP build="whole" bldLvl="1" animBg="1" rev="0" advAuto="0" spid="345" grpId="6"/>
      <p:bldP build="whole" bldLvl="1" animBg="1" rev="0" advAuto="0" spid="351" grpId="12"/>
      <p:bldP build="whole" bldLvl="1" animBg="1" rev="0" advAuto="0" spid="333" grpId="1"/>
      <p:bldP build="whole" bldLvl="1" animBg="1" rev="0" advAuto="0" spid="348" grpId="9"/>
      <p:bldP build="whole" bldLvl="1" animBg="1" rev="0" advAuto="0" spid="343" grpId="3"/>
      <p:bldP build="whole" bldLvl="1" animBg="1" rev="0" advAuto="0" spid="350" grpId="11"/>
      <p:bldP build="whole" bldLvl="1" animBg="1" rev="0" advAuto="0" spid="327" grpId="14"/>
      <p:bldP build="whole" bldLvl="1" animBg="1" rev="0" advAuto="0" spid="342" grpId="4"/>
      <p:bldP build="whole" bldLvl="1" animBg="1" rev="0" advAuto="0" spid="347" grpId="8"/>
      <p:bldP build="whole" bldLvl="1" animBg="1" rev="0" advAuto="0" spid="346" grpId="7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ine Search methods: automatically running the step size"/>
          <p:cNvSpPr txBox="1"/>
          <p:nvPr/>
        </p:nvSpPr>
        <p:spPr>
          <a:xfrm>
            <a:off x="168880" y="595263"/>
            <a:ext cx="84277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Line Search methods: automatically running the step size</a:t>
            </a:r>
          </a:p>
        </p:txBody>
      </p:sp>
      <p:sp>
        <p:nvSpPr>
          <p:cNvPr id="355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9662" y="2302668"/>
            <a:ext cx="5486401" cy="723901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Estimate the largest possible step size that guarantees that the function decreases"/>
          <p:cNvSpPr txBox="1"/>
          <p:nvPr/>
        </p:nvSpPr>
        <p:spPr>
          <a:xfrm>
            <a:off x="667084" y="3833470"/>
            <a:ext cx="112719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Estimate the largest possible step size that guarantees that the function decreases</a:t>
            </a:r>
          </a:p>
        </p:txBody>
      </p:sp>
      <p:sp>
        <p:nvSpPr>
          <p:cNvPr id="359" name="Every state-of-the-art Deep Learning library contains implementations of  various algorithms to optimize gradient descent"/>
          <p:cNvSpPr txBox="1"/>
          <p:nvPr/>
        </p:nvSpPr>
        <p:spPr>
          <a:xfrm>
            <a:off x="667084" y="4462120"/>
            <a:ext cx="999026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Every state-of-the-art Deep Learning library contains implementations of </a:t>
            </a:r>
            <a:br/>
            <a:r>
              <a:t>various algorithms to optimize gradient descent</a:t>
            </a:r>
          </a:p>
        </p:txBody>
      </p:sp>
      <p:sp>
        <p:nvSpPr>
          <p:cNvPr id="360" name="Momentum, Adam, Adagrad, …"/>
          <p:cNvSpPr txBox="1"/>
          <p:nvPr/>
        </p:nvSpPr>
        <p:spPr>
          <a:xfrm>
            <a:off x="743284" y="5632275"/>
            <a:ext cx="470869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Momentum, Adam, Adagrad, …</a:t>
            </a:r>
          </a:p>
        </p:txBody>
      </p:sp>
      <p:sp>
        <p:nvSpPr>
          <p:cNvPr id="361" name="Rectangle"/>
          <p:cNvSpPr/>
          <p:nvPr/>
        </p:nvSpPr>
        <p:spPr>
          <a:xfrm>
            <a:off x="338369" y="6727031"/>
            <a:ext cx="11983930" cy="1360021"/>
          </a:xfrm>
          <a:prstGeom prst="rect">
            <a:avLst/>
          </a:prstGeom>
          <a:solidFill>
            <a:srgbClr val="FFE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30000"/>
              </a:lnSpc>
              <a:spcBef>
                <a:spcPts val="3200"/>
              </a:spcBef>
              <a:defRPr sz="2300" u="sng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</a:p>
        </p:txBody>
      </p:sp>
      <p:sp>
        <p:nvSpPr>
          <p:cNvPr id="362" name="Check out in Aula Global two excellent posts on SGD methods for Deep Learning"/>
          <p:cNvSpPr txBox="1"/>
          <p:nvPr/>
        </p:nvSpPr>
        <p:spPr>
          <a:xfrm>
            <a:off x="398164" y="6749620"/>
            <a:ext cx="1186434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algn="l" defTabSz="457200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Check out in Aula Global two excellent posts on SGD methods for Deep Learning</a:t>
            </a:r>
          </a:p>
        </p:txBody>
      </p:sp>
      <p:sp>
        <p:nvSpPr>
          <p:cNvPr id="363" name="(Link1, Link2)"/>
          <p:cNvSpPr txBox="1"/>
          <p:nvPr/>
        </p:nvSpPr>
        <p:spPr>
          <a:xfrm>
            <a:off x="480252" y="7431080"/>
            <a:ext cx="1953362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30000"/>
              </a:lnSpc>
              <a:spcBef>
                <a:spcPts val="3200"/>
              </a:spcBef>
              <a:defRPr sz="2300" u="sng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(</a:t>
            </a:r>
            <a:r>
              <a:rPr>
                <a:hlinkClick r:id="rId3" invalidUrl="" action="" tgtFrame="" tooltip="" history="1" highlightClick="0" endSnd="0"/>
              </a:rPr>
              <a:t>Link1</a:t>
            </a:r>
            <a:r>
              <a:t>, </a:t>
            </a:r>
            <a:r>
              <a:rPr>
                <a:hlinkClick r:id="rId4" invalidUrl="" action="" tgtFrame="" tooltip="" history="1" highlightClick="0" endSnd="0"/>
              </a:rPr>
              <a:t>Link2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Logistic Regression:…"/>
          <p:cNvSpPr txBox="1"/>
          <p:nvPr/>
        </p:nvSpPr>
        <p:spPr>
          <a:xfrm>
            <a:off x="3838257" y="3675825"/>
            <a:ext cx="5328286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defTabSz="457200">
              <a:defRPr sz="3000">
                <a:solidFill>
                  <a:srgbClr val="2C2A56"/>
                </a:solidFill>
              </a:defRPr>
            </a:pPr>
            <a:r>
              <a:t>Logistic Regression: </a:t>
            </a:r>
          </a:p>
          <a:p>
            <a:pPr marL="342900" indent="-342900" defTabSz="457200">
              <a:defRPr sz="3000">
                <a:solidFill>
                  <a:srgbClr val="2C2A56"/>
                </a:solidFill>
              </a:defRPr>
            </a:pPr>
            <a:r>
              <a:t>Stochastic gradient descent </a:t>
            </a:r>
          </a:p>
        </p:txBody>
      </p:sp>
      <p:sp>
        <p:nvSpPr>
          <p:cNvPr id="366" name="Text"/>
          <p:cNvSpPr txBox="1"/>
          <p:nvPr/>
        </p:nvSpPr>
        <p:spPr>
          <a:xfrm>
            <a:off x="6273799" y="5643778"/>
            <a:ext cx="127001" cy="75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defTabSz="457200">
              <a:defRPr b="0" sz="1600"/>
            </a:pPr>
          </a:p>
        </p:txBody>
      </p:sp>
      <p:pic>
        <p:nvPicPr>
          <p:cNvPr id="367" name="uc3m-logo.pdf" descr="uc3m-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4421" y="8909050"/>
            <a:ext cx="1686229" cy="510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tochastic Optimization  (Mini-batch Optimization)"/>
          <p:cNvSpPr txBox="1"/>
          <p:nvPr/>
        </p:nvSpPr>
        <p:spPr>
          <a:xfrm>
            <a:off x="153132" y="534303"/>
            <a:ext cx="74432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Stochastic Optimization  (Mini-batch Optimization)</a:t>
            </a:r>
          </a:p>
        </p:txBody>
      </p:sp>
      <p:sp>
        <p:nvSpPr>
          <p:cNvPr id="370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8540" y="1840607"/>
            <a:ext cx="17780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2561" y="1783457"/>
            <a:ext cx="33909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9698" y="4056955"/>
            <a:ext cx="8013701" cy="1117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0" name="Group"/>
          <p:cNvGrpSpPr/>
          <p:nvPr/>
        </p:nvGrpSpPr>
        <p:grpSpPr>
          <a:xfrm>
            <a:off x="2330450" y="3071931"/>
            <a:ext cx="10321552" cy="2228359"/>
            <a:chOff x="-44449" y="0"/>
            <a:chExt cx="10321551" cy="2228357"/>
          </a:xfrm>
        </p:grpSpPr>
        <p:pic>
          <p:nvPicPr>
            <p:cNvPr id="375" name="Circle Circle" descr="Circle Circl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44450" y="1007621"/>
              <a:ext cx="1220737" cy="1220737"/>
            </a:xfrm>
            <a:prstGeom prst="rect">
              <a:avLst/>
            </a:prstGeom>
            <a:effectLst/>
          </p:spPr>
        </p:pic>
        <p:pic>
          <p:nvPicPr>
            <p:cNvPr id="377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1296765">
              <a:off x="951278" y="781811"/>
              <a:ext cx="4886668" cy="262439"/>
            </a:xfrm>
            <a:prstGeom prst="rect">
              <a:avLst/>
            </a:prstGeom>
            <a:effectLst/>
          </p:spPr>
        </p:pic>
        <p:sp>
          <p:nvSpPr>
            <p:cNvPr id="379" name="Expensive for very large databases!!"/>
            <p:cNvSpPr txBox="1"/>
            <p:nvPr/>
          </p:nvSpPr>
          <p:spPr>
            <a:xfrm>
              <a:off x="5920577" y="0"/>
              <a:ext cx="4356525" cy="975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342900" indent="-342900" algn="l" defTabSz="457200">
                <a:defRPr b="0" sz="23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>
                <a:defRPr sz="2400"/>
              </a:pPr>
              <a:r>
                <a:rPr sz="2300"/>
                <a:t>Expensive for very large databases!!</a:t>
              </a:r>
              <a:endParaRPr sz="2300"/>
            </a:p>
          </p:txBody>
        </p:sp>
      </p:grpSp>
      <p:grpSp>
        <p:nvGrpSpPr>
          <p:cNvPr id="385" name="Group"/>
          <p:cNvGrpSpPr/>
          <p:nvPr/>
        </p:nvGrpSpPr>
        <p:grpSpPr>
          <a:xfrm>
            <a:off x="303836" y="7341827"/>
            <a:ext cx="8928986" cy="1241859"/>
            <a:chOff x="0" y="0"/>
            <a:chExt cx="8928985" cy="1241857"/>
          </a:xfrm>
        </p:grpSpPr>
        <p:sp>
          <p:nvSpPr>
            <p:cNvPr id="381" name="Rectangle"/>
            <p:cNvSpPr/>
            <p:nvPr/>
          </p:nvSpPr>
          <p:spPr>
            <a:xfrm>
              <a:off x="0" y="0"/>
              <a:ext cx="8928986" cy="1241858"/>
            </a:xfrm>
            <a:prstGeom prst="rect">
              <a:avLst/>
            </a:prstGeom>
            <a:solidFill>
              <a:srgbClr val="FFEDB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2" name="Mini-batch optimization"/>
            <p:cNvSpPr txBox="1"/>
            <p:nvPr/>
          </p:nvSpPr>
          <p:spPr>
            <a:xfrm>
              <a:off x="80114" y="144509"/>
              <a:ext cx="3560979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lvl1pPr>
            </a:lstStyle>
            <a:p>
              <a:pPr/>
              <a:r>
                <a:t>Mini-batch optimization</a:t>
              </a:r>
            </a:p>
          </p:txBody>
        </p:sp>
        <p:sp>
          <p:nvSpPr>
            <p:cNvPr id="383" name="Select at random a mini-batch      of data at every SGD iteration"/>
            <p:cNvSpPr txBox="1"/>
            <p:nvPr/>
          </p:nvSpPr>
          <p:spPr>
            <a:xfrm>
              <a:off x="91793" y="582406"/>
              <a:ext cx="844814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Select at random a mini-batch      of data at every SGD iteration</a:t>
              </a:r>
            </a:p>
          </p:txBody>
        </p:sp>
        <p:pic>
          <p:nvPicPr>
            <p:cNvPr id="38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74844" y="666885"/>
              <a:ext cx="254001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70756" y="2965251"/>
            <a:ext cx="4940301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0" grpId="1"/>
      <p:bldP build="whole" bldLvl="1" animBg="1" rev="0" advAuto="0" spid="38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 binary classification problem"/>
          <p:cNvSpPr txBox="1"/>
          <p:nvPr/>
        </p:nvSpPr>
        <p:spPr>
          <a:xfrm>
            <a:off x="151739" y="518770"/>
            <a:ext cx="45997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A binary classification problem</a:t>
            </a:r>
          </a:p>
        </p:txBody>
      </p:sp>
      <p:sp>
        <p:nvSpPr>
          <p:cNvPr id="126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8" name="Training database:"/>
          <p:cNvSpPr txBox="1"/>
          <p:nvPr/>
        </p:nvSpPr>
        <p:spPr>
          <a:xfrm>
            <a:off x="165100" y="1778049"/>
            <a:ext cx="296828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Training database: </a:t>
            </a:r>
            <a:br/>
          </a:p>
        </p:txBody>
      </p:sp>
      <p:pic>
        <p:nvPicPr>
          <p:cNvPr id="129" name="yd_i_in_0,1.pdf" descr="yd_i_in_0,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2863" y="1778049"/>
            <a:ext cx="19304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Goal: to propose an hypothesis function to estimate the most likely class of a new data point"/>
          <p:cNvSpPr txBox="1"/>
          <p:nvPr/>
        </p:nvSpPr>
        <p:spPr>
          <a:xfrm>
            <a:off x="165100" y="2691840"/>
            <a:ext cx="12250258" cy="830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Goal: to propose an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hypothesis function</a:t>
            </a:r>
            <a:r>
              <a:t> to estimate the </a:t>
            </a:r>
            <a:r>
              <a:rPr b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likely class</a:t>
            </a:r>
            <a:r>
              <a:t> of a new data point             </a:t>
            </a:r>
          </a:p>
        </p:txBody>
      </p:sp>
      <p:pic>
        <p:nvPicPr>
          <p:cNvPr id="131" name="yd_*_approx_arg_.pdf" descr="yd_*_approx_arg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9100" y="3822104"/>
            <a:ext cx="4546600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trainset_doteq(_.pdf" descr="trainset_doteq(_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39641" y="1778049"/>
            <a:ext cx="29210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xd_i_in_mathbb_R.pdf" descr="xd_i_in_mathbb_R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46652" y="1816149"/>
            <a:ext cx="1600201" cy="381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" name="Group"/>
          <p:cNvGrpSpPr/>
          <p:nvPr/>
        </p:nvGrpSpPr>
        <p:grpSpPr>
          <a:xfrm>
            <a:off x="7261543" y="4177502"/>
            <a:ext cx="1793029" cy="3239298"/>
            <a:chOff x="-117156" y="-102397"/>
            <a:chExt cx="1793027" cy="3239297"/>
          </a:xfrm>
        </p:grpSpPr>
        <p:pic>
          <p:nvPicPr>
            <p:cNvPr id="134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4316812">
              <a:off x="-421255" y="576028"/>
              <a:ext cx="1736743" cy="262440"/>
            </a:xfrm>
            <a:prstGeom prst="rect">
              <a:avLst/>
            </a:prstGeom>
            <a:effectLst/>
          </p:spPr>
        </p:pic>
        <p:sp>
          <p:nvSpPr>
            <p:cNvPr id="136" name="Parameters to be optimized using…"/>
            <p:cNvSpPr/>
            <p:nvPr/>
          </p:nvSpPr>
          <p:spPr>
            <a:xfrm>
              <a:off x="405871" y="1866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342900" indent="-342900" algn="l" defTabSz="457200"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Parameters to be optimized using</a:t>
              </a:r>
            </a:p>
            <a:p>
              <a:pPr marL="342900" indent="-342900" algn="l" defTabSz="457200"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the training set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tochastic Optimization  (Mini-batch Optimization)"/>
          <p:cNvSpPr txBox="1"/>
          <p:nvPr/>
        </p:nvSpPr>
        <p:spPr>
          <a:xfrm>
            <a:off x="153132" y="534303"/>
            <a:ext cx="74432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Stochastic Optimization  (Mini-batch Optimization)</a:t>
            </a:r>
          </a:p>
        </p:txBody>
      </p:sp>
      <p:sp>
        <p:nvSpPr>
          <p:cNvPr id="389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8540" y="1840607"/>
            <a:ext cx="17780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2561" y="1783457"/>
            <a:ext cx="33909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kiank_sgd.png" descr="kiank_sg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7019" y="6100767"/>
            <a:ext cx="10110762" cy="2719240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ource: this post"/>
          <p:cNvSpPr txBox="1"/>
          <p:nvPr/>
        </p:nvSpPr>
        <p:spPr>
          <a:xfrm>
            <a:off x="9020988" y="8983929"/>
            <a:ext cx="1461313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1400"/>
            </a:pPr>
            <a:r>
              <a:t>Source: this </a:t>
            </a:r>
            <a:r>
              <a:rPr u="sng">
                <a:hlinkClick r:id="rId5" invalidUrl="" action="" tgtFrame="" tooltip="" history="1" highlightClick="0" endSnd="0"/>
              </a:rPr>
              <a:t>post</a:t>
            </a:r>
          </a:p>
        </p:txBody>
      </p:sp>
      <p:pic>
        <p:nvPicPr>
          <p:cNvPr id="39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5204" y="4369296"/>
            <a:ext cx="8013701" cy="10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70756" y="3092251"/>
            <a:ext cx="4940301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Logistic Regression: regularizing the weight norm"/>
          <p:cNvSpPr txBox="1"/>
          <p:nvPr/>
        </p:nvSpPr>
        <p:spPr>
          <a:xfrm>
            <a:off x="1934400" y="3910775"/>
            <a:ext cx="9136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defTabSz="457200">
              <a:defRPr sz="3000">
                <a:solidFill>
                  <a:srgbClr val="2C2A56"/>
                </a:solidFill>
              </a:defRPr>
            </a:lvl1pPr>
          </a:lstStyle>
          <a:p>
            <a:pPr/>
            <a:r>
              <a:t>Logistic Regression: regularizing the weight norm</a:t>
            </a:r>
          </a:p>
        </p:txBody>
      </p:sp>
      <p:sp>
        <p:nvSpPr>
          <p:cNvPr id="399" name="Text"/>
          <p:cNvSpPr txBox="1"/>
          <p:nvPr/>
        </p:nvSpPr>
        <p:spPr>
          <a:xfrm>
            <a:off x="6273799" y="5643778"/>
            <a:ext cx="127001" cy="75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defTabSz="457200">
              <a:defRPr b="0" sz="1600"/>
            </a:pPr>
          </a:p>
        </p:txBody>
      </p:sp>
      <p:pic>
        <p:nvPicPr>
          <p:cNvPr id="400" name="uc3m-logo.pdf" descr="uc3m-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4421" y="8909050"/>
            <a:ext cx="1686229" cy="510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Figure_5.pdf" descr="Figure_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86" y="843255"/>
            <a:ext cx="5289341" cy="3967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Figure_6.pdf" descr="Figure_6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100" y="838200"/>
            <a:ext cx="5283200" cy="396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Figure_4.pdf" descr="Figure_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26" y="4562533"/>
            <a:ext cx="5289341" cy="3967006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08" name="Group"/>
          <p:cNvGrpSpPr/>
          <p:nvPr/>
        </p:nvGrpSpPr>
        <p:grpSpPr>
          <a:xfrm>
            <a:off x="6491247" y="838200"/>
            <a:ext cx="5295743" cy="7683500"/>
            <a:chOff x="0" y="0"/>
            <a:chExt cx="5295741" cy="7683500"/>
          </a:xfrm>
        </p:grpSpPr>
        <p:pic>
          <p:nvPicPr>
            <p:cNvPr id="406" name="Figure_2.pdf" descr="Figure_2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541" y="0"/>
              <a:ext cx="5283201" cy="396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7" name="Figure_3.pdf" descr="Figure_3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721100"/>
              <a:ext cx="5283200" cy="396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9" name="Figure_7.pdf" descr="Figure_7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489700" y="838200"/>
            <a:ext cx="5283200" cy="396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est accuracy = 65.2 %"/>
          <p:cNvSpPr txBox="1"/>
          <p:nvPr/>
        </p:nvSpPr>
        <p:spPr>
          <a:xfrm>
            <a:off x="3342894" y="4566827"/>
            <a:ext cx="34646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algn="l" defTabSz="457200"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Test accuracy = 65.2 %</a:t>
            </a:r>
          </a:p>
        </p:txBody>
      </p:sp>
      <p:pic>
        <p:nvPicPr>
          <p:cNvPr id="41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8942" y="8730654"/>
            <a:ext cx="4902201" cy="444501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Test accuracy = 60.8 %"/>
          <p:cNvSpPr txBox="1"/>
          <p:nvPr/>
        </p:nvSpPr>
        <p:spPr>
          <a:xfrm>
            <a:off x="9593833" y="4541427"/>
            <a:ext cx="34646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algn="l" defTabSz="457200"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Test accuracy = 60.8 %</a:t>
            </a:r>
          </a:p>
        </p:txBody>
      </p:sp>
      <p:sp>
        <p:nvSpPr>
          <p:cNvPr id="413" name="Binary Logistic Regression. Adding new features"/>
          <p:cNvSpPr txBox="1"/>
          <p:nvPr/>
        </p:nvSpPr>
        <p:spPr>
          <a:xfrm>
            <a:off x="151282" y="518770"/>
            <a:ext cx="71688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Binary Logistic Regression. Adding new features</a:t>
            </a:r>
          </a:p>
        </p:txBody>
      </p:sp>
      <p:sp>
        <p:nvSpPr>
          <p:cNvPr id="414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" name="OVERFITTING"/>
          <p:cNvSpPr/>
          <p:nvPr/>
        </p:nvSpPr>
        <p:spPr>
          <a:xfrm>
            <a:off x="7535326" y="2447683"/>
            <a:ext cx="3581242" cy="758151"/>
          </a:xfrm>
          <a:prstGeom prst="rect">
            <a:avLst/>
          </a:prstGeom>
          <a:solidFill>
            <a:srgbClr val="F888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OVERFITTING</a:t>
            </a:r>
          </a:p>
        </p:txBody>
      </p:sp>
      <p:pic>
        <p:nvPicPr>
          <p:cNvPr id="41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858847" y="8845103"/>
            <a:ext cx="6934201" cy="39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3" grpId="1"/>
      <p:bldP build="whole" bldLvl="1" animBg="1" rev="0" advAuto="0" spid="412" grpId="5"/>
      <p:bldP build="whole" bldLvl="1" animBg="1" rev="0" advAuto="0" spid="408" grpId="3"/>
      <p:bldP build="whole" bldLvl="1" animBg="1" rev="0" advAuto="0" spid="415" grpId="6"/>
      <p:bldP build="whole" bldLvl="1" animBg="1" rev="0" advAuto="0" spid="409" grpId="4"/>
      <p:bldP build="whole" bldLvl="1" animBg="1" rev="0" advAuto="0" spid="410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Weight norm regularization"/>
          <p:cNvSpPr txBox="1"/>
          <p:nvPr/>
        </p:nvSpPr>
        <p:spPr>
          <a:xfrm>
            <a:off x="151892" y="589890"/>
            <a:ext cx="40355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Weight norm regularization</a:t>
            </a:r>
          </a:p>
        </p:txBody>
      </p:sp>
      <p:sp>
        <p:nvSpPr>
          <p:cNvPr id="419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1" name="Large weights are associated to overfitting issues"/>
          <p:cNvSpPr txBox="1"/>
          <p:nvPr/>
        </p:nvSpPr>
        <p:spPr>
          <a:xfrm>
            <a:off x="165100" y="1433170"/>
            <a:ext cx="69255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Large weights are associated to overfitting issues</a:t>
            </a:r>
          </a:p>
        </p:txBody>
      </p:sp>
      <p:sp>
        <p:nvSpPr>
          <p:cNvPr id="422" name="Instead of manually reducing the number of features,  it is easier to pelanize solution for which…"/>
          <p:cNvSpPr txBox="1"/>
          <p:nvPr/>
        </p:nvSpPr>
        <p:spPr>
          <a:xfrm>
            <a:off x="175260" y="2468220"/>
            <a:ext cx="7461952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Instead of manually reducing the number of features, </a:t>
            </a:r>
            <a:br/>
            <a:r>
              <a:t>it is easier to pelanize solution for which </a:t>
            </a:r>
          </a:p>
          <a:p>
            <a:pPr marL="342900" indent="-342900" algn="l"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342900" indent="-342900" algn="l"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342900" indent="-342900" algn="l"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342900" indent="-342900" algn="l"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342900" indent="-342900" algn="l"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342900" indent="-342900" algn="l"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342900" indent="-342900" algn="l"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br/>
            <a:r>
              <a:t>are very large.</a:t>
            </a:r>
          </a:p>
        </p:txBody>
      </p:sp>
      <p:pic>
        <p:nvPicPr>
          <p:cNvPr id="4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5524" y="3585289"/>
            <a:ext cx="2628901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L2 regularization"/>
          <p:cNvSpPr txBox="1"/>
          <p:nvPr/>
        </p:nvSpPr>
        <p:spPr>
          <a:xfrm>
            <a:off x="8023483" y="3609950"/>
            <a:ext cx="25411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algn="l" defTabSz="457200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L2 regularization</a:t>
            </a:r>
          </a:p>
        </p:txBody>
      </p:sp>
      <p:sp>
        <p:nvSpPr>
          <p:cNvPr id="425" name="L1 regularization"/>
          <p:cNvSpPr txBox="1"/>
          <p:nvPr/>
        </p:nvSpPr>
        <p:spPr>
          <a:xfrm>
            <a:off x="8023483" y="4976470"/>
            <a:ext cx="25411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algn="l" defTabSz="457200"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L1 regularization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266700" y="6529323"/>
            <a:ext cx="7224475" cy="2171686"/>
            <a:chOff x="0" y="0"/>
            <a:chExt cx="7224474" cy="2171685"/>
          </a:xfrm>
        </p:grpSpPr>
        <p:pic>
          <p:nvPicPr>
            <p:cNvPr id="426" name="loss_&amp;=_-_log_P(.pdf" descr="loss_&amp;=_-_log_P(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262074" y="1790685"/>
              <a:ext cx="3962401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7" name="loss_&amp;=_-_log_P(.pdf" descr="loss_&amp;=_-_log_P(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68424" y="852392"/>
              <a:ext cx="39497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8" name="Regularized Logistic Regression:"/>
            <p:cNvSpPr txBox="1"/>
            <p:nvPr/>
          </p:nvSpPr>
          <p:spPr>
            <a:xfrm>
              <a:off x="0" y="-1"/>
              <a:ext cx="483701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75046" indent="-375046" algn="l" defTabSz="457200">
                <a:buSzPct val="145000"/>
                <a:buChar char="•"/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Regularized Logistic Regression: 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6102350" y="7085993"/>
            <a:ext cx="4016936" cy="1619665"/>
            <a:chOff x="-44449" y="408099"/>
            <a:chExt cx="4016935" cy="1619663"/>
          </a:xfrm>
        </p:grpSpPr>
        <p:pic>
          <p:nvPicPr>
            <p:cNvPr id="430" name="Circle Circle" descr="Circle Circl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44450" y="408099"/>
              <a:ext cx="1022351" cy="1022351"/>
            </a:xfrm>
            <a:prstGeom prst="rect">
              <a:avLst/>
            </a:prstGeom>
            <a:effectLst/>
          </p:spPr>
        </p:pic>
        <p:pic>
          <p:nvPicPr>
            <p:cNvPr id="432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77514" y="594743"/>
              <a:ext cx="1763201" cy="262440"/>
            </a:xfrm>
            <a:prstGeom prst="rect">
              <a:avLst/>
            </a:prstGeom>
            <a:effectLst/>
          </p:spPr>
        </p:pic>
        <p:sp>
          <p:nvSpPr>
            <p:cNvPr id="434" name="Regularization Parameter…"/>
            <p:cNvSpPr/>
            <p:nvPr/>
          </p:nvSpPr>
          <p:spPr>
            <a:xfrm>
              <a:off x="2702485" y="7577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342900" indent="-342900" algn="l" defTabSz="457200"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rPr sz="2300"/>
                <a:t>Regularization Parameter</a:t>
              </a:r>
              <a:endParaRPr sz="2300"/>
            </a:p>
            <a:p>
              <a:pPr marL="342900" indent="-342900" algn="l" defTabSz="457200"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300"/>
            </a:p>
            <a:p>
              <a:pPr marL="342900" indent="-342900" algn="l" defTabSz="457200">
                <a:defRPr>
                  <a:solidFill>
                    <a:schemeClr val="accent5">
                      <a:lumOff val="-29866"/>
                    </a:schemeClr>
                  </a:solidFill>
                </a:defRPr>
              </a:pPr>
              <a:r>
                <a:rPr sz="2300"/>
                <a:t>Cross validation!!</a:t>
              </a:r>
              <a:endParaRPr sz="2300"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9" grpId="1"/>
      <p:bldP build="whole" bldLvl="1" animBg="1" rev="0" advAuto="0" spid="435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Weight norm regularization"/>
          <p:cNvSpPr txBox="1"/>
          <p:nvPr/>
        </p:nvSpPr>
        <p:spPr>
          <a:xfrm>
            <a:off x="151892" y="589890"/>
            <a:ext cx="40355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Weight norm regularization</a:t>
            </a:r>
          </a:p>
        </p:txBody>
      </p:sp>
      <p:sp>
        <p:nvSpPr>
          <p:cNvPr id="43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42" name="Group"/>
          <p:cNvGrpSpPr/>
          <p:nvPr/>
        </p:nvGrpSpPr>
        <p:grpSpPr>
          <a:xfrm>
            <a:off x="7038260" y="1066800"/>
            <a:ext cx="5291882" cy="8476804"/>
            <a:chOff x="0" y="0"/>
            <a:chExt cx="5291881" cy="8476803"/>
          </a:xfrm>
        </p:grpSpPr>
        <p:pic>
          <p:nvPicPr>
            <p:cNvPr id="439" name="Figure_4.pdf" descr="Figure_4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681" y="3822700"/>
              <a:ext cx="5283201" cy="396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Figure_3.pdf" descr="Figure_3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283200" cy="396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39176" y="8133903"/>
              <a:ext cx="20193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7" name="Group"/>
          <p:cNvGrpSpPr/>
          <p:nvPr/>
        </p:nvGrpSpPr>
        <p:grpSpPr>
          <a:xfrm>
            <a:off x="118447" y="1066800"/>
            <a:ext cx="7199649" cy="8502204"/>
            <a:chOff x="0" y="0"/>
            <a:chExt cx="7199648" cy="8502203"/>
          </a:xfrm>
        </p:grpSpPr>
        <p:pic>
          <p:nvPicPr>
            <p:cNvPr id="443" name="Figure_7.pdf" descr="Figure_7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825500" y="0"/>
              <a:ext cx="5283200" cy="396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Figure_3.pdf" descr="Figure_3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2400" y="3822700"/>
              <a:ext cx="5283201" cy="396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5" name="Test accuracy = 60.8 %"/>
            <p:cNvSpPr txBox="1"/>
            <p:nvPr/>
          </p:nvSpPr>
          <p:spPr>
            <a:xfrm>
              <a:off x="3734986" y="3804827"/>
              <a:ext cx="346466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defRPr>
              </a:lvl1pPr>
            </a:lstStyle>
            <a:p>
              <a:pPr/>
              <a:r>
                <a:t>Test accuracy = 60.8 %</a:t>
              </a:r>
            </a:p>
          </p:txBody>
        </p:sp>
        <p:pic>
          <p:nvPicPr>
            <p:cNvPr id="44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8108503"/>
              <a:ext cx="6934200" cy="393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8" name="Test accuracy = 65.2 %"/>
          <p:cNvSpPr txBox="1"/>
          <p:nvPr/>
        </p:nvSpPr>
        <p:spPr>
          <a:xfrm>
            <a:off x="9492233" y="4871627"/>
            <a:ext cx="34646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algn="l" defTabSz="457200"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Test accuracy = 65.2 %</a:t>
            </a:r>
          </a:p>
        </p:txBody>
      </p:sp>
      <p:sp>
        <p:nvSpPr>
          <p:cNvPr id="449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454" name="Group"/>
          <p:cNvGrpSpPr/>
          <p:nvPr/>
        </p:nvGrpSpPr>
        <p:grpSpPr>
          <a:xfrm>
            <a:off x="692427" y="1070148"/>
            <a:ext cx="6625669" cy="8470107"/>
            <a:chOff x="0" y="0"/>
            <a:chExt cx="6625667" cy="8470106"/>
          </a:xfrm>
        </p:grpSpPr>
        <p:pic>
          <p:nvPicPr>
            <p:cNvPr id="450" name="Figure_7.pdf" descr="Figure_7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3815863"/>
              <a:ext cx="5283200" cy="396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1" name="Figure_10.pdf" descr="Figure_10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5283200" cy="396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2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1638300" y="8127206"/>
              <a:ext cx="2006600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3" name="Test accuracy = 69.5 %"/>
            <p:cNvSpPr txBox="1"/>
            <p:nvPr/>
          </p:nvSpPr>
          <p:spPr>
            <a:xfrm>
              <a:off x="3161005" y="3804827"/>
              <a:ext cx="346466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defRPr>
              </a:lvl1pPr>
            </a:lstStyle>
            <a:p>
              <a:pPr/>
              <a:r>
                <a:t>Test accuracy = 69.5 %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2" grpId="1"/>
      <p:bldP build="whole" bldLvl="1" animBg="1" rev="0" advAuto="0" spid="448" grpId="2"/>
      <p:bldP build="whole" bldLvl="1" animBg="1" rev="0" advAuto="0" spid="454" grpId="4"/>
      <p:bldP build="whole" bldLvl="1" animBg="1" rev="0" advAuto="0" spid="447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L1 norm regularization induces sparsity"/>
          <p:cNvSpPr txBox="1"/>
          <p:nvPr/>
        </p:nvSpPr>
        <p:spPr>
          <a:xfrm>
            <a:off x="147269" y="602590"/>
            <a:ext cx="584819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L1 norm regularization induces sparsity</a:t>
            </a:r>
          </a:p>
        </p:txBody>
      </p:sp>
      <p:sp>
        <p:nvSpPr>
          <p:cNvPr id="45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8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" name="With L1 regularization, many weights go to zero. Good for feature selection!"/>
          <p:cNvSpPr txBox="1"/>
          <p:nvPr/>
        </p:nvSpPr>
        <p:spPr>
          <a:xfrm>
            <a:off x="177800" y="1915770"/>
            <a:ext cx="1034414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With L1 regularization, many weights go to zero. Good for feature selection!</a:t>
            </a:r>
          </a:p>
        </p:txBody>
      </p:sp>
      <p:sp>
        <p:nvSpPr>
          <p:cNvPr id="460" name="Numerical optimization with L1-type of regularizers is more challenging"/>
          <p:cNvSpPr txBox="1"/>
          <p:nvPr/>
        </p:nvSpPr>
        <p:spPr>
          <a:xfrm>
            <a:off x="177800" y="2804770"/>
            <a:ext cx="9697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Numerical optimization with L1-type of regularizers is more challenging</a:t>
            </a:r>
          </a:p>
        </p:txBody>
      </p:sp>
      <p:pic>
        <p:nvPicPr>
          <p:cNvPr id="4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6500" y="3693770"/>
            <a:ext cx="5511800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Figure_5.pdf" descr="Figure_5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048" y="4524236"/>
            <a:ext cx="5283201" cy="396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Figure_6.pdf" descr="Figure_6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46552" y="4524236"/>
            <a:ext cx="5283201" cy="396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06998" y="8603803"/>
            <a:ext cx="20193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84852" y="8603803"/>
            <a:ext cx="2006601" cy="342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9" name="Group"/>
          <p:cNvGrpSpPr/>
          <p:nvPr/>
        </p:nvGrpSpPr>
        <p:grpSpPr>
          <a:xfrm>
            <a:off x="510435" y="3537511"/>
            <a:ext cx="11983930" cy="1360022"/>
            <a:chOff x="0" y="0"/>
            <a:chExt cx="11983928" cy="1360020"/>
          </a:xfrm>
        </p:grpSpPr>
        <p:sp>
          <p:nvSpPr>
            <p:cNvPr id="466" name="Rectangle"/>
            <p:cNvSpPr/>
            <p:nvPr/>
          </p:nvSpPr>
          <p:spPr>
            <a:xfrm>
              <a:off x="0" y="0"/>
              <a:ext cx="11983929" cy="1360021"/>
            </a:xfrm>
            <a:prstGeom prst="rect">
              <a:avLst/>
            </a:prstGeom>
            <a:solidFill>
              <a:srgbClr val="FFEDB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30000"/>
                </a:lnSpc>
                <a:spcBef>
                  <a:spcPts val="3200"/>
                </a:spcBef>
                <a:defRPr sz="2300" u="sng"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defRPr>
              </a:pPr>
            </a:p>
          </p:txBody>
        </p:sp>
        <p:sp>
          <p:nvSpPr>
            <p:cNvPr id="467" name="Check out in Aula Global this explanation about sparsity with L1 (by Emily Fox):"/>
            <p:cNvSpPr txBox="1"/>
            <p:nvPr/>
          </p:nvSpPr>
          <p:spPr>
            <a:xfrm>
              <a:off x="59794" y="126008"/>
              <a:ext cx="1155862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lvl1pPr>
            </a:lstStyle>
            <a:p>
              <a:pPr/>
              <a:r>
                <a:t>Check out in Aula Global this explanation about sparsity with L1 (by Emily Fox):</a:t>
              </a:r>
            </a:p>
          </p:txBody>
        </p:sp>
        <p:sp>
          <p:nvSpPr>
            <p:cNvPr id="468" name="Link"/>
            <p:cNvSpPr txBox="1"/>
            <p:nvPr/>
          </p:nvSpPr>
          <p:spPr>
            <a:xfrm>
              <a:off x="96123" y="718568"/>
              <a:ext cx="703758" cy="448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30000"/>
                </a:lnSpc>
                <a:spcBef>
                  <a:spcPts val="3200"/>
                </a:spcBef>
                <a:defRPr sz="2300" u="sng"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  <a:hlinkClick r:id="rId7" invalidUrl="" action="" tgtFrame="" tooltip="" history="1" highlightClick="0" endSnd="0"/>
                </a:defRPr>
              </a:lvl1pPr>
            </a:lstStyle>
            <a:p>
              <a:pPr/>
              <a:r>
                <a:rPr>
                  <a:hlinkClick r:id="rId7" invalidUrl="" action="" tgtFrame="" tooltip="" history="1" highlightClick="0" endSnd="0"/>
                </a:rPr>
                <a:t>Link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Logistic Regression: multiple classes"/>
          <p:cNvSpPr txBox="1"/>
          <p:nvPr/>
        </p:nvSpPr>
        <p:spPr>
          <a:xfrm>
            <a:off x="3074352" y="3910775"/>
            <a:ext cx="685609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defTabSz="457200">
              <a:defRPr sz="3000">
                <a:solidFill>
                  <a:srgbClr val="2C2A56"/>
                </a:solidFill>
              </a:defRPr>
            </a:lvl1pPr>
          </a:lstStyle>
          <a:p>
            <a:pPr/>
            <a:r>
              <a:t>Logistic Regression: multiple classes</a:t>
            </a:r>
          </a:p>
        </p:txBody>
      </p:sp>
      <p:sp>
        <p:nvSpPr>
          <p:cNvPr id="472" name="Text"/>
          <p:cNvSpPr txBox="1"/>
          <p:nvPr/>
        </p:nvSpPr>
        <p:spPr>
          <a:xfrm>
            <a:off x="6273799" y="5643778"/>
            <a:ext cx="127001" cy="75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defTabSz="457200">
              <a:defRPr b="0" sz="1600"/>
            </a:pPr>
          </a:p>
        </p:txBody>
      </p:sp>
      <p:pic>
        <p:nvPicPr>
          <p:cNvPr id="473" name="uc3m-logo.pdf" descr="uc3m-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4421" y="8909050"/>
            <a:ext cx="1686229" cy="510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Binary Logistic Regression"/>
          <p:cNvSpPr txBox="1"/>
          <p:nvPr/>
        </p:nvSpPr>
        <p:spPr>
          <a:xfrm>
            <a:off x="193548" y="518770"/>
            <a:ext cx="40081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Binary Logistic Regression</a:t>
            </a:r>
          </a:p>
        </p:txBody>
      </p:sp>
      <p:sp>
        <p:nvSpPr>
          <p:cNvPr id="476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8" name="Discriminative classifier:"/>
          <p:cNvSpPr txBox="1"/>
          <p:nvPr/>
        </p:nvSpPr>
        <p:spPr>
          <a:xfrm>
            <a:off x="165100" y="1941170"/>
            <a:ext cx="35711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Discriminative classifier:</a:t>
            </a:r>
          </a:p>
        </p:txBody>
      </p:sp>
      <p:grpSp>
        <p:nvGrpSpPr>
          <p:cNvPr id="484" name="Group"/>
          <p:cNvGrpSpPr/>
          <p:nvPr/>
        </p:nvGrpSpPr>
        <p:grpSpPr>
          <a:xfrm>
            <a:off x="1078971" y="2991147"/>
            <a:ext cx="6680184" cy="2647653"/>
            <a:chOff x="0" y="-38100"/>
            <a:chExt cx="6680182" cy="2647652"/>
          </a:xfrm>
        </p:grpSpPr>
        <p:pic>
          <p:nvPicPr>
            <p:cNvPr id="479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0996525">
              <a:off x="2507573" y="774195"/>
              <a:ext cx="3336728" cy="262440"/>
            </a:xfrm>
            <a:prstGeom prst="rect">
              <a:avLst/>
            </a:prstGeom>
            <a:effectLst/>
          </p:spPr>
        </p:pic>
        <p:sp>
          <p:nvSpPr>
            <p:cNvPr id="481" name="Generalized linear model"/>
            <p:cNvSpPr/>
            <p:nvPr/>
          </p:nvSpPr>
          <p:spPr>
            <a:xfrm>
              <a:off x="0" y="133955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Generalized linear model</a:t>
              </a:r>
            </a:p>
          </p:txBody>
        </p:sp>
        <p:pic>
          <p:nvPicPr>
            <p:cNvPr id="482" name="Rounded Rectangle Rounded rectangle" descr="Rounded Rectangle Rounded rectangl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865745" y="-38100"/>
              <a:ext cx="814438" cy="596305"/>
            </a:xfrm>
            <a:prstGeom prst="rect">
              <a:avLst/>
            </a:prstGeom>
            <a:effectLst/>
          </p:spPr>
        </p:pic>
      </p:grpSp>
      <p:grpSp>
        <p:nvGrpSpPr>
          <p:cNvPr id="488" name="Group"/>
          <p:cNvGrpSpPr/>
          <p:nvPr/>
        </p:nvGrpSpPr>
        <p:grpSpPr>
          <a:xfrm>
            <a:off x="6902380" y="3359150"/>
            <a:ext cx="5852161" cy="5365840"/>
            <a:chOff x="0" y="-44449"/>
            <a:chExt cx="5852159" cy="5365839"/>
          </a:xfrm>
        </p:grpSpPr>
        <p:pic>
          <p:nvPicPr>
            <p:cNvPr id="485" name="sigmoid.pdf" descr="sigmoid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932269"/>
              <a:ext cx="5852160" cy="4389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6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5400000">
              <a:off x="1358647" y="504433"/>
              <a:ext cx="1360208" cy="262440"/>
            </a:xfrm>
            <a:prstGeom prst="rect">
              <a:avLst/>
            </a:prstGeom>
            <a:effectLst/>
          </p:spPr>
        </p:pic>
      </p:grpSp>
      <p:grpSp>
        <p:nvGrpSpPr>
          <p:cNvPr id="495" name="Group"/>
          <p:cNvGrpSpPr/>
          <p:nvPr/>
        </p:nvGrpSpPr>
        <p:grpSpPr>
          <a:xfrm>
            <a:off x="165100" y="5600700"/>
            <a:ext cx="7353622" cy="2095004"/>
            <a:chOff x="0" y="230529"/>
            <a:chExt cx="7353621" cy="2095003"/>
          </a:xfrm>
        </p:grpSpPr>
        <p:grpSp>
          <p:nvGrpSpPr>
            <p:cNvPr id="493" name="Group"/>
            <p:cNvGrpSpPr/>
            <p:nvPr/>
          </p:nvGrpSpPr>
          <p:grpSpPr>
            <a:xfrm>
              <a:off x="0" y="230529"/>
              <a:ext cx="7353622" cy="1270001"/>
              <a:chOff x="0" y="230529"/>
              <a:chExt cx="7353621" cy="1270000"/>
            </a:xfrm>
          </p:grpSpPr>
          <p:sp>
            <p:nvSpPr>
              <p:cNvPr id="489" name="Decision boundary:"/>
              <p:cNvSpPr/>
              <p:nvPr/>
            </p:nvSpPr>
            <p:spPr>
              <a:xfrm>
                <a:off x="0" y="230529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L="375046" indent="-375046" algn="l" defTabSz="457200">
                  <a:buSzPct val="145000"/>
                  <a:buChar char="•"/>
                  <a:defRPr b="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/>
                <a:r>
                  <a:t>Decision boundary: </a:t>
                </a:r>
              </a:p>
            </p:txBody>
          </p:sp>
          <p:pic>
            <p:nvPicPr>
              <p:cNvPr id="490" name="Line Line" descr="Line Line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 rot="10800000">
                <a:off x="4822676" y="1094156"/>
                <a:ext cx="2530946" cy="262439"/>
              </a:xfrm>
              <a:prstGeom prst="rect">
                <a:avLst/>
              </a:prstGeom>
              <a:effectLst/>
            </p:spPr>
          </p:pic>
          <p:pic>
            <p:nvPicPr>
              <p:cNvPr id="492" name="x_in_mathbb_R^di.pdf" descr="x_in_mathbb_R^di.pdf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452338" y="1003125"/>
                <a:ext cx="4368801" cy="444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94" name="Hyperplane! Linear classifier"/>
            <p:cNvSpPr txBox="1"/>
            <p:nvPr/>
          </p:nvSpPr>
          <p:spPr>
            <a:xfrm>
              <a:off x="1316004" y="1864474"/>
              <a:ext cx="425074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lvl1pPr>
            </a:lstStyle>
            <a:p>
              <a:pPr/>
              <a:r>
                <a:t>Hyperplane! Linear classifier</a:t>
              </a:r>
            </a:p>
          </p:txBody>
        </p:sp>
      </p:grpSp>
      <p:pic>
        <p:nvPicPr>
          <p:cNvPr id="496" name="P(_y=1|_x)_=_fra.pdf" descr="P(_y=1|_x)_=_fra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431430" y="2631281"/>
            <a:ext cx="77343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8" grpId="2"/>
      <p:bldP build="whole" bldLvl="1" animBg="1" rev="0" advAuto="0" spid="495" grpId="3"/>
      <p:bldP build="whole" bldLvl="1" animBg="1" rev="0" advAuto="0" spid="48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Multiclass Logistic Regression"/>
          <p:cNvSpPr txBox="1"/>
          <p:nvPr/>
        </p:nvSpPr>
        <p:spPr>
          <a:xfrm>
            <a:off x="158851" y="531470"/>
            <a:ext cx="45601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Multiclass Logistic Regression</a:t>
            </a:r>
          </a:p>
        </p:txBody>
      </p:sp>
      <p:sp>
        <p:nvSpPr>
          <p:cNvPr id="499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1" name="Discriminative classifier based on the Softmax function:"/>
          <p:cNvSpPr txBox="1"/>
          <p:nvPr/>
        </p:nvSpPr>
        <p:spPr>
          <a:xfrm>
            <a:off x="190500" y="2179480"/>
            <a:ext cx="7951461" cy="462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Discriminative classifier based on the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function</a:t>
            </a:r>
            <a:r>
              <a:t>:</a:t>
            </a:r>
          </a:p>
        </p:txBody>
      </p:sp>
      <p:sp>
        <p:nvSpPr>
          <p:cNvPr id="502" name="Training database:"/>
          <p:cNvSpPr txBox="1"/>
          <p:nvPr/>
        </p:nvSpPr>
        <p:spPr>
          <a:xfrm>
            <a:off x="165100" y="1395296"/>
            <a:ext cx="29682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Training database: </a:t>
            </a:r>
          </a:p>
        </p:txBody>
      </p:sp>
      <p:pic>
        <p:nvPicPr>
          <p:cNvPr id="503" name="trainset_doteq(_.pdf" descr="trainset_doteq(_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9641" y="1397225"/>
            <a:ext cx="29210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xd_i_in_mathbb_R.pdf" descr="xd_i_in_mathbb_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6652" y="1435325"/>
            <a:ext cx="1600201" cy="381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0" name="Group"/>
          <p:cNvGrpSpPr/>
          <p:nvPr/>
        </p:nvGrpSpPr>
        <p:grpSpPr>
          <a:xfrm>
            <a:off x="6396632" y="3148562"/>
            <a:ext cx="2846611" cy="2924469"/>
            <a:chOff x="0" y="-44450"/>
            <a:chExt cx="2846609" cy="2924468"/>
          </a:xfrm>
        </p:grpSpPr>
        <p:pic>
          <p:nvPicPr>
            <p:cNvPr id="505" name="Oval Oval" descr="Oval Oval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67917" y="-44450"/>
              <a:ext cx="778693" cy="737541"/>
            </a:xfrm>
            <a:prstGeom prst="rect">
              <a:avLst/>
            </a:prstGeom>
            <a:effectLst/>
          </p:spPr>
        </p:pic>
        <p:pic>
          <p:nvPicPr>
            <p:cNvPr id="507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8257419">
              <a:off x="53520" y="1317613"/>
              <a:ext cx="2619299" cy="262440"/>
            </a:xfrm>
            <a:prstGeom prst="rect">
              <a:avLst/>
            </a:prstGeom>
            <a:effectLst/>
          </p:spPr>
        </p:pic>
        <p:pic>
          <p:nvPicPr>
            <p:cNvPr id="509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2486318"/>
              <a:ext cx="2057400" cy="393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66305" y="3078360"/>
            <a:ext cx="7404101" cy="1104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4" name="Group"/>
          <p:cNvGrpSpPr/>
          <p:nvPr/>
        </p:nvGrpSpPr>
        <p:grpSpPr>
          <a:xfrm>
            <a:off x="317499" y="6371089"/>
            <a:ext cx="9646345" cy="1802577"/>
            <a:chOff x="0" y="0"/>
            <a:chExt cx="9646343" cy="1802576"/>
          </a:xfrm>
        </p:grpSpPr>
        <p:sp>
          <p:nvSpPr>
            <p:cNvPr id="512" name="Loss function (Cross entropy):"/>
            <p:cNvSpPr txBox="1"/>
            <p:nvPr/>
          </p:nvSpPr>
          <p:spPr>
            <a:xfrm>
              <a:off x="0" y="-1"/>
              <a:ext cx="440176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75046" indent="-375046" algn="l" defTabSz="457200">
                <a:buSzPct val="145000"/>
                <a:buChar char="•"/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Loss function (Cross entropy):</a:t>
              </a:r>
            </a:p>
          </p:txBody>
        </p:sp>
        <p:pic>
          <p:nvPicPr>
            <p:cNvPr id="51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77043" y="824676"/>
              <a:ext cx="8369301" cy="977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5" name="Similar gradient expression"/>
          <p:cNvSpPr txBox="1"/>
          <p:nvPr/>
        </p:nvSpPr>
        <p:spPr>
          <a:xfrm>
            <a:off x="355600" y="8471723"/>
            <a:ext cx="400643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Similar gradient expression</a:t>
            </a:r>
          </a:p>
        </p:txBody>
      </p:sp>
      <p:pic>
        <p:nvPicPr>
          <p:cNvPr id="516" name="y^(i)_in_1,_ldot.pdf" descr="y^(i)_in_1,_ldot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447014" y="1397225"/>
            <a:ext cx="2768601" cy="45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0" grpId="1"/>
      <p:bldP build="whole" bldLvl="1" animBg="1" rev="0" advAuto="0" spid="51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ogistic Regression: the model"/>
          <p:cNvSpPr txBox="1"/>
          <p:nvPr/>
        </p:nvSpPr>
        <p:spPr>
          <a:xfrm>
            <a:off x="3630993" y="3910775"/>
            <a:ext cx="574281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defTabSz="457200">
              <a:defRPr sz="3000">
                <a:solidFill>
                  <a:srgbClr val="2C2A56"/>
                </a:solidFill>
              </a:defRPr>
            </a:lvl1pPr>
          </a:lstStyle>
          <a:p>
            <a:pPr/>
            <a:r>
              <a:t>Logistic Regression: the model</a:t>
            </a:r>
          </a:p>
        </p:txBody>
      </p:sp>
      <p:sp>
        <p:nvSpPr>
          <p:cNvPr id="140" name="Text"/>
          <p:cNvSpPr txBox="1"/>
          <p:nvPr/>
        </p:nvSpPr>
        <p:spPr>
          <a:xfrm>
            <a:off x="6273799" y="5643778"/>
            <a:ext cx="127001" cy="75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defTabSz="457200">
              <a:defRPr b="0" sz="1600"/>
            </a:pPr>
          </a:p>
        </p:txBody>
      </p:sp>
      <p:pic>
        <p:nvPicPr>
          <p:cNvPr id="141" name="uc3m-logo.pdf" descr="uc3m-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4421" y="8909050"/>
            <a:ext cx="1686229" cy="510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inary Logistic Regression"/>
          <p:cNvSpPr txBox="1"/>
          <p:nvPr/>
        </p:nvSpPr>
        <p:spPr>
          <a:xfrm>
            <a:off x="193548" y="518770"/>
            <a:ext cx="40081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Binary Logistic Regression</a:t>
            </a:r>
          </a:p>
        </p:txBody>
      </p:sp>
      <p:sp>
        <p:nvSpPr>
          <p:cNvPr id="144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6" name="Discriminative classifier:"/>
          <p:cNvSpPr txBox="1"/>
          <p:nvPr/>
        </p:nvSpPr>
        <p:spPr>
          <a:xfrm>
            <a:off x="165100" y="1941170"/>
            <a:ext cx="35711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Discriminative classifier: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1078971" y="2991147"/>
            <a:ext cx="6680184" cy="2647653"/>
            <a:chOff x="0" y="-38100"/>
            <a:chExt cx="6680182" cy="2647652"/>
          </a:xfrm>
        </p:grpSpPr>
        <p:pic>
          <p:nvPicPr>
            <p:cNvPr id="147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0996525">
              <a:off x="2507573" y="774195"/>
              <a:ext cx="3336728" cy="262440"/>
            </a:xfrm>
            <a:prstGeom prst="rect">
              <a:avLst/>
            </a:prstGeom>
            <a:effectLst/>
          </p:spPr>
        </p:pic>
        <p:sp>
          <p:nvSpPr>
            <p:cNvPr id="149" name="Generalized linear model"/>
            <p:cNvSpPr/>
            <p:nvPr/>
          </p:nvSpPr>
          <p:spPr>
            <a:xfrm>
              <a:off x="0" y="133955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Generalized linear model</a:t>
              </a:r>
            </a:p>
          </p:txBody>
        </p:sp>
        <p:pic>
          <p:nvPicPr>
            <p:cNvPr id="150" name="Rounded Rectangle Rounded rectangle" descr="Rounded Rectangle Rounded rectangl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865745" y="-38100"/>
              <a:ext cx="814438" cy="596305"/>
            </a:xfrm>
            <a:prstGeom prst="rect">
              <a:avLst/>
            </a:prstGeom>
            <a:effectLst/>
          </p:spPr>
        </p:pic>
      </p:grpSp>
      <p:grpSp>
        <p:nvGrpSpPr>
          <p:cNvPr id="156" name="Group"/>
          <p:cNvGrpSpPr/>
          <p:nvPr/>
        </p:nvGrpSpPr>
        <p:grpSpPr>
          <a:xfrm>
            <a:off x="6902380" y="3359150"/>
            <a:ext cx="5852161" cy="5365840"/>
            <a:chOff x="0" y="-44449"/>
            <a:chExt cx="5852159" cy="5365839"/>
          </a:xfrm>
        </p:grpSpPr>
        <p:pic>
          <p:nvPicPr>
            <p:cNvPr id="153" name="sigmoid.pdf" descr="sigmoid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932269"/>
              <a:ext cx="5852160" cy="4389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5400000">
              <a:off x="1358647" y="504433"/>
              <a:ext cx="1360208" cy="262440"/>
            </a:xfrm>
            <a:prstGeom prst="rect">
              <a:avLst/>
            </a:prstGeom>
            <a:effectLst/>
          </p:spPr>
        </p:pic>
      </p:grpSp>
      <p:grpSp>
        <p:nvGrpSpPr>
          <p:cNvPr id="163" name="Group"/>
          <p:cNvGrpSpPr/>
          <p:nvPr/>
        </p:nvGrpSpPr>
        <p:grpSpPr>
          <a:xfrm>
            <a:off x="165100" y="5600700"/>
            <a:ext cx="7353622" cy="2095004"/>
            <a:chOff x="0" y="230529"/>
            <a:chExt cx="7353621" cy="2095003"/>
          </a:xfrm>
        </p:grpSpPr>
        <p:grpSp>
          <p:nvGrpSpPr>
            <p:cNvPr id="161" name="Group"/>
            <p:cNvGrpSpPr/>
            <p:nvPr/>
          </p:nvGrpSpPr>
          <p:grpSpPr>
            <a:xfrm>
              <a:off x="0" y="230529"/>
              <a:ext cx="7353622" cy="1270001"/>
              <a:chOff x="0" y="230529"/>
              <a:chExt cx="7353621" cy="1270000"/>
            </a:xfrm>
          </p:grpSpPr>
          <p:sp>
            <p:nvSpPr>
              <p:cNvPr id="157" name="Decision boundary:"/>
              <p:cNvSpPr/>
              <p:nvPr/>
            </p:nvSpPr>
            <p:spPr>
              <a:xfrm>
                <a:off x="0" y="230529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L="375046" indent="-375046" algn="l" defTabSz="457200">
                  <a:buSzPct val="145000"/>
                  <a:buChar char="•"/>
                  <a:defRPr b="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/>
                <a:r>
                  <a:t>Decision boundary: </a:t>
                </a:r>
              </a:p>
            </p:txBody>
          </p:sp>
          <p:pic>
            <p:nvPicPr>
              <p:cNvPr id="158" name="Line Line" descr="Line Line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 rot="10800000">
                <a:off x="4822676" y="1094156"/>
                <a:ext cx="2530946" cy="262439"/>
              </a:xfrm>
              <a:prstGeom prst="rect">
                <a:avLst/>
              </a:prstGeom>
              <a:effectLst/>
            </p:spPr>
          </p:pic>
          <p:pic>
            <p:nvPicPr>
              <p:cNvPr id="160" name="x_in_mathbb_R^di.pdf" descr="x_in_mathbb_R^di.pdf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452338" y="1003125"/>
                <a:ext cx="4368801" cy="444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2" name="Hyperplane! Linear classifier"/>
            <p:cNvSpPr txBox="1"/>
            <p:nvPr/>
          </p:nvSpPr>
          <p:spPr>
            <a:xfrm>
              <a:off x="1316004" y="1864474"/>
              <a:ext cx="425074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lvl1pPr>
            </a:lstStyle>
            <a:p>
              <a:pPr/>
              <a:r>
                <a:t>Hyperplane! Linear classifier</a:t>
              </a:r>
            </a:p>
          </p:txBody>
        </p:sp>
      </p:grpSp>
      <p:pic>
        <p:nvPicPr>
          <p:cNvPr id="164" name="P(_y=1|_x)_=_fra.pdf" descr="P(_y=1|_x)_=_fra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431430" y="2631281"/>
            <a:ext cx="77343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3"/>
      <p:bldP build="whole" bldLvl="1" animBg="1" rev="0" advAuto="0" spid="152" grpId="1"/>
      <p:bldP build="whole" bldLvl="1" animBg="1" rev="0" advAuto="0" spid="15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inary Logistic Regression"/>
          <p:cNvSpPr txBox="1"/>
          <p:nvPr/>
        </p:nvSpPr>
        <p:spPr>
          <a:xfrm>
            <a:off x="193548" y="518770"/>
            <a:ext cx="40081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Binary Logistic Regression</a:t>
            </a:r>
          </a:p>
        </p:txBody>
      </p:sp>
      <p:sp>
        <p:nvSpPr>
          <p:cNvPr id="167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69" name="Dataset.pdf" descr="Datase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9628" y="1482152"/>
            <a:ext cx="9871544" cy="7403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linear_LR.pdf" descr="linear_L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1456" y="1483167"/>
            <a:ext cx="9871544" cy="740365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7300396" y="4736992"/>
            <a:ext cx="5500422" cy="4738335"/>
            <a:chOff x="0" y="-102728"/>
            <a:chExt cx="5500420" cy="4738333"/>
          </a:xfrm>
        </p:grpSpPr>
        <p:sp>
          <p:nvSpPr>
            <p:cNvPr id="171" name="LR decision boundary with linear features"/>
            <p:cNvSpPr txBox="1"/>
            <p:nvPr/>
          </p:nvSpPr>
          <p:spPr>
            <a:xfrm>
              <a:off x="0" y="4174547"/>
              <a:ext cx="5500421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LR decision boundary with linear features</a:t>
              </a:r>
            </a:p>
          </p:txBody>
        </p:sp>
        <p:pic>
          <p:nvPicPr>
            <p:cNvPr id="172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4306176">
              <a:off x="-785435" y="1868452"/>
              <a:ext cx="4773648" cy="262439"/>
            </a:xfrm>
            <a:prstGeom prst="rect">
              <a:avLst/>
            </a:prstGeom>
            <a:effectLst/>
          </p:spPr>
        </p:pic>
      </p:grpSp>
      <p:pic>
        <p:nvPicPr>
          <p:cNvPr id="175" name="P(_y=1|_x)_=_fra.pdf" descr="P(_y=1|_x)_=_fra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0230" y="1297781"/>
            <a:ext cx="77343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2"/>
      <p:bldP build="whole" bldLvl="1" animBg="1" rev="0" advAuto="0" spid="1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inary Logistic Regression. Adding new features"/>
          <p:cNvSpPr txBox="1"/>
          <p:nvPr/>
        </p:nvSpPr>
        <p:spPr>
          <a:xfrm>
            <a:off x="151282" y="518770"/>
            <a:ext cx="71688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Binary Logistic Regression. Adding new features</a:t>
            </a:r>
          </a:p>
        </p:txBody>
      </p:sp>
      <p:sp>
        <p:nvSpPr>
          <p:cNvPr id="178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0" name="Dataset.pdf" descr="Datase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5004" y="2622748"/>
            <a:ext cx="7941314" cy="595598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he problem is easy to visualize…"/>
          <p:cNvSpPr txBox="1"/>
          <p:nvPr/>
        </p:nvSpPr>
        <p:spPr>
          <a:xfrm>
            <a:off x="313974" y="1137895"/>
            <a:ext cx="9646149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problem is easy to visualize</a:t>
            </a:r>
            <a:br/>
          </a:p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 ellipsoid clearly fits better as decision boundary than a straight line </a:t>
            </a:r>
          </a:p>
        </p:txBody>
      </p:sp>
      <p:sp>
        <p:nvSpPr>
          <p:cNvPr id="182" name="Expand input space with  extra degrees of freedom…"/>
          <p:cNvSpPr txBox="1"/>
          <p:nvPr/>
        </p:nvSpPr>
        <p:spPr>
          <a:xfrm>
            <a:off x="8036655" y="3192120"/>
            <a:ext cx="4124393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Expand input space with </a:t>
            </a:r>
            <a:br/>
            <a:r>
              <a:t>extra degrees of freedom</a:t>
            </a:r>
            <a:br/>
          </a:p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Quadratic features</a:t>
            </a:r>
          </a:p>
        </p:txBody>
      </p:sp>
      <p:pic>
        <p:nvPicPr>
          <p:cNvPr id="183" name="quadratic_LR.pdf" descr="quadratic_L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8900" y="2624137"/>
            <a:ext cx="7937500" cy="5953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x_&amp;=_x_1,_;_x_2_.pdf" descr="x_&amp;=_x_1,_;_x_2_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7751" y="5231311"/>
            <a:ext cx="49022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(_y=1|_x)_=_sig.pdf" descr="P(_y=1|_x)_=_sig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62725" y="6878637"/>
            <a:ext cx="5130801" cy="44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Binary Logistic Regression. Adding more and more features"/>
          <p:cNvSpPr txBox="1"/>
          <p:nvPr/>
        </p:nvSpPr>
        <p:spPr>
          <a:xfrm>
            <a:off x="185267" y="518770"/>
            <a:ext cx="877732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Binary Logistic Regression. Adding more and more features</a:t>
            </a:r>
          </a:p>
        </p:txBody>
      </p:sp>
      <p:sp>
        <p:nvSpPr>
          <p:cNvPr id="188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0" name="By adding new features we allow the model to fit (even overfit) to the training data…"/>
          <p:cNvSpPr txBox="1"/>
          <p:nvPr/>
        </p:nvSpPr>
        <p:spPr>
          <a:xfrm>
            <a:off x="218655" y="1602007"/>
            <a:ext cx="1112107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By adding new features we allow the model to fit (even overfit) to the training data</a:t>
            </a:r>
            <a:br/>
          </a:p>
          <a:p>
            <a:pPr marL="375046" indent="-375046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 need a validation set to evaluate the model’s exposure to overfitting</a:t>
            </a:r>
          </a:p>
        </p:txBody>
      </p:sp>
      <p:pic>
        <p:nvPicPr>
          <p:cNvPr id="191" name="KLR.pdf" descr="KL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" y="3255620"/>
            <a:ext cx="7937500" cy="595312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Provided you find the right set of features!"/>
          <p:cNvSpPr txBox="1"/>
          <p:nvPr/>
        </p:nvSpPr>
        <p:spPr>
          <a:xfrm>
            <a:off x="7693050" y="3483625"/>
            <a:ext cx="485637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Provided you find the right set of</a:t>
            </a:r>
            <a:br/>
            <a:r>
              <a:t>features! 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5702498" y="5968082"/>
            <a:ext cx="6577844" cy="1304598"/>
            <a:chOff x="-72973" y="-146090"/>
            <a:chExt cx="6577842" cy="1304596"/>
          </a:xfrm>
        </p:grpSpPr>
        <p:sp>
          <p:nvSpPr>
            <p:cNvPr id="193" name="What is the equation of such a  weird boundary?"/>
            <p:cNvSpPr txBox="1"/>
            <p:nvPr/>
          </p:nvSpPr>
          <p:spPr>
            <a:xfrm>
              <a:off x="1908789" y="329146"/>
              <a:ext cx="4596080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spcBef>
                  <a:spcPts val="4200"/>
                </a:spcBef>
                <a:defRPr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defRPr>
              </a:pPr>
              <a:r>
                <a:t>What is the equation of such a </a:t>
              </a:r>
              <a:br/>
              <a:r>
                <a:t>weird boundary?</a:t>
              </a:r>
            </a:p>
          </p:txBody>
        </p:sp>
        <p:pic>
          <p:nvPicPr>
            <p:cNvPr id="194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2098225">
              <a:off x="-97295" y="225125"/>
              <a:ext cx="2063656" cy="262439"/>
            </a:xfrm>
            <a:prstGeom prst="rect">
              <a:avLst/>
            </a:prstGeom>
            <a:effectLst/>
          </p:spPr>
        </p:pic>
      </p:grpSp>
      <p:sp>
        <p:nvSpPr>
          <p:cNvPr id="197" name="VERY hard problem in general.  Requires domain-specific  knowledge."/>
          <p:cNvSpPr txBox="1"/>
          <p:nvPr/>
        </p:nvSpPr>
        <p:spPr>
          <a:xfrm>
            <a:off x="7667650" y="4644964"/>
            <a:ext cx="4629303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VERY hard problem in general. </a:t>
            </a:r>
            <a:br/>
            <a:r>
              <a:t>Requires domain-specific </a:t>
            </a:r>
            <a:br/>
            <a:r>
              <a:t>knowledge.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2"/>
      <p:bldP build="whole" bldLvl="1" animBg="1" rev="0" advAuto="0" spid="191" grpId="1"/>
      <p:bldP build="whole" bldLvl="1" animBg="1" rev="0" advAuto="0" spid="196" grpId="4"/>
      <p:bldP build="whole" bldLvl="1" animBg="1" rev="0" advAuto="0" spid="197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ays to go …"/>
          <p:cNvSpPr txBox="1"/>
          <p:nvPr/>
        </p:nvSpPr>
        <p:spPr>
          <a:xfrm>
            <a:off x="152400" y="518770"/>
            <a:ext cx="21973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Ways to go … </a:t>
            </a:r>
          </a:p>
        </p:txBody>
      </p:sp>
      <p:sp>
        <p:nvSpPr>
          <p:cNvPr id="200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06" name="Group"/>
          <p:cNvGrpSpPr/>
          <p:nvPr/>
        </p:nvGrpSpPr>
        <p:grpSpPr>
          <a:xfrm>
            <a:off x="163301" y="1446343"/>
            <a:ext cx="12373805" cy="2921364"/>
            <a:chOff x="0" y="0"/>
            <a:chExt cx="12373803" cy="2921362"/>
          </a:xfrm>
        </p:grpSpPr>
        <p:sp>
          <p:nvSpPr>
            <p:cNvPr id="202" name="Manual feature design: complex in high-dimensional settings, domain-specific knowledge"/>
            <p:cNvSpPr txBox="1"/>
            <p:nvPr/>
          </p:nvSpPr>
          <p:spPr>
            <a:xfrm>
              <a:off x="0" y="-1"/>
              <a:ext cx="12373804" cy="462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375046" indent="-375046" algn="l" defTabSz="457200">
                <a:buSzPct val="145000"/>
                <a:buChar char="•"/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Manual </a:t>
              </a:r>
              <a:r>
                <a:rPr b="1"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feature design</a:t>
              </a:r>
              <a:r>
                <a:t>: complex in high-dimensional settings, domain-specific knowledge</a:t>
              </a:r>
            </a:p>
          </p:txBody>
        </p:sp>
        <p:grpSp>
          <p:nvGrpSpPr>
            <p:cNvPr id="205" name="Group"/>
            <p:cNvGrpSpPr/>
            <p:nvPr/>
          </p:nvGrpSpPr>
          <p:grpSpPr>
            <a:xfrm>
              <a:off x="1119398" y="442923"/>
              <a:ext cx="10706741" cy="2478440"/>
              <a:chOff x="0" y="0"/>
              <a:chExt cx="10706739" cy="2478438"/>
            </a:xfrm>
          </p:grpSpPr>
          <p:pic>
            <p:nvPicPr>
              <p:cNvPr id="203" name="sift_pic.png" descr="sift_pic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5315686" cy="247843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4" name="E.g. SIFT features in an image (Image taken from this excellent blog)"/>
              <p:cNvSpPr txBox="1"/>
              <p:nvPr/>
            </p:nvSpPr>
            <p:spPr>
              <a:xfrm>
                <a:off x="5382797" y="1464685"/>
                <a:ext cx="5323943" cy="829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342900" indent="-342900" algn="l" defTabSz="457200">
                  <a:defRPr b="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r>
                  <a:t>E.g. SIFT features in an image</a:t>
                </a:r>
                <a:br/>
                <a:r>
                  <a:t>(Image taken from </a:t>
                </a:r>
                <a:r>
                  <a:rPr u="sng">
                    <a:hlinkClick r:id="rId3" invalidUrl="" action="" tgtFrame="" tooltip="" history="1" highlightClick="0" endSnd="0"/>
                  </a:rPr>
                  <a:t>this excellent blog</a:t>
                </a:r>
                <a:r>
                  <a:t>)</a:t>
                </a:r>
              </a:p>
            </p:txBody>
          </p:sp>
        </p:grpSp>
      </p:grpSp>
      <p:grpSp>
        <p:nvGrpSpPr>
          <p:cNvPr id="210" name="Group"/>
          <p:cNvGrpSpPr/>
          <p:nvPr/>
        </p:nvGrpSpPr>
        <p:grpSpPr>
          <a:xfrm>
            <a:off x="2807" y="4664711"/>
            <a:ext cx="13103172" cy="5355233"/>
            <a:chOff x="0" y="0"/>
            <a:chExt cx="13103170" cy="5355231"/>
          </a:xfrm>
        </p:grpSpPr>
        <p:sp>
          <p:nvSpPr>
            <p:cNvPr id="207" name="Kernel methods: you do not think on feature space, but on the data space (~ interpolate with  your neighbours). Computationally very complex for large databases."/>
            <p:cNvSpPr txBox="1"/>
            <p:nvPr/>
          </p:nvSpPr>
          <p:spPr>
            <a:xfrm>
              <a:off x="163353" y="0"/>
              <a:ext cx="12939818" cy="830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375046" indent="-375046" algn="l" defTabSz="457200">
                <a:buSzPct val="145000"/>
                <a:buChar char="•"/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rPr b="1">
                  <a:solidFill>
                    <a:schemeClr val="accent5">
                      <a:lumOff val="-29866"/>
                    </a:schemeClr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Kernel methods</a:t>
              </a:r>
              <a:r>
                <a:t>: you do not think on feature space, but on the data space (~ interpolate with </a:t>
              </a:r>
              <a:br/>
              <a:r>
                <a:t>your neighbours). Computationally very complex for large databases.</a:t>
              </a:r>
            </a:p>
          </p:txBody>
        </p:sp>
        <p:pic>
          <p:nvPicPr>
            <p:cNvPr id="208" name="Kernel.pdf" descr="Kernel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966111"/>
              <a:ext cx="5852160" cy="4389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Example of kernel regression with Gaussian kernel"/>
            <p:cNvSpPr txBox="1"/>
            <p:nvPr/>
          </p:nvSpPr>
          <p:spPr>
            <a:xfrm>
              <a:off x="5456189" y="3559691"/>
              <a:ext cx="677052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42900" indent="-342900" algn="l" defTabSz="457200">
                <a:defRPr b="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Example of kernel regression with Gaussian kernel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  <p:bldP build="whole" bldLvl="1" animBg="1" rev="0" advAuto="0" spid="21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Ways to go …"/>
          <p:cNvSpPr txBox="1"/>
          <p:nvPr/>
        </p:nvSpPr>
        <p:spPr>
          <a:xfrm>
            <a:off x="152400" y="518770"/>
            <a:ext cx="21973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Ways to go … </a:t>
            </a:r>
          </a:p>
        </p:txBody>
      </p:sp>
      <p:sp>
        <p:nvSpPr>
          <p:cNvPr id="213" name="Line"/>
          <p:cNvSpPr/>
          <p:nvPr/>
        </p:nvSpPr>
        <p:spPr>
          <a:xfrm>
            <a:off x="200173" y="1058862"/>
            <a:ext cx="11158041" cy="1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5" name="Representation Learning: use raw-data and a highly flexible family of transformation functions."/>
          <p:cNvSpPr txBox="1"/>
          <p:nvPr/>
        </p:nvSpPr>
        <p:spPr>
          <a:xfrm>
            <a:off x="91782" y="1549474"/>
            <a:ext cx="11703636" cy="830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 defTabSz="457200">
              <a:buSzPct val="145000"/>
              <a:buChar char="•"/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Representation Learning</a:t>
            </a:r>
            <a:r>
              <a:t>: use raw-data and a highly flexible family of transformation</a:t>
            </a:r>
            <a:br/>
            <a:r>
              <a:t>functions.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59" y="4112133"/>
            <a:ext cx="5040647" cy="473046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ource: Deep Learning, Good Fellow et al. 2017"/>
          <p:cNvSpPr txBox="1"/>
          <p:nvPr/>
        </p:nvSpPr>
        <p:spPr>
          <a:xfrm>
            <a:off x="5317336" y="8680817"/>
            <a:ext cx="27854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500"/>
              </a:lnSpc>
              <a:spcBef>
                <a:spcPts val="1200"/>
              </a:spcBef>
              <a:defRPr b="0" sz="10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Source: Deep Learning, Good Fellow et al. 2017 </a:t>
            </a:r>
            <a:endParaRPr sz="1200"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1685" y="3939413"/>
            <a:ext cx="4489589" cy="473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Neural networks belong to this class of methods!!"/>
          <p:cNvSpPr txBox="1"/>
          <p:nvPr/>
        </p:nvSpPr>
        <p:spPr>
          <a:xfrm>
            <a:off x="2851963" y="2857963"/>
            <a:ext cx="73209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42900" indent="-342900" algn="l" defTabSz="457200"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solidFill>
                  <a:schemeClr val="accent5">
                    <a:lumOff val="-2986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Neural networks belong to this class of methods!!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