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3" r:id="rId3"/>
    <p:sldId id="259" r:id="rId4"/>
    <p:sldId id="261" r:id="rId5"/>
    <p:sldId id="285" r:id="rId6"/>
    <p:sldId id="286" r:id="rId7"/>
    <p:sldId id="287" r:id="rId8"/>
    <p:sldId id="288" r:id="rId9"/>
    <p:sldId id="279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010F9-FB00-46BA-8FBA-B71B5B5A073D}">
  <a:tblStyle styleId="{63F010F9-FB00-46BA-8FBA-B71B5B5A0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96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6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9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Caro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77FA6-7428-4760-9CF5-E638CF132B1D}"/>
              </a:ext>
            </a:extLst>
          </p:cNvPr>
          <p:cNvSpPr txBox="1"/>
          <p:nvPr/>
        </p:nvSpPr>
        <p:spPr>
          <a:xfrm>
            <a:off x="4707731" y="3557588"/>
            <a:ext cx="270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Đội</a:t>
            </a:r>
            <a:r>
              <a:rPr lang="en-US" dirty="0"/>
              <a:t>: 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Vấn </a:t>
            </a:r>
            <a:r>
              <a:rPr lang="en-US" sz="1800" b="1" dirty="0" err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đề</a:t>
            </a:r>
            <a:endParaRPr sz="1800" b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Giải</a:t>
            </a:r>
            <a:r>
              <a:rPr lang="en-US" sz="1800" b="1" dirty="0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1" dirty="0" err="1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pháp</a:t>
            </a:r>
            <a:endParaRPr sz="1800" b="1" dirty="0">
              <a:solidFill>
                <a:srgbClr val="FFC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  <a:endParaRPr sz="1800" b="1" dirty="0">
              <a:solidFill>
                <a:srgbClr val="00B0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Vấn </a:t>
            </a:r>
            <a:r>
              <a:rPr lang="en-US" dirty="0" err="1"/>
              <a:t>đề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sz="1600" dirty="0" err="1">
                <a:latin typeface="+mn-lt"/>
              </a:rPr>
              <a:t>Tạo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trận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giữa</a:t>
            </a:r>
            <a:r>
              <a:rPr lang="en-US" sz="1600" dirty="0">
                <a:latin typeface="+mn-lt"/>
              </a:rPr>
              <a:t> 2 ng</a:t>
            </a:r>
            <a:r>
              <a:rPr lang="vi-VN" sz="1600" dirty="0">
                <a:latin typeface="+mn-lt"/>
              </a:rPr>
              <a:t>ư</a:t>
            </a:r>
            <a:r>
              <a:rPr lang="en-US" sz="1600" dirty="0" err="1">
                <a:latin typeface="+mn-lt"/>
              </a:rPr>
              <a:t>ời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trên</a:t>
            </a:r>
            <a:r>
              <a:rPr lang="en-US" sz="1600" dirty="0">
                <a:latin typeface="+mn-lt"/>
              </a:rPr>
              <a:t> 1-2 </a:t>
            </a:r>
            <a:r>
              <a:rPr lang="en-US" sz="1600" dirty="0" err="1">
                <a:latin typeface="+mn-lt"/>
              </a:rPr>
              <a:t>thiết</a:t>
            </a:r>
            <a:r>
              <a:rPr lang="en-US" sz="1600" dirty="0">
                <a:latin typeface="+mn-lt"/>
              </a:rPr>
              <a:t> bị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Save </a:t>
            </a:r>
            <a:r>
              <a:rPr lang="en-US" sz="1600" dirty="0" err="1">
                <a:latin typeface="+mn-lt"/>
              </a:rPr>
              <a:t>trạng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trận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lên</a:t>
            </a:r>
            <a:r>
              <a:rPr lang="en-US" sz="1600" dirty="0">
                <a:latin typeface="+mn-lt"/>
              </a:rPr>
              <a:t> Blockchain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</a:t>
            </a:r>
            <a:r>
              <a:rPr lang="en-US" sz="1600" dirty="0" err="1">
                <a:latin typeface="+mn-lt"/>
              </a:rPr>
              <a:t>Tính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l</a:t>
            </a:r>
            <a:r>
              <a:rPr lang="vi-VN" sz="1600" dirty="0">
                <a:latin typeface="+mn-lt"/>
              </a:rPr>
              <a:t>ư</a:t>
            </a:r>
            <a:r>
              <a:rPr lang="en-US" sz="1600" dirty="0">
                <a:latin typeface="+mn-lt"/>
              </a:rPr>
              <a:t>u </a:t>
            </a:r>
            <a:r>
              <a:rPr lang="en-US" sz="1600" dirty="0" err="1">
                <a:latin typeface="+mn-lt"/>
              </a:rPr>
              <a:t>điểm</a:t>
            </a:r>
            <a:r>
              <a:rPr lang="en-US" sz="1600" dirty="0">
                <a:latin typeface="+mn-lt"/>
              </a:rPr>
              <a:t> ELO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mỗi</a:t>
            </a:r>
            <a:r>
              <a:rPr lang="en-US" sz="1600" dirty="0">
                <a:latin typeface="+mn-lt"/>
              </a:rPr>
              <a:t> ng</a:t>
            </a:r>
            <a:r>
              <a:rPr lang="vi-VN" sz="1600" dirty="0">
                <a:latin typeface="+mn-lt"/>
              </a:rPr>
              <a:t>ư</a:t>
            </a:r>
            <a:r>
              <a:rPr lang="en-US" sz="1600" dirty="0" err="1">
                <a:latin typeface="+mn-lt"/>
              </a:rPr>
              <a:t>ời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</a:t>
            </a:r>
            <a:r>
              <a:rPr lang="vi-VN" sz="1600" dirty="0">
                <a:latin typeface="+mn-lt"/>
              </a:rPr>
              <a:t>ơ</a:t>
            </a:r>
            <a:r>
              <a:rPr lang="en-US" sz="1600" dirty="0" err="1">
                <a:latin typeface="+mn-lt"/>
              </a:rPr>
              <a:t>i</a:t>
            </a:r>
            <a:endParaRPr lang="en-US" sz="16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          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endParaRPr lang="en-US" sz="16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631;p38">
            <a:extLst>
              <a:ext uri="{FF2B5EF4-FFF2-40B4-BE49-F238E27FC236}">
                <a16:creationId xmlns:a16="http://schemas.microsoft.com/office/drawing/2014/main" id="{AB54859B-3E2A-472A-BB4A-5EF757384C1D}"/>
              </a:ext>
            </a:extLst>
          </p:cNvPr>
          <p:cNvSpPr/>
          <p:nvPr/>
        </p:nvSpPr>
        <p:spPr>
          <a:xfrm>
            <a:off x="896128" y="144347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6" name="Google Shape;631;p38">
            <a:extLst>
              <a:ext uri="{FF2B5EF4-FFF2-40B4-BE49-F238E27FC236}">
                <a16:creationId xmlns:a16="http://schemas.microsoft.com/office/drawing/2014/main" id="{9267D6A2-BBEA-47D4-9FAA-D0FF222A3182}"/>
              </a:ext>
            </a:extLst>
          </p:cNvPr>
          <p:cNvSpPr/>
          <p:nvPr/>
        </p:nvSpPr>
        <p:spPr>
          <a:xfrm>
            <a:off x="896128" y="214566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7" name="Google Shape;631;p38">
            <a:extLst>
              <a:ext uri="{FF2B5EF4-FFF2-40B4-BE49-F238E27FC236}">
                <a16:creationId xmlns:a16="http://schemas.microsoft.com/office/drawing/2014/main" id="{D82C00C5-EB67-433A-97E2-A836E1DCD5A1}"/>
              </a:ext>
            </a:extLst>
          </p:cNvPr>
          <p:cNvSpPr/>
          <p:nvPr/>
        </p:nvSpPr>
        <p:spPr>
          <a:xfrm>
            <a:off x="912622" y="2805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2D050"/>
              </a:solidFill>
            </a:endParaRPr>
          </a:p>
        </p:txBody>
      </p:sp>
      <p:sp>
        <p:nvSpPr>
          <p:cNvPr id="8" name="Google Shape;631;p38">
            <a:extLst>
              <a:ext uri="{FF2B5EF4-FFF2-40B4-BE49-F238E27FC236}">
                <a16:creationId xmlns:a16="http://schemas.microsoft.com/office/drawing/2014/main" id="{F7F0187E-C441-46A6-B636-9176C88A4D98}"/>
              </a:ext>
            </a:extLst>
          </p:cNvPr>
          <p:cNvSpPr/>
          <p:nvPr/>
        </p:nvSpPr>
        <p:spPr>
          <a:xfrm>
            <a:off x="896128" y="3507492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53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14300"/>
            <a:ext cx="7571700" cy="4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sz="1600" dirty="0" err="1">
                <a:latin typeface="+mn-lt"/>
              </a:rPr>
              <a:t>Tạo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trận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giữa</a:t>
            </a:r>
            <a:r>
              <a:rPr lang="en-US" sz="1600" dirty="0">
                <a:latin typeface="+mn-lt"/>
              </a:rPr>
              <a:t> 2 ng</a:t>
            </a:r>
            <a:r>
              <a:rPr lang="vi-VN" sz="1600" dirty="0">
                <a:latin typeface="+mn-lt"/>
              </a:rPr>
              <a:t>ư</a:t>
            </a:r>
            <a:r>
              <a:rPr lang="en-US" sz="1600" dirty="0" err="1">
                <a:latin typeface="+mn-lt"/>
              </a:rPr>
              <a:t>ời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trên</a:t>
            </a:r>
            <a:r>
              <a:rPr lang="en-US" sz="1600" dirty="0">
                <a:latin typeface="+mn-lt"/>
              </a:rPr>
              <a:t> 1-2 </a:t>
            </a:r>
            <a:r>
              <a:rPr lang="en-US" sz="1600" dirty="0" err="1">
                <a:latin typeface="+mn-lt"/>
              </a:rPr>
              <a:t>thiết</a:t>
            </a:r>
            <a:r>
              <a:rPr lang="en-US" sz="1600" dirty="0">
                <a:latin typeface="+mn-lt"/>
              </a:rPr>
              <a:t> bị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86A1-43B7-458D-AE48-D89F4D5DF838}"/>
              </a:ext>
            </a:extLst>
          </p:cNvPr>
          <p:cNvSpPr txBox="1"/>
          <p:nvPr/>
        </p:nvSpPr>
        <p:spPr>
          <a:xfrm>
            <a:off x="1236972" y="2145668"/>
            <a:ext cx="412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Save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Blockchain</a:t>
            </a:r>
          </a:p>
          <a:p>
            <a:endParaRPr lang="en-US" sz="1600" dirty="0"/>
          </a:p>
        </p:txBody>
      </p:sp>
      <p:grpSp>
        <p:nvGrpSpPr>
          <p:cNvPr id="10" name="Google Shape;563;p38">
            <a:extLst>
              <a:ext uri="{FF2B5EF4-FFF2-40B4-BE49-F238E27FC236}">
                <a16:creationId xmlns:a16="http://schemas.microsoft.com/office/drawing/2014/main" id="{678B9B48-1548-4506-A2D5-816ABECBD006}"/>
              </a:ext>
            </a:extLst>
          </p:cNvPr>
          <p:cNvGrpSpPr/>
          <p:nvPr/>
        </p:nvGrpSpPr>
        <p:grpSpPr>
          <a:xfrm>
            <a:off x="896128" y="372724"/>
            <a:ext cx="342882" cy="350068"/>
            <a:chOff x="3951850" y="2985350"/>
            <a:chExt cx="407950" cy="416500"/>
          </a:xfrm>
        </p:grpSpPr>
        <p:sp>
          <p:nvSpPr>
            <p:cNvPr id="11" name="Google Shape;564;p38">
              <a:extLst>
                <a:ext uri="{FF2B5EF4-FFF2-40B4-BE49-F238E27FC236}">
                  <a16:creationId xmlns:a16="http://schemas.microsoft.com/office/drawing/2014/main" id="{AD7011B3-5D9D-4456-BFC8-7ED7F384E35E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565;p38">
              <a:extLst>
                <a:ext uri="{FF2B5EF4-FFF2-40B4-BE49-F238E27FC236}">
                  <a16:creationId xmlns:a16="http://schemas.microsoft.com/office/drawing/2014/main" id="{A01BBE06-19C0-40A7-930C-76FA8398D17F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566;p38">
              <a:extLst>
                <a:ext uri="{FF2B5EF4-FFF2-40B4-BE49-F238E27FC236}">
                  <a16:creationId xmlns:a16="http://schemas.microsoft.com/office/drawing/2014/main" id="{4D28C0FB-D548-42A5-8550-494C217332AD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567;p38">
              <a:extLst>
                <a:ext uri="{FF2B5EF4-FFF2-40B4-BE49-F238E27FC236}">
                  <a16:creationId xmlns:a16="http://schemas.microsoft.com/office/drawing/2014/main" id="{3FB89D50-B314-41A9-A9DB-354DC38F4D16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563;p38">
            <a:extLst>
              <a:ext uri="{FF2B5EF4-FFF2-40B4-BE49-F238E27FC236}">
                <a16:creationId xmlns:a16="http://schemas.microsoft.com/office/drawing/2014/main" id="{62710647-CF2E-4290-84A7-DDAB15D5F250}"/>
              </a:ext>
            </a:extLst>
          </p:cNvPr>
          <p:cNvGrpSpPr/>
          <p:nvPr/>
        </p:nvGrpSpPr>
        <p:grpSpPr>
          <a:xfrm>
            <a:off x="896128" y="2124732"/>
            <a:ext cx="342882" cy="350068"/>
            <a:chOff x="3951850" y="2985350"/>
            <a:chExt cx="407950" cy="416500"/>
          </a:xfrm>
        </p:grpSpPr>
        <p:sp>
          <p:nvSpPr>
            <p:cNvPr id="16" name="Google Shape;564;p38">
              <a:extLst>
                <a:ext uri="{FF2B5EF4-FFF2-40B4-BE49-F238E27FC236}">
                  <a16:creationId xmlns:a16="http://schemas.microsoft.com/office/drawing/2014/main" id="{3926BFD6-57EC-46FB-8315-D13C88C95543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565;p38">
              <a:extLst>
                <a:ext uri="{FF2B5EF4-FFF2-40B4-BE49-F238E27FC236}">
                  <a16:creationId xmlns:a16="http://schemas.microsoft.com/office/drawing/2014/main" id="{B1A57D29-7248-40ED-93CA-9F07431861E5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566;p38">
              <a:extLst>
                <a:ext uri="{FF2B5EF4-FFF2-40B4-BE49-F238E27FC236}">
                  <a16:creationId xmlns:a16="http://schemas.microsoft.com/office/drawing/2014/main" id="{8A983F16-216D-4343-8802-2A85F072965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567;p38">
              <a:extLst>
                <a:ext uri="{FF2B5EF4-FFF2-40B4-BE49-F238E27FC236}">
                  <a16:creationId xmlns:a16="http://schemas.microsoft.com/office/drawing/2014/main" id="{7B16C5E7-DEEB-4C12-9EFE-2E86CEC103BD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1D41A1-DC64-4503-A173-954111FF81B7}"/>
              </a:ext>
            </a:extLst>
          </p:cNvPr>
          <p:cNvSpPr txBox="1"/>
          <p:nvPr/>
        </p:nvSpPr>
        <p:spPr>
          <a:xfrm>
            <a:off x="1364456" y="2571750"/>
            <a:ext cx="4279107" cy="160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14300"/>
                <a:ext cx="7571700" cy="4721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        </a:t>
                </a:r>
                <a:r>
                  <a:rPr lang="en-US" sz="1600" dirty="0" err="1"/>
                  <a:t>Tính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l</a:t>
                </a:r>
                <a:r>
                  <a:rPr lang="vi-VN" sz="1600" dirty="0"/>
                  <a:t>ư</a:t>
                </a:r>
                <a:r>
                  <a:rPr lang="en-US" sz="1600" dirty="0"/>
                  <a:t>u </a:t>
                </a:r>
                <a:r>
                  <a:rPr lang="en-US" sz="1600" dirty="0" err="1"/>
                  <a:t>điểm</a:t>
                </a:r>
                <a:r>
                  <a:rPr lang="en-US" sz="1600" dirty="0"/>
                  <a:t> ELO </a:t>
                </a:r>
                <a:r>
                  <a:rPr lang="en-US" sz="1600" dirty="0" err="1"/>
                  <a:t>cho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mỗi</a:t>
                </a:r>
                <a:r>
                  <a:rPr lang="en-US" sz="1600" dirty="0"/>
                  <a:t> ng</a:t>
                </a:r>
                <a:r>
                  <a:rPr lang="vi-VN" sz="1600" dirty="0"/>
                  <a:t>ư</a:t>
                </a:r>
                <a:r>
                  <a:rPr lang="en-US" sz="1600" dirty="0" err="1"/>
                  <a:t>ời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</a:t>
                </a:r>
                <a:r>
                  <a:rPr lang="vi-VN" sz="1600" dirty="0"/>
                  <a:t>ơ</a:t>
                </a:r>
                <a:r>
                  <a:rPr lang="en-US" sz="1600" dirty="0" err="1"/>
                  <a:t>i</a:t>
                </a:r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/>
                  <a:t>           </a:t>
                </a:r>
                <a:r>
                  <a:rPr lang="en-US" dirty="0"/>
                  <a:t>Rn = Ro + K * (S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(1+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10</m:t>
                            </m:r>
                          </m:e>
                          <m:sup>
                            <m:r>
                              <a:rPr lang="en-US" i="1"/>
                              <m:t>−(</m:t>
                            </m:r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𝑅𝑎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𝑅𝑏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den>
                            </m:f>
                            <m:r>
                              <a:rPr lang="en-US" i="1"/>
                              <m:t>)</m:t>
                            </m:r>
                          </m:sup>
                        </m:sSup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US" sz="16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600" dirty="0">
                  <a:latin typeface="+mn-lt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n-lt"/>
                  </a:rPr>
                  <a:t>        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n-lt"/>
                  </a:rPr>
                  <a:t>       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14300"/>
                <a:ext cx="7571700" cy="472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86A1-43B7-458D-AE48-D89F4D5DF838}"/>
              </a:ext>
            </a:extLst>
          </p:cNvPr>
          <p:cNvSpPr txBox="1"/>
          <p:nvPr/>
        </p:nvSpPr>
        <p:spPr>
          <a:xfrm>
            <a:off x="1236972" y="2145668"/>
            <a:ext cx="412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 err="1"/>
              <a:t>Đang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endParaRPr lang="en-US" i="1" dirty="0"/>
          </a:p>
        </p:txBody>
      </p:sp>
      <p:grpSp>
        <p:nvGrpSpPr>
          <p:cNvPr id="7" name="Google Shape;563;p38">
            <a:extLst>
              <a:ext uri="{FF2B5EF4-FFF2-40B4-BE49-F238E27FC236}">
                <a16:creationId xmlns:a16="http://schemas.microsoft.com/office/drawing/2014/main" id="{75484A3C-798D-4F7E-9AE8-C4CD7158F8D4}"/>
              </a:ext>
            </a:extLst>
          </p:cNvPr>
          <p:cNvGrpSpPr/>
          <p:nvPr/>
        </p:nvGrpSpPr>
        <p:grpSpPr>
          <a:xfrm>
            <a:off x="847556" y="2145668"/>
            <a:ext cx="342882" cy="350068"/>
            <a:chOff x="3951850" y="2985350"/>
            <a:chExt cx="407950" cy="416500"/>
          </a:xfrm>
        </p:grpSpPr>
        <p:sp>
          <p:nvSpPr>
            <p:cNvPr id="8" name="Google Shape;564;p38">
              <a:extLst>
                <a:ext uri="{FF2B5EF4-FFF2-40B4-BE49-F238E27FC236}">
                  <a16:creationId xmlns:a16="http://schemas.microsoft.com/office/drawing/2014/main" id="{195CF9B2-118D-4D31-B3AF-E814A9BD5801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565;p38">
              <a:extLst>
                <a:ext uri="{FF2B5EF4-FFF2-40B4-BE49-F238E27FC236}">
                  <a16:creationId xmlns:a16="http://schemas.microsoft.com/office/drawing/2014/main" id="{08002A1B-6119-448D-A2A8-CFAA6CFDBA33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566;p38">
              <a:extLst>
                <a:ext uri="{FF2B5EF4-FFF2-40B4-BE49-F238E27FC236}">
                  <a16:creationId xmlns:a16="http://schemas.microsoft.com/office/drawing/2014/main" id="{828DE3CF-F88F-48F9-B69E-A41D953F4CA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567;p38">
              <a:extLst>
                <a:ext uri="{FF2B5EF4-FFF2-40B4-BE49-F238E27FC236}">
                  <a16:creationId xmlns:a16="http://schemas.microsoft.com/office/drawing/2014/main" id="{5D725390-9442-478A-ACE2-90DDF3E6A183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oogle Shape;563;p38">
            <a:extLst>
              <a:ext uri="{FF2B5EF4-FFF2-40B4-BE49-F238E27FC236}">
                <a16:creationId xmlns:a16="http://schemas.microsoft.com/office/drawing/2014/main" id="{2713DBCD-E2C9-4D19-BD31-878548BDB040}"/>
              </a:ext>
            </a:extLst>
          </p:cNvPr>
          <p:cNvGrpSpPr/>
          <p:nvPr/>
        </p:nvGrpSpPr>
        <p:grpSpPr>
          <a:xfrm>
            <a:off x="847556" y="308200"/>
            <a:ext cx="342882" cy="350068"/>
            <a:chOff x="3951850" y="2985350"/>
            <a:chExt cx="407950" cy="416500"/>
          </a:xfrm>
        </p:grpSpPr>
        <p:sp>
          <p:nvSpPr>
            <p:cNvPr id="13" name="Google Shape;564;p38">
              <a:extLst>
                <a:ext uri="{FF2B5EF4-FFF2-40B4-BE49-F238E27FC236}">
                  <a16:creationId xmlns:a16="http://schemas.microsoft.com/office/drawing/2014/main" id="{9EFDCBDC-199B-47A4-ABE0-FEFC5AB8052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565;p38">
              <a:extLst>
                <a:ext uri="{FF2B5EF4-FFF2-40B4-BE49-F238E27FC236}">
                  <a16:creationId xmlns:a16="http://schemas.microsoft.com/office/drawing/2014/main" id="{4D55EC72-9693-4005-8CC8-8FCF7BB23071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566;p38">
              <a:extLst>
                <a:ext uri="{FF2B5EF4-FFF2-40B4-BE49-F238E27FC236}">
                  <a16:creationId xmlns:a16="http://schemas.microsoft.com/office/drawing/2014/main" id="{A70EDB44-54E2-429C-BEF3-5912577F5760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567;p38">
              <a:extLst>
                <a:ext uri="{FF2B5EF4-FFF2-40B4-BE49-F238E27FC236}">
                  <a16:creationId xmlns:a16="http://schemas.microsoft.com/office/drawing/2014/main" id="{A04FDF7D-7310-48CB-9E14-DE9BEBC7461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1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14300"/>
                <a:ext cx="7571700" cy="4721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        </a:t>
                </a:r>
                <a:r>
                  <a:rPr lang="en-US" sz="1600" dirty="0" err="1"/>
                  <a:t>Tính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l</a:t>
                </a:r>
                <a:r>
                  <a:rPr lang="vi-VN" sz="1600" dirty="0"/>
                  <a:t>ư</a:t>
                </a:r>
                <a:r>
                  <a:rPr lang="en-US" sz="1600" dirty="0"/>
                  <a:t>u </a:t>
                </a:r>
                <a:r>
                  <a:rPr lang="en-US" sz="1600" dirty="0" err="1"/>
                  <a:t>điểm</a:t>
                </a:r>
                <a:r>
                  <a:rPr lang="en-US" sz="1600" dirty="0"/>
                  <a:t> ELO </a:t>
                </a:r>
                <a:r>
                  <a:rPr lang="en-US" sz="1600" dirty="0" err="1"/>
                  <a:t>cho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mỗi</a:t>
                </a:r>
                <a:r>
                  <a:rPr lang="en-US" sz="1600" dirty="0"/>
                  <a:t> ng</a:t>
                </a:r>
                <a:r>
                  <a:rPr lang="vi-VN" sz="1600" dirty="0"/>
                  <a:t>ư</a:t>
                </a:r>
                <a:r>
                  <a:rPr lang="en-US" sz="1600" dirty="0" err="1"/>
                  <a:t>ời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</a:t>
                </a:r>
                <a:r>
                  <a:rPr lang="vi-VN" sz="1600" dirty="0"/>
                  <a:t>ơ</a:t>
                </a:r>
                <a:r>
                  <a:rPr lang="en-US" sz="1600" dirty="0" err="1"/>
                  <a:t>i</a:t>
                </a:r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/>
                  <a:t>           </a:t>
                </a:r>
                <a:r>
                  <a:rPr lang="en-US" sz="1600" dirty="0" err="1"/>
                  <a:t>Công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thức</a:t>
                </a:r>
                <a:r>
                  <a:rPr lang="en-US" sz="1600" dirty="0"/>
                  <a:t>:  </a:t>
                </a:r>
                <a:r>
                  <a:rPr lang="en-US" sz="1700" dirty="0"/>
                  <a:t>Rn = Ro + K * (S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/>
                        </m:ctrlPr>
                      </m:fPr>
                      <m:num>
                        <m:r>
                          <a:rPr lang="en-US" sz="1700" i="1"/>
                          <m:t>1</m:t>
                        </m:r>
                      </m:num>
                      <m:den>
                        <m:r>
                          <a:rPr lang="en-US" sz="1700" i="1"/>
                          <m:t>(1+</m:t>
                        </m:r>
                        <m:sSup>
                          <m:sSupPr>
                            <m:ctrlPr>
                              <a:rPr lang="en-US" sz="1700" i="1"/>
                            </m:ctrlPr>
                          </m:sSupPr>
                          <m:e>
                            <m:r>
                              <a:rPr lang="en-US" sz="1700" i="1"/>
                              <m:t>10</m:t>
                            </m:r>
                          </m:e>
                          <m:sup>
                            <m:r>
                              <a:rPr lang="en-US" sz="1700" i="1"/>
                              <m:t>−(</m:t>
                            </m:r>
                            <m:f>
                              <m:fPr>
                                <m:ctrlPr>
                                  <a:rPr lang="en-US" sz="1700" i="1"/>
                                </m:ctrlPr>
                              </m:fPr>
                              <m:num>
                                <m:r>
                                  <a:rPr lang="en-US" sz="1700" i="1"/>
                                  <m:t>𝑅𝑎</m:t>
                                </m:r>
                                <m:r>
                                  <a:rPr lang="en-US" sz="1700" i="1"/>
                                  <m:t>−</m:t>
                                </m:r>
                                <m:r>
                                  <a:rPr lang="en-US" sz="1700" i="1"/>
                                  <m:t>𝑅𝑏</m:t>
                                </m:r>
                              </m:num>
                              <m:den>
                                <m:r>
                                  <a:rPr lang="en-US" sz="1700" i="1"/>
                                  <m:t>𝑛</m:t>
                                </m:r>
                              </m:den>
                            </m:f>
                            <m:r>
                              <a:rPr lang="en-US" sz="1700" i="1"/>
                              <m:t>)</m:t>
                            </m:r>
                          </m:sup>
                        </m:sSup>
                        <m:r>
                          <a:rPr lang="en-US" sz="1700" i="1"/>
                          <m:t>)</m:t>
                        </m:r>
                      </m:den>
                    </m:f>
                  </m:oMath>
                </a14:m>
                <a:r>
                  <a:rPr lang="en-US" sz="1700" dirty="0"/>
                  <a:t>)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600" dirty="0">
                  <a:latin typeface="+mn-lt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n-lt"/>
                  </a:rPr>
                  <a:t>        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n-lt"/>
                  </a:rPr>
                  <a:t>       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14300"/>
                <a:ext cx="7571700" cy="472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631;p38">
            <a:extLst>
              <a:ext uri="{FF2B5EF4-FFF2-40B4-BE49-F238E27FC236}">
                <a16:creationId xmlns:a16="http://schemas.microsoft.com/office/drawing/2014/main" id="{AB54859B-3E2A-472A-BB4A-5EF757384C1D}"/>
              </a:ext>
            </a:extLst>
          </p:cNvPr>
          <p:cNvSpPr/>
          <p:nvPr/>
        </p:nvSpPr>
        <p:spPr>
          <a:xfrm>
            <a:off x="896128" y="366471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6" name="Google Shape;631;p38">
            <a:extLst>
              <a:ext uri="{FF2B5EF4-FFF2-40B4-BE49-F238E27FC236}">
                <a16:creationId xmlns:a16="http://schemas.microsoft.com/office/drawing/2014/main" id="{9267D6A2-BBEA-47D4-9FAA-D0FF222A3182}"/>
              </a:ext>
            </a:extLst>
          </p:cNvPr>
          <p:cNvSpPr/>
          <p:nvPr/>
        </p:nvSpPr>
        <p:spPr>
          <a:xfrm>
            <a:off x="896128" y="214566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92D050"/>
          </a:solidFill>
          <a:ln w="12175" cap="rnd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86A1-43B7-458D-AE48-D89F4D5DF838}"/>
              </a:ext>
            </a:extLst>
          </p:cNvPr>
          <p:cNvSpPr txBox="1"/>
          <p:nvPr/>
        </p:nvSpPr>
        <p:spPr>
          <a:xfrm>
            <a:off x="1236972" y="2145668"/>
            <a:ext cx="412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0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183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Source Sans Pro</vt:lpstr>
      <vt:lpstr>Cambria Math</vt:lpstr>
      <vt:lpstr>Arial</vt:lpstr>
      <vt:lpstr>Roboto Slab</vt:lpstr>
      <vt:lpstr>Cordelia template</vt:lpstr>
      <vt:lpstr>Phần mềm chơi Caro</vt:lpstr>
      <vt:lpstr>Outline</vt:lpstr>
      <vt:lpstr>1. Vấn đề</vt:lpstr>
      <vt:lpstr>Yêu cầu phần mềm</vt:lpstr>
      <vt:lpstr>2. Giải pháp chi tiết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chơi Caro</dc:title>
  <cp:lastModifiedBy>Tuan Khoi</cp:lastModifiedBy>
  <cp:revision>12</cp:revision>
  <dcterms:modified xsi:type="dcterms:W3CDTF">2019-12-05T08:10:20Z</dcterms:modified>
</cp:coreProperties>
</file>