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vMM04yUYb4R55oX/c3xWjZm0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141D"/>
    <a:srgbClr val="0A466A"/>
    <a:srgbClr val="7F7F7F"/>
    <a:srgbClr val="93358F"/>
    <a:srgbClr val="B02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1"/>
  </p:normalViewPr>
  <p:slideViewPr>
    <p:cSldViewPr snapToGrid="0">
      <p:cViewPr varScale="1">
        <p:scale>
          <a:sx n="110" d="100"/>
          <a:sy n="11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1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First Instance" userDrawn="1">
  <p:cSld name="Contents First Instanc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A50B320-E873-86A0-DE28-5E3487953B17}"/>
              </a:ext>
            </a:extLst>
          </p:cNvPr>
          <p:cNvSpPr txBox="1"/>
          <p:nvPr userDrawn="1"/>
        </p:nvSpPr>
        <p:spPr>
          <a:xfrm>
            <a:off x="11133238" y="648267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A7ABA70-3628-8649-EAE0-77C56F2183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9897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06" imgH="608" progId="TCLayout.ActiveDocument.1">
                  <p:embed/>
                </p:oleObj>
              </mc:Choice>
              <mc:Fallback>
                <p:oleObj name="think-cell Slide" r:id="rId4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56E981-4130-5189-6DE5-EC47B3A737A1}"/>
              </a:ext>
            </a:extLst>
          </p:cNvPr>
          <p:cNvSpPr txBox="1"/>
          <p:nvPr userDrawn="1"/>
        </p:nvSpPr>
        <p:spPr>
          <a:xfrm>
            <a:off x="935182" y="6482671"/>
            <a:ext cx="15424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| Confidential | Draft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7CBE85-64B0-9C5A-98C5-33E6AAE74F2C}"/>
              </a:ext>
            </a:extLst>
          </p:cNvPr>
          <p:cNvCxnSpPr/>
          <p:nvPr userDrawn="1"/>
        </p:nvCxnSpPr>
        <p:spPr>
          <a:xfrm>
            <a:off x="1007918" y="1279299"/>
            <a:ext cx="103805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C3D271-07B5-16F8-599C-056D19E7B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572" y="6277347"/>
            <a:ext cx="1184728" cy="32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288982-D804-8E0E-8467-30DEE8E62AB6}"/>
              </a:ext>
            </a:extLst>
          </p:cNvPr>
          <p:cNvSpPr txBox="1"/>
          <p:nvPr userDrawn="1"/>
        </p:nvSpPr>
        <p:spPr>
          <a:xfrm>
            <a:off x="763299" y="623645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Note: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5" userDrawn="1">
          <p15:clr>
            <a:srgbClr val="F26B43"/>
          </p15:clr>
        </p15:guide>
        <p15:guide id="2" orient="horz" pos="1087" userDrawn="1">
          <p15:clr>
            <a:srgbClr val="F26B43"/>
          </p15:clr>
        </p15:guide>
        <p15:guide id="3" orient="horz" pos="3981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66" Type="http://schemas.openxmlformats.org/officeDocument/2006/relationships/tags" Target="../tags/tag68.xml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oleObject" Target="../embeddings/oleObject2.bin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image" Target="../media/image1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" Type="http://schemas.openxmlformats.org/officeDocument/2006/relationships/tags" Target="../tags/tag9.xml"/><Relationship Id="rId7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3FB30CC7-22B2-01C5-C498-2EF0B3C917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1533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2" imgW="606" imgH="608" progId="TCLayout.ActiveDocument.1">
                  <p:embed/>
                </p:oleObj>
              </mc:Choice>
              <mc:Fallback>
                <p:oleObj name="think-cell Slide" r:id="rId72" imgW="606" imgH="608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B30CC7-22B2-01C5-C498-2EF0B3C91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btfpColumnIndicatorGroup2">
            <a:extLst>
              <a:ext uri="{FF2B5EF4-FFF2-40B4-BE49-F238E27FC236}">
                <a16:creationId xmlns:a16="http://schemas.microsoft.com/office/drawing/2014/main" id="{002E63E4-0E7F-6EF5-B5C1-88E6E0AD2B1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0" name="btfpColumnGapBlocker138806">
              <a:extLst>
                <a:ext uri="{FF2B5EF4-FFF2-40B4-BE49-F238E27FC236}">
                  <a16:creationId xmlns:a16="http://schemas.microsoft.com/office/drawing/2014/main" id="{7B093D3D-336E-D14A-9F1C-DA4DD5B6F139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btfpColumnGapBlocker687148">
              <a:extLst>
                <a:ext uri="{FF2B5EF4-FFF2-40B4-BE49-F238E27FC236}">
                  <a16:creationId xmlns:a16="http://schemas.microsoft.com/office/drawing/2014/main" id="{A415A58E-7000-076E-C390-F1AB8CDF1A4F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btfpColumnIndicator188636">
              <a:extLst>
                <a:ext uri="{FF2B5EF4-FFF2-40B4-BE49-F238E27FC236}">
                  <a16:creationId xmlns:a16="http://schemas.microsoft.com/office/drawing/2014/main" id="{A55F3968-DC67-A39F-3DFA-E9288D576D01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759837">
              <a:extLst>
                <a:ext uri="{FF2B5EF4-FFF2-40B4-BE49-F238E27FC236}">
                  <a16:creationId xmlns:a16="http://schemas.microsoft.com/office/drawing/2014/main" id="{AE43A106-3C54-FCD0-9679-1084F1AC4661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IndicatorGroup1">
            <a:extLst>
              <a:ext uri="{FF2B5EF4-FFF2-40B4-BE49-F238E27FC236}">
                <a16:creationId xmlns:a16="http://schemas.microsoft.com/office/drawing/2014/main" id="{A540456B-7CA0-5D75-FD7F-5990503FE97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9" name="btfpColumnGapBlocker869601">
              <a:extLst>
                <a:ext uri="{FF2B5EF4-FFF2-40B4-BE49-F238E27FC236}">
                  <a16:creationId xmlns:a16="http://schemas.microsoft.com/office/drawing/2014/main" id="{4FD5FB42-FE72-0308-D795-DA669D803525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tfpColumnGapBlocker505969">
              <a:extLst>
                <a:ext uri="{FF2B5EF4-FFF2-40B4-BE49-F238E27FC236}">
                  <a16:creationId xmlns:a16="http://schemas.microsoft.com/office/drawing/2014/main" id="{D3DFD927-6D8D-7874-59B6-1195F804BA31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btfpColumnIndicator661480">
              <a:extLst>
                <a:ext uri="{FF2B5EF4-FFF2-40B4-BE49-F238E27FC236}">
                  <a16:creationId xmlns:a16="http://schemas.microsoft.com/office/drawing/2014/main" id="{C267A17B-74C6-EBA1-043C-4F098B2CFF79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242149">
              <a:extLst>
                <a:ext uri="{FF2B5EF4-FFF2-40B4-BE49-F238E27FC236}">
                  <a16:creationId xmlns:a16="http://schemas.microsoft.com/office/drawing/2014/main" id="{12AF92E7-D82E-30F4-B71F-846CF2AE2039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F30DAF-A312-7BDF-69F2-747867DB7000}"/>
              </a:ext>
            </a:extLst>
          </p:cNvPr>
          <p:cNvSpPr txBox="1"/>
          <p:nvPr/>
        </p:nvSpPr>
        <p:spPr>
          <a:xfrm>
            <a:off x="1049082" y="624086"/>
            <a:ext cx="1030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b="1" dirty="0">
                <a:solidFill>
                  <a:schemeClr val="accent6"/>
                </a:solidFill>
                <a:effectLst/>
                <a:latin typeface="+mn-lt"/>
                <a:cs typeface="+mn-cs"/>
              </a:rPr>
              <a:t>Automotive </a:t>
            </a:r>
            <a:r>
              <a:rPr lang="en-GB" altLang="en-US" sz="2800" b="1" dirty="0" err="1">
                <a:solidFill>
                  <a:schemeClr val="accent6"/>
                </a:solidFill>
                <a:effectLst/>
                <a:latin typeface="+mn-lt"/>
                <a:cs typeface="+mn-cs"/>
              </a:rPr>
              <a:t>SoftwareCo</a:t>
            </a:r>
            <a:r>
              <a:rPr lang="en-GB" altLang="en-US" sz="2800" b="1" dirty="0">
                <a:solidFill>
                  <a:schemeClr val="accent6"/>
                </a:solidFill>
                <a:effectLst/>
                <a:latin typeface="+mn-lt"/>
                <a:cs typeface="+mn-cs"/>
              </a:rPr>
              <a:t> – Project Workplan</a:t>
            </a:r>
            <a:endParaRPr lang="en-GB" sz="2800" b="1" dirty="0">
              <a:solidFill>
                <a:schemeClr val="accent6"/>
              </a:solidFill>
              <a:latin typeface="+mn-lt"/>
              <a:cs typeface="+mn-cs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1446B22-C3E8-28BF-0D99-9184F4EBBC8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302000" y="1416051"/>
            <a:ext cx="3065463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2492C96-0ADE-486E-A241-DA4F4D9B3AF2}" type="datetime'''''''''''''''J''an'''''''''''''''''''''''''''''''''''''">
              <a:rPr lang="en-GB" altLang="en-US" sz="1100" b="1" kern="1200" smtClean="0">
                <a:solidFill>
                  <a:schemeClr val="bg1"/>
                </a:solidFill>
                <a:effectLst/>
              </a:rPr>
              <a:pPr/>
              <a:t>Jan</a:t>
            </a:fld>
            <a:endParaRPr lang="en-GB" sz="1100" b="1" kern="1200">
              <a:solidFill>
                <a:schemeClr val="bg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3CE635B-D4BE-640A-D11D-125DEC6A2B2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367463" y="1416051"/>
            <a:ext cx="4519613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481369B-C2D4-4170-9375-93C98211EE9C}" type="datetime'''F''e''''''''''''''''''b'''''''''''''''''">
              <a:rPr lang="en-GB" altLang="en-US" sz="1100" b="1" kern="1200" smtClean="0">
                <a:solidFill>
                  <a:schemeClr val="bg1"/>
                </a:solidFill>
                <a:effectLst/>
              </a:rPr>
              <a:pPr/>
              <a:t>Feb</a:t>
            </a:fld>
            <a:endParaRPr lang="en-GB" sz="1100" b="1" kern="1200">
              <a:solidFill>
                <a:schemeClr val="bg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E2A9269-B6A2-A3C2-1213-8917E02ED692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10887075" y="1416051"/>
            <a:ext cx="322263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F492178-0097-4CBC-8ED2-6A509D0D5BDE}" type="datetime'''''''''M''''''''a''''''''''''''r'''''''''''">
              <a:rPr lang="en-GB" altLang="en-US" sz="1100" b="1" kern="1200" smtClean="0">
                <a:solidFill>
                  <a:schemeClr val="bg1"/>
                </a:solidFill>
                <a:effectLst/>
              </a:rPr>
              <a:pPr/>
              <a:t>Mar</a:t>
            </a:fld>
            <a:endParaRPr lang="en-GB" sz="1100" b="1" kern="1200">
              <a:solidFill>
                <a:schemeClr val="bg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5392AE4-F420-2B4E-7464-8C8007B3361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01999" y="1622426"/>
            <a:ext cx="1130300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bg1"/>
                </a:solidFill>
                <a:effectLst/>
              </a:rPr>
              <a:t>Week 0</a:t>
            </a:r>
            <a:endParaRPr lang="en-GB" sz="1100" b="1" kern="1200" dirty="0">
              <a:solidFill>
                <a:schemeClr val="bg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E1E4C29-5488-3A91-BE02-59EF11F90538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432300" y="1622426"/>
            <a:ext cx="1128713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bg1"/>
                </a:solidFill>
                <a:effectLst/>
              </a:rPr>
              <a:t>1</a:t>
            </a:r>
            <a:endParaRPr lang="en-GB" sz="1100" b="1" kern="1200" dirty="0">
              <a:solidFill>
                <a:schemeClr val="bg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37D0786-1860-F432-26E1-A447195EFD29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561012" y="1622426"/>
            <a:ext cx="1130300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bg1"/>
                </a:solidFill>
                <a:effectLst/>
              </a:rPr>
              <a:t>2</a:t>
            </a:r>
            <a:endParaRPr lang="en-GB" sz="1100" b="1" kern="1200" dirty="0">
              <a:solidFill>
                <a:schemeClr val="bg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992C478-D396-B9C2-EA49-AF74D7E20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691313" y="1622426"/>
            <a:ext cx="1128713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100" b="1" kern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23EBE9F-859E-8C7B-3C41-7608A079EF73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820024" y="1622426"/>
            <a:ext cx="1130300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bg1"/>
                </a:solidFill>
                <a:effectLst/>
              </a:rPr>
              <a:t>4</a:t>
            </a:r>
            <a:endParaRPr lang="en-GB" sz="1100" b="1" kern="1200" dirty="0">
              <a:solidFill>
                <a:schemeClr val="bg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57AB047-5375-4146-9A83-9940F288F25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8950325" y="1622426"/>
            <a:ext cx="1128713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bg1"/>
                </a:solidFill>
                <a:effectLst/>
              </a:rPr>
              <a:t>5</a:t>
            </a:r>
            <a:endParaRPr lang="en-GB" sz="1100" b="1" kern="1200" dirty="0">
              <a:solidFill>
                <a:schemeClr val="bg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E419ED6-D15A-B6D9-737C-549F77E2CB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10079037" y="1622426"/>
            <a:ext cx="1130300" cy="206375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19050" rIns="0" bIns="1905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bg1"/>
                </a:solidFill>
                <a:effectLst/>
              </a:rPr>
              <a:t>6</a:t>
            </a:r>
            <a:endParaRPr lang="en-GB" sz="1100" b="1" kern="1200" dirty="0">
              <a:solidFill>
                <a:schemeClr val="bg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06B3D72-2220-758C-3B8B-21D82A5B6320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>
            <a:off x="10887075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664F134-6E3F-3ACC-EFD5-597039E32177}"/>
              </a:ext>
            </a:extLst>
          </p:cNvPr>
          <p:cNvCxnSpPr/>
          <p:nvPr>
            <p:custDataLst>
              <p:tags r:id="rId14"/>
            </p:custDataLst>
          </p:nvPr>
        </p:nvCxnSpPr>
        <p:spPr bwMode="gray">
          <a:xfrm>
            <a:off x="6367463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887D203-3298-47D7-4D53-ECD47C9597FB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8950325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4233C43B-8951-84BE-F0E1-D7A9B5E655FB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4432300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7BD2E7A-AC6F-FBF5-E697-E81C04E5F52C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5561013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CB7F9B8-5323-84A7-7CE6-B4FE3A209E9E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6691313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1118B7C-C745-1459-AFD1-85817BC10E83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7820025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4BC21F8-16F8-599B-34BF-DF9B3A6AA58A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10079038" y="1828800"/>
            <a:ext cx="0" cy="4194175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DA1CB02-55D5-9897-6B2B-C07778B29B31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1049337" y="3430588"/>
            <a:ext cx="10160000" cy="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5B69337-68BD-A9DC-45CB-661BFBB8CDEB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1049337" y="4240213"/>
            <a:ext cx="10160000" cy="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AF24388-3F21-C4C0-D1B2-650EBDFF89CF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1049337" y="2620963"/>
            <a:ext cx="10160000" cy="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6AD674-1D8B-892C-B7E7-29DB6CDE1497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1049337" y="5218113"/>
            <a:ext cx="10160000" cy="0"/>
          </a:xfrm>
          <a:prstGeom prst="line">
            <a:avLst/>
          </a:prstGeom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B0B2919-75EB-4071-4688-92C54D76CD9A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3302000" y="1828800"/>
            <a:ext cx="0" cy="43576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3976A9F-1D9F-00BE-D8CE-65A565EF2CB0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>
            <a:off x="1049337" y="1828800"/>
            <a:ext cx="10160000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Pentagon 264">
            <a:extLst>
              <a:ext uri="{FF2B5EF4-FFF2-40B4-BE49-F238E27FC236}">
                <a16:creationId xmlns:a16="http://schemas.microsoft.com/office/drawing/2014/main" id="{E3984613-58D1-57DE-5A56-70579AFD0211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5561013" y="2643188"/>
            <a:ext cx="3389313" cy="260350"/>
          </a:xfrm>
          <a:prstGeom prst="homePlate">
            <a:avLst>
              <a:gd name="adj" fmla="val 18293"/>
            </a:avLst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GB" sz="1100" kern="1200">
              <a:solidFill>
                <a:schemeClr val="bg1"/>
              </a:solidFill>
            </a:endParaRPr>
          </a:p>
        </p:txBody>
      </p:sp>
      <p:sp>
        <p:nvSpPr>
          <p:cNvPr id="273" name="Pentagon 272">
            <a:extLst>
              <a:ext uri="{FF2B5EF4-FFF2-40B4-BE49-F238E27FC236}">
                <a16:creationId xmlns:a16="http://schemas.microsoft.com/office/drawing/2014/main" id="{AD153302-4E49-1232-F1D0-A56C6F720EEF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4432300" y="3452813"/>
            <a:ext cx="5646738" cy="260350"/>
          </a:xfrm>
          <a:prstGeom prst="homePlate">
            <a:avLst>
              <a:gd name="adj" fmla="val 18293"/>
            </a:avLst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GB" sz="1100" kern="1200">
              <a:solidFill>
                <a:schemeClr val="bg1"/>
              </a:solidFill>
            </a:endParaRPr>
          </a:p>
        </p:txBody>
      </p:sp>
      <p:sp>
        <p:nvSpPr>
          <p:cNvPr id="285" name="Pentagon 284">
            <a:extLst>
              <a:ext uri="{FF2B5EF4-FFF2-40B4-BE49-F238E27FC236}">
                <a16:creationId xmlns:a16="http://schemas.microsoft.com/office/drawing/2014/main" id="{FB17C587-F0F6-75D1-C585-391736AF1C26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6851649" y="4262438"/>
            <a:ext cx="3227388" cy="260350"/>
          </a:xfrm>
          <a:prstGeom prst="homePlate">
            <a:avLst>
              <a:gd name="adj" fmla="val 18293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GB" sz="1100" kern="1200">
              <a:solidFill>
                <a:schemeClr val="bg1"/>
              </a:solidFill>
            </a:endParaRPr>
          </a:p>
        </p:txBody>
      </p:sp>
      <p:sp>
        <p:nvSpPr>
          <p:cNvPr id="293" name="Pentagon 292">
            <a:extLst>
              <a:ext uri="{FF2B5EF4-FFF2-40B4-BE49-F238E27FC236}">
                <a16:creationId xmlns:a16="http://schemas.microsoft.com/office/drawing/2014/main" id="{C90556CA-895A-D747-2FB5-2E1D3B524873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7820025" y="5240338"/>
            <a:ext cx="3389313" cy="260350"/>
          </a:xfrm>
          <a:prstGeom prst="homePlate">
            <a:avLst>
              <a:gd name="adj" fmla="val 18293"/>
            </a:avLst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GB" sz="1100" kern="1200">
              <a:solidFill>
                <a:schemeClr val="bg1"/>
              </a:solidFill>
            </a:endParaRPr>
          </a:p>
        </p:txBody>
      </p:sp>
      <p:sp>
        <p:nvSpPr>
          <p:cNvPr id="255" name="Pentagon 254">
            <a:extLst>
              <a:ext uri="{FF2B5EF4-FFF2-40B4-BE49-F238E27FC236}">
                <a16:creationId xmlns:a16="http://schemas.microsoft.com/office/drawing/2014/main" id="{37EDACDA-33CA-ABD2-3005-B09752F86BBC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4432300" y="1833563"/>
            <a:ext cx="5646738" cy="260350"/>
          </a:xfrm>
          <a:prstGeom prst="homePlate">
            <a:avLst>
              <a:gd name="adj" fmla="val 18293"/>
            </a:avLst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en-GB" sz="1100" kern="1200">
              <a:solidFill>
                <a:schemeClr val="bg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66E70E5-DABB-039D-5808-53F9F2B2EABC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5561013" y="2949575"/>
            <a:ext cx="2098675" cy="98425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870AB8F-2D2E-C4D5-62E4-3AC159CF263A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4432300" y="3759200"/>
            <a:ext cx="1128713" cy="9842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71C7446-C420-EEC2-BA80-251F82D82FF5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8950325" y="5715000"/>
            <a:ext cx="1128713" cy="9842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91A88D3-3362-345A-4EE2-2B97C66FEFC0}"/>
              </a:ext>
            </a:extLst>
          </p:cNvPr>
          <p:cNvSpPr/>
          <p:nvPr>
            <p:custDataLst>
              <p:tags r:id="rId35"/>
            </p:custDataLst>
          </p:nvPr>
        </p:nvSpPr>
        <p:spPr bwMode="auto">
          <a:xfrm>
            <a:off x="7820025" y="5546725"/>
            <a:ext cx="2259013" cy="9842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60E53FD-8204-C230-5A7C-9B1323CE75F1}"/>
              </a:ext>
            </a:extLst>
          </p:cNvPr>
          <p:cNvSpPr/>
          <p:nvPr>
            <p:custDataLst>
              <p:tags r:id="rId36"/>
            </p:custDataLst>
          </p:nvPr>
        </p:nvSpPr>
        <p:spPr bwMode="auto">
          <a:xfrm>
            <a:off x="6851649" y="4905375"/>
            <a:ext cx="3067050" cy="98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FF74D7E-C28F-1E97-5E78-989FECA5A71B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>
            <a:off x="6851649" y="4737100"/>
            <a:ext cx="3067050" cy="98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E1A3D27-C7BB-C7EF-7CB8-5C46F6AC3539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6851649" y="4568825"/>
            <a:ext cx="3067050" cy="9842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DC04569-7827-2EE5-9BC4-D9849294CE4C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4432300" y="2139950"/>
            <a:ext cx="2259013" cy="9842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554D2EF-360F-07F2-89FA-923A211F6646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7820025" y="4095750"/>
            <a:ext cx="2259013" cy="9842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6595A5D-18B9-B2A9-69FD-E8E9C1956AC9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5561013" y="3927475"/>
            <a:ext cx="2259013" cy="98425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F224847-C884-BBA1-AF8C-6C9E515CB69C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7820025" y="2476500"/>
            <a:ext cx="2098675" cy="9842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93AF7EE-3624-5754-F5C4-7F2BBD02F225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10079037" y="5883275"/>
            <a:ext cx="1130300" cy="98425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3E1023A-7ACA-0B73-0431-BBC3BE1C3D25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5561013" y="3117850"/>
            <a:ext cx="2098675" cy="98425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32656D-F789-8445-50DE-D2A558098592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4432300" y="2308225"/>
            <a:ext cx="3387725" cy="9842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16436BA-244A-ECC2-9E00-71C5F3E3922B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6851650" y="3286125"/>
            <a:ext cx="2098675" cy="98425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Triangle 230">
            <a:extLst>
              <a:ext uri="{FF2B5EF4-FFF2-40B4-BE49-F238E27FC236}">
                <a16:creationId xmlns:a16="http://schemas.microsoft.com/office/drawing/2014/main" id="{0F1AEA46-2545-26E3-6C65-83D7B8772A15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3244850" y="6129338"/>
            <a:ext cx="114300" cy="1143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5D77111-39CA-F71A-7C8E-E1BCC8A1550A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1049338" y="2279650"/>
            <a:ext cx="1639888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Model Setup + Driver Tree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8207AE8-E523-A7EB-0D9E-8E3959720083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1049338" y="3257550"/>
            <a:ext cx="1452563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Competitive Roadmaps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9D2E87F-2716-893E-4896-D5BCC1714422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1049338" y="3898900"/>
            <a:ext cx="1087438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Survey Execution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EBC6291-0BC9-45CC-F4E1-63D15CE1FBE7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3108325" y="6265863"/>
            <a:ext cx="388938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Today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E92255A-4E04-C247-ABC5-43907EDEA3B9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1049338" y="3089275"/>
            <a:ext cx="1363663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Zoom on Key Markets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364B77C-AA2D-3024-F8B8-E161301FE382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1049339" y="4067175"/>
            <a:ext cx="995363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Survey Analysis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4D76CAB9-200D-2F52-FC20-81428AD38729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1049338" y="2921000"/>
            <a:ext cx="2197100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chemeClr val="tx1"/>
                </a:solidFill>
              </a:rPr>
              <a:t>Global Archetypes and Key Players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2F0AB2-AE4A-1AB0-4D0B-C7A707FF1A10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1049338" y="2111375"/>
            <a:ext cx="1985963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100" dirty="0">
                <a:solidFill>
                  <a:schemeClr val="tx1"/>
                </a:solidFill>
              </a:rPr>
              <a:t>Data and Assumption Gathering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3A86BFB2-6644-2659-C336-D2D014D07298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1049339" y="4540250"/>
            <a:ext cx="1450975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DMS Product Overview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E2E363E-2697-B0D4-5E1B-5396577976DB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1049338" y="2447925"/>
            <a:ext cx="1530350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Driver Testing + Iteration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781B581-C3AB-8790-823E-4168B3FBB2C3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1049339" y="3730625"/>
            <a:ext cx="1482725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Executive Survey Setup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B3DBAC-6CB4-4E0A-87FE-6998CB5776FF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1049338" y="2689225"/>
            <a:ext cx="1568450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tx1"/>
                </a:solidFill>
                <a:effectLst/>
              </a:rPr>
              <a:t>Competitiv</a:t>
            </a:r>
            <a:r>
              <a:rPr lang="en-GB" altLang="en-US" sz="1100" b="1" kern="1200" dirty="0">
                <a:solidFill>
                  <a:schemeClr val="tx1"/>
                </a:solidFill>
              </a:rPr>
              <a:t>e Landscape</a:t>
            </a:r>
            <a:endParaRPr lang="en-GB" sz="1100" b="1" kern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A8A95D-014C-81C7-0004-87ED0C4076B3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1049338" y="3498850"/>
            <a:ext cx="2005013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tx1"/>
                </a:solidFill>
                <a:effectLst/>
              </a:rPr>
              <a:t>Survey / </a:t>
            </a:r>
            <a:r>
              <a:rPr lang="en-GB" altLang="en-US" sz="1100" b="1" kern="1200" dirty="0">
                <a:solidFill>
                  <a:schemeClr val="tx1"/>
                </a:solidFill>
              </a:rPr>
              <a:t> </a:t>
            </a:r>
            <a:r>
              <a:rPr lang="en-GB" altLang="en-US" sz="1100" b="1" kern="1200" dirty="0">
                <a:solidFill>
                  <a:schemeClr val="tx1"/>
                </a:solidFill>
                <a:effectLst/>
              </a:rPr>
              <a:t>Qual. Data Gathering</a:t>
            </a:r>
            <a:endParaRPr lang="en-GB" sz="1100" b="1" kern="1200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557F551-9DC6-B020-1C97-FD5FA552392B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1049338" y="4876800"/>
            <a:ext cx="1612900" cy="33655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Auto </a:t>
            </a:r>
            <a:r>
              <a:rPr lang="en-GB" altLang="en-US" sz="1100" kern="1200" dirty="0" err="1">
                <a:solidFill>
                  <a:schemeClr val="tx1"/>
                </a:solidFill>
              </a:rPr>
              <a:t>SoftwareCo</a:t>
            </a:r>
            <a:r>
              <a:rPr lang="en-GB" altLang="en-US" sz="1100" kern="1200" dirty="0">
                <a:solidFill>
                  <a:schemeClr val="tx1"/>
                </a:solidFill>
              </a:rPr>
              <a:t> Product </a:t>
            </a:r>
            <a:br>
              <a:rPr lang="en-GB" altLang="en-US" sz="1100" kern="1200" dirty="0">
                <a:solidFill>
                  <a:schemeClr val="tx1"/>
                </a:solidFill>
              </a:rPr>
            </a:br>
            <a:r>
              <a:rPr lang="en-GB" altLang="en-US" sz="1100" kern="1200" dirty="0">
                <a:solidFill>
                  <a:schemeClr val="tx1"/>
                </a:solidFill>
              </a:rPr>
              <a:t>Suite Overview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42959E-93FA-7638-67D7-637247ED95D3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1049338" y="4308475"/>
            <a:ext cx="528638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tx1"/>
                </a:solidFill>
                <a:effectLst/>
              </a:rPr>
              <a:t>Product</a:t>
            </a:r>
            <a:endParaRPr lang="en-GB" sz="1100" b="1" kern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C9974-425A-B849-10A4-91CAAA3B7DC4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1049338" y="1879600"/>
            <a:ext cx="890588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tx1"/>
                </a:solidFill>
                <a:effectLst/>
              </a:rPr>
              <a:t>Market Model</a:t>
            </a:r>
            <a:endParaRPr lang="en-GB" sz="1100" b="1" kern="1200" dirty="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A5EA026-990D-8628-6758-85495916314C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1049338" y="5518150"/>
            <a:ext cx="1963738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Strategic Initiative Development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880E2D-7D9A-6A70-7093-23EDB18FBFA9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1049338" y="5286375"/>
            <a:ext cx="1947863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tx1"/>
                </a:solidFill>
                <a:effectLst/>
              </a:rPr>
              <a:t>Synthesis / Recommendation</a:t>
            </a:r>
            <a:endParaRPr lang="en-GB" sz="1100" b="1" kern="1200" dirty="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0232D5E6-08F1-8BB3-9495-00A8686D40A6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1049338" y="5686425"/>
            <a:ext cx="1584325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High Level Costing / SOP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DEF9802-27A4-0FE6-4484-0AF3B84CFA3F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1049338" y="5854700"/>
            <a:ext cx="1993900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Implementation Plan / Roadmap</a:t>
            </a:r>
            <a:endParaRPr lang="en-GB" sz="1100" kern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FCF1AC-725F-39EE-36E7-F9512CF64782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1049338" y="1641475"/>
            <a:ext cx="806450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b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b="1" kern="1200" dirty="0">
                <a:solidFill>
                  <a:schemeClr val="tx1"/>
                </a:solidFill>
                <a:effectLst/>
              </a:rPr>
              <a:t>Workstream</a:t>
            </a:r>
            <a:endParaRPr lang="en-GB" sz="1100" b="1" kern="12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00B2FE7-3F79-BBB3-EF91-358BB83E7A3E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1049338" y="4708525"/>
            <a:ext cx="1341438" cy="16827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100" kern="1200" dirty="0">
                <a:solidFill>
                  <a:schemeClr val="tx1"/>
                </a:solidFill>
              </a:rPr>
              <a:t>Customer Archetypes</a:t>
            </a:r>
            <a:endParaRPr lang="en-GB" sz="1100" kern="1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453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MEKKOFORMATS" val="&lt;MekkoFormats&gt;&lt;NumberFormat DecimalSeparator=&quot;.&quot; ThousandSeparator=&quot;,&quot; NegativeNumberFormat=&quot;1&quot; /&gt;&lt;DateFormat CultureID=&quot;2057&quot; FormatString=&quot;dd/MM/yyyy&quot; /&gt;&lt;Font&gt;&lt;Output_Font_Name Default=&quot;Arial&quot; UsePPTTheme=&quot;True&quot; /&gt;&lt;/Font&gt;&lt;/MekkoFormats&gt;"/>
  <p:tag name="THINKCELLUNDODONOTDELETE" val="0"/>
  <p:tag name="THINKCELLPRESENTATIONDONOTDELETE" val="&lt;?xml version=&quot;1.0&quot; encoding=&quot;UTF-16&quot; standalone=&quot;yes&quot;?&gt;&lt;root reqver=&quot;28224&quot;&gt;&lt;version val=&quot;3562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7&quot;&gt;&lt;elem m_fUsage=&quot;1.65610000000000012754E+00&quot;&gt;&lt;m_msothmcolidx val=&quot;0&quot;/&gt;&lt;m_rgb r=&quot;4F&quot; g=&quot;81&quot; b=&quot;BD&quot;/&gt;&lt;/elem&gt;&lt;elem m_fUsage=&quot;1.58914565010000030654E+00&quot;&gt;&lt;m_msothmcolidx val=&quot;0&quot;/&gt;&lt;m_rgb r=&quot;79&quot; g=&quot;79&quot; b=&quot;79&quot;/&gt;&lt;/elem&gt;&lt;elem m_fUsage=&quot;1.49049000000000009258E+00&quot;&gt;&lt;m_msothmcolidx val=&quot;0&quot;/&gt;&lt;m_rgb r=&quot;00&quot; g=&quot;54&quot; b=&quot;93&quot;/&gt;&lt;/elem&gt;&lt;elem m_fUsage=&quot;1.48972643648100055991E+00&quot;&gt;&lt;m_msothmcolidx val=&quot;0&quot;/&gt;&lt;m_rgb r=&quot;A9&quot; g=&quot;A9&quot; b=&quot;A9&quot;/&gt;&lt;/elem&gt;&lt;elem m_fUsage=&quot;1.23267208509000036898E+00&quot;&gt;&lt;m_msothmcolidx val=&quot;0&quot;/&gt;&lt;m_rgb r=&quot;D6&quot; g=&quot;D6&quot; b=&quot;D6&quot;/&gt;&lt;/elem&gt;&lt;elem m_fUsage=&quot;4.82954507382510056512E-01&quot;&gt;&lt;m_msothmcolidx val=&quot;0&quot;/&gt;&lt;m_rgb r=&quot;82&quot; g=&quot;15&quot; b=&quot;1D&quot;/&gt;&lt;/elem&gt;&lt;elem m_fUsage=&quot;3.91193150979833204062E-01&quot;&gt;&lt;m_msothmcolidx val=&quot;0&quot;/&gt;&lt;m_rgb r=&quot;B0&quot; g=&quot;24&quot; b=&quot;18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i1eDmLISOcjTQP_pqH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1weUljorztgffTOJEfe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6jnTGIp6HQAkzOl.iQ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L0xhhV3DrygSUuMgpm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D0VZ6..b8anXqVv5vUH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pD6tCNAx8ilGKIZgpin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dV0nlO05uvMrPQ0MMV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ffgeunTmQhzsAIBPsw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mCftieHMFZAh8hScBO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c4CRMDpcMpmMFwio2w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2onHsh0V31ou2E4P9et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_DGe1ujjuxocMt.Z8n.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1uOuzkAoKGAYooWy1Wl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8Y3xdW.jcoiYReV7K8iy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lgiJjedq2OXzZzv2l0q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ENAQWAaePZInA1FK2OH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XtufhERhA8bJMMUEf1H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1dPAVefwLvuPIxVlJ.uu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m7GBTr8Uq.kWix_luEC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97bie7IrfWutuOG880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SZUGBS_DlvxVrHa3QsY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1fXI3uoq9EhmOnSGQ87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Y435Ox.Fc.5Ws1RqrRf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w.6KPm56acP6iBSVYk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UUQc.SU5xRpOpwxzUL9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0V6gfBrkt_ISd5zv.Ly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RKbbH7NBxWCX3cgVN7j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Uo.eZtbICgkzrPzRQg4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EO6htzS_fMaaF0EbPiq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YsxeJHzc23Nxkk_JTG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8WaANdc_qBUg11D57LQ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p5PMogAATA7i6LDe20E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pe6d8FhUuKQSYB2B0lV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_RGtxEsYYtt912kJWY.L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3LkILi0TcRzgHsmJq7U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Ab.IAvIpacfkMwAOaMx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GauPyfFrvE7hV.3III3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yASDtbg0Gg_.QJnVGB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fAl1nukeVQYcOvcsFfZ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oIIfnTMpKCeDGAVpXrQ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.K5WkGdxQsRbsjlHjN8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3rG4phZB2onZCbVKo7W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9kFLM8MYIgowiQzziUG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xQ6D4x6rFvwQ.HIyECo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TJtYWWW4DDUgYDz0bC2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vjbt7XdaBYtQ1WEnVNb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VxvdojczjvKbZyzbsq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UJwx1TX8hi4ZSq_yPWU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eIatB1ehZb.M3ofJEUz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n9BRpRvyzs7IFTk0fDW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m.A4HUPupJe5.unyLt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3Q9xh9G7ecRVV5vhEg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PdQUBOY5OytUBbRvrHH7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ZiZGeiohZVC.wTj6msL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q2vTe0iVD8HKCdz1KOA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pRYiWDIxxIoup2E4jB4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o5_W.8XwSmV6aQAymTN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NZYpuss88fk2shkNpsD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qB.ZXZlXQMTC0rHFUBx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OJ5dxd9NxFGyN54JzwL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9ZWhQLdORK0BjPvRkJ_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ozsWIQQDG2jzlxGh0zu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As2s7DNb5zKN9mpEBq4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OPyjf9xRG3CYdNq8EN1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6Gxzbprrk61iVdbKhW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zQR.MxxDQtdpUsoFwdX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NVo6KJo.veETEypJXuQw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KStackedBar" id="{9E1B05B0-9F0F-E84D-99E1-B7DB4E579E63}" vid="{0553D587-209B-5E4E-A69D-C85F90AA568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86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Georgia</vt:lpstr>
      <vt:lpstr>Arial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Ormesher,C (ug)</dc:creator>
  <cp:lastModifiedBy>Cameron.Ormesher@Bain.com</cp:lastModifiedBy>
  <cp:revision>13</cp:revision>
  <dcterms:created xsi:type="dcterms:W3CDTF">2024-07-21T08:13:00Z</dcterms:created>
  <dcterms:modified xsi:type="dcterms:W3CDTF">2025-01-11T12:03:00Z</dcterms:modified>
</cp:coreProperties>
</file>