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5" roundtripDataSignature="AMtx7mipobVZ6rz53dYEiCwdD8tBpM7H+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172D08-96E8-504A-96D7-E12FF21ED56C}" v="48" dt="2023-03-29T10:34:43.0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49"/>
    <p:restoredTop sz="94669"/>
  </p:normalViewPr>
  <p:slideViewPr>
    <p:cSldViewPr snapToGrid="0">
      <p:cViewPr varScale="1">
        <p:scale>
          <a:sx n="117" d="100"/>
          <a:sy n="117" d="100"/>
        </p:scale>
        <p:origin x="896"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customschemas.google.com/relationships/presentationmetadata" Target="meta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lubunmingozi@outlook.com" userId="509d805c7e72db97" providerId="LiveId" clId="{A2172D08-96E8-504A-96D7-E12FF21ED56C}"/>
    <pc:docChg chg="modSld">
      <pc:chgData name="olubunmingozi@outlook.com" userId="509d805c7e72db97" providerId="LiveId" clId="{A2172D08-96E8-504A-96D7-E12FF21ED56C}" dt="2023-03-29T10:18:19.548" v="12" actId="113"/>
      <pc:docMkLst>
        <pc:docMk/>
      </pc:docMkLst>
      <pc:sldChg chg="modSp mod">
        <pc:chgData name="olubunmingozi@outlook.com" userId="509d805c7e72db97" providerId="LiveId" clId="{A2172D08-96E8-504A-96D7-E12FF21ED56C}" dt="2023-03-29T10:18:19.548" v="12" actId="113"/>
        <pc:sldMkLst>
          <pc:docMk/>
          <pc:sldMk cId="0" sldId="256"/>
        </pc:sldMkLst>
        <pc:spChg chg="mod">
          <ac:chgData name="olubunmingozi@outlook.com" userId="509d805c7e72db97" providerId="LiveId" clId="{A2172D08-96E8-504A-96D7-E12FF21ED56C}" dt="2023-03-29T10:18:19.548" v="12" actId="113"/>
          <ac:spMkLst>
            <pc:docMk/>
            <pc:sldMk cId="0" sldId="256"/>
            <ac:spMk id="3" creationId="{839AE30E-4817-CD54-CF87-15351C0CB17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28795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….I am excited about graduating from the Data Analytics boot camp.</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784ed992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g1784ed9920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784ed9920d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g1784ed9920d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784ed9920d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 name="Google Shape;137;g1784ed9920d_0_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784ed9920d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g1784ed9920d_0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784ed9920d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g1784ed9920d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4"/>
        <p:cNvGrpSpPr/>
        <p:nvPr/>
      </p:nvGrpSpPr>
      <p:grpSpPr>
        <a:xfrm>
          <a:off x="0" y="0"/>
          <a:ext cx="0" cy="0"/>
          <a:chOff x="0" y="0"/>
          <a:chExt cx="0" cy="0"/>
        </a:xfrm>
      </p:grpSpPr>
      <p:sp>
        <p:nvSpPr>
          <p:cNvPr id="15" name="Google Shape;15;p13"/>
          <p:cNvSpPr/>
          <p:nvPr/>
        </p:nvSpPr>
        <p:spPr>
          <a:xfrm>
            <a:off x="1" y="4800600"/>
            <a:ext cx="9144000" cy="3429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13"/>
          <p:cNvSpPr/>
          <p:nvPr/>
        </p:nvSpPr>
        <p:spPr>
          <a:xfrm>
            <a:off x="1" y="4750737"/>
            <a:ext cx="9144000" cy="49863"/>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13"/>
          <p:cNvSpPr txBox="1">
            <a:spLocks noGrp="1"/>
          </p:cNvSpPr>
          <p:nvPr>
            <p:ph type="ctrTitle"/>
          </p:nvPr>
        </p:nvSpPr>
        <p:spPr>
          <a:xfrm>
            <a:off x="822960" y="569214"/>
            <a:ext cx="7543800" cy="267462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14222"/>
              <a:buFont typeface="Calibri"/>
              <a:buNone/>
              <a:defRPr sz="14222">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3"/>
          <p:cNvSpPr txBox="1">
            <a:spLocks noGrp="1"/>
          </p:cNvSpPr>
          <p:nvPr>
            <p:ph type="subTitle" idx="1"/>
          </p:nvPr>
        </p:nvSpPr>
        <p:spPr>
          <a:xfrm>
            <a:off x="825038" y="3341716"/>
            <a:ext cx="7543800" cy="85725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4267"/>
              <a:buNone/>
              <a:defRPr sz="4267" cap="none">
                <a:solidFill>
                  <a:schemeClr val="dk2"/>
                </a:solidFill>
                <a:latin typeface="Calibri"/>
                <a:ea typeface="Calibri"/>
                <a:cs typeface="Calibri"/>
                <a:sym typeface="Calibri"/>
              </a:defRPr>
            </a:lvl1pPr>
            <a:lvl2pPr lvl="1" algn="ctr">
              <a:lnSpc>
                <a:spcPct val="90000"/>
              </a:lnSpc>
              <a:spcBef>
                <a:spcPts val="200"/>
              </a:spcBef>
              <a:spcAft>
                <a:spcPts val="0"/>
              </a:spcAft>
              <a:buSzPts val="4267"/>
              <a:buNone/>
              <a:defRPr sz="4267"/>
            </a:lvl2pPr>
            <a:lvl3pPr lvl="2" algn="ctr">
              <a:lnSpc>
                <a:spcPct val="90000"/>
              </a:lnSpc>
              <a:spcBef>
                <a:spcPts val="400"/>
              </a:spcBef>
              <a:spcAft>
                <a:spcPts val="0"/>
              </a:spcAft>
              <a:buSzPts val="4267"/>
              <a:buNone/>
              <a:defRPr sz="4267"/>
            </a:lvl3pPr>
            <a:lvl4pPr lvl="3" algn="ctr">
              <a:lnSpc>
                <a:spcPct val="90000"/>
              </a:lnSpc>
              <a:spcBef>
                <a:spcPts val="400"/>
              </a:spcBef>
              <a:spcAft>
                <a:spcPts val="0"/>
              </a:spcAft>
              <a:buSzPts val="3556"/>
              <a:buNone/>
              <a:defRPr sz="3556"/>
            </a:lvl4pPr>
            <a:lvl5pPr lvl="4" algn="ctr">
              <a:lnSpc>
                <a:spcPct val="90000"/>
              </a:lnSpc>
              <a:spcBef>
                <a:spcPts val="400"/>
              </a:spcBef>
              <a:spcAft>
                <a:spcPts val="0"/>
              </a:spcAft>
              <a:buSzPts val="3556"/>
              <a:buNone/>
              <a:defRPr sz="3556"/>
            </a:lvl5pPr>
            <a:lvl6pPr lvl="5" algn="ctr">
              <a:lnSpc>
                <a:spcPct val="90000"/>
              </a:lnSpc>
              <a:spcBef>
                <a:spcPts val="400"/>
              </a:spcBef>
              <a:spcAft>
                <a:spcPts val="0"/>
              </a:spcAft>
              <a:buSzPts val="3556"/>
              <a:buNone/>
              <a:defRPr sz="3556"/>
            </a:lvl6pPr>
            <a:lvl7pPr lvl="6" algn="ctr">
              <a:lnSpc>
                <a:spcPct val="90000"/>
              </a:lnSpc>
              <a:spcBef>
                <a:spcPts val="400"/>
              </a:spcBef>
              <a:spcAft>
                <a:spcPts val="0"/>
              </a:spcAft>
              <a:buSzPts val="3556"/>
              <a:buNone/>
              <a:defRPr sz="3556"/>
            </a:lvl7pPr>
            <a:lvl8pPr lvl="7" algn="ctr">
              <a:lnSpc>
                <a:spcPct val="90000"/>
              </a:lnSpc>
              <a:spcBef>
                <a:spcPts val="400"/>
              </a:spcBef>
              <a:spcAft>
                <a:spcPts val="0"/>
              </a:spcAft>
              <a:buSzPts val="3556"/>
              <a:buNone/>
              <a:defRPr sz="3556"/>
            </a:lvl8pPr>
            <a:lvl9pPr lvl="8" algn="ctr">
              <a:lnSpc>
                <a:spcPct val="90000"/>
              </a:lnSpc>
              <a:spcBef>
                <a:spcPts val="400"/>
              </a:spcBef>
              <a:spcAft>
                <a:spcPts val="400"/>
              </a:spcAft>
              <a:buSzPts val="3556"/>
              <a:buNone/>
              <a:defRPr sz="3556"/>
            </a:lvl9pPr>
          </a:lstStyle>
          <a:p>
            <a:endParaRPr/>
          </a:p>
        </p:txBody>
      </p:sp>
      <p:sp>
        <p:nvSpPr>
          <p:cNvPr id="19" name="Google Shape;19;p13"/>
          <p:cNvSpPr txBox="1">
            <a:spLocks noGrp="1"/>
          </p:cNvSpPr>
          <p:nvPr>
            <p:ph type="dt" idx="10"/>
          </p:nvPr>
        </p:nvSpPr>
        <p:spPr>
          <a:xfrm>
            <a:off x="822961" y="4844839"/>
            <a:ext cx="1854203"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3"/>
          <p:cNvSpPr txBox="1">
            <a:spLocks noGrp="1"/>
          </p:cNvSpPr>
          <p:nvPr>
            <p:ph type="ftr" idx="11"/>
          </p:nvPr>
        </p:nvSpPr>
        <p:spPr>
          <a:xfrm>
            <a:off x="2764639" y="4844839"/>
            <a:ext cx="3617103"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3"/>
          <p:cNvSpPr txBox="1">
            <a:spLocks noGrp="1"/>
          </p:cNvSpPr>
          <p:nvPr>
            <p:ph type="sldNum" idx="12"/>
          </p:nvPr>
        </p:nvSpPr>
        <p:spPr>
          <a:xfrm>
            <a:off x="7425344" y="4844839"/>
            <a:ext cx="984019"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cxnSp>
        <p:nvCxnSpPr>
          <p:cNvPr id="22" name="Google Shape;22;p13"/>
          <p:cNvCxnSpPr/>
          <p:nvPr/>
        </p:nvCxnSpPr>
        <p:spPr>
          <a:xfrm>
            <a:off x="905744" y="3257550"/>
            <a:ext cx="740664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8"/>
        <p:cNvGrpSpPr/>
        <p:nvPr/>
      </p:nvGrpSpPr>
      <p:grpSpPr>
        <a:xfrm>
          <a:off x="0" y="0"/>
          <a:ext cx="0" cy="0"/>
          <a:chOff x="0" y="0"/>
          <a:chExt cx="0" cy="0"/>
        </a:xfrm>
      </p:grpSpPr>
      <p:sp>
        <p:nvSpPr>
          <p:cNvPr id="79" name="Google Shape;79;p22"/>
          <p:cNvSpPr/>
          <p:nvPr/>
        </p:nvSpPr>
        <p:spPr>
          <a:xfrm>
            <a:off x="0" y="3714750"/>
            <a:ext cx="9141619" cy="142875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22"/>
          <p:cNvSpPr/>
          <p:nvPr/>
        </p:nvSpPr>
        <p:spPr>
          <a:xfrm>
            <a:off x="12" y="3686307"/>
            <a:ext cx="9141619" cy="48006"/>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22"/>
          <p:cNvSpPr txBox="1">
            <a:spLocks noGrp="1"/>
          </p:cNvSpPr>
          <p:nvPr>
            <p:ph type="title"/>
          </p:nvPr>
        </p:nvSpPr>
        <p:spPr>
          <a:xfrm>
            <a:off x="822960" y="3806190"/>
            <a:ext cx="7585234" cy="61722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6400"/>
              <a:buFont typeface="Calibri"/>
              <a:buNone/>
              <a:defRPr sz="64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2"/>
          <p:cNvSpPr>
            <a:spLocks noGrp="1"/>
          </p:cNvSpPr>
          <p:nvPr>
            <p:ph type="pic" idx="2"/>
          </p:nvPr>
        </p:nvSpPr>
        <p:spPr>
          <a:xfrm>
            <a:off x="12" y="0"/>
            <a:ext cx="9143989" cy="3686307"/>
          </a:xfrm>
          <a:prstGeom prst="rect">
            <a:avLst/>
          </a:prstGeom>
          <a:solidFill>
            <a:srgbClr val="BECAD4"/>
          </a:solidFill>
          <a:ln>
            <a:noFill/>
          </a:ln>
        </p:spPr>
      </p:sp>
      <p:sp>
        <p:nvSpPr>
          <p:cNvPr id="83" name="Google Shape;83;p22"/>
          <p:cNvSpPr txBox="1">
            <a:spLocks noGrp="1"/>
          </p:cNvSpPr>
          <p:nvPr>
            <p:ph type="body" idx="1"/>
          </p:nvPr>
        </p:nvSpPr>
        <p:spPr>
          <a:xfrm>
            <a:off x="822960" y="4430268"/>
            <a:ext cx="7584948" cy="44577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2667"/>
              <a:buNone/>
              <a:defRPr sz="2667">
                <a:solidFill>
                  <a:srgbClr val="FFFFFF"/>
                </a:solidFill>
              </a:defRPr>
            </a:lvl1pPr>
            <a:lvl2pPr marL="914400" lvl="1" indent="-228600" algn="l">
              <a:lnSpc>
                <a:spcPct val="90000"/>
              </a:lnSpc>
              <a:spcBef>
                <a:spcPts val="1067"/>
              </a:spcBef>
              <a:spcAft>
                <a:spcPts val="0"/>
              </a:spcAft>
              <a:buSzPts val="2133"/>
              <a:buNone/>
              <a:defRPr sz="2133"/>
            </a:lvl2pPr>
            <a:lvl3pPr marL="1371600" lvl="2" indent="-228600" algn="l">
              <a:lnSpc>
                <a:spcPct val="90000"/>
              </a:lnSpc>
              <a:spcBef>
                <a:spcPts val="400"/>
              </a:spcBef>
              <a:spcAft>
                <a:spcPts val="0"/>
              </a:spcAft>
              <a:buSzPts val="1778"/>
              <a:buNone/>
              <a:defRPr sz="1778"/>
            </a:lvl3pPr>
            <a:lvl4pPr marL="1828800" lvl="3" indent="-228600" algn="l">
              <a:lnSpc>
                <a:spcPct val="90000"/>
              </a:lnSpc>
              <a:spcBef>
                <a:spcPts val="400"/>
              </a:spcBef>
              <a:spcAft>
                <a:spcPts val="0"/>
              </a:spcAft>
              <a:buSzPts val="1600"/>
              <a:buNone/>
              <a:defRPr sz="1600"/>
            </a:lvl4pPr>
            <a:lvl5pPr marL="2286000" lvl="4" indent="-228600" algn="l">
              <a:lnSpc>
                <a:spcPct val="90000"/>
              </a:lnSpc>
              <a:spcBef>
                <a:spcPts val="400"/>
              </a:spcBef>
              <a:spcAft>
                <a:spcPts val="0"/>
              </a:spcAft>
              <a:buSzPts val="1600"/>
              <a:buNone/>
              <a:defRPr sz="1600"/>
            </a:lvl5pPr>
            <a:lvl6pPr marL="2743200" lvl="5" indent="-228600" algn="l">
              <a:lnSpc>
                <a:spcPct val="90000"/>
              </a:lnSpc>
              <a:spcBef>
                <a:spcPts val="400"/>
              </a:spcBef>
              <a:spcAft>
                <a:spcPts val="0"/>
              </a:spcAft>
              <a:buSzPts val="1600"/>
              <a:buNone/>
              <a:defRPr sz="1600"/>
            </a:lvl6pPr>
            <a:lvl7pPr marL="3200400" lvl="6" indent="-228600" algn="l">
              <a:lnSpc>
                <a:spcPct val="90000"/>
              </a:lnSpc>
              <a:spcBef>
                <a:spcPts val="400"/>
              </a:spcBef>
              <a:spcAft>
                <a:spcPts val="0"/>
              </a:spcAft>
              <a:buSzPts val="1600"/>
              <a:buNone/>
              <a:defRPr sz="1600"/>
            </a:lvl7pPr>
            <a:lvl8pPr marL="3657600" lvl="7" indent="-228600" algn="l">
              <a:lnSpc>
                <a:spcPct val="90000"/>
              </a:lnSpc>
              <a:spcBef>
                <a:spcPts val="400"/>
              </a:spcBef>
              <a:spcAft>
                <a:spcPts val="0"/>
              </a:spcAft>
              <a:buSzPts val="1600"/>
              <a:buNone/>
              <a:defRPr sz="1600"/>
            </a:lvl8pPr>
            <a:lvl9pPr marL="4114800" lvl="8" indent="-228600" algn="l">
              <a:lnSpc>
                <a:spcPct val="90000"/>
              </a:lnSpc>
              <a:spcBef>
                <a:spcPts val="400"/>
              </a:spcBef>
              <a:spcAft>
                <a:spcPts val="400"/>
              </a:spcAft>
              <a:buSzPts val="1600"/>
              <a:buNone/>
              <a:defRPr sz="1600"/>
            </a:lvl9pPr>
          </a:lstStyle>
          <a:p>
            <a:endParaRPr/>
          </a:p>
        </p:txBody>
      </p:sp>
      <p:sp>
        <p:nvSpPr>
          <p:cNvPr id="84" name="Google Shape;84;p22"/>
          <p:cNvSpPr txBox="1">
            <a:spLocks noGrp="1"/>
          </p:cNvSpPr>
          <p:nvPr>
            <p:ph type="dt" idx="10"/>
          </p:nvPr>
        </p:nvSpPr>
        <p:spPr>
          <a:xfrm>
            <a:off x="822961" y="4844839"/>
            <a:ext cx="1854203"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22"/>
          <p:cNvSpPr txBox="1">
            <a:spLocks noGrp="1"/>
          </p:cNvSpPr>
          <p:nvPr>
            <p:ph type="ftr" idx="11"/>
          </p:nvPr>
        </p:nvSpPr>
        <p:spPr>
          <a:xfrm>
            <a:off x="2764639" y="4844839"/>
            <a:ext cx="3617103"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22"/>
          <p:cNvSpPr txBox="1">
            <a:spLocks noGrp="1"/>
          </p:cNvSpPr>
          <p:nvPr>
            <p:ph type="sldNum" idx="12"/>
          </p:nvPr>
        </p:nvSpPr>
        <p:spPr>
          <a:xfrm>
            <a:off x="7425344" y="4844839"/>
            <a:ext cx="984019"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7"/>
        <p:cNvGrpSpPr/>
        <p:nvPr/>
      </p:nvGrpSpPr>
      <p:grpSpPr>
        <a:xfrm>
          <a:off x="0" y="0"/>
          <a:ext cx="0" cy="0"/>
          <a:chOff x="0" y="0"/>
          <a:chExt cx="0" cy="0"/>
        </a:xfrm>
      </p:grpSpPr>
      <p:sp>
        <p:nvSpPr>
          <p:cNvPr id="88" name="Google Shape;88;p23"/>
          <p:cNvSpPr txBox="1">
            <a:spLocks noGrp="1"/>
          </p:cNvSpPr>
          <p:nvPr>
            <p:ph type="title"/>
          </p:nvPr>
        </p:nvSpPr>
        <p:spPr>
          <a:xfrm>
            <a:off x="822960" y="214953"/>
            <a:ext cx="7543800" cy="1088068"/>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23"/>
          <p:cNvSpPr txBox="1">
            <a:spLocks noGrp="1"/>
          </p:cNvSpPr>
          <p:nvPr>
            <p:ph type="body" idx="1"/>
          </p:nvPr>
        </p:nvSpPr>
        <p:spPr>
          <a:xfrm rot="5400000">
            <a:off x="3086100" y="-878839"/>
            <a:ext cx="3017520" cy="75438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0" name="Google Shape;90;p23"/>
          <p:cNvSpPr txBox="1">
            <a:spLocks noGrp="1"/>
          </p:cNvSpPr>
          <p:nvPr>
            <p:ph type="dt" idx="10"/>
          </p:nvPr>
        </p:nvSpPr>
        <p:spPr>
          <a:xfrm>
            <a:off x="822961" y="4844839"/>
            <a:ext cx="1854203"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3"/>
          <p:cNvSpPr txBox="1">
            <a:spLocks noGrp="1"/>
          </p:cNvSpPr>
          <p:nvPr>
            <p:ph type="ftr" idx="11"/>
          </p:nvPr>
        </p:nvSpPr>
        <p:spPr>
          <a:xfrm>
            <a:off x="2764639" y="4844839"/>
            <a:ext cx="3617103"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3"/>
          <p:cNvSpPr txBox="1">
            <a:spLocks noGrp="1"/>
          </p:cNvSpPr>
          <p:nvPr>
            <p:ph type="sldNum" idx="12"/>
          </p:nvPr>
        </p:nvSpPr>
        <p:spPr>
          <a:xfrm>
            <a:off x="7425344" y="4844839"/>
            <a:ext cx="984019"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3"/>
        <p:cNvGrpSpPr/>
        <p:nvPr/>
      </p:nvGrpSpPr>
      <p:grpSpPr>
        <a:xfrm>
          <a:off x="0" y="0"/>
          <a:ext cx="0" cy="0"/>
          <a:chOff x="0" y="0"/>
          <a:chExt cx="0" cy="0"/>
        </a:xfrm>
      </p:grpSpPr>
      <p:sp>
        <p:nvSpPr>
          <p:cNvPr id="94" name="Google Shape;94;p24"/>
          <p:cNvSpPr/>
          <p:nvPr/>
        </p:nvSpPr>
        <p:spPr>
          <a:xfrm>
            <a:off x="2382" y="4800600"/>
            <a:ext cx="9141619" cy="3429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24"/>
          <p:cNvSpPr/>
          <p:nvPr/>
        </p:nvSpPr>
        <p:spPr>
          <a:xfrm>
            <a:off x="12" y="4750737"/>
            <a:ext cx="9141619" cy="48006"/>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24"/>
          <p:cNvSpPr txBox="1">
            <a:spLocks noGrp="1"/>
          </p:cNvSpPr>
          <p:nvPr>
            <p:ph type="title"/>
          </p:nvPr>
        </p:nvSpPr>
        <p:spPr>
          <a:xfrm rot="5400000">
            <a:off x="5369551" y="1483350"/>
            <a:ext cx="4319924" cy="1971675"/>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24"/>
          <p:cNvSpPr txBox="1">
            <a:spLocks noGrp="1"/>
          </p:cNvSpPr>
          <p:nvPr>
            <p:ph type="body" idx="1"/>
          </p:nvPr>
        </p:nvSpPr>
        <p:spPr>
          <a:xfrm rot="5400000">
            <a:off x="1369051" y="-431175"/>
            <a:ext cx="4319924" cy="5800725"/>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8" name="Google Shape;98;p24"/>
          <p:cNvSpPr txBox="1">
            <a:spLocks noGrp="1"/>
          </p:cNvSpPr>
          <p:nvPr>
            <p:ph type="dt" idx="10"/>
          </p:nvPr>
        </p:nvSpPr>
        <p:spPr>
          <a:xfrm>
            <a:off x="822961" y="4844839"/>
            <a:ext cx="1854203"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24"/>
          <p:cNvSpPr txBox="1">
            <a:spLocks noGrp="1"/>
          </p:cNvSpPr>
          <p:nvPr>
            <p:ph type="ftr" idx="11"/>
          </p:nvPr>
        </p:nvSpPr>
        <p:spPr>
          <a:xfrm>
            <a:off x="2764639" y="4844839"/>
            <a:ext cx="3617103"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4"/>
          <p:cNvSpPr txBox="1">
            <a:spLocks noGrp="1"/>
          </p:cNvSpPr>
          <p:nvPr>
            <p:ph type="sldNum" idx="12"/>
          </p:nvPr>
        </p:nvSpPr>
        <p:spPr>
          <a:xfrm>
            <a:off x="7425344" y="4844839"/>
            <a:ext cx="984019"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85000"/>
              </a:lnSpc>
              <a:spcBef>
                <a:spcPts val="0"/>
              </a:spcBef>
              <a:spcAft>
                <a:spcPts val="0"/>
              </a:spcAft>
              <a:buClr>
                <a:srgbClr val="3F3F3F"/>
              </a:buClr>
              <a:buSzPts val="2800"/>
              <a:buFont typeface="Calibri"/>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 name="Google Shape;25;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90000"/>
              </a:lnSpc>
              <a:spcBef>
                <a:spcPts val="0"/>
              </a:spcBef>
              <a:spcAft>
                <a:spcPts val="0"/>
              </a:spcAft>
              <a:buSzPts val="1800"/>
              <a:buChar char="●"/>
              <a:defRPr/>
            </a:lvl1pPr>
            <a:lvl2pPr marL="914400" lvl="1" indent="-317500" algn="l">
              <a:lnSpc>
                <a:spcPct val="90000"/>
              </a:lnSpc>
              <a:spcBef>
                <a:spcPts val="0"/>
              </a:spcBef>
              <a:spcAft>
                <a:spcPts val="0"/>
              </a:spcAft>
              <a:buSzPts val="1400"/>
              <a:buChar char="○"/>
              <a:defRPr/>
            </a:lvl2pPr>
            <a:lvl3pPr marL="1371600" lvl="2" indent="-317500" algn="l">
              <a:lnSpc>
                <a:spcPct val="90000"/>
              </a:lnSpc>
              <a:spcBef>
                <a:spcPts val="0"/>
              </a:spcBef>
              <a:spcAft>
                <a:spcPts val="0"/>
              </a:spcAft>
              <a:buSzPts val="1400"/>
              <a:buChar char="■"/>
              <a:defRPr/>
            </a:lvl3pPr>
            <a:lvl4pPr marL="1828800" lvl="3" indent="-317500" algn="l">
              <a:lnSpc>
                <a:spcPct val="90000"/>
              </a:lnSpc>
              <a:spcBef>
                <a:spcPts val="0"/>
              </a:spcBef>
              <a:spcAft>
                <a:spcPts val="0"/>
              </a:spcAft>
              <a:buSzPts val="1400"/>
              <a:buChar char="●"/>
              <a:defRPr/>
            </a:lvl4pPr>
            <a:lvl5pPr marL="2286000" lvl="4" indent="-317500" algn="l">
              <a:lnSpc>
                <a:spcPct val="90000"/>
              </a:lnSpc>
              <a:spcBef>
                <a:spcPts val="0"/>
              </a:spcBef>
              <a:spcAft>
                <a:spcPts val="0"/>
              </a:spcAft>
              <a:buSzPts val="1400"/>
              <a:buChar char="○"/>
              <a:defRPr/>
            </a:lvl5pPr>
            <a:lvl6pPr marL="2743200" lvl="5" indent="-317500" algn="l">
              <a:lnSpc>
                <a:spcPct val="90000"/>
              </a:lnSpc>
              <a:spcBef>
                <a:spcPts val="0"/>
              </a:spcBef>
              <a:spcAft>
                <a:spcPts val="0"/>
              </a:spcAft>
              <a:buSzPts val="1400"/>
              <a:buChar char="■"/>
              <a:defRPr/>
            </a:lvl6pPr>
            <a:lvl7pPr marL="3200400" lvl="6" indent="-317500" algn="l">
              <a:lnSpc>
                <a:spcPct val="90000"/>
              </a:lnSpc>
              <a:spcBef>
                <a:spcPts val="0"/>
              </a:spcBef>
              <a:spcAft>
                <a:spcPts val="0"/>
              </a:spcAft>
              <a:buSzPts val="1400"/>
              <a:buChar char="●"/>
              <a:defRPr/>
            </a:lvl7pPr>
            <a:lvl8pPr marL="3657600" lvl="7" indent="-317500" algn="l">
              <a:lnSpc>
                <a:spcPct val="90000"/>
              </a:lnSpc>
              <a:spcBef>
                <a:spcPts val="0"/>
              </a:spcBef>
              <a:spcAft>
                <a:spcPts val="0"/>
              </a:spcAft>
              <a:buSzPts val="1400"/>
              <a:buChar char="○"/>
              <a:defRPr/>
            </a:lvl8pPr>
            <a:lvl9pPr marL="4114800" lvl="8" indent="-317500" algn="l">
              <a:lnSpc>
                <a:spcPct val="90000"/>
              </a:lnSpc>
              <a:spcBef>
                <a:spcPts val="0"/>
              </a:spcBef>
              <a:spcAft>
                <a:spcPts val="0"/>
              </a:spcAft>
              <a:buSzPts val="1400"/>
              <a:buChar char="■"/>
              <a:defRPr/>
            </a:lvl9pPr>
          </a:lstStyle>
          <a:p>
            <a:endParaRPr/>
          </a:p>
        </p:txBody>
      </p:sp>
      <p:sp>
        <p:nvSpPr>
          <p:cNvPr id="26" name="Google Shape;26;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15"/>
          <p:cNvSpPr txBox="1">
            <a:spLocks noGrp="1"/>
          </p:cNvSpPr>
          <p:nvPr>
            <p:ph type="title"/>
          </p:nvPr>
        </p:nvSpPr>
        <p:spPr>
          <a:xfrm>
            <a:off x="822960" y="214953"/>
            <a:ext cx="7543800" cy="1088068"/>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5"/>
          <p:cNvSpPr txBox="1">
            <a:spLocks noGrp="1"/>
          </p:cNvSpPr>
          <p:nvPr>
            <p:ph type="body" idx="1"/>
          </p:nvPr>
        </p:nvSpPr>
        <p:spPr>
          <a:xfrm>
            <a:off x="822960" y="1384301"/>
            <a:ext cx="7543800" cy="301752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0" name="Google Shape;30;p15"/>
          <p:cNvSpPr txBox="1">
            <a:spLocks noGrp="1"/>
          </p:cNvSpPr>
          <p:nvPr>
            <p:ph type="dt" idx="10"/>
          </p:nvPr>
        </p:nvSpPr>
        <p:spPr>
          <a:xfrm>
            <a:off x="822961" y="4844839"/>
            <a:ext cx="1854203"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5"/>
          <p:cNvSpPr txBox="1">
            <a:spLocks noGrp="1"/>
          </p:cNvSpPr>
          <p:nvPr>
            <p:ph type="ftr" idx="11"/>
          </p:nvPr>
        </p:nvSpPr>
        <p:spPr>
          <a:xfrm>
            <a:off x="2764639" y="4844839"/>
            <a:ext cx="3617103"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5"/>
          <p:cNvSpPr txBox="1">
            <a:spLocks noGrp="1"/>
          </p:cNvSpPr>
          <p:nvPr>
            <p:ph type="sldNum" idx="12"/>
          </p:nvPr>
        </p:nvSpPr>
        <p:spPr>
          <a:xfrm>
            <a:off x="7425344" y="4844839"/>
            <a:ext cx="984019"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33"/>
        <p:cNvGrpSpPr/>
        <p:nvPr/>
      </p:nvGrpSpPr>
      <p:grpSpPr>
        <a:xfrm>
          <a:off x="0" y="0"/>
          <a:ext cx="0" cy="0"/>
          <a:chOff x="0" y="0"/>
          <a:chExt cx="0" cy="0"/>
        </a:xfrm>
      </p:grpSpPr>
      <p:sp>
        <p:nvSpPr>
          <p:cNvPr id="34" name="Google Shape;34;p16"/>
          <p:cNvSpPr/>
          <p:nvPr/>
        </p:nvSpPr>
        <p:spPr>
          <a:xfrm>
            <a:off x="2382" y="4800600"/>
            <a:ext cx="9141619" cy="3429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16"/>
          <p:cNvSpPr/>
          <p:nvPr/>
        </p:nvSpPr>
        <p:spPr>
          <a:xfrm>
            <a:off x="12" y="4750737"/>
            <a:ext cx="9141619" cy="48006"/>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16"/>
          <p:cNvSpPr txBox="1">
            <a:spLocks noGrp="1"/>
          </p:cNvSpPr>
          <p:nvPr>
            <p:ph type="title"/>
          </p:nvPr>
        </p:nvSpPr>
        <p:spPr>
          <a:xfrm>
            <a:off x="822960" y="569214"/>
            <a:ext cx="7543800" cy="267462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14222"/>
              <a:buFont typeface="Calibri"/>
              <a:buNone/>
              <a:defRPr sz="14222" b="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6"/>
          <p:cNvSpPr txBox="1">
            <a:spLocks noGrp="1"/>
          </p:cNvSpPr>
          <p:nvPr>
            <p:ph type="body" idx="1"/>
          </p:nvPr>
        </p:nvSpPr>
        <p:spPr>
          <a:xfrm>
            <a:off x="822960" y="3339846"/>
            <a:ext cx="7543800" cy="85725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4267"/>
              <a:buNone/>
              <a:defRPr sz="4267" cap="none">
                <a:solidFill>
                  <a:schemeClr val="dk2"/>
                </a:solidFill>
                <a:latin typeface="Calibri"/>
                <a:ea typeface="Calibri"/>
                <a:cs typeface="Calibri"/>
                <a:sym typeface="Calibri"/>
              </a:defRPr>
            </a:lvl1pPr>
            <a:lvl2pPr marL="914400" lvl="1" indent="-228600" algn="l">
              <a:lnSpc>
                <a:spcPct val="90000"/>
              </a:lnSpc>
              <a:spcBef>
                <a:spcPts val="200"/>
              </a:spcBef>
              <a:spcAft>
                <a:spcPts val="0"/>
              </a:spcAft>
              <a:buSzPts val="3200"/>
              <a:buNone/>
              <a:defRPr sz="3200">
                <a:solidFill>
                  <a:srgbClr val="888888"/>
                </a:solidFill>
              </a:defRPr>
            </a:lvl2pPr>
            <a:lvl3pPr marL="1371600" lvl="2" indent="-228600" algn="l">
              <a:lnSpc>
                <a:spcPct val="90000"/>
              </a:lnSpc>
              <a:spcBef>
                <a:spcPts val="400"/>
              </a:spcBef>
              <a:spcAft>
                <a:spcPts val="0"/>
              </a:spcAft>
              <a:buSzPts val="2844"/>
              <a:buNone/>
              <a:defRPr sz="2844">
                <a:solidFill>
                  <a:srgbClr val="888888"/>
                </a:solidFill>
              </a:defRPr>
            </a:lvl3pPr>
            <a:lvl4pPr marL="1828800" lvl="3" indent="-228600" algn="l">
              <a:lnSpc>
                <a:spcPct val="90000"/>
              </a:lnSpc>
              <a:spcBef>
                <a:spcPts val="400"/>
              </a:spcBef>
              <a:spcAft>
                <a:spcPts val="0"/>
              </a:spcAft>
              <a:buSzPts val="2489"/>
              <a:buNone/>
              <a:defRPr sz="2489">
                <a:solidFill>
                  <a:srgbClr val="888888"/>
                </a:solidFill>
              </a:defRPr>
            </a:lvl4pPr>
            <a:lvl5pPr marL="2286000" lvl="4" indent="-228600" algn="l">
              <a:lnSpc>
                <a:spcPct val="90000"/>
              </a:lnSpc>
              <a:spcBef>
                <a:spcPts val="400"/>
              </a:spcBef>
              <a:spcAft>
                <a:spcPts val="0"/>
              </a:spcAft>
              <a:buSzPts val="2489"/>
              <a:buNone/>
              <a:defRPr sz="2489">
                <a:solidFill>
                  <a:srgbClr val="888888"/>
                </a:solidFill>
              </a:defRPr>
            </a:lvl5pPr>
            <a:lvl6pPr marL="2743200" lvl="5" indent="-228600" algn="l">
              <a:lnSpc>
                <a:spcPct val="90000"/>
              </a:lnSpc>
              <a:spcBef>
                <a:spcPts val="400"/>
              </a:spcBef>
              <a:spcAft>
                <a:spcPts val="0"/>
              </a:spcAft>
              <a:buSzPts val="2489"/>
              <a:buNone/>
              <a:defRPr sz="2489">
                <a:solidFill>
                  <a:srgbClr val="888888"/>
                </a:solidFill>
              </a:defRPr>
            </a:lvl6pPr>
            <a:lvl7pPr marL="3200400" lvl="6" indent="-228600" algn="l">
              <a:lnSpc>
                <a:spcPct val="90000"/>
              </a:lnSpc>
              <a:spcBef>
                <a:spcPts val="400"/>
              </a:spcBef>
              <a:spcAft>
                <a:spcPts val="0"/>
              </a:spcAft>
              <a:buSzPts val="2489"/>
              <a:buNone/>
              <a:defRPr sz="2489">
                <a:solidFill>
                  <a:srgbClr val="888888"/>
                </a:solidFill>
              </a:defRPr>
            </a:lvl7pPr>
            <a:lvl8pPr marL="3657600" lvl="7" indent="-228600" algn="l">
              <a:lnSpc>
                <a:spcPct val="90000"/>
              </a:lnSpc>
              <a:spcBef>
                <a:spcPts val="400"/>
              </a:spcBef>
              <a:spcAft>
                <a:spcPts val="0"/>
              </a:spcAft>
              <a:buSzPts val="2489"/>
              <a:buNone/>
              <a:defRPr sz="2489">
                <a:solidFill>
                  <a:srgbClr val="888888"/>
                </a:solidFill>
              </a:defRPr>
            </a:lvl8pPr>
            <a:lvl9pPr marL="4114800" lvl="8" indent="-228600" algn="l">
              <a:lnSpc>
                <a:spcPct val="90000"/>
              </a:lnSpc>
              <a:spcBef>
                <a:spcPts val="400"/>
              </a:spcBef>
              <a:spcAft>
                <a:spcPts val="400"/>
              </a:spcAft>
              <a:buSzPts val="2489"/>
              <a:buNone/>
              <a:defRPr sz="2489">
                <a:solidFill>
                  <a:srgbClr val="888888"/>
                </a:solidFill>
              </a:defRPr>
            </a:lvl9pPr>
          </a:lstStyle>
          <a:p>
            <a:endParaRPr/>
          </a:p>
        </p:txBody>
      </p:sp>
      <p:sp>
        <p:nvSpPr>
          <p:cNvPr id="38" name="Google Shape;38;p16"/>
          <p:cNvSpPr txBox="1">
            <a:spLocks noGrp="1"/>
          </p:cNvSpPr>
          <p:nvPr>
            <p:ph type="dt" idx="10"/>
          </p:nvPr>
        </p:nvSpPr>
        <p:spPr>
          <a:xfrm>
            <a:off x="822961" y="4844839"/>
            <a:ext cx="1854203"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6"/>
          <p:cNvSpPr txBox="1">
            <a:spLocks noGrp="1"/>
          </p:cNvSpPr>
          <p:nvPr>
            <p:ph type="ftr" idx="11"/>
          </p:nvPr>
        </p:nvSpPr>
        <p:spPr>
          <a:xfrm>
            <a:off x="2764639" y="4844839"/>
            <a:ext cx="3617103"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6"/>
          <p:cNvSpPr txBox="1">
            <a:spLocks noGrp="1"/>
          </p:cNvSpPr>
          <p:nvPr>
            <p:ph type="sldNum" idx="12"/>
          </p:nvPr>
        </p:nvSpPr>
        <p:spPr>
          <a:xfrm>
            <a:off x="7425344" y="4844839"/>
            <a:ext cx="984019"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cxnSp>
        <p:nvCxnSpPr>
          <p:cNvPr id="41" name="Google Shape;41;p16"/>
          <p:cNvCxnSpPr/>
          <p:nvPr/>
        </p:nvCxnSpPr>
        <p:spPr>
          <a:xfrm>
            <a:off x="905744" y="3257550"/>
            <a:ext cx="740664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17"/>
          <p:cNvSpPr txBox="1">
            <a:spLocks noGrp="1"/>
          </p:cNvSpPr>
          <p:nvPr>
            <p:ph type="title"/>
          </p:nvPr>
        </p:nvSpPr>
        <p:spPr>
          <a:xfrm>
            <a:off x="822960" y="214953"/>
            <a:ext cx="7543800" cy="1088068"/>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7"/>
          <p:cNvSpPr txBox="1">
            <a:spLocks noGrp="1"/>
          </p:cNvSpPr>
          <p:nvPr>
            <p:ph type="body" idx="1"/>
          </p:nvPr>
        </p:nvSpPr>
        <p:spPr>
          <a:xfrm>
            <a:off x="822960" y="1384301"/>
            <a:ext cx="3703320" cy="3017519"/>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5" name="Google Shape;45;p17"/>
          <p:cNvSpPr txBox="1">
            <a:spLocks noGrp="1"/>
          </p:cNvSpPr>
          <p:nvPr>
            <p:ph type="body" idx="2"/>
          </p:nvPr>
        </p:nvSpPr>
        <p:spPr>
          <a:xfrm>
            <a:off x="4663440" y="1384301"/>
            <a:ext cx="3703320" cy="301752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6" name="Google Shape;46;p17"/>
          <p:cNvSpPr txBox="1">
            <a:spLocks noGrp="1"/>
          </p:cNvSpPr>
          <p:nvPr>
            <p:ph type="dt" idx="10"/>
          </p:nvPr>
        </p:nvSpPr>
        <p:spPr>
          <a:xfrm>
            <a:off x="822961" y="4844839"/>
            <a:ext cx="1854203"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7"/>
          <p:cNvSpPr txBox="1">
            <a:spLocks noGrp="1"/>
          </p:cNvSpPr>
          <p:nvPr>
            <p:ph type="ftr" idx="11"/>
          </p:nvPr>
        </p:nvSpPr>
        <p:spPr>
          <a:xfrm>
            <a:off x="2764639" y="4844839"/>
            <a:ext cx="3617103"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7"/>
          <p:cNvSpPr txBox="1">
            <a:spLocks noGrp="1"/>
          </p:cNvSpPr>
          <p:nvPr>
            <p:ph type="sldNum" idx="12"/>
          </p:nvPr>
        </p:nvSpPr>
        <p:spPr>
          <a:xfrm>
            <a:off x="7425344" y="4844839"/>
            <a:ext cx="984019"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18"/>
          <p:cNvSpPr txBox="1">
            <a:spLocks noGrp="1"/>
          </p:cNvSpPr>
          <p:nvPr>
            <p:ph type="title"/>
          </p:nvPr>
        </p:nvSpPr>
        <p:spPr>
          <a:xfrm>
            <a:off x="822960" y="214953"/>
            <a:ext cx="7543800" cy="1088068"/>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8"/>
          <p:cNvSpPr txBox="1">
            <a:spLocks noGrp="1"/>
          </p:cNvSpPr>
          <p:nvPr>
            <p:ph type="body" idx="1"/>
          </p:nvPr>
        </p:nvSpPr>
        <p:spPr>
          <a:xfrm>
            <a:off x="822960" y="1384539"/>
            <a:ext cx="3703320" cy="55221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3556"/>
              <a:buNone/>
              <a:defRPr sz="3556" b="0" cap="none">
                <a:solidFill>
                  <a:schemeClr val="dk2"/>
                </a:solidFill>
              </a:defRPr>
            </a:lvl1pPr>
            <a:lvl2pPr marL="914400" lvl="1" indent="-228600" algn="l">
              <a:lnSpc>
                <a:spcPct val="90000"/>
              </a:lnSpc>
              <a:spcBef>
                <a:spcPts val="200"/>
              </a:spcBef>
              <a:spcAft>
                <a:spcPts val="0"/>
              </a:spcAft>
              <a:buSzPts val="3556"/>
              <a:buNone/>
              <a:defRPr sz="3556" b="1"/>
            </a:lvl2pPr>
            <a:lvl3pPr marL="1371600" lvl="2" indent="-228600" algn="l">
              <a:lnSpc>
                <a:spcPct val="90000"/>
              </a:lnSpc>
              <a:spcBef>
                <a:spcPts val="400"/>
              </a:spcBef>
              <a:spcAft>
                <a:spcPts val="0"/>
              </a:spcAft>
              <a:buSzPts val="3200"/>
              <a:buNone/>
              <a:defRPr sz="3200" b="1"/>
            </a:lvl3pPr>
            <a:lvl4pPr marL="1828800" lvl="3" indent="-228600" algn="l">
              <a:lnSpc>
                <a:spcPct val="90000"/>
              </a:lnSpc>
              <a:spcBef>
                <a:spcPts val="400"/>
              </a:spcBef>
              <a:spcAft>
                <a:spcPts val="0"/>
              </a:spcAft>
              <a:buSzPts val="2844"/>
              <a:buNone/>
              <a:defRPr sz="2844" b="1"/>
            </a:lvl4pPr>
            <a:lvl5pPr marL="2286000" lvl="4" indent="-228600" algn="l">
              <a:lnSpc>
                <a:spcPct val="90000"/>
              </a:lnSpc>
              <a:spcBef>
                <a:spcPts val="400"/>
              </a:spcBef>
              <a:spcAft>
                <a:spcPts val="0"/>
              </a:spcAft>
              <a:buSzPts val="2844"/>
              <a:buNone/>
              <a:defRPr sz="2844" b="1"/>
            </a:lvl5pPr>
            <a:lvl6pPr marL="2743200" lvl="5" indent="-228600" algn="l">
              <a:lnSpc>
                <a:spcPct val="90000"/>
              </a:lnSpc>
              <a:spcBef>
                <a:spcPts val="400"/>
              </a:spcBef>
              <a:spcAft>
                <a:spcPts val="0"/>
              </a:spcAft>
              <a:buSzPts val="2844"/>
              <a:buNone/>
              <a:defRPr sz="2844" b="1"/>
            </a:lvl6pPr>
            <a:lvl7pPr marL="3200400" lvl="6" indent="-228600" algn="l">
              <a:lnSpc>
                <a:spcPct val="90000"/>
              </a:lnSpc>
              <a:spcBef>
                <a:spcPts val="400"/>
              </a:spcBef>
              <a:spcAft>
                <a:spcPts val="0"/>
              </a:spcAft>
              <a:buSzPts val="2844"/>
              <a:buNone/>
              <a:defRPr sz="2844" b="1"/>
            </a:lvl7pPr>
            <a:lvl8pPr marL="3657600" lvl="7" indent="-228600" algn="l">
              <a:lnSpc>
                <a:spcPct val="90000"/>
              </a:lnSpc>
              <a:spcBef>
                <a:spcPts val="400"/>
              </a:spcBef>
              <a:spcAft>
                <a:spcPts val="0"/>
              </a:spcAft>
              <a:buSzPts val="2844"/>
              <a:buNone/>
              <a:defRPr sz="2844" b="1"/>
            </a:lvl8pPr>
            <a:lvl9pPr marL="4114800" lvl="8" indent="-228600" algn="l">
              <a:lnSpc>
                <a:spcPct val="90000"/>
              </a:lnSpc>
              <a:spcBef>
                <a:spcPts val="400"/>
              </a:spcBef>
              <a:spcAft>
                <a:spcPts val="400"/>
              </a:spcAft>
              <a:buSzPts val="2844"/>
              <a:buNone/>
              <a:defRPr sz="2844" b="1"/>
            </a:lvl9pPr>
          </a:lstStyle>
          <a:p>
            <a:endParaRPr/>
          </a:p>
        </p:txBody>
      </p:sp>
      <p:sp>
        <p:nvSpPr>
          <p:cNvPr id="52" name="Google Shape;52;p18"/>
          <p:cNvSpPr txBox="1">
            <a:spLocks noGrp="1"/>
          </p:cNvSpPr>
          <p:nvPr>
            <p:ph type="body" idx="2"/>
          </p:nvPr>
        </p:nvSpPr>
        <p:spPr>
          <a:xfrm>
            <a:off x="822960" y="1936751"/>
            <a:ext cx="3703320" cy="246507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3" name="Google Shape;53;p18"/>
          <p:cNvSpPr txBox="1">
            <a:spLocks noGrp="1"/>
          </p:cNvSpPr>
          <p:nvPr>
            <p:ph type="body" idx="3"/>
          </p:nvPr>
        </p:nvSpPr>
        <p:spPr>
          <a:xfrm>
            <a:off x="4663440" y="1384539"/>
            <a:ext cx="3703320" cy="55221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3556"/>
              <a:buNone/>
              <a:defRPr sz="3556" b="0" cap="none">
                <a:solidFill>
                  <a:schemeClr val="dk2"/>
                </a:solidFill>
              </a:defRPr>
            </a:lvl1pPr>
            <a:lvl2pPr marL="914400" lvl="1" indent="-228600" algn="l">
              <a:lnSpc>
                <a:spcPct val="90000"/>
              </a:lnSpc>
              <a:spcBef>
                <a:spcPts val="200"/>
              </a:spcBef>
              <a:spcAft>
                <a:spcPts val="0"/>
              </a:spcAft>
              <a:buSzPts val="3556"/>
              <a:buNone/>
              <a:defRPr sz="3556" b="1"/>
            </a:lvl2pPr>
            <a:lvl3pPr marL="1371600" lvl="2" indent="-228600" algn="l">
              <a:lnSpc>
                <a:spcPct val="90000"/>
              </a:lnSpc>
              <a:spcBef>
                <a:spcPts val="400"/>
              </a:spcBef>
              <a:spcAft>
                <a:spcPts val="0"/>
              </a:spcAft>
              <a:buSzPts val="3200"/>
              <a:buNone/>
              <a:defRPr sz="3200" b="1"/>
            </a:lvl3pPr>
            <a:lvl4pPr marL="1828800" lvl="3" indent="-228600" algn="l">
              <a:lnSpc>
                <a:spcPct val="90000"/>
              </a:lnSpc>
              <a:spcBef>
                <a:spcPts val="400"/>
              </a:spcBef>
              <a:spcAft>
                <a:spcPts val="0"/>
              </a:spcAft>
              <a:buSzPts val="2844"/>
              <a:buNone/>
              <a:defRPr sz="2844" b="1"/>
            </a:lvl4pPr>
            <a:lvl5pPr marL="2286000" lvl="4" indent="-228600" algn="l">
              <a:lnSpc>
                <a:spcPct val="90000"/>
              </a:lnSpc>
              <a:spcBef>
                <a:spcPts val="400"/>
              </a:spcBef>
              <a:spcAft>
                <a:spcPts val="0"/>
              </a:spcAft>
              <a:buSzPts val="2844"/>
              <a:buNone/>
              <a:defRPr sz="2844" b="1"/>
            </a:lvl5pPr>
            <a:lvl6pPr marL="2743200" lvl="5" indent="-228600" algn="l">
              <a:lnSpc>
                <a:spcPct val="90000"/>
              </a:lnSpc>
              <a:spcBef>
                <a:spcPts val="400"/>
              </a:spcBef>
              <a:spcAft>
                <a:spcPts val="0"/>
              </a:spcAft>
              <a:buSzPts val="2844"/>
              <a:buNone/>
              <a:defRPr sz="2844" b="1"/>
            </a:lvl6pPr>
            <a:lvl7pPr marL="3200400" lvl="6" indent="-228600" algn="l">
              <a:lnSpc>
                <a:spcPct val="90000"/>
              </a:lnSpc>
              <a:spcBef>
                <a:spcPts val="400"/>
              </a:spcBef>
              <a:spcAft>
                <a:spcPts val="0"/>
              </a:spcAft>
              <a:buSzPts val="2844"/>
              <a:buNone/>
              <a:defRPr sz="2844" b="1"/>
            </a:lvl7pPr>
            <a:lvl8pPr marL="3657600" lvl="7" indent="-228600" algn="l">
              <a:lnSpc>
                <a:spcPct val="90000"/>
              </a:lnSpc>
              <a:spcBef>
                <a:spcPts val="400"/>
              </a:spcBef>
              <a:spcAft>
                <a:spcPts val="0"/>
              </a:spcAft>
              <a:buSzPts val="2844"/>
              <a:buNone/>
              <a:defRPr sz="2844" b="1"/>
            </a:lvl8pPr>
            <a:lvl9pPr marL="4114800" lvl="8" indent="-228600" algn="l">
              <a:lnSpc>
                <a:spcPct val="90000"/>
              </a:lnSpc>
              <a:spcBef>
                <a:spcPts val="400"/>
              </a:spcBef>
              <a:spcAft>
                <a:spcPts val="400"/>
              </a:spcAft>
              <a:buSzPts val="2844"/>
              <a:buNone/>
              <a:defRPr sz="2844" b="1"/>
            </a:lvl9pPr>
          </a:lstStyle>
          <a:p>
            <a:endParaRPr/>
          </a:p>
        </p:txBody>
      </p:sp>
      <p:sp>
        <p:nvSpPr>
          <p:cNvPr id="54" name="Google Shape;54;p18"/>
          <p:cNvSpPr txBox="1">
            <a:spLocks noGrp="1"/>
          </p:cNvSpPr>
          <p:nvPr>
            <p:ph type="body" idx="4"/>
          </p:nvPr>
        </p:nvSpPr>
        <p:spPr>
          <a:xfrm>
            <a:off x="4663440" y="1936751"/>
            <a:ext cx="3703320" cy="246507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5" name="Google Shape;55;p18"/>
          <p:cNvSpPr txBox="1">
            <a:spLocks noGrp="1"/>
          </p:cNvSpPr>
          <p:nvPr>
            <p:ph type="dt" idx="10"/>
          </p:nvPr>
        </p:nvSpPr>
        <p:spPr>
          <a:xfrm>
            <a:off x="822961" y="4844839"/>
            <a:ext cx="1854203"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8"/>
          <p:cNvSpPr txBox="1">
            <a:spLocks noGrp="1"/>
          </p:cNvSpPr>
          <p:nvPr>
            <p:ph type="ftr" idx="11"/>
          </p:nvPr>
        </p:nvSpPr>
        <p:spPr>
          <a:xfrm>
            <a:off x="2764639" y="4844839"/>
            <a:ext cx="3617103"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8"/>
          <p:cNvSpPr txBox="1">
            <a:spLocks noGrp="1"/>
          </p:cNvSpPr>
          <p:nvPr>
            <p:ph type="sldNum" idx="12"/>
          </p:nvPr>
        </p:nvSpPr>
        <p:spPr>
          <a:xfrm>
            <a:off x="7425344" y="4844839"/>
            <a:ext cx="984019"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19"/>
          <p:cNvSpPr txBox="1">
            <a:spLocks noGrp="1"/>
          </p:cNvSpPr>
          <p:nvPr>
            <p:ph type="title"/>
          </p:nvPr>
        </p:nvSpPr>
        <p:spPr>
          <a:xfrm>
            <a:off x="822960" y="214953"/>
            <a:ext cx="7543800" cy="1088068"/>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9"/>
          <p:cNvSpPr txBox="1">
            <a:spLocks noGrp="1"/>
          </p:cNvSpPr>
          <p:nvPr>
            <p:ph type="dt" idx="10"/>
          </p:nvPr>
        </p:nvSpPr>
        <p:spPr>
          <a:xfrm>
            <a:off x="822961" y="4844839"/>
            <a:ext cx="1854203"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9"/>
          <p:cNvSpPr txBox="1">
            <a:spLocks noGrp="1"/>
          </p:cNvSpPr>
          <p:nvPr>
            <p:ph type="ftr" idx="11"/>
          </p:nvPr>
        </p:nvSpPr>
        <p:spPr>
          <a:xfrm>
            <a:off x="2764639" y="4844839"/>
            <a:ext cx="3617103"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9"/>
          <p:cNvSpPr txBox="1">
            <a:spLocks noGrp="1"/>
          </p:cNvSpPr>
          <p:nvPr>
            <p:ph type="sldNum" idx="12"/>
          </p:nvPr>
        </p:nvSpPr>
        <p:spPr>
          <a:xfrm>
            <a:off x="7425344" y="4844839"/>
            <a:ext cx="984019"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63"/>
        <p:cNvGrpSpPr/>
        <p:nvPr/>
      </p:nvGrpSpPr>
      <p:grpSpPr>
        <a:xfrm>
          <a:off x="0" y="0"/>
          <a:ext cx="0" cy="0"/>
          <a:chOff x="0" y="0"/>
          <a:chExt cx="0" cy="0"/>
        </a:xfrm>
      </p:grpSpPr>
      <p:sp>
        <p:nvSpPr>
          <p:cNvPr id="64" name="Google Shape;64;p20"/>
          <p:cNvSpPr/>
          <p:nvPr/>
        </p:nvSpPr>
        <p:spPr>
          <a:xfrm>
            <a:off x="2382" y="4800600"/>
            <a:ext cx="9141619" cy="3429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20"/>
          <p:cNvSpPr/>
          <p:nvPr/>
        </p:nvSpPr>
        <p:spPr>
          <a:xfrm>
            <a:off x="12" y="4750737"/>
            <a:ext cx="9141619" cy="48006"/>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20"/>
          <p:cNvSpPr txBox="1">
            <a:spLocks noGrp="1"/>
          </p:cNvSpPr>
          <p:nvPr>
            <p:ph type="dt" idx="10"/>
          </p:nvPr>
        </p:nvSpPr>
        <p:spPr>
          <a:xfrm>
            <a:off x="822961" y="4844839"/>
            <a:ext cx="1854203"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0"/>
          <p:cNvSpPr txBox="1">
            <a:spLocks noGrp="1"/>
          </p:cNvSpPr>
          <p:nvPr>
            <p:ph type="ftr" idx="11"/>
          </p:nvPr>
        </p:nvSpPr>
        <p:spPr>
          <a:xfrm>
            <a:off x="2764639" y="4844839"/>
            <a:ext cx="3617103"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20"/>
          <p:cNvSpPr txBox="1">
            <a:spLocks noGrp="1"/>
          </p:cNvSpPr>
          <p:nvPr>
            <p:ph type="sldNum" idx="12"/>
          </p:nvPr>
        </p:nvSpPr>
        <p:spPr>
          <a:xfrm>
            <a:off x="7425344" y="4844839"/>
            <a:ext cx="984019"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9"/>
        <p:cNvGrpSpPr/>
        <p:nvPr/>
      </p:nvGrpSpPr>
      <p:grpSpPr>
        <a:xfrm>
          <a:off x="0" y="0"/>
          <a:ext cx="0" cy="0"/>
          <a:chOff x="0" y="0"/>
          <a:chExt cx="0" cy="0"/>
        </a:xfrm>
      </p:grpSpPr>
      <p:sp>
        <p:nvSpPr>
          <p:cNvPr id="70" name="Google Shape;70;p21"/>
          <p:cNvSpPr/>
          <p:nvPr/>
        </p:nvSpPr>
        <p:spPr>
          <a:xfrm>
            <a:off x="13" y="0"/>
            <a:ext cx="3038093" cy="51435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21"/>
          <p:cNvSpPr/>
          <p:nvPr/>
        </p:nvSpPr>
        <p:spPr>
          <a:xfrm>
            <a:off x="3030053" y="0"/>
            <a:ext cx="48006" cy="51435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21"/>
          <p:cNvSpPr txBox="1">
            <a:spLocks noGrp="1"/>
          </p:cNvSpPr>
          <p:nvPr>
            <p:ph type="title"/>
          </p:nvPr>
        </p:nvSpPr>
        <p:spPr>
          <a:xfrm>
            <a:off x="342900" y="445769"/>
            <a:ext cx="2400300" cy="17145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6400"/>
              <a:buFont typeface="Calibri"/>
              <a:buNone/>
              <a:defRPr sz="64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1"/>
          <p:cNvSpPr txBox="1">
            <a:spLocks noGrp="1"/>
          </p:cNvSpPr>
          <p:nvPr>
            <p:ph type="body" idx="1"/>
          </p:nvPr>
        </p:nvSpPr>
        <p:spPr>
          <a:xfrm>
            <a:off x="3600450" y="548640"/>
            <a:ext cx="4869180" cy="394335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4" name="Google Shape;74;p21"/>
          <p:cNvSpPr txBox="1">
            <a:spLocks noGrp="1"/>
          </p:cNvSpPr>
          <p:nvPr>
            <p:ph type="body" idx="2"/>
          </p:nvPr>
        </p:nvSpPr>
        <p:spPr>
          <a:xfrm>
            <a:off x="342900" y="2194560"/>
            <a:ext cx="2400300" cy="25343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2667"/>
              <a:buNone/>
              <a:defRPr sz="2667">
                <a:solidFill>
                  <a:srgbClr val="FFFFFF"/>
                </a:solidFill>
              </a:defRPr>
            </a:lvl1pPr>
            <a:lvl2pPr marL="914400" lvl="1" indent="-228600" algn="l">
              <a:lnSpc>
                <a:spcPct val="90000"/>
              </a:lnSpc>
              <a:spcBef>
                <a:spcPts val="200"/>
              </a:spcBef>
              <a:spcAft>
                <a:spcPts val="0"/>
              </a:spcAft>
              <a:buSzPts val="2133"/>
              <a:buNone/>
              <a:defRPr sz="2133"/>
            </a:lvl2pPr>
            <a:lvl3pPr marL="1371600" lvl="2" indent="-228600" algn="l">
              <a:lnSpc>
                <a:spcPct val="90000"/>
              </a:lnSpc>
              <a:spcBef>
                <a:spcPts val="400"/>
              </a:spcBef>
              <a:spcAft>
                <a:spcPts val="0"/>
              </a:spcAft>
              <a:buSzPts val="1778"/>
              <a:buNone/>
              <a:defRPr sz="1778"/>
            </a:lvl3pPr>
            <a:lvl4pPr marL="1828800" lvl="3" indent="-228600" algn="l">
              <a:lnSpc>
                <a:spcPct val="90000"/>
              </a:lnSpc>
              <a:spcBef>
                <a:spcPts val="400"/>
              </a:spcBef>
              <a:spcAft>
                <a:spcPts val="0"/>
              </a:spcAft>
              <a:buSzPts val="1600"/>
              <a:buNone/>
              <a:defRPr sz="1600"/>
            </a:lvl4pPr>
            <a:lvl5pPr marL="2286000" lvl="4" indent="-228600" algn="l">
              <a:lnSpc>
                <a:spcPct val="90000"/>
              </a:lnSpc>
              <a:spcBef>
                <a:spcPts val="400"/>
              </a:spcBef>
              <a:spcAft>
                <a:spcPts val="0"/>
              </a:spcAft>
              <a:buSzPts val="1600"/>
              <a:buNone/>
              <a:defRPr sz="1600"/>
            </a:lvl5pPr>
            <a:lvl6pPr marL="2743200" lvl="5" indent="-228600" algn="l">
              <a:lnSpc>
                <a:spcPct val="90000"/>
              </a:lnSpc>
              <a:spcBef>
                <a:spcPts val="400"/>
              </a:spcBef>
              <a:spcAft>
                <a:spcPts val="0"/>
              </a:spcAft>
              <a:buSzPts val="1600"/>
              <a:buNone/>
              <a:defRPr sz="1600"/>
            </a:lvl6pPr>
            <a:lvl7pPr marL="3200400" lvl="6" indent="-228600" algn="l">
              <a:lnSpc>
                <a:spcPct val="90000"/>
              </a:lnSpc>
              <a:spcBef>
                <a:spcPts val="400"/>
              </a:spcBef>
              <a:spcAft>
                <a:spcPts val="0"/>
              </a:spcAft>
              <a:buSzPts val="1600"/>
              <a:buNone/>
              <a:defRPr sz="1600"/>
            </a:lvl7pPr>
            <a:lvl8pPr marL="3657600" lvl="7" indent="-228600" algn="l">
              <a:lnSpc>
                <a:spcPct val="90000"/>
              </a:lnSpc>
              <a:spcBef>
                <a:spcPts val="400"/>
              </a:spcBef>
              <a:spcAft>
                <a:spcPts val="0"/>
              </a:spcAft>
              <a:buSzPts val="1600"/>
              <a:buNone/>
              <a:defRPr sz="1600"/>
            </a:lvl8pPr>
            <a:lvl9pPr marL="4114800" lvl="8" indent="-228600" algn="l">
              <a:lnSpc>
                <a:spcPct val="90000"/>
              </a:lnSpc>
              <a:spcBef>
                <a:spcPts val="400"/>
              </a:spcBef>
              <a:spcAft>
                <a:spcPts val="400"/>
              </a:spcAft>
              <a:buSzPts val="1600"/>
              <a:buNone/>
              <a:defRPr sz="1600"/>
            </a:lvl9pPr>
          </a:lstStyle>
          <a:p>
            <a:endParaRPr/>
          </a:p>
        </p:txBody>
      </p:sp>
      <p:sp>
        <p:nvSpPr>
          <p:cNvPr id="75" name="Google Shape;75;p21"/>
          <p:cNvSpPr txBox="1">
            <a:spLocks noGrp="1"/>
          </p:cNvSpPr>
          <p:nvPr>
            <p:ph type="dt" idx="10"/>
          </p:nvPr>
        </p:nvSpPr>
        <p:spPr>
          <a:xfrm>
            <a:off x="349134" y="4844839"/>
            <a:ext cx="1963883"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1"/>
          <p:cNvSpPr txBox="1">
            <a:spLocks noGrp="1"/>
          </p:cNvSpPr>
          <p:nvPr>
            <p:ph type="ftr" idx="11"/>
          </p:nvPr>
        </p:nvSpPr>
        <p:spPr>
          <a:xfrm>
            <a:off x="3600450" y="4844839"/>
            <a:ext cx="348615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1"/>
          <p:cNvSpPr txBox="1">
            <a:spLocks noGrp="1"/>
          </p:cNvSpPr>
          <p:nvPr>
            <p:ph type="sldNum" idx="12"/>
          </p:nvPr>
        </p:nvSpPr>
        <p:spPr>
          <a:xfrm>
            <a:off x="7425344" y="4844839"/>
            <a:ext cx="984019"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67"/>
              <a:buFont typeface="Arial"/>
              <a:buNone/>
              <a:defRPr sz="1867"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67"/>
              <a:buFont typeface="Arial"/>
              <a:buNone/>
              <a:defRPr sz="1867"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67"/>
              <a:buFont typeface="Arial"/>
              <a:buNone/>
              <a:defRPr sz="1867"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67"/>
              <a:buFont typeface="Arial"/>
              <a:buNone/>
              <a:defRPr sz="1867"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67"/>
              <a:buFont typeface="Arial"/>
              <a:buNone/>
              <a:defRPr sz="1867"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67"/>
              <a:buFont typeface="Arial"/>
              <a:buNone/>
              <a:defRPr sz="1867"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67"/>
              <a:buFont typeface="Arial"/>
              <a:buNone/>
              <a:defRPr sz="1867"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67"/>
              <a:buFont typeface="Arial"/>
              <a:buNone/>
              <a:defRPr sz="1867"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67"/>
              <a:buFont typeface="Arial"/>
              <a:buNone/>
              <a:defRPr sz="1867"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2"/>
          <p:cNvSpPr/>
          <p:nvPr/>
        </p:nvSpPr>
        <p:spPr>
          <a:xfrm>
            <a:off x="2382" y="4800600"/>
            <a:ext cx="9141619" cy="3429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7;p12"/>
          <p:cNvSpPr/>
          <p:nvPr/>
        </p:nvSpPr>
        <p:spPr>
          <a:xfrm>
            <a:off x="12" y="4750737"/>
            <a:ext cx="9141619" cy="48006"/>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 name="Google Shape;8;p12"/>
          <p:cNvSpPr txBox="1">
            <a:spLocks noGrp="1"/>
          </p:cNvSpPr>
          <p:nvPr>
            <p:ph type="title"/>
          </p:nvPr>
        </p:nvSpPr>
        <p:spPr>
          <a:xfrm>
            <a:off x="822960" y="214953"/>
            <a:ext cx="7543800" cy="1088068"/>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 name="Google Shape;9;p12"/>
          <p:cNvSpPr txBox="1">
            <a:spLocks noGrp="1"/>
          </p:cNvSpPr>
          <p:nvPr>
            <p:ph type="body" idx="1"/>
          </p:nvPr>
        </p:nvSpPr>
        <p:spPr>
          <a:xfrm>
            <a:off x="822960" y="1384301"/>
            <a:ext cx="7543800" cy="301752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0" name="Google Shape;10;p12"/>
          <p:cNvSpPr txBox="1">
            <a:spLocks noGrp="1"/>
          </p:cNvSpPr>
          <p:nvPr>
            <p:ph type="dt" idx="10"/>
          </p:nvPr>
        </p:nvSpPr>
        <p:spPr>
          <a:xfrm>
            <a:off x="822961" y="4844839"/>
            <a:ext cx="1854203"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600"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 name="Google Shape;11;p12"/>
          <p:cNvSpPr txBox="1">
            <a:spLocks noGrp="1"/>
          </p:cNvSpPr>
          <p:nvPr>
            <p:ph type="ftr" idx="11"/>
          </p:nvPr>
        </p:nvSpPr>
        <p:spPr>
          <a:xfrm>
            <a:off x="2764639" y="4844839"/>
            <a:ext cx="3617103" cy="27384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600"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 name="Google Shape;12;p12"/>
          <p:cNvSpPr txBox="1">
            <a:spLocks noGrp="1"/>
          </p:cNvSpPr>
          <p:nvPr>
            <p:ph type="sldNum" idx="12"/>
          </p:nvPr>
        </p:nvSpPr>
        <p:spPr>
          <a:xfrm>
            <a:off x="7425344" y="4844839"/>
            <a:ext cx="984019"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cxnSp>
        <p:nvCxnSpPr>
          <p:cNvPr id="13" name="Google Shape;13;p12"/>
          <p:cNvCxnSpPr/>
          <p:nvPr/>
        </p:nvCxnSpPr>
        <p:spPr>
          <a:xfrm>
            <a:off x="895149" y="1303384"/>
            <a:ext cx="747522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gif"/><Relationship Id="rId3" Type="http://schemas.openxmlformats.org/officeDocument/2006/relationships/image" Target="../media/image3.png"/><Relationship Id="rId7"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console.cloud.google.com/bigquery?sq=300605721506:27ac021a91b54a90be75c04ad610d82d&amp;project=cadiovas-diseases-risk-factors&amp;ws=!1m4!1m3!8m2!1s300605721506!2s27ac021a91b54a90be75c04ad610d82d" TargetMode="Externa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hyperlink" Target="file:///Users/admin/Dropbox/My%20Mac%20(pc-131-253.customer.ask4.lan)/Downloads/CVD%20AND%20RISK%20FACTORS%20DASHBOARD%20(1)%20(1).pdf" TargetMode="External"/><Relationship Id="rId7" Type="http://schemas.openxmlformats.org/officeDocument/2006/relationships/hyperlink" Target="file:///Users/admin/Dropbox/My%20Mac%20(pc-131-253.customer.ask4.lan)/Downloads/CVD%20AND%20RISK%20FACTORS%20DASHBOARD%20(1).pdf"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file:///Users/admin/Dropbox/My%20Mac%20(pc-131-253.customer.ask4.lan)/Downloads/CVD%20AND%20RISK%20FACTORS%20DASHBOARD.pdf" TargetMode="External"/><Relationship Id="rId5"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
          <p:cNvSpPr txBox="1"/>
          <p:nvPr/>
        </p:nvSpPr>
        <p:spPr>
          <a:xfrm>
            <a:off x="958672" y="29622"/>
            <a:ext cx="7226655" cy="55399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000"/>
              <a:buFont typeface="Arial"/>
              <a:buNone/>
            </a:pPr>
            <a:r>
              <a:rPr lang="en-GB" sz="3000" b="1" i="0" u="none" strike="noStrike" cap="none">
                <a:solidFill>
                  <a:srgbClr val="000000"/>
                </a:solidFill>
                <a:latin typeface="Calibri"/>
                <a:ea typeface="Calibri"/>
                <a:cs typeface="Calibri"/>
                <a:sym typeface="Calibri"/>
              </a:rPr>
              <a:t>Data Bootcamp Final Project Presentation </a:t>
            </a:r>
            <a:endParaRPr sz="3000" b="1" i="0" u="none" strike="noStrike" cap="none">
              <a:solidFill>
                <a:srgbClr val="000000"/>
              </a:solidFill>
              <a:latin typeface="Calibri"/>
              <a:ea typeface="Calibri"/>
              <a:cs typeface="Calibri"/>
              <a:sym typeface="Calibri"/>
            </a:endParaRPr>
          </a:p>
        </p:txBody>
      </p:sp>
      <p:pic>
        <p:nvPicPr>
          <p:cNvPr id="106" name="Google Shape;106;p1"/>
          <p:cNvPicPr preferRelativeResize="0"/>
          <p:nvPr/>
        </p:nvPicPr>
        <p:blipFill>
          <a:blip r:embed="rId3">
            <a:alphaModFix/>
          </a:blip>
          <a:stretch>
            <a:fillRect/>
          </a:stretch>
        </p:blipFill>
        <p:spPr>
          <a:xfrm>
            <a:off x="0" y="4276725"/>
            <a:ext cx="9144001" cy="866775"/>
          </a:xfrm>
          <a:prstGeom prst="rect">
            <a:avLst/>
          </a:prstGeom>
          <a:noFill/>
          <a:ln>
            <a:noFill/>
          </a:ln>
        </p:spPr>
      </p:pic>
      <p:sp>
        <p:nvSpPr>
          <p:cNvPr id="3" name="TextBox 2">
            <a:extLst>
              <a:ext uri="{FF2B5EF4-FFF2-40B4-BE49-F238E27FC236}">
                <a16:creationId xmlns:a16="http://schemas.microsoft.com/office/drawing/2014/main" id="{839AE30E-4817-CD54-CF87-15351C0CB17C}"/>
              </a:ext>
            </a:extLst>
          </p:cNvPr>
          <p:cNvSpPr txBox="1"/>
          <p:nvPr/>
        </p:nvSpPr>
        <p:spPr>
          <a:xfrm>
            <a:off x="555172" y="1156373"/>
            <a:ext cx="8077200" cy="2800767"/>
          </a:xfrm>
          <a:prstGeom prst="rect">
            <a:avLst/>
          </a:prstGeom>
          <a:noFill/>
        </p:spPr>
        <p:txBody>
          <a:bodyPr wrap="square" rtlCol="0">
            <a:spAutoFit/>
          </a:bodyPr>
          <a:lstStyle/>
          <a:p>
            <a:r>
              <a:rPr lang="en-US" dirty="0"/>
              <a:t>                  </a:t>
            </a:r>
          </a:p>
          <a:p>
            <a:pPr algn="ctr"/>
            <a:r>
              <a:rPr lang="en-US" sz="1800" dirty="0"/>
              <a:t>IDENTIFYING TRENDS IN CARDIOVASCULAR DISEASES (CVD) AND RISK FACTORS</a:t>
            </a:r>
          </a:p>
          <a:p>
            <a:pPr algn="ctr"/>
            <a:endParaRPr lang="en-US" sz="1800" dirty="0"/>
          </a:p>
          <a:p>
            <a:pPr algn="ctr"/>
            <a:r>
              <a:rPr lang="en-US" sz="1800" dirty="0"/>
              <a:t>BY</a:t>
            </a:r>
          </a:p>
          <a:p>
            <a:pPr algn="ctr"/>
            <a:endParaRPr lang="en-US" sz="1800" dirty="0"/>
          </a:p>
          <a:p>
            <a:pPr algn="ctr"/>
            <a:r>
              <a:rPr lang="en-US" sz="1800" b="1" dirty="0"/>
              <a:t>OLUBUNMI AKINKUOTU</a:t>
            </a:r>
          </a:p>
          <a:p>
            <a:pPr algn="ctr"/>
            <a:endParaRPr lang="en-US" sz="1800" dirty="0"/>
          </a:p>
          <a:p>
            <a:pPr algn="ctr"/>
            <a:r>
              <a:rPr lang="en-US" sz="1800" dirty="0"/>
              <a:t>GITHUB - https://</a:t>
            </a:r>
            <a:r>
              <a:rPr lang="en-US" sz="1800" dirty="0" err="1"/>
              <a:t>github.com</a:t>
            </a:r>
            <a:r>
              <a:rPr lang="en-US" sz="1800" dirty="0"/>
              <a:t>/OLUBUNMIAKINKUOTU/BOOTCAMP-FINAL-PROJECT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7" name="Google Shape;167;p11" descr="A picture containing text&#10;&#10;Description automatically generated"/>
          <p:cNvPicPr preferRelativeResize="0"/>
          <p:nvPr/>
        </p:nvPicPr>
        <p:blipFill rotWithShape="1">
          <a:blip r:embed="rId3">
            <a:alphaModFix/>
          </a:blip>
          <a:srcRect/>
          <a:stretch/>
        </p:blipFill>
        <p:spPr>
          <a:xfrm>
            <a:off x="7000085" y="4674775"/>
            <a:ext cx="419905" cy="465421"/>
          </a:xfrm>
          <a:prstGeom prst="rect">
            <a:avLst/>
          </a:prstGeom>
          <a:noFill/>
          <a:ln>
            <a:noFill/>
          </a:ln>
        </p:spPr>
      </p:pic>
      <p:pic>
        <p:nvPicPr>
          <p:cNvPr id="168" name="Google Shape;168;p11"/>
          <p:cNvPicPr preferRelativeResize="0"/>
          <p:nvPr/>
        </p:nvPicPr>
        <p:blipFill rotWithShape="1">
          <a:blip r:embed="rId4">
            <a:alphaModFix/>
          </a:blip>
          <a:srcRect/>
          <a:stretch/>
        </p:blipFill>
        <p:spPr>
          <a:xfrm>
            <a:off x="7538970" y="4585520"/>
            <a:ext cx="835518" cy="528358"/>
          </a:xfrm>
          <a:prstGeom prst="rect">
            <a:avLst/>
          </a:prstGeom>
          <a:noFill/>
          <a:ln>
            <a:noFill/>
          </a:ln>
        </p:spPr>
      </p:pic>
      <p:pic>
        <p:nvPicPr>
          <p:cNvPr id="169" name="Google Shape;169;p11"/>
          <p:cNvPicPr preferRelativeResize="0"/>
          <p:nvPr/>
        </p:nvPicPr>
        <p:blipFill rotWithShape="1">
          <a:blip r:embed="rId5">
            <a:alphaModFix/>
          </a:blip>
          <a:srcRect/>
          <a:stretch/>
        </p:blipFill>
        <p:spPr>
          <a:xfrm>
            <a:off x="8466278" y="4688681"/>
            <a:ext cx="641292" cy="458281"/>
          </a:xfrm>
          <a:prstGeom prst="rect">
            <a:avLst/>
          </a:prstGeom>
          <a:noFill/>
          <a:ln>
            <a:noFill/>
          </a:ln>
        </p:spPr>
      </p:pic>
      <p:pic>
        <p:nvPicPr>
          <p:cNvPr id="170" name="Google Shape;170;p11"/>
          <p:cNvPicPr preferRelativeResize="0"/>
          <p:nvPr/>
        </p:nvPicPr>
        <p:blipFill>
          <a:blip r:embed="rId6">
            <a:alphaModFix/>
          </a:blip>
          <a:stretch>
            <a:fillRect/>
          </a:stretch>
        </p:blipFill>
        <p:spPr>
          <a:xfrm>
            <a:off x="0" y="4499975"/>
            <a:ext cx="9144000" cy="643525"/>
          </a:xfrm>
          <a:prstGeom prst="rect">
            <a:avLst/>
          </a:prstGeom>
          <a:noFill/>
          <a:ln>
            <a:noFill/>
          </a:ln>
        </p:spPr>
      </p:pic>
      <p:pic>
        <p:nvPicPr>
          <p:cNvPr id="172" name="Google Shape;172;p11"/>
          <p:cNvPicPr preferRelativeResize="0"/>
          <p:nvPr/>
        </p:nvPicPr>
        <p:blipFill>
          <a:blip r:embed="rId7">
            <a:alphaModFix/>
          </a:blip>
          <a:stretch>
            <a:fillRect/>
          </a:stretch>
        </p:blipFill>
        <p:spPr>
          <a:xfrm>
            <a:off x="0" y="4276725"/>
            <a:ext cx="9144001" cy="866775"/>
          </a:xfrm>
          <a:prstGeom prst="rect">
            <a:avLst/>
          </a:prstGeom>
          <a:noFill/>
          <a:ln>
            <a:noFill/>
          </a:ln>
        </p:spPr>
      </p:pic>
      <p:sp>
        <p:nvSpPr>
          <p:cNvPr id="2" name="Rectangle 1">
            <a:extLst>
              <a:ext uri="{FF2B5EF4-FFF2-40B4-BE49-F238E27FC236}">
                <a16:creationId xmlns:a16="http://schemas.microsoft.com/office/drawing/2014/main" id="{DAFA7908-4E8B-ED61-0165-F49A49ABDBB6}"/>
              </a:ext>
            </a:extLst>
          </p:cNvPr>
          <p:cNvSpPr/>
          <p:nvPr/>
        </p:nvSpPr>
        <p:spPr>
          <a:xfrm>
            <a:off x="2120348" y="360234"/>
            <a:ext cx="4518991" cy="1754326"/>
          </a:xfrm>
          <a:prstGeom prst="rect">
            <a:avLst/>
          </a:prstGeom>
          <a:noFill/>
        </p:spPr>
        <p:txBody>
          <a:bodyPr wrap="square" lIns="91440" tIns="45720" rIns="91440" bIns="45720">
            <a:spAutoFit/>
          </a:bodyPr>
          <a:lstStyle/>
          <a:p>
            <a:pPr algn="ctr"/>
            <a:r>
              <a:rPr lang="en-GB"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QUESTIONS ?</a:t>
            </a:r>
            <a:endParaRPr lang="en-GB"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pic>
        <p:nvPicPr>
          <p:cNvPr id="6" name="Picture 5" descr="A picture containing diagram&#10;&#10;Description automatically generated">
            <a:extLst>
              <a:ext uri="{FF2B5EF4-FFF2-40B4-BE49-F238E27FC236}">
                <a16:creationId xmlns:a16="http://schemas.microsoft.com/office/drawing/2014/main" id="{0E7F8628-8A8D-4935-DD65-A7CDEB6D0F67}"/>
              </a:ext>
            </a:extLst>
          </p:cNvPr>
          <p:cNvPicPr>
            <a:picLocks noChangeAspect="1"/>
          </p:cNvPicPr>
          <p:nvPr/>
        </p:nvPicPr>
        <p:blipFill>
          <a:blip r:embed="rId8"/>
          <a:stretch>
            <a:fillRect/>
          </a:stretch>
        </p:blipFill>
        <p:spPr>
          <a:xfrm>
            <a:off x="3109843" y="2287731"/>
            <a:ext cx="2540000" cy="1905000"/>
          </a:xfrm>
          <a:prstGeom prst="rect">
            <a:avLst/>
          </a:prstGeom>
        </p:spPr>
      </p:pic>
    </p:spTree>
    <p:extLst>
      <p:ext uri="{BB962C8B-B14F-4D97-AF65-F5344CB8AC3E}">
        <p14:creationId xmlns:p14="http://schemas.microsoft.com/office/powerpoint/2010/main" val="691338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85000"/>
              </a:lnSpc>
              <a:spcBef>
                <a:spcPts val="0"/>
              </a:spcBef>
              <a:spcAft>
                <a:spcPts val="0"/>
              </a:spcAft>
              <a:buClr>
                <a:srgbClr val="3F3F3F"/>
              </a:buClr>
              <a:buSzPts val="3111"/>
              <a:buFont typeface="Calibri"/>
              <a:buNone/>
            </a:pPr>
            <a:r>
              <a:rPr lang="en-GB" sz="3000" b="1"/>
              <a:t>About Me</a:t>
            </a:r>
            <a:endParaRPr sz="3000" b="1"/>
          </a:p>
        </p:txBody>
      </p:sp>
      <p:pic>
        <p:nvPicPr>
          <p:cNvPr id="112" name="Google Shape;112;p2"/>
          <p:cNvPicPr preferRelativeResize="0"/>
          <p:nvPr/>
        </p:nvPicPr>
        <p:blipFill>
          <a:blip r:embed="rId3">
            <a:alphaModFix/>
          </a:blip>
          <a:stretch>
            <a:fillRect/>
          </a:stretch>
        </p:blipFill>
        <p:spPr>
          <a:xfrm>
            <a:off x="0" y="4576175"/>
            <a:ext cx="9144000" cy="643525"/>
          </a:xfrm>
          <a:prstGeom prst="rect">
            <a:avLst/>
          </a:prstGeom>
          <a:noFill/>
          <a:ln>
            <a:noFill/>
          </a:ln>
        </p:spPr>
      </p:pic>
      <p:pic>
        <p:nvPicPr>
          <p:cNvPr id="113" name="Google Shape;113;p2"/>
          <p:cNvPicPr preferRelativeResize="0"/>
          <p:nvPr/>
        </p:nvPicPr>
        <p:blipFill>
          <a:blip r:embed="rId4">
            <a:alphaModFix/>
          </a:blip>
          <a:stretch>
            <a:fillRect/>
          </a:stretch>
        </p:blipFill>
        <p:spPr>
          <a:xfrm>
            <a:off x="0" y="4352925"/>
            <a:ext cx="9144001" cy="866775"/>
          </a:xfrm>
          <a:prstGeom prst="rect">
            <a:avLst/>
          </a:prstGeom>
          <a:noFill/>
          <a:ln>
            <a:noFill/>
          </a:ln>
        </p:spPr>
      </p:pic>
      <p:sp>
        <p:nvSpPr>
          <p:cNvPr id="5" name="TextBox 4">
            <a:extLst>
              <a:ext uri="{FF2B5EF4-FFF2-40B4-BE49-F238E27FC236}">
                <a16:creationId xmlns:a16="http://schemas.microsoft.com/office/drawing/2014/main" id="{9EC2B24D-093A-5D27-67D5-904A7C42C151}"/>
              </a:ext>
            </a:extLst>
          </p:cNvPr>
          <p:cNvSpPr txBox="1"/>
          <p:nvPr/>
        </p:nvSpPr>
        <p:spPr>
          <a:xfrm>
            <a:off x="424544" y="1894114"/>
            <a:ext cx="7990114" cy="1815882"/>
          </a:xfrm>
          <a:prstGeom prst="rect">
            <a:avLst/>
          </a:prstGeom>
          <a:noFill/>
        </p:spPr>
        <p:txBody>
          <a:bodyPr wrap="square" rtlCol="0">
            <a:spAutoFit/>
          </a:bodyPr>
          <a:lstStyle/>
          <a:p>
            <a:r>
              <a:rPr lang="en-US" dirty="0"/>
              <a:t>Background: Microbiology, Public Health</a:t>
            </a:r>
          </a:p>
          <a:p>
            <a:endParaRPr lang="en-US" dirty="0"/>
          </a:p>
          <a:p>
            <a:r>
              <a:rPr lang="en-US" dirty="0"/>
              <a:t>Experience: Healthcare</a:t>
            </a:r>
          </a:p>
          <a:p>
            <a:endParaRPr lang="en-US" dirty="0"/>
          </a:p>
          <a:p>
            <a:r>
              <a:rPr lang="en-US" dirty="0"/>
              <a:t>Motivation for transitioning: </a:t>
            </a:r>
            <a:r>
              <a:rPr lang="en-GB" sz="1400" dirty="0"/>
              <a:t>I was first introduced to the concept of data analytic during my Masters in Public Health, I realized how versatile the field is and how I can be a clinical/healthcare data analyst. This piqued my interest and I have since then picked up so many skills especially on this bootcamp</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85000"/>
              </a:lnSpc>
              <a:spcBef>
                <a:spcPts val="0"/>
              </a:spcBef>
              <a:spcAft>
                <a:spcPts val="0"/>
              </a:spcAft>
              <a:buClr>
                <a:srgbClr val="3F3F3F"/>
              </a:buClr>
              <a:buSzPts val="3111"/>
              <a:buFont typeface="Calibri"/>
              <a:buNone/>
            </a:pPr>
            <a:r>
              <a:rPr lang="en-GB" sz="3000" b="1"/>
              <a:t>My Project  - Objectives</a:t>
            </a:r>
            <a:endParaRPr sz="3000" b="1"/>
          </a:p>
        </p:txBody>
      </p:sp>
      <p:pic>
        <p:nvPicPr>
          <p:cNvPr id="119" name="Google Shape;119;p5"/>
          <p:cNvPicPr preferRelativeResize="0"/>
          <p:nvPr/>
        </p:nvPicPr>
        <p:blipFill>
          <a:blip r:embed="rId3">
            <a:alphaModFix/>
          </a:blip>
          <a:stretch>
            <a:fillRect/>
          </a:stretch>
        </p:blipFill>
        <p:spPr>
          <a:xfrm>
            <a:off x="0" y="4499975"/>
            <a:ext cx="9144000" cy="643525"/>
          </a:xfrm>
          <a:prstGeom prst="rect">
            <a:avLst/>
          </a:prstGeom>
          <a:noFill/>
          <a:ln>
            <a:noFill/>
          </a:ln>
        </p:spPr>
      </p:pic>
      <p:pic>
        <p:nvPicPr>
          <p:cNvPr id="120" name="Google Shape;120;p5"/>
          <p:cNvPicPr preferRelativeResize="0"/>
          <p:nvPr/>
        </p:nvPicPr>
        <p:blipFill>
          <a:blip r:embed="rId4">
            <a:alphaModFix/>
          </a:blip>
          <a:stretch>
            <a:fillRect/>
          </a:stretch>
        </p:blipFill>
        <p:spPr>
          <a:xfrm>
            <a:off x="0" y="4276725"/>
            <a:ext cx="9144001" cy="866775"/>
          </a:xfrm>
          <a:prstGeom prst="rect">
            <a:avLst/>
          </a:prstGeom>
          <a:noFill/>
          <a:ln>
            <a:noFill/>
          </a:ln>
        </p:spPr>
      </p:pic>
      <p:sp>
        <p:nvSpPr>
          <p:cNvPr id="2" name="TextBox 1">
            <a:extLst>
              <a:ext uri="{FF2B5EF4-FFF2-40B4-BE49-F238E27FC236}">
                <a16:creationId xmlns:a16="http://schemas.microsoft.com/office/drawing/2014/main" id="{FB51E828-2ED0-EA4D-B287-BC9009D5E0A0}"/>
              </a:ext>
            </a:extLst>
          </p:cNvPr>
          <p:cNvSpPr txBox="1"/>
          <p:nvPr/>
        </p:nvSpPr>
        <p:spPr>
          <a:xfrm>
            <a:off x="800100" y="1523840"/>
            <a:ext cx="6868885" cy="2462213"/>
          </a:xfrm>
          <a:prstGeom prst="rect">
            <a:avLst/>
          </a:prstGeom>
          <a:noFill/>
        </p:spPr>
        <p:txBody>
          <a:bodyPr wrap="square" rtlCol="0">
            <a:spAutoFit/>
          </a:bodyPr>
          <a:lstStyle/>
          <a:p>
            <a:pPr marL="285750" indent="-285750" algn="l">
              <a:buFont typeface="Wingdings" pitchFamily="2" charset="2"/>
              <a:buChar char="ü"/>
            </a:pPr>
            <a:r>
              <a:rPr lang="en-GB" b="0" i="0" dirty="0">
                <a:solidFill>
                  <a:srgbClr val="222222"/>
                </a:solidFill>
                <a:effectLst/>
                <a:latin typeface="Helvetica" pitchFamily="2" charset="0"/>
              </a:rPr>
              <a:t>What is the prevalence of cardiovascular diseases in the population represented by this dataset?</a:t>
            </a:r>
          </a:p>
          <a:p>
            <a:pPr marL="285750" indent="-285750" algn="l">
              <a:buFont typeface="Wingdings" pitchFamily="2" charset="2"/>
              <a:buChar char="ü"/>
            </a:pPr>
            <a:endParaRPr lang="en-GB" dirty="0">
              <a:solidFill>
                <a:srgbClr val="222222"/>
              </a:solidFill>
              <a:latin typeface="Helvetica" pitchFamily="2" charset="0"/>
            </a:endParaRPr>
          </a:p>
          <a:p>
            <a:pPr algn="l"/>
            <a:endParaRPr lang="en-GB" b="0" i="0" dirty="0">
              <a:solidFill>
                <a:srgbClr val="222222"/>
              </a:solidFill>
              <a:effectLst/>
              <a:latin typeface="Helvetica" pitchFamily="2" charset="0"/>
            </a:endParaRPr>
          </a:p>
          <a:p>
            <a:pPr marL="285750" indent="-285750" algn="l">
              <a:buFont typeface="Wingdings" pitchFamily="2" charset="2"/>
              <a:buChar char="ü"/>
            </a:pPr>
            <a:r>
              <a:rPr lang="en-GB" b="0" i="0" dirty="0">
                <a:solidFill>
                  <a:srgbClr val="222222"/>
                </a:solidFill>
                <a:effectLst/>
                <a:latin typeface="Helvetica" pitchFamily="2" charset="0"/>
              </a:rPr>
              <a:t>What is the distribution of age and gender in the population, and is there a correlation between age/gender and the prevalence of cardiovascular diseases?</a:t>
            </a:r>
          </a:p>
          <a:p>
            <a:pPr marL="285750" indent="-285750" algn="l">
              <a:buFont typeface="Wingdings" pitchFamily="2" charset="2"/>
              <a:buChar char="ü"/>
            </a:pPr>
            <a:endParaRPr lang="en-GB" dirty="0">
              <a:solidFill>
                <a:srgbClr val="222222"/>
              </a:solidFill>
              <a:latin typeface="Helvetica" pitchFamily="2" charset="0"/>
            </a:endParaRPr>
          </a:p>
          <a:p>
            <a:pPr marL="285750" indent="-285750" algn="l">
              <a:buFont typeface="Wingdings" pitchFamily="2" charset="2"/>
              <a:buChar char="ü"/>
            </a:pPr>
            <a:endParaRPr lang="en-GB" b="0" i="0" dirty="0">
              <a:solidFill>
                <a:srgbClr val="222222"/>
              </a:solidFill>
              <a:effectLst/>
              <a:latin typeface="Helvetica" pitchFamily="2" charset="0"/>
            </a:endParaRPr>
          </a:p>
          <a:p>
            <a:pPr marL="285750" indent="-285750" algn="l">
              <a:buFont typeface="Wingdings" pitchFamily="2" charset="2"/>
              <a:buChar char="ü"/>
            </a:pPr>
            <a:r>
              <a:rPr lang="en-GB" b="0" i="0" dirty="0">
                <a:solidFill>
                  <a:srgbClr val="222222"/>
                </a:solidFill>
                <a:effectLst/>
                <a:latin typeface="Helvetica" pitchFamily="2" charset="0"/>
              </a:rPr>
              <a:t>What is the relationship between several risk factors such as Smoking, BMI, blood pressure, glucose level, Cholesterol level  </a:t>
            </a:r>
            <a:r>
              <a:rPr lang="en-GB" dirty="0">
                <a:solidFill>
                  <a:srgbClr val="222222"/>
                </a:solidFill>
                <a:latin typeface="Helvetica" pitchFamily="2" charset="0"/>
              </a:rPr>
              <a:t>and</a:t>
            </a:r>
            <a:r>
              <a:rPr lang="en-GB" b="0" i="0" dirty="0">
                <a:solidFill>
                  <a:srgbClr val="222222"/>
                </a:solidFill>
                <a:effectLst/>
                <a:latin typeface="Helvetica" pitchFamily="2" charset="0"/>
              </a:rPr>
              <a:t> the prevalence of cardiovascular diseases?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g1784ed9920d_0_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85000"/>
              </a:lnSpc>
              <a:spcBef>
                <a:spcPts val="0"/>
              </a:spcBef>
              <a:spcAft>
                <a:spcPts val="0"/>
              </a:spcAft>
              <a:buClr>
                <a:srgbClr val="3F3F3F"/>
              </a:buClr>
              <a:buSzPts val="3111"/>
              <a:buFont typeface="Calibri"/>
              <a:buNone/>
            </a:pPr>
            <a:r>
              <a:rPr lang="en-GB" sz="3000" b="1" dirty="0"/>
              <a:t>My Project  - Excel Findings</a:t>
            </a:r>
            <a:endParaRPr sz="3000" b="1" dirty="0"/>
          </a:p>
        </p:txBody>
      </p:sp>
      <p:pic>
        <p:nvPicPr>
          <p:cNvPr id="126" name="Google Shape;126;g1784ed9920d_0_0"/>
          <p:cNvPicPr preferRelativeResize="0"/>
          <p:nvPr/>
        </p:nvPicPr>
        <p:blipFill>
          <a:blip r:embed="rId3">
            <a:alphaModFix/>
          </a:blip>
          <a:stretch>
            <a:fillRect/>
          </a:stretch>
        </p:blipFill>
        <p:spPr>
          <a:xfrm>
            <a:off x="0" y="4499975"/>
            <a:ext cx="9144000" cy="643525"/>
          </a:xfrm>
          <a:prstGeom prst="rect">
            <a:avLst/>
          </a:prstGeom>
          <a:noFill/>
          <a:ln>
            <a:noFill/>
          </a:ln>
        </p:spPr>
      </p:pic>
      <p:pic>
        <p:nvPicPr>
          <p:cNvPr id="127" name="Google Shape;127;g1784ed9920d_0_0"/>
          <p:cNvPicPr preferRelativeResize="0"/>
          <p:nvPr/>
        </p:nvPicPr>
        <p:blipFill>
          <a:blip r:embed="rId4">
            <a:alphaModFix/>
          </a:blip>
          <a:stretch>
            <a:fillRect/>
          </a:stretch>
        </p:blipFill>
        <p:spPr>
          <a:xfrm>
            <a:off x="0" y="4276725"/>
            <a:ext cx="9144001" cy="866775"/>
          </a:xfrm>
          <a:prstGeom prst="rect">
            <a:avLst/>
          </a:prstGeom>
          <a:noFill/>
          <a:ln>
            <a:noFill/>
          </a:ln>
        </p:spPr>
      </p:pic>
      <p:graphicFrame>
        <p:nvGraphicFramePr>
          <p:cNvPr id="2" name="Table 1">
            <a:extLst>
              <a:ext uri="{FF2B5EF4-FFF2-40B4-BE49-F238E27FC236}">
                <a16:creationId xmlns:a16="http://schemas.microsoft.com/office/drawing/2014/main" id="{AFA7D033-797C-1CAD-2E94-ACA0962B83F1}"/>
              </a:ext>
            </a:extLst>
          </p:cNvPr>
          <p:cNvGraphicFramePr>
            <a:graphicFrameLocks noGrp="1"/>
          </p:cNvGraphicFramePr>
          <p:nvPr>
            <p:extLst>
              <p:ext uri="{D42A27DB-BD31-4B8C-83A1-F6EECF244321}">
                <p14:modId xmlns:p14="http://schemas.microsoft.com/office/powerpoint/2010/main" val="3331799541"/>
              </p:ext>
            </p:extLst>
          </p:nvPr>
        </p:nvGraphicFramePr>
        <p:xfrm>
          <a:off x="2917370" y="1657684"/>
          <a:ext cx="5529946" cy="2688948"/>
        </p:xfrm>
        <a:graphic>
          <a:graphicData uri="http://schemas.openxmlformats.org/drawingml/2006/table">
            <a:tbl>
              <a:tblPr>
                <a:tableStyleId>{5C22544A-7EE6-4342-B048-85BDC9FD1C3A}</a:tableStyleId>
              </a:tblPr>
              <a:tblGrid>
                <a:gridCol w="852520">
                  <a:extLst>
                    <a:ext uri="{9D8B030D-6E8A-4147-A177-3AD203B41FA5}">
                      <a16:colId xmlns:a16="http://schemas.microsoft.com/office/drawing/2014/main" val="1819569611"/>
                    </a:ext>
                  </a:extLst>
                </a:gridCol>
                <a:gridCol w="1267346">
                  <a:extLst>
                    <a:ext uri="{9D8B030D-6E8A-4147-A177-3AD203B41FA5}">
                      <a16:colId xmlns:a16="http://schemas.microsoft.com/office/drawing/2014/main" val="3286323217"/>
                    </a:ext>
                  </a:extLst>
                </a:gridCol>
                <a:gridCol w="852520">
                  <a:extLst>
                    <a:ext uri="{9D8B030D-6E8A-4147-A177-3AD203B41FA5}">
                      <a16:colId xmlns:a16="http://schemas.microsoft.com/office/drawing/2014/main" val="938142043"/>
                    </a:ext>
                  </a:extLst>
                </a:gridCol>
                <a:gridCol w="852520">
                  <a:extLst>
                    <a:ext uri="{9D8B030D-6E8A-4147-A177-3AD203B41FA5}">
                      <a16:colId xmlns:a16="http://schemas.microsoft.com/office/drawing/2014/main" val="4031060936"/>
                    </a:ext>
                  </a:extLst>
                </a:gridCol>
                <a:gridCol w="852520">
                  <a:extLst>
                    <a:ext uri="{9D8B030D-6E8A-4147-A177-3AD203B41FA5}">
                      <a16:colId xmlns:a16="http://schemas.microsoft.com/office/drawing/2014/main" val="4037321477"/>
                    </a:ext>
                  </a:extLst>
                </a:gridCol>
                <a:gridCol w="852520">
                  <a:extLst>
                    <a:ext uri="{9D8B030D-6E8A-4147-A177-3AD203B41FA5}">
                      <a16:colId xmlns:a16="http://schemas.microsoft.com/office/drawing/2014/main" val="428215840"/>
                    </a:ext>
                  </a:extLst>
                </a:gridCol>
              </a:tblGrid>
              <a:tr h="136212">
                <a:tc>
                  <a:txBody>
                    <a:bodyPr/>
                    <a:lstStyle/>
                    <a:p>
                      <a:pPr algn="l" fontAlgn="b"/>
                      <a:endParaRPr lang="en-GB"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GB" sz="1200" u="none" strike="noStrike">
                          <a:effectLst/>
                        </a:rPr>
                        <a:t>MIN (AGE)</a:t>
                      </a:r>
                      <a:endParaRPr lang="en-GB"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GB" sz="12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GB" sz="1200" u="none" strike="noStrike">
                          <a:effectLst/>
                        </a:rPr>
                        <a:t>30</a:t>
                      </a:r>
                      <a:endParaRPr lang="en-GB"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GB"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GB" sz="12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085947687"/>
                  </a:ext>
                </a:extLst>
              </a:tr>
              <a:tr h="136212">
                <a:tc>
                  <a:txBody>
                    <a:bodyPr/>
                    <a:lstStyle/>
                    <a:p>
                      <a:pPr algn="l" fontAlgn="b"/>
                      <a:endParaRPr lang="en-GB"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GB" sz="1200" u="none" strike="noStrike">
                          <a:effectLst/>
                        </a:rPr>
                        <a:t>MAX (AGE)</a:t>
                      </a:r>
                      <a:endParaRPr lang="en-GB"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GB" sz="12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GB" sz="1200" u="none" strike="noStrike">
                          <a:effectLst/>
                        </a:rPr>
                        <a:t>65</a:t>
                      </a:r>
                      <a:endParaRPr lang="en-GB"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GB"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GB" sz="12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85713"/>
                  </a:ext>
                </a:extLst>
              </a:tr>
              <a:tr h="272424">
                <a:tc>
                  <a:txBody>
                    <a:bodyPr/>
                    <a:lstStyle/>
                    <a:p>
                      <a:pPr algn="l" fontAlgn="b"/>
                      <a:endParaRPr lang="en-GB"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GB" sz="1200" u="none" strike="noStrike">
                          <a:effectLst/>
                        </a:rPr>
                        <a:t>AVERAGE AGE</a:t>
                      </a:r>
                      <a:endParaRPr lang="en-GB"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GB" sz="12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GB" sz="1200" u="none" strike="noStrike" dirty="0">
                          <a:effectLst/>
                        </a:rPr>
                        <a:t>53.3031571</a:t>
                      </a:r>
                      <a:endParaRPr lang="en-GB" sz="12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GB" sz="1200" u="none" strike="noStrike">
                          <a:effectLst/>
                        </a:rPr>
                        <a:t>53</a:t>
                      </a:r>
                      <a:endParaRPr lang="en-GB"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GB" sz="12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1337921"/>
                  </a:ext>
                </a:extLst>
              </a:tr>
              <a:tr h="272424">
                <a:tc>
                  <a:txBody>
                    <a:bodyPr/>
                    <a:lstStyle/>
                    <a:p>
                      <a:pPr algn="l" fontAlgn="b"/>
                      <a:endParaRPr lang="en-GB"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GB" sz="1200" u="none" strike="noStrike">
                          <a:effectLst/>
                        </a:rPr>
                        <a:t>AVERAGE BMI</a:t>
                      </a:r>
                      <a:endParaRPr lang="en-GB"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GB" sz="12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GB" sz="1200" u="none" strike="noStrike">
                          <a:effectLst/>
                        </a:rPr>
                        <a:t>27.56</a:t>
                      </a:r>
                      <a:endParaRPr lang="en-GB"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GB"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GB" sz="12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440275680"/>
                  </a:ext>
                </a:extLst>
              </a:tr>
              <a:tr h="136212">
                <a:tc>
                  <a:txBody>
                    <a:bodyPr/>
                    <a:lstStyle/>
                    <a:p>
                      <a:pPr algn="l" fontAlgn="b"/>
                      <a:endParaRPr lang="en-GB"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GB"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GB"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GB"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GB"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GB" sz="12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23219377"/>
                  </a:ext>
                </a:extLst>
              </a:tr>
              <a:tr h="136212">
                <a:tc>
                  <a:txBody>
                    <a:bodyPr/>
                    <a:lstStyle/>
                    <a:p>
                      <a:pPr algn="l" fontAlgn="b"/>
                      <a:endParaRPr lang="en-GB"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GB" sz="1200" u="none" strike="noStrike">
                          <a:effectLst/>
                        </a:rPr>
                        <a:t>COUNT</a:t>
                      </a:r>
                      <a:endParaRPr lang="en-GB"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GB"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GB"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GB"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GB" sz="12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684535012"/>
                  </a:ext>
                </a:extLst>
              </a:tr>
              <a:tr h="272424">
                <a:tc>
                  <a:txBody>
                    <a:bodyPr/>
                    <a:lstStyle/>
                    <a:p>
                      <a:pPr algn="l" fontAlgn="b"/>
                      <a:endParaRPr lang="en-GB"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GB" sz="1200" u="none" strike="noStrike">
                          <a:effectLst/>
                        </a:rPr>
                        <a:t>GENDER </a:t>
                      </a:r>
                      <a:endParaRPr lang="en-GB"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GB" sz="1200" u="none" strike="noStrike">
                          <a:effectLst/>
                        </a:rPr>
                        <a:t>FEMALE</a:t>
                      </a:r>
                      <a:endParaRPr lang="en-GB" sz="12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GB" sz="1200" u="none" strike="noStrike">
                          <a:effectLst/>
                        </a:rPr>
                        <a:t>24470</a:t>
                      </a:r>
                      <a:endParaRPr lang="en-GB"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GB"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GB" sz="12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442934679"/>
                  </a:ext>
                </a:extLst>
              </a:tr>
              <a:tr h="136212">
                <a:tc>
                  <a:txBody>
                    <a:bodyPr/>
                    <a:lstStyle/>
                    <a:p>
                      <a:pPr algn="l" fontAlgn="b"/>
                      <a:endParaRPr lang="en-GB"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GB"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GB" sz="1200" u="none" strike="noStrike">
                          <a:effectLst/>
                        </a:rPr>
                        <a:t>MALE </a:t>
                      </a:r>
                      <a:endParaRPr lang="en-GB" sz="12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GB" sz="1200" u="none" strike="noStrike">
                          <a:effectLst/>
                        </a:rPr>
                        <a:t>45530</a:t>
                      </a:r>
                      <a:endParaRPr lang="en-GB"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GB"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GB" sz="12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303269212"/>
                  </a:ext>
                </a:extLst>
              </a:tr>
              <a:tr h="136212">
                <a:tc>
                  <a:txBody>
                    <a:bodyPr/>
                    <a:lstStyle/>
                    <a:p>
                      <a:pPr algn="l" fontAlgn="b"/>
                      <a:endParaRPr lang="en-GB"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GB"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GB"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GB"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GB"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GB" sz="12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270457637"/>
                  </a:ext>
                </a:extLst>
              </a:tr>
              <a:tr h="272424">
                <a:tc>
                  <a:txBody>
                    <a:bodyPr/>
                    <a:lstStyle/>
                    <a:p>
                      <a:pPr algn="l" fontAlgn="b"/>
                      <a:endParaRPr lang="en-GB"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GB" sz="1200" u="none" strike="noStrike">
                          <a:effectLst/>
                        </a:rPr>
                        <a:t>CARDIO_DISEASES</a:t>
                      </a:r>
                      <a:endParaRPr lang="en-GB"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GB" sz="1200" u="none" strike="noStrike">
                          <a:effectLst/>
                        </a:rPr>
                        <a:t>PRESENT</a:t>
                      </a:r>
                      <a:endParaRPr lang="en-GB" sz="12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GB" sz="1200" u="none" strike="noStrike">
                          <a:effectLst/>
                        </a:rPr>
                        <a:t>34979</a:t>
                      </a:r>
                      <a:endParaRPr lang="en-GB"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GB"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GB" sz="12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26593071"/>
                  </a:ext>
                </a:extLst>
              </a:tr>
              <a:tr h="408636">
                <a:tc>
                  <a:txBody>
                    <a:bodyPr/>
                    <a:lstStyle/>
                    <a:p>
                      <a:pPr algn="l" fontAlgn="b"/>
                      <a:endParaRPr lang="en-GB"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GB" sz="12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GB" sz="1200" u="none" strike="noStrike">
                          <a:effectLst/>
                        </a:rPr>
                        <a:t>NOT PRESENT</a:t>
                      </a:r>
                      <a:endParaRPr lang="en-GB" sz="12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GB" sz="1200" u="none" strike="noStrike">
                          <a:effectLst/>
                        </a:rPr>
                        <a:t>35021</a:t>
                      </a:r>
                      <a:endParaRPr lang="en-GB"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GB"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GB" sz="12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363830480"/>
                  </a:ext>
                </a:extLst>
              </a:tr>
            </a:tbl>
          </a:graphicData>
        </a:graphic>
      </p:graphicFrame>
      <p:sp>
        <p:nvSpPr>
          <p:cNvPr id="4" name="TextBox 3">
            <a:extLst>
              <a:ext uri="{FF2B5EF4-FFF2-40B4-BE49-F238E27FC236}">
                <a16:creationId xmlns:a16="http://schemas.microsoft.com/office/drawing/2014/main" id="{44848CD3-4C9B-35D1-61FC-177D0BAFD65D}"/>
              </a:ext>
            </a:extLst>
          </p:cNvPr>
          <p:cNvSpPr txBox="1"/>
          <p:nvPr/>
        </p:nvSpPr>
        <p:spPr>
          <a:xfrm>
            <a:off x="152400" y="1405266"/>
            <a:ext cx="2764970" cy="3293209"/>
          </a:xfrm>
          <a:prstGeom prst="rect">
            <a:avLst/>
          </a:prstGeom>
          <a:noFill/>
        </p:spPr>
        <p:txBody>
          <a:bodyPr wrap="square" rtlCol="0">
            <a:spAutoFit/>
          </a:bodyPr>
          <a:lstStyle/>
          <a:p>
            <a:r>
              <a:rPr lang="en-US" sz="1200" dirty="0"/>
              <a:t>Excel formulas were used to</a:t>
            </a:r>
          </a:p>
          <a:p>
            <a:pPr marL="285750" indent="-285750" algn="l">
              <a:buFontTx/>
              <a:buChar char="-"/>
            </a:pPr>
            <a:r>
              <a:rPr lang="en-US" sz="1200" dirty="0"/>
              <a:t>Identify </a:t>
            </a:r>
            <a:r>
              <a:rPr lang="en-GB" sz="1200" b="0" i="0" dirty="0">
                <a:solidFill>
                  <a:srgbClr val="222222"/>
                </a:solidFill>
                <a:effectLst/>
                <a:latin typeface="Helvetica" pitchFamily="2" charset="0"/>
              </a:rPr>
              <a:t>the prevalence of cardiovascular diseases in the population represented by this dataset by highlighting the number of people who were reported </a:t>
            </a:r>
            <a:r>
              <a:rPr lang="en-GB" sz="1200" dirty="0">
                <a:solidFill>
                  <a:srgbClr val="222222"/>
                </a:solidFill>
                <a:latin typeface="Helvetica" pitchFamily="2" charset="0"/>
              </a:rPr>
              <a:t>to have CVD in the population</a:t>
            </a:r>
          </a:p>
          <a:p>
            <a:pPr algn="l"/>
            <a:r>
              <a:rPr lang="en-GB" sz="1200" dirty="0">
                <a:solidFill>
                  <a:srgbClr val="222222"/>
                </a:solidFill>
                <a:latin typeface="Helvetica" pitchFamily="2" charset="0"/>
              </a:rPr>
              <a:t>Other steps such as</a:t>
            </a:r>
          </a:p>
          <a:p>
            <a:pPr marL="285750" indent="-285750" algn="l">
              <a:buFont typeface="Arial" panose="020B0604020202020204" pitchFamily="34" charset="0"/>
              <a:buChar char="•"/>
            </a:pPr>
            <a:r>
              <a:rPr lang="en-GB" sz="1200" b="0" i="0" dirty="0">
                <a:solidFill>
                  <a:srgbClr val="222222"/>
                </a:solidFill>
                <a:effectLst/>
                <a:latin typeface="Helvetica" pitchFamily="2" charset="0"/>
              </a:rPr>
              <a:t>Count the distin</a:t>
            </a:r>
            <a:r>
              <a:rPr lang="en-GB" sz="1200" dirty="0">
                <a:solidFill>
                  <a:srgbClr val="222222"/>
                </a:solidFill>
                <a:latin typeface="Helvetica" pitchFamily="2" charset="0"/>
              </a:rPr>
              <a:t>ct gender in the data</a:t>
            </a:r>
          </a:p>
          <a:p>
            <a:pPr marL="285750" indent="-285750" algn="l">
              <a:buFont typeface="Arial" panose="020B0604020202020204" pitchFamily="34" charset="0"/>
              <a:buChar char="•"/>
            </a:pPr>
            <a:r>
              <a:rPr lang="en-GB" sz="1200" b="0" i="0" dirty="0">
                <a:solidFill>
                  <a:srgbClr val="222222"/>
                </a:solidFill>
                <a:effectLst/>
                <a:latin typeface="Helvetica" pitchFamily="2" charset="0"/>
              </a:rPr>
              <a:t>Identify min/max/Average age, Average BMI for better understanding of the data before further analysis</a:t>
            </a:r>
          </a:p>
          <a:p>
            <a:pPr marL="285750" indent="-285750" algn="l">
              <a:buFont typeface="Wingdings" pitchFamily="2" charset="2"/>
              <a:buChar char="ü"/>
            </a:pPr>
            <a:endParaRPr lang="en-GB" dirty="0">
              <a:solidFill>
                <a:srgbClr val="222222"/>
              </a:solidFill>
              <a:latin typeface="Helvetica" pitchFamily="2"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g1784ed9920d_0_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85000"/>
              </a:lnSpc>
              <a:spcBef>
                <a:spcPts val="0"/>
              </a:spcBef>
              <a:spcAft>
                <a:spcPts val="0"/>
              </a:spcAft>
              <a:buClr>
                <a:srgbClr val="3F3F3F"/>
              </a:buClr>
              <a:buSzPts val="3111"/>
              <a:buFont typeface="Calibri"/>
              <a:buNone/>
            </a:pPr>
            <a:r>
              <a:rPr lang="en-GB" sz="3000" b="1"/>
              <a:t>My Project  - SQL Analysis</a:t>
            </a:r>
            <a:endParaRPr sz="3000" b="1"/>
          </a:p>
        </p:txBody>
      </p:sp>
      <p:pic>
        <p:nvPicPr>
          <p:cNvPr id="133" name="Google Shape;133;g1784ed9920d_0_7"/>
          <p:cNvPicPr preferRelativeResize="0"/>
          <p:nvPr/>
        </p:nvPicPr>
        <p:blipFill>
          <a:blip r:embed="rId3">
            <a:alphaModFix/>
          </a:blip>
          <a:stretch>
            <a:fillRect/>
          </a:stretch>
        </p:blipFill>
        <p:spPr>
          <a:xfrm>
            <a:off x="0" y="4499975"/>
            <a:ext cx="9144000" cy="643525"/>
          </a:xfrm>
          <a:prstGeom prst="rect">
            <a:avLst/>
          </a:prstGeom>
          <a:noFill/>
          <a:ln>
            <a:noFill/>
          </a:ln>
        </p:spPr>
      </p:pic>
      <p:pic>
        <p:nvPicPr>
          <p:cNvPr id="134" name="Google Shape;134;g1784ed9920d_0_7"/>
          <p:cNvPicPr preferRelativeResize="0"/>
          <p:nvPr/>
        </p:nvPicPr>
        <p:blipFill>
          <a:blip r:embed="rId4">
            <a:alphaModFix/>
          </a:blip>
          <a:stretch>
            <a:fillRect/>
          </a:stretch>
        </p:blipFill>
        <p:spPr>
          <a:xfrm>
            <a:off x="0" y="4276725"/>
            <a:ext cx="9144001" cy="866775"/>
          </a:xfrm>
          <a:prstGeom prst="rect">
            <a:avLst/>
          </a:prstGeom>
          <a:noFill/>
          <a:ln>
            <a:noFill/>
          </a:ln>
        </p:spPr>
      </p:pic>
      <p:sp>
        <p:nvSpPr>
          <p:cNvPr id="4" name="TextBox 3">
            <a:extLst>
              <a:ext uri="{FF2B5EF4-FFF2-40B4-BE49-F238E27FC236}">
                <a16:creationId xmlns:a16="http://schemas.microsoft.com/office/drawing/2014/main" id="{E33E0A48-824D-E383-2297-A3ACA7FDEA7C}"/>
              </a:ext>
            </a:extLst>
          </p:cNvPr>
          <p:cNvSpPr txBox="1"/>
          <p:nvPr/>
        </p:nvSpPr>
        <p:spPr>
          <a:xfrm>
            <a:off x="5355773" y="577486"/>
            <a:ext cx="713657" cy="307777"/>
          </a:xfrm>
          <a:prstGeom prst="rect">
            <a:avLst/>
          </a:prstGeom>
          <a:noFill/>
        </p:spPr>
        <p:txBody>
          <a:bodyPr wrap="square" rtlCol="0">
            <a:spAutoFit/>
          </a:bodyPr>
          <a:lstStyle/>
          <a:p>
            <a:r>
              <a:rPr lang="en-US" dirty="0">
                <a:hlinkClick r:id="rId5" tooltip="Click for bigquery "/>
              </a:rPr>
              <a:t>CLICK</a:t>
            </a:r>
            <a:endParaRPr lang="en-US" dirty="0"/>
          </a:p>
        </p:txBody>
      </p:sp>
      <p:graphicFrame>
        <p:nvGraphicFramePr>
          <p:cNvPr id="10" name="Table 10">
            <a:extLst>
              <a:ext uri="{FF2B5EF4-FFF2-40B4-BE49-F238E27FC236}">
                <a16:creationId xmlns:a16="http://schemas.microsoft.com/office/drawing/2014/main" id="{D9F65BEC-8AEA-DC09-0897-4F4A963DAAB2}"/>
              </a:ext>
            </a:extLst>
          </p:cNvPr>
          <p:cNvGraphicFramePr>
            <a:graphicFrameLocks noGrp="1"/>
          </p:cNvGraphicFramePr>
          <p:nvPr>
            <p:extLst>
              <p:ext uri="{D42A27DB-BD31-4B8C-83A1-F6EECF244321}">
                <p14:modId xmlns:p14="http://schemas.microsoft.com/office/powerpoint/2010/main" val="2171553396"/>
              </p:ext>
            </p:extLst>
          </p:nvPr>
        </p:nvGraphicFramePr>
        <p:xfrm>
          <a:off x="366129" y="1017724"/>
          <a:ext cx="8411742" cy="3054976"/>
        </p:xfrm>
        <a:graphic>
          <a:graphicData uri="http://schemas.openxmlformats.org/drawingml/2006/table">
            <a:tbl>
              <a:tblPr firstRow="1" bandRow="1">
                <a:tableStyleId>{5C22544A-7EE6-4342-B048-85BDC9FD1C3A}</a:tableStyleId>
              </a:tblPr>
              <a:tblGrid>
                <a:gridCol w="4205871">
                  <a:extLst>
                    <a:ext uri="{9D8B030D-6E8A-4147-A177-3AD203B41FA5}">
                      <a16:colId xmlns:a16="http://schemas.microsoft.com/office/drawing/2014/main" val="3992960392"/>
                    </a:ext>
                  </a:extLst>
                </a:gridCol>
                <a:gridCol w="4205871">
                  <a:extLst>
                    <a:ext uri="{9D8B030D-6E8A-4147-A177-3AD203B41FA5}">
                      <a16:colId xmlns:a16="http://schemas.microsoft.com/office/drawing/2014/main" val="827243433"/>
                    </a:ext>
                  </a:extLst>
                </a:gridCol>
              </a:tblGrid>
              <a:tr h="386434">
                <a:tc>
                  <a:txBody>
                    <a:bodyPr/>
                    <a:lstStyle/>
                    <a:p>
                      <a:r>
                        <a:rPr lang="en-US" dirty="0"/>
                        <a:t>OBJECTIVE</a:t>
                      </a:r>
                    </a:p>
                  </a:txBody>
                  <a:tcPr/>
                </a:tc>
                <a:tc>
                  <a:txBody>
                    <a:bodyPr/>
                    <a:lstStyle/>
                    <a:p>
                      <a:r>
                        <a:rPr lang="en-US" dirty="0"/>
                        <a:t>INSIGHT (SUMMARY)</a:t>
                      </a:r>
                    </a:p>
                  </a:txBody>
                  <a:tcPr/>
                </a:tc>
                <a:extLst>
                  <a:ext uri="{0D108BD9-81ED-4DB2-BD59-A6C34878D82A}">
                    <a16:rowId xmlns:a16="http://schemas.microsoft.com/office/drawing/2014/main" val="4241585682"/>
                  </a:ext>
                </a:extLst>
              </a:tr>
              <a:tr h="1143099">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dirty="0">
                          <a:solidFill>
                            <a:schemeClr val="tx1"/>
                          </a:solidFill>
                          <a:effectLst/>
                          <a:latin typeface="+mn-lt"/>
                        </a:rPr>
                        <a:t>What is the distribution of age and gender in the population, and is there a correlation between age/gender and the prevalence of CVD </a:t>
                      </a:r>
                    </a:p>
                  </a:txBody>
                  <a:tcPr/>
                </a:tc>
                <a:tc>
                  <a:txBody>
                    <a:bodyPr/>
                    <a:lstStyle/>
                    <a:p>
                      <a:pPr marL="171450" indent="-171450">
                        <a:buFontTx/>
                        <a:buChar char="-"/>
                      </a:pPr>
                      <a:r>
                        <a:rPr lang="en-GB" sz="900" b="0" dirty="0">
                          <a:solidFill>
                            <a:schemeClr val="tx1"/>
                          </a:solidFill>
                          <a:effectLst/>
                          <a:latin typeface="+mn-lt"/>
                        </a:rPr>
                        <a:t>In these data, it is evident that as the age increases in both male and female population, the prevalence of CVD increases. This shows a positive correlation between age and the prevalence of CVD.</a:t>
                      </a:r>
                    </a:p>
                    <a:p>
                      <a:pPr marL="171450" indent="-171450">
                        <a:buFontTx/>
                        <a:buChar char="-"/>
                      </a:pPr>
                      <a:endParaRPr lang="en-GB" sz="900" b="0" dirty="0">
                        <a:solidFill>
                          <a:schemeClr val="tx1"/>
                        </a:solidFill>
                        <a:effectLst/>
                        <a:latin typeface="+mn-lt"/>
                      </a:endParaRPr>
                    </a:p>
                    <a:p>
                      <a:pPr marL="171450" indent="-171450">
                        <a:buFontTx/>
                        <a:buChar char="-"/>
                      </a:pPr>
                      <a:r>
                        <a:rPr lang="en-GB" sz="900" b="0" dirty="0">
                          <a:solidFill>
                            <a:schemeClr val="tx1"/>
                          </a:solidFill>
                          <a:effectLst/>
                          <a:latin typeface="+mn-lt"/>
                        </a:rPr>
                        <a:t> More females have CVD in each age distribution</a:t>
                      </a:r>
                    </a:p>
                    <a:p>
                      <a:pPr marL="171450" indent="-171450">
                        <a:buFontTx/>
                        <a:buChar char="-"/>
                      </a:pPr>
                      <a:endParaRPr lang="en-GB" sz="900" b="0" dirty="0">
                        <a:solidFill>
                          <a:schemeClr val="tx1"/>
                        </a:solidFill>
                        <a:effectLst/>
                        <a:latin typeface="+mn-lt"/>
                      </a:endParaRPr>
                    </a:p>
                    <a:p>
                      <a:pPr marL="171450" indent="-171450">
                        <a:buFontTx/>
                        <a:buChar char="-"/>
                      </a:pPr>
                      <a:r>
                        <a:rPr lang="en-GB" sz="900" b="0" dirty="0">
                          <a:solidFill>
                            <a:schemeClr val="tx1"/>
                          </a:solidFill>
                          <a:effectLst/>
                          <a:latin typeface="+mn-lt"/>
                        </a:rPr>
                        <a:t>No CVD was recorded among 4 (1 female, 3 Males) age 30s in this data. this could mean individuals at lower age have lesser risks of CVD as compared to the older population. </a:t>
                      </a:r>
                    </a:p>
                  </a:txBody>
                  <a:tcPr/>
                </a:tc>
                <a:extLst>
                  <a:ext uri="{0D108BD9-81ED-4DB2-BD59-A6C34878D82A}">
                    <a16:rowId xmlns:a16="http://schemas.microsoft.com/office/drawing/2014/main" val="3159423674"/>
                  </a:ext>
                </a:extLst>
              </a:tr>
              <a:tr h="68617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dirty="0">
                          <a:solidFill>
                            <a:schemeClr val="tx1"/>
                          </a:solidFill>
                          <a:effectLst/>
                          <a:latin typeface="+mn-lt"/>
                        </a:rPr>
                        <a:t>Explore relationship between Smoking/Not Smoking and the prevalence of cardiovascular diseases</a:t>
                      </a:r>
                    </a:p>
                  </a:txBody>
                  <a:tcPr/>
                </a:tc>
                <a:tc>
                  <a:txBody>
                    <a:bodyPr/>
                    <a:lstStyle/>
                    <a:p>
                      <a:r>
                        <a:rPr lang="en-GB" sz="900" b="0" dirty="0">
                          <a:solidFill>
                            <a:schemeClr val="tx1"/>
                          </a:solidFill>
                          <a:effectLst/>
                          <a:latin typeface="+mn-lt"/>
                        </a:rPr>
                        <a:t>This in turn shows a significant association between smoking and the prevalence CVD although more data maybe needed to corroborate this. </a:t>
                      </a:r>
                    </a:p>
                    <a:p>
                      <a:endParaRPr lang="en-GB" sz="900" b="0" dirty="0">
                        <a:solidFill>
                          <a:srgbClr val="000000"/>
                        </a:solidFill>
                        <a:effectLst/>
                        <a:latin typeface="+mn-lt"/>
                      </a:endParaRPr>
                    </a:p>
                  </a:txBody>
                  <a:tcPr/>
                </a:tc>
                <a:extLst>
                  <a:ext uri="{0D108BD9-81ED-4DB2-BD59-A6C34878D82A}">
                    <a16:rowId xmlns:a16="http://schemas.microsoft.com/office/drawing/2014/main" val="3610789989"/>
                  </a:ext>
                </a:extLst>
              </a:tr>
              <a:tr h="65649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dirty="0">
                          <a:solidFill>
                            <a:schemeClr val="tx1"/>
                          </a:solidFill>
                          <a:effectLst/>
                          <a:latin typeface="+mn-lt"/>
                        </a:rPr>
                        <a:t>Explore relationship between CHOLESTEROL (Normal, Above Normal, Well Above Normal) the prevalence of  cardiovascular diseases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dirty="0">
                          <a:solidFill>
                            <a:schemeClr val="tx1"/>
                          </a:solidFill>
                          <a:effectLst/>
                          <a:latin typeface="+mn-lt"/>
                        </a:rPr>
                        <a:t>This predicts a positive relationship between increasing Cholesterol level and prevalence of CVD</a:t>
                      </a:r>
                    </a:p>
                  </a:txBody>
                  <a:tcPr/>
                </a:tc>
                <a:extLst>
                  <a:ext uri="{0D108BD9-81ED-4DB2-BD59-A6C34878D82A}">
                    <a16:rowId xmlns:a16="http://schemas.microsoft.com/office/drawing/2014/main" val="244006573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g1784ed9920d_0_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85000"/>
              </a:lnSpc>
              <a:spcBef>
                <a:spcPts val="0"/>
              </a:spcBef>
              <a:spcAft>
                <a:spcPts val="0"/>
              </a:spcAft>
              <a:buClr>
                <a:srgbClr val="3F3F3F"/>
              </a:buClr>
              <a:buSzPts val="3111"/>
              <a:buFont typeface="Calibri"/>
              <a:buNone/>
            </a:pPr>
            <a:r>
              <a:rPr lang="en-GB" sz="3000" b="1" dirty="0">
                <a:hlinkClick r:id="rId3" tooltip="DASHBOARD"/>
              </a:rPr>
              <a:t>My Project  - Dashboard</a:t>
            </a:r>
            <a:endParaRPr sz="3000" b="1" dirty="0">
              <a:hlinkClick r:id="rId3" tooltip="DASHBOARD"/>
            </a:endParaRPr>
          </a:p>
        </p:txBody>
      </p:sp>
      <p:pic>
        <p:nvPicPr>
          <p:cNvPr id="140" name="Google Shape;140;g1784ed9920d_0_14"/>
          <p:cNvPicPr preferRelativeResize="0"/>
          <p:nvPr/>
        </p:nvPicPr>
        <p:blipFill>
          <a:blip r:embed="rId4">
            <a:alphaModFix/>
          </a:blip>
          <a:stretch>
            <a:fillRect/>
          </a:stretch>
        </p:blipFill>
        <p:spPr>
          <a:xfrm>
            <a:off x="0" y="4499975"/>
            <a:ext cx="9144000" cy="643525"/>
          </a:xfrm>
          <a:prstGeom prst="rect">
            <a:avLst/>
          </a:prstGeom>
          <a:noFill/>
          <a:ln>
            <a:noFill/>
          </a:ln>
        </p:spPr>
      </p:pic>
      <p:pic>
        <p:nvPicPr>
          <p:cNvPr id="141" name="Google Shape;141;g1784ed9920d_0_14"/>
          <p:cNvPicPr preferRelativeResize="0"/>
          <p:nvPr/>
        </p:nvPicPr>
        <p:blipFill>
          <a:blip r:embed="rId5">
            <a:alphaModFix/>
          </a:blip>
          <a:stretch>
            <a:fillRect/>
          </a:stretch>
        </p:blipFill>
        <p:spPr>
          <a:xfrm>
            <a:off x="0" y="4276725"/>
            <a:ext cx="9144001" cy="866775"/>
          </a:xfrm>
          <a:prstGeom prst="rect">
            <a:avLst/>
          </a:prstGeom>
          <a:noFill/>
          <a:ln>
            <a:noFill/>
          </a:ln>
        </p:spPr>
      </p:pic>
      <p:sp>
        <p:nvSpPr>
          <p:cNvPr id="3" name="TextBox 2">
            <a:hlinkClick r:id="rId6" tooltip="Click link for PowerBI dashboard"/>
            <a:extLst>
              <a:ext uri="{FF2B5EF4-FFF2-40B4-BE49-F238E27FC236}">
                <a16:creationId xmlns:a16="http://schemas.microsoft.com/office/drawing/2014/main" id="{8C71754B-954E-D048-E240-742412820794}"/>
              </a:ext>
            </a:extLst>
          </p:cNvPr>
          <p:cNvSpPr txBox="1"/>
          <p:nvPr/>
        </p:nvSpPr>
        <p:spPr>
          <a:xfrm>
            <a:off x="4747726" y="577486"/>
            <a:ext cx="1787669" cy="307777"/>
          </a:xfrm>
          <a:prstGeom prst="rect">
            <a:avLst/>
          </a:prstGeom>
          <a:noFill/>
        </p:spPr>
        <p:txBody>
          <a:bodyPr wrap="none" rtlCol="0">
            <a:spAutoFit/>
          </a:bodyPr>
          <a:lstStyle/>
          <a:p>
            <a:r>
              <a:rPr lang="en-US" dirty="0" err="1"/>
              <a:t>PowerBI</a:t>
            </a:r>
            <a:r>
              <a:rPr lang="en-US" dirty="0"/>
              <a:t> </a:t>
            </a:r>
            <a:r>
              <a:rPr lang="en-US" dirty="0">
                <a:hlinkClick r:id="rId7" tooltip="Click for link to powerBI dashboard"/>
              </a:rPr>
              <a:t>Dashboard</a:t>
            </a:r>
            <a:endParaRPr lang="en-US" dirty="0"/>
          </a:p>
        </p:txBody>
      </p:sp>
      <p:graphicFrame>
        <p:nvGraphicFramePr>
          <p:cNvPr id="4" name="Table 4">
            <a:extLst>
              <a:ext uri="{FF2B5EF4-FFF2-40B4-BE49-F238E27FC236}">
                <a16:creationId xmlns:a16="http://schemas.microsoft.com/office/drawing/2014/main" id="{D7ADA32C-B053-2EDC-EE6E-F5EF5DB1720B}"/>
              </a:ext>
            </a:extLst>
          </p:cNvPr>
          <p:cNvGraphicFramePr>
            <a:graphicFrameLocks noGrp="1"/>
          </p:cNvGraphicFramePr>
          <p:nvPr>
            <p:extLst>
              <p:ext uri="{D42A27DB-BD31-4B8C-83A1-F6EECF244321}">
                <p14:modId xmlns:p14="http://schemas.microsoft.com/office/powerpoint/2010/main" val="379498554"/>
              </p:ext>
            </p:extLst>
          </p:nvPr>
        </p:nvGraphicFramePr>
        <p:xfrm>
          <a:off x="500743" y="1354232"/>
          <a:ext cx="8120743" cy="2573716"/>
        </p:xfrm>
        <a:graphic>
          <a:graphicData uri="http://schemas.openxmlformats.org/drawingml/2006/table">
            <a:tbl>
              <a:tblPr firstRow="1" bandRow="1">
                <a:tableStyleId>{5C22544A-7EE6-4342-B048-85BDC9FD1C3A}</a:tableStyleId>
              </a:tblPr>
              <a:tblGrid>
                <a:gridCol w="3958444">
                  <a:extLst>
                    <a:ext uri="{9D8B030D-6E8A-4147-A177-3AD203B41FA5}">
                      <a16:colId xmlns:a16="http://schemas.microsoft.com/office/drawing/2014/main" val="139681021"/>
                    </a:ext>
                  </a:extLst>
                </a:gridCol>
                <a:gridCol w="4162299">
                  <a:extLst>
                    <a:ext uri="{9D8B030D-6E8A-4147-A177-3AD203B41FA5}">
                      <a16:colId xmlns:a16="http://schemas.microsoft.com/office/drawing/2014/main" val="1582434900"/>
                    </a:ext>
                  </a:extLst>
                </a:gridCol>
              </a:tblGrid>
              <a:tr h="278955">
                <a:tc>
                  <a:txBody>
                    <a:bodyPr/>
                    <a:lstStyle/>
                    <a:p>
                      <a:r>
                        <a:rPr lang="en-US" dirty="0"/>
                        <a:t>Objective</a:t>
                      </a:r>
                    </a:p>
                  </a:txBody>
                  <a:tcPr/>
                </a:tc>
                <a:tc>
                  <a:txBody>
                    <a:bodyPr/>
                    <a:lstStyle/>
                    <a:p>
                      <a:r>
                        <a:rPr lang="en-US" dirty="0"/>
                        <a:t>INSIGHT (SUMMARY)</a:t>
                      </a:r>
                    </a:p>
                  </a:txBody>
                  <a:tcPr/>
                </a:tc>
                <a:extLst>
                  <a:ext uri="{0D108BD9-81ED-4DB2-BD59-A6C34878D82A}">
                    <a16:rowId xmlns:a16="http://schemas.microsoft.com/office/drawing/2014/main" val="2329382751"/>
                  </a:ext>
                </a:extLst>
              </a:tr>
              <a:tr h="64159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000" b="0" i="0" u="none" strike="noStrike" cap="none" dirty="0">
                          <a:solidFill>
                            <a:schemeClr val="dk1"/>
                          </a:solidFill>
                          <a:effectLst/>
                          <a:latin typeface="+mn-lt"/>
                          <a:ea typeface="+mn-ea"/>
                          <a:cs typeface="+mn-cs"/>
                          <a:sym typeface="Arial"/>
                        </a:rPr>
                        <a:t>Average BMI and the prevalence of CVD by Gender </a:t>
                      </a:r>
                      <a:endParaRPr lang="en-GB" sz="1000" dirty="0">
                        <a:effectLst/>
                      </a:endParaRPr>
                    </a:p>
                    <a:p>
                      <a:endParaRPr lang="en-US" sz="1000" dirty="0"/>
                    </a:p>
                  </a:txBody>
                  <a:tcPr/>
                </a:tc>
                <a:tc>
                  <a:txBody>
                    <a:bodyPr/>
                    <a:lstStyle/>
                    <a:p>
                      <a:r>
                        <a:rPr lang="en-GB" sz="1000" b="0" i="0" u="none" strike="noStrike" cap="none" dirty="0">
                          <a:solidFill>
                            <a:schemeClr val="tx1"/>
                          </a:solidFill>
                          <a:effectLst/>
                          <a:latin typeface="+mn-lt"/>
                          <a:ea typeface="+mn-ea"/>
                          <a:cs typeface="+mn-cs"/>
                          <a:sym typeface="Arial"/>
                        </a:rPr>
                        <a:t>Male had higher BMI and higher risk of CVD compared to female</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000" b="0" i="0" u="none" strike="noStrike" cap="none" dirty="0">
                          <a:solidFill>
                            <a:schemeClr val="dk1"/>
                          </a:solidFill>
                          <a:effectLst/>
                          <a:latin typeface="+mn-lt"/>
                          <a:ea typeface="+mn-ea"/>
                          <a:cs typeface="+mn-cs"/>
                          <a:sym typeface="Arial"/>
                        </a:rPr>
                        <a:t> Average of BMI was higher for population with CVD (28.35) than those who don’t have CVD  (26.39). </a:t>
                      </a:r>
                      <a:endParaRPr lang="en-GB" sz="1000" dirty="0">
                        <a:effectLst/>
                      </a:endParaRPr>
                    </a:p>
                    <a:p>
                      <a:endParaRPr lang="en-GB" sz="1000" b="0" i="0" u="none" strike="noStrike" cap="none" dirty="0">
                        <a:solidFill>
                          <a:schemeClr val="tx1"/>
                        </a:solidFill>
                        <a:effectLst/>
                        <a:latin typeface="+mn-lt"/>
                        <a:ea typeface="+mn-ea"/>
                        <a:cs typeface="+mn-cs"/>
                        <a:sym typeface="Arial"/>
                      </a:endParaRPr>
                    </a:p>
                  </a:txBody>
                  <a:tcPr/>
                </a:tc>
                <a:extLst>
                  <a:ext uri="{0D108BD9-81ED-4DB2-BD59-A6C34878D82A}">
                    <a16:rowId xmlns:a16="http://schemas.microsoft.com/office/drawing/2014/main" val="3857966075"/>
                  </a:ext>
                </a:extLst>
              </a:tr>
              <a:tr h="60995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000" b="0" i="0" u="none" strike="noStrike" cap="none" dirty="0">
                          <a:solidFill>
                            <a:schemeClr val="dk1"/>
                          </a:solidFill>
                          <a:effectLst/>
                          <a:latin typeface="+mn-lt"/>
                          <a:ea typeface="+mn-ea"/>
                          <a:cs typeface="+mn-cs"/>
                          <a:sym typeface="Arial"/>
                        </a:rPr>
                        <a:t>Prevalence of CVD by average systolic blood pressure </a:t>
                      </a:r>
                      <a:endParaRPr lang="en-GB" sz="1000" dirty="0">
                        <a:effectLst/>
                      </a:endParaRPr>
                    </a:p>
                    <a:p>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000" b="0" i="0" u="none" strike="noStrike" cap="none" dirty="0">
                          <a:solidFill>
                            <a:schemeClr val="tx1"/>
                          </a:solidFill>
                          <a:effectLst/>
                          <a:latin typeface="+mn-lt"/>
                          <a:ea typeface="+mn-ea"/>
                          <a:cs typeface="+mn-cs"/>
                          <a:sym typeface="Arial"/>
                        </a:rPr>
                        <a:t>Average of Systolic blood pressure was higher in the population with CVD (137.21) when compared to those who don’t have CVD (120.43). </a:t>
                      </a:r>
                      <a:endParaRPr lang="en-GB" sz="1000" dirty="0">
                        <a:solidFill>
                          <a:schemeClr val="tx1"/>
                        </a:solidFill>
                        <a:effectLst/>
                      </a:endParaRPr>
                    </a:p>
                    <a:p>
                      <a:endParaRPr lang="en-US" sz="1000" dirty="0"/>
                    </a:p>
                  </a:txBody>
                  <a:tcPr/>
                </a:tc>
                <a:extLst>
                  <a:ext uri="{0D108BD9-81ED-4DB2-BD59-A6C34878D82A}">
                    <a16:rowId xmlns:a16="http://schemas.microsoft.com/office/drawing/2014/main" val="486367672"/>
                  </a:ext>
                </a:extLst>
              </a:tr>
              <a:tr h="957923">
                <a:tc>
                  <a:txBody>
                    <a:bodyPr/>
                    <a:lstStyle/>
                    <a:p>
                      <a:r>
                        <a:rPr lang="en-GB" sz="1000" b="0" i="0" u="none" strike="noStrike" cap="none" dirty="0">
                          <a:solidFill>
                            <a:schemeClr val="dk1"/>
                          </a:solidFill>
                          <a:effectLst/>
                          <a:latin typeface="+mn-lt"/>
                          <a:ea typeface="+mn-ea"/>
                          <a:cs typeface="+mn-cs"/>
                          <a:sym typeface="Arial"/>
                        </a:rPr>
                        <a:t>Prevalence of CVD by Cholesterol Range </a:t>
                      </a:r>
                    </a:p>
                    <a:p>
                      <a:endParaRPr lang="en-GB" sz="1000" dirty="0">
                        <a:effectLst/>
                      </a:endParaRPr>
                    </a:p>
                    <a:p>
                      <a:r>
                        <a:rPr lang="en-GB" sz="1000" b="0" i="0" u="none" strike="noStrike" cap="none" dirty="0">
                          <a:solidFill>
                            <a:schemeClr val="dk1"/>
                          </a:solidFill>
                          <a:effectLst/>
                          <a:latin typeface="+mn-lt"/>
                          <a:ea typeface="+mn-ea"/>
                          <a:cs typeface="+mn-cs"/>
                          <a:sym typeface="Arial"/>
                        </a:rPr>
                        <a:t>Prevalence of CVD by glucose range </a:t>
                      </a:r>
                      <a:endParaRPr lang="en-GB" sz="1000" dirty="0">
                        <a:effectLst/>
                      </a:endParaRPr>
                    </a:p>
                    <a:p>
                      <a:endParaRPr lang="en-US" sz="1000" dirty="0"/>
                    </a:p>
                  </a:txBody>
                  <a:tcPr/>
                </a:tc>
                <a:tc>
                  <a:txBody>
                    <a:bodyPr/>
                    <a:lstStyle/>
                    <a:p>
                      <a:r>
                        <a:rPr lang="en-US" sz="1000" dirty="0"/>
                        <a:t>Population with above normal and well above normal Cholesterol and glucose have more prevalence of CVD when compared to those who don’t have CVD</a:t>
                      </a:r>
                    </a:p>
                  </a:txBody>
                  <a:tcPr/>
                </a:tc>
                <a:extLst>
                  <a:ext uri="{0D108BD9-81ED-4DB2-BD59-A6C34878D82A}">
                    <a16:rowId xmlns:a16="http://schemas.microsoft.com/office/drawing/2014/main" val="2818365684"/>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g1784ed9920d_0_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85000"/>
              </a:lnSpc>
              <a:spcBef>
                <a:spcPts val="0"/>
              </a:spcBef>
              <a:spcAft>
                <a:spcPts val="0"/>
              </a:spcAft>
              <a:buClr>
                <a:srgbClr val="3F3F3F"/>
              </a:buClr>
              <a:buSzPts val="3111"/>
              <a:buFont typeface="Calibri"/>
              <a:buNone/>
            </a:pPr>
            <a:r>
              <a:rPr lang="en-GB" sz="3000" b="1"/>
              <a:t>My Project  - Recommendations/Insights</a:t>
            </a:r>
            <a:endParaRPr sz="3000" b="1"/>
          </a:p>
        </p:txBody>
      </p:sp>
      <p:pic>
        <p:nvPicPr>
          <p:cNvPr id="147" name="Google Shape;147;g1784ed9920d_0_21" descr="A picture containing text&#10;&#10;Description automatically generated"/>
          <p:cNvPicPr preferRelativeResize="0"/>
          <p:nvPr/>
        </p:nvPicPr>
        <p:blipFill rotWithShape="1">
          <a:blip r:embed="rId3">
            <a:alphaModFix/>
          </a:blip>
          <a:srcRect/>
          <a:stretch/>
        </p:blipFill>
        <p:spPr>
          <a:xfrm>
            <a:off x="7000085" y="4674775"/>
            <a:ext cx="419905" cy="465421"/>
          </a:xfrm>
          <a:prstGeom prst="rect">
            <a:avLst/>
          </a:prstGeom>
          <a:noFill/>
          <a:ln>
            <a:noFill/>
          </a:ln>
        </p:spPr>
      </p:pic>
      <p:pic>
        <p:nvPicPr>
          <p:cNvPr id="148" name="Google Shape;148;g1784ed9920d_0_21"/>
          <p:cNvPicPr preferRelativeResize="0"/>
          <p:nvPr/>
        </p:nvPicPr>
        <p:blipFill rotWithShape="1">
          <a:blip r:embed="rId4">
            <a:alphaModFix/>
          </a:blip>
          <a:srcRect/>
          <a:stretch/>
        </p:blipFill>
        <p:spPr>
          <a:xfrm>
            <a:off x="7538970" y="4585520"/>
            <a:ext cx="835518" cy="528357"/>
          </a:xfrm>
          <a:prstGeom prst="rect">
            <a:avLst/>
          </a:prstGeom>
          <a:noFill/>
          <a:ln>
            <a:noFill/>
          </a:ln>
        </p:spPr>
      </p:pic>
      <p:pic>
        <p:nvPicPr>
          <p:cNvPr id="149" name="Google Shape;149;g1784ed9920d_0_21"/>
          <p:cNvPicPr preferRelativeResize="0"/>
          <p:nvPr/>
        </p:nvPicPr>
        <p:blipFill rotWithShape="1">
          <a:blip r:embed="rId5">
            <a:alphaModFix/>
          </a:blip>
          <a:srcRect/>
          <a:stretch/>
        </p:blipFill>
        <p:spPr>
          <a:xfrm>
            <a:off x="8466278" y="4688681"/>
            <a:ext cx="641293" cy="458282"/>
          </a:xfrm>
          <a:prstGeom prst="rect">
            <a:avLst/>
          </a:prstGeom>
          <a:noFill/>
          <a:ln>
            <a:noFill/>
          </a:ln>
        </p:spPr>
      </p:pic>
      <p:pic>
        <p:nvPicPr>
          <p:cNvPr id="150" name="Google Shape;150;g1784ed9920d_0_21"/>
          <p:cNvPicPr preferRelativeResize="0"/>
          <p:nvPr/>
        </p:nvPicPr>
        <p:blipFill>
          <a:blip r:embed="rId6">
            <a:alphaModFix/>
          </a:blip>
          <a:stretch>
            <a:fillRect/>
          </a:stretch>
        </p:blipFill>
        <p:spPr>
          <a:xfrm>
            <a:off x="0" y="4499975"/>
            <a:ext cx="9144000" cy="643525"/>
          </a:xfrm>
          <a:prstGeom prst="rect">
            <a:avLst/>
          </a:prstGeom>
          <a:noFill/>
          <a:ln>
            <a:noFill/>
          </a:ln>
        </p:spPr>
      </p:pic>
      <p:pic>
        <p:nvPicPr>
          <p:cNvPr id="151" name="Google Shape;151;g1784ed9920d_0_21"/>
          <p:cNvPicPr preferRelativeResize="0"/>
          <p:nvPr/>
        </p:nvPicPr>
        <p:blipFill>
          <a:blip r:embed="rId7">
            <a:alphaModFix/>
          </a:blip>
          <a:stretch>
            <a:fillRect/>
          </a:stretch>
        </p:blipFill>
        <p:spPr>
          <a:xfrm>
            <a:off x="0" y="4276725"/>
            <a:ext cx="9144001" cy="866775"/>
          </a:xfrm>
          <a:prstGeom prst="rect">
            <a:avLst/>
          </a:prstGeom>
          <a:noFill/>
          <a:ln>
            <a:noFill/>
          </a:ln>
        </p:spPr>
      </p:pic>
      <p:sp>
        <p:nvSpPr>
          <p:cNvPr id="2" name="TextBox 1">
            <a:extLst>
              <a:ext uri="{FF2B5EF4-FFF2-40B4-BE49-F238E27FC236}">
                <a16:creationId xmlns:a16="http://schemas.microsoft.com/office/drawing/2014/main" id="{61F02FAC-15D7-85ED-0706-09CDD052D05E}"/>
              </a:ext>
            </a:extLst>
          </p:cNvPr>
          <p:cNvSpPr txBox="1"/>
          <p:nvPr/>
        </p:nvSpPr>
        <p:spPr>
          <a:xfrm>
            <a:off x="311701" y="1589314"/>
            <a:ext cx="8795870" cy="2385268"/>
          </a:xfrm>
          <a:prstGeom prst="rect">
            <a:avLst/>
          </a:prstGeom>
          <a:noFill/>
        </p:spPr>
        <p:txBody>
          <a:bodyPr wrap="square" rtlCol="0">
            <a:spAutoFit/>
          </a:bodyPr>
          <a:lstStyle/>
          <a:p>
            <a:r>
              <a:rPr lang="en-GB" dirty="0">
                <a:solidFill>
                  <a:schemeClr val="tx1"/>
                </a:solidFill>
                <a:latin typeface="+mj-lt"/>
              </a:rPr>
              <a:t>According to a report by The King’s Fund on Cardiovascular diseases in England (2022);</a:t>
            </a:r>
          </a:p>
          <a:p>
            <a:endParaRPr lang="en-GB" dirty="0">
              <a:solidFill>
                <a:srgbClr val="D81B60"/>
              </a:solidFill>
              <a:latin typeface="Roboto Mono" panose="020F0502020204030204" pitchFamily="34" charset="0"/>
            </a:endParaRPr>
          </a:p>
          <a:p>
            <a:endParaRPr lang="en-GB" dirty="0">
              <a:solidFill>
                <a:srgbClr val="D81B60"/>
              </a:solidFill>
              <a:latin typeface="Roboto Mono" panose="020F0502020204030204" pitchFamily="34" charset="0"/>
            </a:endParaRPr>
          </a:p>
          <a:p>
            <a:endParaRPr lang="en-GB" dirty="0">
              <a:solidFill>
                <a:srgbClr val="D81B60"/>
              </a:solidFill>
              <a:latin typeface="Roboto Mono" panose="020F0502020204030204" pitchFamily="34" charset="0"/>
            </a:endParaRPr>
          </a:p>
          <a:p>
            <a:endParaRPr lang="en-GB" dirty="0">
              <a:solidFill>
                <a:srgbClr val="D81B60"/>
              </a:solidFill>
              <a:latin typeface="Roboto Mono" panose="020F0502020204030204" pitchFamily="34" charset="0"/>
            </a:endParaRPr>
          </a:p>
          <a:p>
            <a:endParaRPr lang="en-GB" dirty="0">
              <a:solidFill>
                <a:srgbClr val="D81B60"/>
              </a:solidFill>
              <a:latin typeface="Roboto Mono" panose="020F0502020204030204" pitchFamily="34" charset="0"/>
            </a:endParaRPr>
          </a:p>
          <a:p>
            <a:r>
              <a:rPr lang="en-GB" dirty="0">
                <a:solidFill>
                  <a:schemeClr val="tx1"/>
                </a:solidFill>
                <a:latin typeface="+mj-lt"/>
              </a:rPr>
              <a:t>This analysis further corroborates that certain risk factors such as Smoking, alcohol consumption, high glucose level, high cholesterol, high BMI and inactivity within certain age and gender increases risk of CVD and adopting healthy lifestyle can reduce the risks.</a:t>
            </a:r>
          </a:p>
          <a:p>
            <a:endParaRPr lang="en-GB" dirty="0">
              <a:solidFill>
                <a:srgbClr val="D81B60"/>
              </a:solidFill>
              <a:latin typeface="Roboto Mono" panose="020F0502020204030204" pitchFamily="34" charset="0"/>
            </a:endParaRPr>
          </a:p>
          <a:p>
            <a:r>
              <a:rPr lang="en-GB" sz="900" dirty="0">
                <a:solidFill>
                  <a:srgbClr val="D81B60"/>
                </a:solidFill>
                <a:latin typeface="Roboto Mono" panose="020F0502020204030204" pitchFamily="34" charset="0"/>
              </a:rPr>
              <a:t>https://www.kingsfund.org.uk/sites/default/files/2022-11/</a:t>
            </a:r>
            <a:r>
              <a:rPr lang="en-GB" sz="900" dirty="0" err="1">
                <a:solidFill>
                  <a:srgbClr val="D81B60"/>
                </a:solidFill>
                <a:latin typeface="Roboto Mono" panose="020F0502020204030204" pitchFamily="34" charset="0"/>
              </a:rPr>
              <a:t>CVD_Report_Web.pdf</a:t>
            </a:r>
            <a:endParaRPr lang="en-GB" sz="900" dirty="0">
              <a:solidFill>
                <a:srgbClr val="D81B60"/>
              </a:solidFill>
              <a:latin typeface="Roboto Mono" panose="020F0502020204030204" pitchFamily="34" charset="0"/>
            </a:endParaRPr>
          </a:p>
        </p:txBody>
      </p:sp>
      <p:sp>
        <p:nvSpPr>
          <p:cNvPr id="3" name="Oval 2">
            <a:extLst>
              <a:ext uri="{FF2B5EF4-FFF2-40B4-BE49-F238E27FC236}">
                <a16:creationId xmlns:a16="http://schemas.microsoft.com/office/drawing/2014/main" id="{6D48A744-DDC4-DF7E-1DFA-F181ACA87A01}"/>
              </a:ext>
            </a:extLst>
          </p:cNvPr>
          <p:cNvSpPr/>
          <p:nvPr/>
        </p:nvSpPr>
        <p:spPr>
          <a:xfrm>
            <a:off x="5782997" y="1916629"/>
            <a:ext cx="2247554" cy="8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a:p>
            <a:pPr algn="ctr"/>
            <a:endParaRPr lang="en-US" sz="1000" dirty="0"/>
          </a:p>
          <a:p>
            <a:pPr algn="ctr"/>
            <a:r>
              <a:rPr lang="en-US" sz="1000" dirty="0"/>
              <a:t>90% of CVD and</a:t>
            </a:r>
          </a:p>
          <a:p>
            <a:pPr algn="ctr"/>
            <a:r>
              <a:rPr lang="en-US" sz="1050" dirty="0"/>
              <a:t>80% of premature deaths from CVD are preventable </a:t>
            </a:r>
          </a:p>
          <a:p>
            <a:pPr algn="ctr"/>
            <a:endParaRPr lang="en-US" dirty="0"/>
          </a:p>
        </p:txBody>
      </p:sp>
      <p:sp>
        <p:nvSpPr>
          <p:cNvPr id="4" name="Oval 3">
            <a:extLst>
              <a:ext uri="{FF2B5EF4-FFF2-40B4-BE49-F238E27FC236}">
                <a16:creationId xmlns:a16="http://schemas.microsoft.com/office/drawing/2014/main" id="{DA8F13B0-1341-36DD-1938-6C5FF1D735FD}"/>
              </a:ext>
            </a:extLst>
          </p:cNvPr>
          <p:cNvSpPr/>
          <p:nvPr/>
        </p:nvSpPr>
        <p:spPr>
          <a:xfrm>
            <a:off x="3347011" y="1916630"/>
            <a:ext cx="2247554" cy="902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CVD causes 1 in 4 deaths in the UK and 136,000</a:t>
            </a:r>
          </a:p>
          <a:p>
            <a:pPr algn="ctr"/>
            <a:r>
              <a:rPr lang="en-US" sz="1050" dirty="0"/>
              <a:t>Mortality</a:t>
            </a:r>
          </a:p>
          <a:p>
            <a:pPr algn="ctr"/>
            <a:r>
              <a:rPr lang="en-US" sz="1050" dirty="0"/>
              <a:t>yearly</a:t>
            </a:r>
          </a:p>
        </p:txBody>
      </p:sp>
      <p:sp>
        <p:nvSpPr>
          <p:cNvPr id="5" name="Oval 4">
            <a:extLst>
              <a:ext uri="{FF2B5EF4-FFF2-40B4-BE49-F238E27FC236}">
                <a16:creationId xmlns:a16="http://schemas.microsoft.com/office/drawing/2014/main" id="{E643DDF3-139C-BA70-12A8-C46A2B3D410E}"/>
              </a:ext>
            </a:extLst>
          </p:cNvPr>
          <p:cNvSpPr/>
          <p:nvPr/>
        </p:nvSpPr>
        <p:spPr>
          <a:xfrm>
            <a:off x="769512" y="1916630"/>
            <a:ext cx="2247554" cy="902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6.8 million</a:t>
            </a:r>
          </a:p>
          <a:p>
            <a:pPr algn="ctr"/>
            <a:r>
              <a:rPr lang="en-US" dirty="0"/>
              <a:t>prevalence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g1784ed9920d_0_28"/>
          <p:cNvSpPr txBox="1">
            <a:spLocks noGrp="1"/>
          </p:cNvSpPr>
          <p:nvPr>
            <p:ph type="title"/>
          </p:nvPr>
        </p:nvSpPr>
        <p:spPr>
          <a:xfrm>
            <a:off x="311700" y="598713"/>
            <a:ext cx="8520600" cy="419011"/>
          </a:xfrm>
          <a:prstGeom prst="rect">
            <a:avLst/>
          </a:prstGeom>
          <a:noFill/>
          <a:ln>
            <a:noFill/>
          </a:ln>
        </p:spPr>
        <p:txBody>
          <a:bodyPr spcFirstLastPara="1" wrap="square" lIns="91425" tIns="91425" rIns="91425" bIns="91425" anchor="t" anchorCtr="0">
            <a:normAutofit fontScale="90000"/>
          </a:bodyPr>
          <a:lstStyle/>
          <a:p>
            <a:pPr marL="0" lvl="0" indent="0" algn="l" rtl="0">
              <a:lnSpc>
                <a:spcPct val="85000"/>
              </a:lnSpc>
              <a:spcBef>
                <a:spcPts val="0"/>
              </a:spcBef>
              <a:spcAft>
                <a:spcPts val="0"/>
              </a:spcAft>
              <a:buClr>
                <a:srgbClr val="3F3F3F"/>
              </a:buClr>
              <a:buSzPts val="3111"/>
              <a:buFont typeface="Calibri"/>
              <a:buNone/>
            </a:pPr>
            <a:r>
              <a:rPr lang="en-GB" sz="3000" b="1" dirty="0"/>
              <a:t>Challenges</a:t>
            </a:r>
            <a:endParaRPr sz="3000" b="1" dirty="0"/>
          </a:p>
        </p:txBody>
      </p:sp>
      <p:pic>
        <p:nvPicPr>
          <p:cNvPr id="157" name="Google Shape;157;g1784ed9920d_0_28" descr="A picture containing text&#10;&#10;Description automatically generated"/>
          <p:cNvPicPr preferRelativeResize="0"/>
          <p:nvPr/>
        </p:nvPicPr>
        <p:blipFill rotWithShape="1">
          <a:blip r:embed="rId3">
            <a:alphaModFix/>
          </a:blip>
          <a:srcRect/>
          <a:stretch/>
        </p:blipFill>
        <p:spPr>
          <a:xfrm>
            <a:off x="7000085" y="4674775"/>
            <a:ext cx="419905" cy="465421"/>
          </a:xfrm>
          <a:prstGeom prst="rect">
            <a:avLst/>
          </a:prstGeom>
          <a:noFill/>
          <a:ln>
            <a:noFill/>
          </a:ln>
        </p:spPr>
      </p:pic>
      <p:pic>
        <p:nvPicPr>
          <p:cNvPr id="158" name="Google Shape;158;g1784ed9920d_0_28"/>
          <p:cNvPicPr preferRelativeResize="0"/>
          <p:nvPr/>
        </p:nvPicPr>
        <p:blipFill rotWithShape="1">
          <a:blip r:embed="rId4">
            <a:alphaModFix/>
          </a:blip>
          <a:srcRect/>
          <a:stretch/>
        </p:blipFill>
        <p:spPr>
          <a:xfrm>
            <a:off x="7538970" y="4585520"/>
            <a:ext cx="835518" cy="528357"/>
          </a:xfrm>
          <a:prstGeom prst="rect">
            <a:avLst/>
          </a:prstGeom>
          <a:noFill/>
          <a:ln>
            <a:noFill/>
          </a:ln>
        </p:spPr>
      </p:pic>
      <p:pic>
        <p:nvPicPr>
          <p:cNvPr id="159" name="Google Shape;159;g1784ed9920d_0_28"/>
          <p:cNvPicPr preferRelativeResize="0"/>
          <p:nvPr/>
        </p:nvPicPr>
        <p:blipFill rotWithShape="1">
          <a:blip r:embed="rId5">
            <a:alphaModFix/>
          </a:blip>
          <a:srcRect/>
          <a:stretch/>
        </p:blipFill>
        <p:spPr>
          <a:xfrm>
            <a:off x="8466278" y="4688681"/>
            <a:ext cx="641293" cy="458282"/>
          </a:xfrm>
          <a:prstGeom prst="rect">
            <a:avLst/>
          </a:prstGeom>
          <a:noFill/>
          <a:ln>
            <a:noFill/>
          </a:ln>
        </p:spPr>
      </p:pic>
      <p:pic>
        <p:nvPicPr>
          <p:cNvPr id="160" name="Google Shape;160;g1784ed9920d_0_28"/>
          <p:cNvPicPr preferRelativeResize="0"/>
          <p:nvPr/>
        </p:nvPicPr>
        <p:blipFill>
          <a:blip r:embed="rId6">
            <a:alphaModFix/>
          </a:blip>
          <a:stretch>
            <a:fillRect/>
          </a:stretch>
        </p:blipFill>
        <p:spPr>
          <a:xfrm>
            <a:off x="0" y="4499975"/>
            <a:ext cx="9144000" cy="643525"/>
          </a:xfrm>
          <a:prstGeom prst="rect">
            <a:avLst/>
          </a:prstGeom>
          <a:noFill/>
          <a:ln>
            <a:noFill/>
          </a:ln>
        </p:spPr>
      </p:pic>
      <p:pic>
        <p:nvPicPr>
          <p:cNvPr id="161" name="Google Shape;161;g1784ed9920d_0_28"/>
          <p:cNvPicPr preferRelativeResize="0"/>
          <p:nvPr/>
        </p:nvPicPr>
        <p:blipFill>
          <a:blip r:embed="rId7">
            <a:alphaModFix/>
          </a:blip>
          <a:stretch>
            <a:fillRect/>
          </a:stretch>
        </p:blipFill>
        <p:spPr>
          <a:xfrm>
            <a:off x="0" y="4276725"/>
            <a:ext cx="9144001" cy="866775"/>
          </a:xfrm>
          <a:prstGeom prst="rect">
            <a:avLst/>
          </a:prstGeom>
          <a:noFill/>
          <a:ln>
            <a:noFill/>
          </a:ln>
        </p:spPr>
      </p:pic>
      <p:sp>
        <p:nvSpPr>
          <p:cNvPr id="2" name="TextBox 1">
            <a:extLst>
              <a:ext uri="{FF2B5EF4-FFF2-40B4-BE49-F238E27FC236}">
                <a16:creationId xmlns:a16="http://schemas.microsoft.com/office/drawing/2014/main" id="{70540E4F-2BED-FB2E-B6E1-EB0406C784BD}"/>
              </a:ext>
            </a:extLst>
          </p:cNvPr>
          <p:cNvSpPr txBox="1"/>
          <p:nvPr/>
        </p:nvSpPr>
        <p:spPr>
          <a:xfrm>
            <a:off x="468087" y="1467102"/>
            <a:ext cx="6389914" cy="738664"/>
          </a:xfrm>
          <a:prstGeom prst="rect">
            <a:avLst/>
          </a:prstGeom>
          <a:noFill/>
        </p:spPr>
        <p:txBody>
          <a:bodyPr wrap="square" rtlCol="0">
            <a:spAutoFit/>
          </a:bodyPr>
          <a:lstStyle/>
          <a:p>
            <a:pPr marL="342900" indent="-342900">
              <a:buFont typeface="+mj-lt"/>
              <a:buAutoNum type="arabicPeriod"/>
            </a:pPr>
            <a:r>
              <a:rPr lang="en-US" dirty="0"/>
              <a:t>Data was sourced from Kaggle, and I couldn’t trace the original source for credibility and referencing due to limited time.</a:t>
            </a:r>
          </a:p>
          <a:p>
            <a:pPr marL="342900" indent="-342900">
              <a:buFont typeface="+mj-lt"/>
              <a:buAutoNum type="arabicPeriod"/>
            </a:pPr>
            <a:r>
              <a:rPr lang="en-US" dirty="0"/>
              <a:t>Time Constraint cannot be over-emphasized during this project.</a:t>
            </a:r>
          </a:p>
        </p:txBody>
      </p:sp>
      <p:sp>
        <p:nvSpPr>
          <p:cNvPr id="4" name="TextBox 3">
            <a:extLst>
              <a:ext uri="{FF2B5EF4-FFF2-40B4-BE49-F238E27FC236}">
                <a16:creationId xmlns:a16="http://schemas.microsoft.com/office/drawing/2014/main" id="{3EAF2D2F-146D-EB86-CC73-EEC795FEB11E}"/>
              </a:ext>
            </a:extLst>
          </p:cNvPr>
          <p:cNvSpPr txBox="1"/>
          <p:nvPr/>
        </p:nvSpPr>
        <p:spPr>
          <a:xfrm>
            <a:off x="345536" y="2655144"/>
            <a:ext cx="8120742" cy="892552"/>
          </a:xfrm>
          <a:prstGeom prst="rect">
            <a:avLst/>
          </a:prstGeom>
          <a:noFill/>
        </p:spPr>
        <p:txBody>
          <a:bodyPr wrap="square">
            <a:spAutoFit/>
          </a:bodyPr>
          <a:lstStyle/>
          <a:p>
            <a:r>
              <a:rPr lang="en-GB" sz="2400" b="1" dirty="0"/>
              <a:t>Recommendation</a:t>
            </a:r>
          </a:p>
          <a:p>
            <a:r>
              <a:rPr lang="en-GB" dirty="0"/>
              <a:t>Adopting healthy lifestyle such as quitting smoking, alcoholic drinks, exercising, eating more healthy meals especially as we advance in age generally could reduce the risk of developing CVD.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85000"/>
              </a:lnSpc>
              <a:spcBef>
                <a:spcPts val="0"/>
              </a:spcBef>
              <a:spcAft>
                <a:spcPts val="0"/>
              </a:spcAft>
              <a:buClr>
                <a:srgbClr val="3F3F3F"/>
              </a:buClr>
              <a:buSzPts val="2800"/>
              <a:buFont typeface="Calibri"/>
              <a:buNone/>
            </a:pPr>
            <a:r>
              <a:rPr lang="en-GB" sz="3000" b="1"/>
              <a:t>Conclusion and Key Learnings</a:t>
            </a:r>
            <a:endParaRPr sz="3000" b="1"/>
          </a:p>
        </p:txBody>
      </p:sp>
      <p:pic>
        <p:nvPicPr>
          <p:cNvPr id="167" name="Google Shape;167;p11" descr="A picture containing text&#10;&#10;Description automatically generated"/>
          <p:cNvPicPr preferRelativeResize="0"/>
          <p:nvPr/>
        </p:nvPicPr>
        <p:blipFill rotWithShape="1">
          <a:blip r:embed="rId3">
            <a:alphaModFix/>
          </a:blip>
          <a:srcRect/>
          <a:stretch/>
        </p:blipFill>
        <p:spPr>
          <a:xfrm>
            <a:off x="7000085" y="4674775"/>
            <a:ext cx="419905" cy="465421"/>
          </a:xfrm>
          <a:prstGeom prst="rect">
            <a:avLst/>
          </a:prstGeom>
          <a:noFill/>
          <a:ln>
            <a:noFill/>
          </a:ln>
        </p:spPr>
      </p:pic>
      <p:pic>
        <p:nvPicPr>
          <p:cNvPr id="168" name="Google Shape;168;p11"/>
          <p:cNvPicPr preferRelativeResize="0"/>
          <p:nvPr/>
        </p:nvPicPr>
        <p:blipFill rotWithShape="1">
          <a:blip r:embed="rId4">
            <a:alphaModFix/>
          </a:blip>
          <a:srcRect/>
          <a:stretch/>
        </p:blipFill>
        <p:spPr>
          <a:xfrm>
            <a:off x="7538970" y="4585520"/>
            <a:ext cx="835518" cy="528358"/>
          </a:xfrm>
          <a:prstGeom prst="rect">
            <a:avLst/>
          </a:prstGeom>
          <a:noFill/>
          <a:ln>
            <a:noFill/>
          </a:ln>
        </p:spPr>
      </p:pic>
      <p:pic>
        <p:nvPicPr>
          <p:cNvPr id="169" name="Google Shape;169;p11"/>
          <p:cNvPicPr preferRelativeResize="0"/>
          <p:nvPr/>
        </p:nvPicPr>
        <p:blipFill rotWithShape="1">
          <a:blip r:embed="rId5">
            <a:alphaModFix/>
          </a:blip>
          <a:srcRect/>
          <a:stretch/>
        </p:blipFill>
        <p:spPr>
          <a:xfrm>
            <a:off x="8466278" y="4688681"/>
            <a:ext cx="641292" cy="458281"/>
          </a:xfrm>
          <a:prstGeom prst="rect">
            <a:avLst/>
          </a:prstGeom>
          <a:noFill/>
          <a:ln>
            <a:noFill/>
          </a:ln>
        </p:spPr>
      </p:pic>
      <p:pic>
        <p:nvPicPr>
          <p:cNvPr id="170" name="Google Shape;170;p11"/>
          <p:cNvPicPr preferRelativeResize="0"/>
          <p:nvPr/>
        </p:nvPicPr>
        <p:blipFill>
          <a:blip r:embed="rId6">
            <a:alphaModFix/>
          </a:blip>
          <a:stretch>
            <a:fillRect/>
          </a:stretch>
        </p:blipFill>
        <p:spPr>
          <a:xfrm>
            <a:off x="0" y="4499975"/>
            <a:ext cx="9144000" cy="643525"/>
          </a:xfrm>
          <a:prstGeom prst="rect">
            <a:avLst/>
          </a:prstGeom>
          <a:noFill/>
          <a:ln>
            <a:noFill/>
          </a:ln>
        </p:spPr>
      </p:pic>
      <p:sp>
        <p:nvSpPr>
          <p:cNvPr id="171" name="Google Shape;171;p11"/>
          <p:cNvSpPr txBox="1">
            <a:spLocks noGrp="1"/>
          </p:cNvSpPr>
          <p:nvPr>
            <p:ph type="title"/>
          </p:nvPr>
        </p:nvSpPr>
        <p:spPr>
          <a:xfrm>
            <a:off x="311699" y="1875581"/>
            <a:ext cx="8647243" cy="2119476"/>
          </a:xfrm>
          <a:prstGeom prst="rect">
            <a:avLst/>
          </a:prstGeom>
          <a:noFill/>
          <a:ln>
            <a:noFill/>
          </a:ln>
        </p:spPr>
        <p:txBody>
          <a:bodyPr spcFirstLastPara="1" wrap="square" lIns="91425" tIns="91425" rIns="91425" bIns="91425" anchor="t" anchorCtr="0">
            <a:noAutofit/>
          </a:bodyPr>
          <a:lstStyle/>
          <a:p>
            <a:pPr lvl="0" algn="l" rtl="0">
              <a:lnSpc>
                <a:spcPct val="85000"/>
              </a:lnSpc>
              <a:spcBef>
                <a:spcPts val="0"/>
              </a:spcBef>
              <a:spcAft>
                <a:spcPts val="0"/>
              </a:spcAft>
              <a:buClr>
                <a:srgbClr val="3F3F3F"/>
              </a:buClr>
              <a:buSzPts val="2800"/>
            </a:pPr>
            <a:r>
              <a:rPr lang="en-GB" sz="1400" b="1" dirty="0">
                <a:solidFill>
                  <a:schemeClr val="bg2"/>
                </a:solidFill>
              </a:rPr>
              <a:t>3 key learnings</a:t>
            </a:r>
            <a:br>
              <a:rPr lang="en-GB" sz="1400" dirty="0"/>
            </a:br>
            <a:r>
              <a:rPr lang="en-GB" sz="1400" b="1" dirty="0">
                <a:solidFill>
                  <a:schemeClr val="bg2"/>
                </a:solidFill>
              </a:rPr>
              <a:t>Educationally: </a:t>
            </a:r>
            <a:r>
              <a:rPr lang="en-GB" sz="1400" dirty="0"/>
              <a:t>Upskilling in data analytical tools such as Excel, Tableau, Python, and SQL</a:t>
            </a:r>
            <a:br>
              <a:rPr lang="en-GB" sz="1400" dirty="0"/>
            </a:br>
            <a:r>
              <a:rPr lang="en-GB" sz="1400" b="1" dirty="0">
                <a:solidFill>
                  <a:schemeClr val="bg2"/>
                </a:solidFill>
              </a:rPr>
              <a:t>Personally: </a:t>
            </a:r>
            <a:r>
              <a:rPr lang="en-GB" sz="1400" dirty="0"/>
              <a:t>Building core skills such as Communication, Problem solving, story telling, team building etc.</a:t>
            </a:r>
            <a:br>
              <a:rPr lang="en-GB" sz="1400" dirty="0"/>
            </a:br>
            <a:r>
              <a:rPr lang="en-GB" sz="1400" b="1" dirty="0">
                <a:solidFill>
                  <a:schemeClr val="bg2"/>
                </a:solidFill>
              </a:rPr>
              <a:t>Career-wise: </a:t>
            </a:r>
            <a:r>
              <a:rPr lang="en-GB" sz="1400" dirty="0"/>
              <a:t>Encouragement and support to apply for roles to begin my career journey as a data analyst</a:t>
            </a:r>
            <a:br>
              <a:rPr lang="en-GB" sz="1400" dirty="0"/>
            </a:br>
            <a:br>
              <a:rPr lang="en-GB" sz="1400" dirty="0"/>
            </a:br>
            <a:br>
              <a:rPr lang="en-GB" sz="1400" dirty="0"/>
            </a:br>
            <a:r>
              <a:rPr lang="en-GB" sz="1400" b="1" dirty="0">
                <a:solidFill>
                  <a:schemeClr val="bg2"/>
                </a:solidFill>
              </a:rPr>
              <a:t>Highlights</a:t>
            </a:r>
            <a:r>
              <a:rPr lang="en-GB" sz="1400" b="1" dirty="0"/>
              <a:t>: </a:t>
            </a:r>
            <a:r>
              <a:rPr lang="en-GB" sz="1400" dirty="0"/>
              <a:t>Empowerherment evening and connection with brilliant minds including tutors and students</a:t>
            </a:r>
            <a:br>
              <a:rPr lang="en-GB" sz="1400" dirty="0"/>
            </a:br>
            <a:br>
              <a:rPr lang="en-GB" sz="1400" dirty="0"/>
            </a:br>
            <a:r>
              <a:rPr lang="en-GB" sz="1400" b="1" dirty="0">
                <a:solidFill>
                  <a:schemeClr val="bg2"/>
                </a:solidFill>
              </a:rPr>
              <a:t>Expectations: </a:t>
            </a:r>
            <a:r>
              <a:rPr lang="en-GB" sz="1400" dirty="0"/>
              <a:t>To apply for more roles and secure a role as a clinical data analyst, Business Intelligence Analyst, Research Analyst. </a:t>
            </a:r>
            <a:endParaRPr sz="1400" dirty="0"/>
          </a:p>
        </p:txBody>
      </p:sp>
      <p:pic>
        <p:nvPicPr>
          <p:cNvPr id="172" name="Google Shape;172;p11"/>
          <p:cNvPicPr preferRelativeResize="0"/>
          <p:nvPr/>
        </p:nvPicPr>
        <p:blipFill>
          <a:blip r:embed="rId7">
            <a:alphaModFix/>
          </a:blip>
          <a:stretch>
            <a:fillRect/>
          </a:stretch>
        </p:blipFill>
        <p:spPr>
          <a:xfrm>
            <a:off x="0" y="4276725"/>
            <a:ext cx="9144001" cy="866775"/>
          </a:xfrm>
          <a:prstGeom prst="rect">
            <a:avLst/>
          </a:prstGeom>
          <a:noFill/>
          <a:ln>
            <a:noFill/>
          </a:ln>
        </p:spPr>
      </p:pic>
    </p:spTree>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210</TotalTime>
  <Words>896</Words>
  <Application>Microsoft Macintosh PowerPoint</Application>
  <PresentationFormat>On-screen Show (16:9)</PresentationFormat>
  <Paragraphs>104</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Helvetica</vt:lpstr>
      <vt:lpstr>Roboto Mono</vt:lpstr>
      <vt:lpstr>Wingdings</vt:lpstr>
      <vt:lpstr>Retrospect</vt:lpstr>
      <vt:lpstr>PowerPoint Presentation</vt:lpstr>
      <vt:lpstr>About Me</vt:lpstr>
      <vt:lpstr>My Project  - Objectives</vt:lpstr>
      <vt:lpstr>My Project  - Excel Findings</vt:lpstr>
      <vt:lpstr>My Project  - SQL Analysis</vt:lpstr>
      <vt:lpstr>My Project  - Dashboard</vt:lpstr>
      <vt:lpstr>My Project  - Recommendations/Insights</vt:lpstr>
      <vt:lpstr>Challenges</vt:lpstr>
      <vt:lpstr>Conclusion and Key Learnings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dc:creator>
  <cp:lastModifiedBy>olubunmingozi@outlook.com</cp:lastModifiedBy>
  <cp:revision>2</cp:revision>
  <dcterms:modified xsi:type="dcterms:W3CDTF">2023-05-24T08:25:06Z</dcterms:modified>
</cp:coreProperties>
</file>