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handoutMasterIdLst>
    <p:handoutMasterId r:id="rId11"/>
  </p:handoutMasterIdLst>
  <p:sldIdLst>
    <p:sldId id="289" r:id="rId5"/>
    <p:sldId id="339" r:id="rId6"/>
    <p:sldId id="329" r:id="rId7"/>
    <p:sldId id="338" r:id="rId8"/>
    <p:sldId id="34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6CECB-D9C9-A537-033A-1B89524A291D}" v="364" dt="2024-10-17T19:31:15.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106" d="100"/>
          <a:sy n="106" d="100"/>
        </p:scale>
        <p:origin x="1278" y="114"/>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10/11/2024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10/11/2024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3939429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2D4754-6EC9-1471-4B4C-5484C1FE1C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4A87B6-7675-AA0F-A09E-571DEEA122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EBC533-D774-B4D6-317C-EBB8FEB0B2B1}"/>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0DEC5DAF-2547-2188-E75F-35E7B5CB9B5A}"/>
              </a:ext>
            </a:extLst>
          </p:cNvPr>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23126397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a:t>Research Question – </a:t>
            </a:r>
            <a:br>
              <a:rPr lang="en-US"/>
            </a:br>
            <a:r>
              <a:rPr lang="en-US" sz="4000"/>
              <a:t>Tutorial Presentation for Feedback</a:t>
            </a:r>
            <a:br>
              <a:rPr lang="en-US" sz="4000"/>
            </a:br>
            <a:r>
              <a:rPr lang="en-US" sz="2200"/>
              <a:t>Date: 11. 11. 2024</a:t>
            </a:r>
            <a:br>
              <a:rPr lang="en-US" sz="800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a:xfrm>
            <a:off x="965289" y="1520982"/>
            <a:ext cx="10031156" cy="1625311"/>
          </a:xfrm>
        </p:spPr>
        <p:txBody>
          <a:bodyPr/>
          <a:lstStyle/>
          <a:p>
            <a:pPr>
              <a:lnSpc>
                <a:spcPct val="100000"/>
              </a:lnSpc>
            </a:pPr>
            <a:r>
              <a:rPr lang="en-US" sz="1800"/>
              <a:t>Group Name: A149                                              Name of Student Presenting: Athul Krishna Renjith</a:t>
            </a:r>
            <a:endParaRPr lang="en-US" sz="1800" dirty="0"/>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559772" cy="1110860"/>
          </a:xfrm>
        </p:spPr>
        <p:txBody>
          <a:bodyPr/>
          <a:lstStyle/>
          <a:p>
            <a:pPr>
              <a:lnSpc>
                <a:spcPct val="100000"/>
              </a:lnSpc>
            </a:pPr>
            <a:r>
              <a:rPr lang="en-GB"/>
              <a:t>7COM1079-2024  Student Group No: A149                   Names of Student Attendees  </a:t>
            </a:r>
            <a:r>
              <a:rPr lang="en-US" sz="1600"/>
              <a:t>Deepak Thamarai Kannan</a:t>
            </a:r>
          </a:p>
          <a:p>
            <a:pPr>
              <a:lnSpc>
                <a:spcPct val="100000"/>
              </a:lnSpc>
            </a:pPr>
            <a:r>
              <a:rPr lang="en-US" sz="1600"/>
              <a:t>                                                                                                                             Karthik Baskar</a:t>
            </a:r>
          </a:p>
          <a:p>
            <a:pPr>
              <a:lnSpc>
                <a:spcPct val="100000"/>
              </a:lnSpc>
            </a:pPr>
            <a:r>
              <a:rPr lang="en-US" sz="1600"/>
              <a:t>                                                                                                                             Om Kishore Manivel</a:t>
            </a:r>
          </a:p>
          <a:p>
            <a:r>
              <a:rPr lang="en-US" sz="1600"/>
              <a:t>                                                                                                                             Raj Agrawal</a:t>
            </a:r>
          </a:p>
          <a:p>
            <a:pPr>
              <a:lnSpc>
                <a:spcPct val="100000"/>
              </a:lnSpc>
            </a:pPr>
            <a:endParaRPr lang="en-US" sz="1600"/>
          </a:p>
          <a:p>
            <a:endParaRPr lang="en-GB" dirty="0"/>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EDF47CE-5D5A-6104-A73A-4C8E09C48DA4}"/>
              </a:ext>
            </a:extLst>
          </p:cNvPr>
          <p:cNvSpPr>
            <a:spLocks noGrp="1"/>
          </p:cNvSpPr>
          <p:nvPr>
            <p:ph type="subTitle" idx="1"/>
          </p:nvPr>
        </p:nvSpPr>
        <p:spPr>
          <a:xfrm>
            <a:off x="954000" y="2019168"/>
            <a:ext cx="9769418" cy="230832"/>
          </a:xfrm>
        </p:spPr>
        <p:txBody>
          <a:bodyPr/>
          <a:lstStyle/>
          <a:p>
            <a:r>
              <a:rPr lang="en-GB" dirty="0"/>
              <a:t>Our Research Question: </a:t>
            </a:r>
          </a:p>
          <a:p>
            <a:endParaRPr lang="en-GB" dirty="0"/>
          </a:p>
          <a:p>
            <a:r>
              <a:rPr lang="en-GB" dirty="0"/>
              <a:t>Is there a correlation between the components of a phone and its weight?</a:t>
            </a:r>
          </a:p>
        </p:txBody>
      </p:sp>
      <p:sp>
        <p:nvSpPr>
          <p:cNvPr id="3" name="Footer Placeholder 2">
            <a:extLst>
              <a:ext uri="{FF2B5EF4-FFF2-40B4-BE49-F238E27FC236}">
                <a16:creationId xmlns:a16="http://schemas.microsoft.com/office/drawing/2014/main" id="{E6EB5BD4-BD08-7B73-D9D9-2582DDE1B3D9}"/>
              </a:ext>
            </a:extLst>
          </p:cNvPr>
          <p:cNvSpPr>
            <a:spLocks noGrp="1"/>
          </p:cNvSpPr>
          <p:nvPr>
            <p:ph type="ftr" sz="quarter" idx="11"/>
          </p:nvPr>
        </p:nvSpPr>
        <p:spPr/>
        <p:txBody>
          <a:bodyPr/>
          <a:lstStyle/>
          <a:p>
            <a:r>
              <a:rPr lang="en-GB" dirty="0"/>
              <a:t>7COM1079-2024 Student Group No: A149</a:t>
            </a:r>
          </a:p>
        </p:txBody>
      </p:sp>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2</a:t>
            </a:fld>
            <a:endParaRPr lang="en-GB" dirty="0"/>
          </a:p>
        </p:txBody>
      </p:sp>
    </p:spTree>
    <p:extLst>
      <p:ext uri="{BB962C8B-B14F-4D97-AF65-F5344CB8AC3E}">
        <p14:creationId xmlns:p14="http://schemas.microsoft.com/office/powerpoint/2010/main" val="84975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892860" y="1601626"/>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a:solidFill>
                  <a:srgbClr val="FF0000"/>
                </a:solidFill>
              </a:rPr>
              <a:t>DS188       </a:t>
            </a:r>
            <a:r>
              <a:rPr lang="en-US" dirty="0"/>
              <a:t>File Name</a:t>
            </a:r>
            <a:r>
              <a:rPr lang="en-US" sz="2400" dirty="0"/>
              <a:t>: </a:t>
            </a:r>
            <a:r>
              <a:rPr lang="en-US" sz="2400" dirty="0">
                <a:solidFill>
                  <a:srgbClr val="FF0000"/>
                </a:solidFill>
              </a:rPr>
              <a:t>train.csv</a:t>
            </a: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892861" y="239030"/>
            <a:ext cx="10684452" cy="1046061"/>
          </a:xfrm>
        </p:spPr>
        <p:txBody>
          <a:bodyPr/>
          <a:lstStyle/>
          <a:p>
            <a:pPr>
              <a:lnSpc>
                <a:spcPct val="100000"/>
              </a:lnSpc>
            </a:pPr>
            <a:r>
              <a:rPr lang="en-GB" dirty="0"/>
              <a:t>7COM1079-2024  Student Group No: A149                   Names of Student Group Attendees: Athul Krishna Renjith</a:t>
            </a:r>
          </a:p>
          <a:p>
            <a:pPr>
              <a:lnSpc>
                <a:spcPct val="100000"/>
              </a:lnSpc>
            </a:pPr>
            <a:r>
              <a:rPr lang="en-US" sz="1400" dirty="0"/>
              <a:t>                                                                                                                                                             Deepak Thamarai Kannan</a:t>
            </a:r>
          </a:p>
          <a:p>
            <a:pPr>
              <a:lnSpc>
                <a:spcPct val="100000"/>
              </a:lnSpc>
            </a:pPr>
            <a:r>
              <a:rPr lang="en-US" sz="1400" dirty="0"/>
              <a:t>                                                                                                                                                             Karthik Baskar</a:t>
            </a:r>
          </a:p>
          <a:p>
            <a:pPr>
              <a:lnSpc>
                <a:spcPct val="100000"/>
              </a:lnSpc>
            </a:pPr>
            <a:r>
              <a:rPr lang="en-US" sz="1400" dirty="0"/>
              <a:t>                                                                                                                                                             Om Kishore Manivel</a:t>
            </a:r>
          </a:p>
          <a:p>
            <a:r>
              <a:rPr lang="en-US" sz="1400" dirty="0"/>
              <a:t>                                                                                                                                                             Raj Agrawal</a:t>
            </a:r>
          </a:p>
          <a:p>
            <a:endParaRPr lang="en-GB" dirty="0"/>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1003100" y="239030"/>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892860" y="1992317"/>
            <a:ext cx="10974945" cy="2699181"/>
          </a:xfrm>
        </p:spPr>
        <p:txBody>
          <a:bodyPr>
            <a:noAutofit/>
          </a:bodyPr>
          <a:lstStyle/>
          <a:p>
            <a:pPr>
              <a:lnSpc>
                <a:spcPct val="100000"/>
              </a:lnSpc>
            </a:pPr>
            <a:r>
              <a:rPr lang="en-US" sz="2800" b="0" dirty="0">
                <a:latin typeface="Calibri"/>
                <a:cs typeface="Calibri"/>
              </a:rPr>
              <a:t>This dataset is interesting to us because it offers several interesting opportunities for analysis in the components of phone like Battery power, RAM, Internal Storage, Bluetooth, Clock speed, 4G or 3G etc. and its weight.</a:t>
            </a:r>
            <a:br>
              <a:rPr lang="en-US" sz="28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a:t>
            </a:r>
            <a:r>
              <a:rPr lang="en-US" sz="2400" b="0" dirty="0">
                <a:solidFill>
                  <a:srgbClr val="FF0000"/>
                </a:solidFill>
                <a:latin typeface="Calibri"/>
                <a:cs typeface="Calibri"/>
              </a:rPr>
              <a:t>The Components of Phone.</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Independent variable datatype is  </a:t>
            </a:r>
            <a:r>
              <a:rPr lang="en-US" sz="2400" b="0" dirty="0">
                <a:solidFill>
                  <a:srgbClr val="FF0000"/>
                </a:solidFill>
                <a:latin typeface="Calibri"/>
                <a:cs typeface="Calibri"/>
              </a:rPr>
              <a:t>Nominal/categorial  data.</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is: </a:t>
            </a:r>
            <a:r>
              <a:rPr lang="en-US" sz="2400" b="0" dirty="0">
                <a:solidFill>
                  <a:srgbClr val="FF0000"/>
                </a:solidFill>
                <a:latin typeface="Calibri"/>
                <a:cs typeface="Calibri"/>
              </a:rPr>
              <a:t>The weight of a phone.</a:t>
            </a:r>
            <a:br>
              <a:rPr lang="en-US" sz="2400" b="0" dirty="0">
                <a:latin typeface="Calibri" panose="020F0502020204030204" pitchFamily="34" charset="0"/>
                <a:cs typeface="Calibri" panose="020F0502020204030204" pitchFamily="34" charset="0"/>
              </a:rPr>
            </a:br>
            <a:r>
              <a:rPr lang="en-US" sz="2400" b="0" dirty="0">
                <a:latin typeface="Calibri"/>
                <a:cs typeface="Calibri"/>
              </a:rPr>
              <a:t>This Dependent variable datatype is  </a:t>
            </a:r>
            <a:r>
              <a:rPr lang="en-US" sz="2400" b="0" dirty="0">
                <a:solidFill>
                  <a:srgbClr val="FF0000"/>
                </a:solidFill>
                <a:latin typeface="Calibri"/>
                <a:cs typeface="Calibri"/>
              </a:rPr>
              <a:t>Nominal/categorial data.</a:t>
            </a:r>
          </a:p>
        </p:txBody>
      </p:sp>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64221B-D6D4-E382-A91A-99FF908D5475}"/>
              </a:ext>
            </a:extLst>
          </p:cNvPr>
          <p:cNvSpPr>
            <a:spLocks noGrp="1"/>
          </p:cNvSpPr>
          <p:nvPr>
            <p:ph type="subTitle" idx="1"/>
          </p:nvPr>
        </p:nvSpPr>
        <p:spPr>
          <a:xfrm>
            <a:off x="521219" y="284375"/>
            <a:ext cx="10406581" cy="1391600"/>
          </a:xfrm>
        </p:spPr>
        <p:txBody>
          <a:bodyPr vert="horz" lIns="0" tIns="0" rIns="0" bIns="0" rtlCol="0" anchor="t">
            <a:noAutofit/>
          </a:bodyPr>
          <a:lstStyle/>
          <a:p>
            <a:pPr marL="457200" indent="-457200">
              <a:lnSpc>
                <a:spcPct val="100000"/>
              </a:lnSpc>
              <a:buAutoNum type="arabicPeriod"/>
            </a:pPr>
            <a:endParaRPr lang="en-GB" sz="2800" b="0" dirty="0">
              <a:latin typeface="Arial"/>
              <a:cs typeface="Arial"/>
            </a:endParaRPr>
          </a:p>
          <a:p>
            <a:pPr marL="457200" indent="-457200">
              <a:lnSpc>
                <a:spcPct val="100000"/>
              </a:lnSpc>
              <a:buAutoNum type="arabicPeriod"/>
            </a:pPr>
            <a:endParaRPr lang="en-GB" sz="2800" b="0" dirty="0">
              <a:latin typeface="Arial"/>
              <a:cs typeface="Arial"/>
            </a:endParaRPr>
          </a:p>
          <a:p>
            <a:pPr marL="457200" indent="-457200">
              <a:lnSpc>
                <a:spcPct val="100000"/>
              </a:lnSpc>
              <a:buAutoNum type="arabicPeriod"/>
            </a:pPr>
            <a:r>
              <a:rPr lang="en-GB" sz="2800" b="0" dirty="0">
                <a:latin typeface="Arial"/>
                <a:cs typeface="Arial"/>
              </a:rPr>
              <a:t>Null hypothesis (H</a:t>
            </a:r>
            <a:r>
              <a:rPr lang="en-GB" sz="2800" b="0" baseline="-25000" dirty="0">
                <a:latin typeface="Arial"/>
                <a:cs typeface="Arial"/>
              </a:rPr>
              <a:t>0</a:t>
            </a:r>
            <a:r>
              <a:rPr lang="en-GB" sz="2800" b="0" dirty="0">
                <a:latin typeface="Arial"/>
                <a:cs typeface="Arial"/>
              </a:rPr>
              <a:t>):</a:t>
            </a:r>
            <a:endParaRPr lang="en-GB" sz="2800" b="0" dirty="0">
              <a:solidFill>
                <a:schemeClr val="tx1"/>
              </a:solidFill>
              <a:latin typeface="Arial"/>
              <a:cs typeface="Arial"/>
            </a:endParaRPr>
          </a:p>
          <a:p>
            <a:pPr>
              <a:lnSpc>
                <a:spcPct val="100000"/>
              </a:lnSpc>
            </a:pPr>
            <a:r>
              <a:rPr lang="en-GB" sz="2800" b="0" dirty="0">
                <a:solidFill>
                  <a:srgbClr val="FF0000"/>
                </a:solidFill>
                <a:latin typeface="Arial"/>
                <a:cs typeface="Arial"/>
              </a:rPr>
              <a:t>Null hypothesis (H</a:t>
            </a:r>
            <a:r>
              <a:rPr lang="en-GB" sz="2800" b="0" baseline="-25000" dirty="0">
                <a:solidFill>
                  <a:srgbClr val="FF0000"/>
                </a:solidFill>
                <a:latin typeface="Arial"/>
                <a:cs typeface="Arial"/>
              </a:rPr>
              <a:t>0</a:t>
            </a:r>
            <a:r>
              <a:rPr lang="en-GB" sz="2800" b="0" dirty="0">
                <a:solidFill>
                  <a:srgbClr val="FF0000"/>
                </a:solidFill>
                <a:latin typeface="Arial"/>
                <a:cs typeface="Arial"/>
              </a:rPr>
              <a:t>): There is </a:t>
            </a:r>
            <a:r>
              <a:rPr lang="en-GB" sz="2800" dirty="0">
                <a:solidFill>
                  <a:srgbClr val="FF0000"/>
                </a:solidFill>
                <a:latin typeface="Arial"/>
                <a:cs typeface="Arial"/>
              </a:rPr>
              <a:t>no</a:t>
            </a:r>
            <a:r>
              <a:rPr lang="en-GB" sz="2800" b="0" dirty="0">
                <a:solidFill>
                  <a:srgbClr val="FF0000"/>
                </a:solidFill>
                <a:latin typeface="Arial"/>
                <a:cs typeface="Arial"/>
              </a:rPr>
              <a:t> correlation between the components of a phone and its weight.</a:t>
            </a:r>
          </a:p>
          <a:p>
            <a:pPr>
              <a:lnSpc>
                <a:spcPct val="100000"/>
              </a:lnSpc>
            </a:pPr>
            <a:r>
              <a:rPr lang="en-GB" sz="2800" b="0" dirty="0">
                <a:latin typeface="Arial"/>
                <a:cs typeface="Arial"/>
              </a:rPr>
              <a:t>2. Alternative hypothesis (H</a:t>
            </a:r>
            <a:r>
              <a:rPr lang="en-GB" sz="2800" b="0" baseline="-25000" dirty="0">
                <a:latin typeface="Arial"/>
                <a:cs typeface="Arial"/>
              </a:rPr>
              <a:t>1</a:t>
            </a:r>
            <a:r>
              <a:rPr lang="en-GB" sz="2800" b="0" dirty="0">
                <a:latin typeface="Arial"/>
                <a:cs typeface="Arial"/>
              </a:rPr>
              <a:t>):  </a:t>
            </a:r>
          </a:p>
          <a:p>
            <a:pPr>
              <a:lnSpc>
                <a:spcPct val="100000"/>
              </a:lnSpc>
            </a:pPr>
            <a:r>
              <a:rPr lang="en-GB" sz="2800" b="0" dirty="0">
                <a:solidFill>
                  <a:srgbClr val="FF0000"/>
                </a:solidFill>
                <a:latin typeface="Arial"/>
                <a:cs typeface="Arial"/>
              </a:rPr>
              <a:t>Alt hypothesis (H</a:t>
            </a:r>
            <a:r>
              <a:rPr lang="en-GB" sz="2800" b="0" baseline="-25000" dirty="0">
                <a:solidFill>
                  <a:srgbClr val="FF0000"/>
                </a:solidFill>
                <a:latin typeface="Arial"/>
                <a:cs typeface="Arial"/>
              </a:rPr>
              <a:t>1</a:t>
            </a:r>
            <a:r>
              <a:rPr lang="en-GB" sz="2800" b="0" dirty="0">
                <a:solidFill>
                  <a:srgbClr val="FF0000"/>
                </a:solidFill>
                <a:latin typeface="Arial"/>
                <a:cs typeface="Arial"/>
              </a:rPr>
              <a:t>): There is </a:t>
            </a:r>
            <a:r>
              <a:rPr lang="en-GB" sz="2800" dirty="0">
                <a:solidFill>
                  <a:srgbClr val="FF0000"/>
                </a:solidFill>
                <a:latin typeface="Arial"/>
                <a:cs typeface="Arial"/>
              </a:rPr>
              <a:t>a</a:t>
            </a:r>
            <a:r>
              <a:rPr lang="en-GB" sz="2800" b="0" dirty="0">
                <a:solidFill>
                  <a:srgbClr val="FF0000"/>
                </a:solidFill>
                <a:latin typeface="Arial"/>
                <a:cs typeface="Arial"/>
              </a:rPr>
              <a:t> correlation between the components of a phone and its weight.</a:t>
            </a:r>
          </a:p>
          <a:p>
            <a:pPr>
              <a:lnSpc>
                <a:spcPct val="100000"/>
              </a:lnSpc>
            </a:pPr>
            <a:endParaRPr lang="en-GB" sz="2800" b="0" dirty="0">
              <a:solidFill>
                <a:srgbClr val="FF0000"/>
              </a:solidFill>
              <a:latin typeface="Arial"/>
              <a:cs typeface="Arial"/>
            </a:endParaRPr>
          </a:p>
        </p:txBody>
      </p:sp>
      <p:sp>
        <p:nvSpPr>
          <p:cNvPr id="4" name="Slide Number Placeholder 3">
            <a:extLst>
              <a:ext uri="{FF2B5EF4-FFF2-40B4-BE49-F238E27FC236}">
                <a16:creationId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t>4</a:t>
            </a:r>
            <a:endParaRPr lang="en-GB" dirty="0"/>
          </a:p>
        </p:txBody>
      </p:sp>
    </p:spTree>
    <p:extLst>
      <p:ext uri="{BB962C8B-B14F-4D97-AF65-F5344CB8AC3E}">
        <p14:creationId xmlns:p14="http://schemas.microsoft.com/office/powerpoint/2010/main" val="1833041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4D6975-8547-07FC-3D5B-82A9BD906381}"/>
            </a:ext>
          </a:extLst>
        </p:cNvPr>
        <p:cNvGrpSpPr/>
        <p:nvPr/>
      </p:nvGrpSpPr>
      <p:grpSpPr>
        <a:xfrm>
          <a:off x="0" y="0"/>
          <a:ext cx="0" cy="0"/>
          <a:chOff x="0" y="0"/>
          <a:chExt cx="0" cy="0"/>
        </a:xfrm>
      </p:grpSpPr>
      <p:sp>
        <p:nvSpPr>
          <p:cNvPr id="8" name="Subtitle 7">
            <a:extLst>
              <a:ext uri="{FF2B5EF4-FFF2-40B4-BE49-F238E27FC236}">
                <a16:creationId xmlns:a16="http://schemas.microsoft.com/office/drawing/2014/main" id="{5E997D3B-B7B6-E28B-8399-E1F7B9400FFA}"/>
              </a:ext>
            </a:extLst>
          </p:cNvPr>
          <p:cNvSpPr>
            <a:spLocks noGrp="1"/>
          </p:cNvSpPr>
          <p:nvPr>
            <p:ph type="subTitle" idx="1"/>
          </p:nvPr>
        </p:nvSpPr>
        <p:spPr>
          <a:xfrm>
            <a:off x="435810" y="4934141"/>
            <a:ext cx="7914565" cy="470778"/>
          </a:xfrm>
          <a:ln>
            <a:solidFill>
              <a:schemeClr val="tx1">
                <a:lumMod val="90000"/>
                <a:lumOff val="10000"/>
              </a:schemeClr>
            </a:solidFill>
          </a:ln>
        </p:spPr>
        <p:txBody>
          <a:bodyPr/>
          <a:lstStyle/>
          <a:p>
            <a:r>
              <a:rPr lang="en-US" sz="2800" dirty="0"/>
              <a:t>The dataset contains 21 columns and 2000 rows.</a:t>
            </a:r>
            <a:endParaRPr lang="en-IN" sz="2800" dirty="0"/>
          </a:p>
        </p:txBody>
      </p:sp>
      <p:graphicFrame>
        <p:nvGraphicFramePr>
          <p:cNvPr id="9" name="Table 8">
            <a:extLst>
              <a:ext uri="{FF2B5EF4-FFF2-40B4-BE49-F238E27FC236}">
                <a16:creationId xmlns:a16="http://schemas.microsoft.com/office/drawing/2014/main" id="{F1ADDF94-0C40-0F14-B950-00F2BE32CBAA}"/>
              </a:ext>
            </a:extLst>
          </p:cNvPr>
          <p:cNvGraphicFramePr>
            <a:graphicFrameLocks noGrp="1"/>
          </p:cNvGraphicFramePr>
          <p:nvPr>
            <p:extLst>
              <p:ext uri="{D42A27DB-BD31-4B8C-83A1-F6EECF244321}">
                <p14:modId xmlns:p14="http://schemas.microsoft.com/office/powerpoint/2010/main" val="2961311095"/>
              </p:ext>
            </p:extLst>
          </p:nvPr>
        </p:nvGraphicFramePr>
        <p:xfrm>
          <a:off x="435810" y="411863"/>
          <a:ext cx="11369904" cy="4522278"/>
        </p:xfrm>
        <a:graphic>
          <a:graphicData uri="http://schemas.openxmlformats.org/drawingml/2006/table">
            <a:tbl>
              <a:tblPr/>
              <a:tblGrid>
                <a:gridCol w="541424">
                  <a:extLst>
                    <a:ext uri="{9D8B030D-6E8A-4147-A177-3AD203B41FA5}">
                      <a16:colId xmlns:a16="http://schemas.microsoft.com/office/drawing/2014/main" val="4117918208"/>
                    </a:ext>
                  </a:extLst>
                </a:gridCol>
                <a:gridCol w="541424">
                  <a:extLst>
                    <a:ext uri="{9D8B030D-6E8A-4147-A177-3AD203B41FA5}">
                      <a16:colId xmlns:a16="http://schemas.microsoft.com/office/drawing/2014/main" val="4058365853"/>
                    </a:ext>
                  </a:extLst>
                </a:gridCol>
                <a:gridCol w="541424">
                  <a:extLst>
                    <a:ext uri="{9D8B030D-6E8A-4147-A177-3AD203B41FA5}">
                      <a16:colId xmlns:a16="http://schemas.microsoft.com/office/drawing/2014/main" val="1269282150"/>
                    </a:ext>
                  </a:extLst>
                </a:gridCol>
                <a:gridCol w="541424">
                  <a:extLst>
                    <a:ext uri="{9D8B030D-6E8A-4147-A177-3AD203B41FA5}">
                      <a16:colId xmlns:a16="http://schemas.microsoft.com/office/drawing/2014/main" val="2067542632"/>
                    </a:ext>
                  </a:extLst>
                </a:gridCol>
                <a:gridCol w="541424">
                  <a:extLst>
                    <a:ext uri="{9D8B030D-6E8A-4147-A177-3AD203B41FA5}">
                      <a16:colId xmlns:a16="http://schemas.microsoft.com/office/drawing/2014/main" val="1511937343"/>
                    </a:ext>
                  </a:extLst>
                </a:gridCol>
                <a:gridCol w="541424">
                  <a:extLst>
                    <a:ext uri="{9D8B030D-6E8A-4147-A177-3AD203B41FA5}">
                      <a16:colId xmlns:a16="http://schemas.microsoft.com/office/drawing/2014/main" val="1620124286"/>
                    </a:ext>
                  </a:extLst>
                </a:gridCol>
                <a:gridCol w="541424">
                  <a:extLst>
                    <a:ext uri="{9D8B030D-6E8A-4147-A177-3AD203B41FA5}">
                      <a16:colId xmlns:a16="http://schemas.microsoft.com/office/drawing/2014/main" val="1449800701"/>
                    </a:ext>
                  </a:extLst>
                </a:gridCol>
                <a:gridCol w="541424">
                  <a:extLst>
                    <a:ext uri="{9D8B030D-6E8A-4147-A177-3AD203B41FA5}">
                      <a16:colId xmlns:a16="http://schemas.microsoft.com/office/drawing/2014/main" val="1826082014"/>
                    </a:ext>
                  </a:extLst>
                </a:gridCol>
                <a:gridCol w="541424">
                  <a:extLst>
                    <a:ext uri="{9D8B030D-6E8A-4147-A177-3AD203B41FA5}">
                      <a16:colId xmlns:a16="http://schemas.microsoft.com/office/drawing/2014/main" val="2997686545"/>
                    </a:ext>
                  </a:extLst>
                </a:gridCol>
                <a:gridCol w="541424">
                  <a:extLst>
                    <a:ext uri="{9D8B030D-6E8A-4147-A177-3AD203B41FA5}">
                      <a16:colId xmlns:a16="http://schemas.microsoft.com/office/drawing/2014/main" val="3381002911"/>
                    </a:ext>
                  </a:extLst>
                </a:gridCol>
                <a:gridCol w="541424">
                  <a:extLst>
                    <a:ext uri="{9D8B030D-6E8A-4147-A177-3AD203B41FA5}">
                      <a16:colId xmlns:a16="http://schemas.microsoft.com/office/drawing/2014/main" val="471109525"/>
                    </a:ext>
                  </a:extLst>
                </a:gridCol>
                <a:gridCol w="541424">
                  <a:extLst>
                    <a:ext uri="{9D8B030D-6E8A-4147-A177-3AD203B41FA5}">
                      <a16:colId xmlns:a16="http://schemas.microsoft.com/office/drawing/2014/main" val="4195165297"/>
                    </a:ext>
                  </a:extLst>
                </a:gridCol>
                <a:gridCol w="541424">
                  <a:extLst>
                    <a:ext uri="{9D8B030D-6E8A-4147-A177-3AD203B41FA5}">
                      <a16:colId xmlns:a16="http://schemas.microsoft.com/office/drawing/2014/main" val="1854525742"/>
                    </a:ext>
                  </a:extLst>
                </a:gridCol>
                <a:gridCol w="541424">
                  <a:extLst>
                    <a:ext uri="{9D8B030D-6E8A-4147-A177-3AD203B41FA5}">
                      <a16:colId xmlns:a16="http://schemas.microsoft.com/office/drawing/2014/main" val="665128164"/>
                    </a:ext>
                  </a:extLst>
                </a:gridCol>
                <a:gridCol w="541424">
                  <a:extLst>
                    <a:ext uri="{9D8B030D-6E8A-4147-A177-3AD203B41FA5}">
                      <a16:colId xmlns:a16="http://schemas.microsoft.com/office/drawing/2014/main" val="3839526050"/>
                    </a:ext>
                  </a:extLst>
                </a:gridCol>
                <a:gridCol w="541424">
                  <a:extLst>
                    <a:ext uri="{9D8B030D-6E8A-4147-A177-3AD203B41FA5}">
                      <a16:colId xmlns:a16="http://schemas.microsoft.com/office/drawing/2014/main" val="2180456496"/>
                    </a:ext>
                  </a:extLst>
                </a:gridCol>
                <a:gridCol w="541424">
                  <a:extLst>
                    <a:ext uri="{9D8B030D-6E8A-4147-A177-3AD203B41FA5}">
                      <a16:colId xmlns:a16="http://schemas.microsoft.com/office/drawing/2014/main" val="2896688546"/>
                    </a:ext>
                  </a:extLst>
                </a:gridCol>
                <a:gridCol w="541424">
                  <a:extLst>
                    <a:ext uri="{9D8B030D-6E8A-4147-A177-3AD203B41FA5}">
                      <a16:colId xmlns:a16="http://schemas.microsoft.com/office/drawing/2014/main" val="190512511"/>
                    </a:ext>
                  </a:extLst>
                </a:gridCol>
                <a:gridCol w="541424">
                  <a:extLst>
                    <a:ext uri="{9D8B030D-6E8A-4147-A177-3AD203B41FA5}">
                      <a16:colId xmlns:a16="http://schemas.microsoft.com/office/drawing/2014/main" val="1636536304"/>
                    </a:ext>
                  </a:extLst>
                </a:gridCol>
                <a:gridCol w="541424">
                  <a:extLst>
                    <a:ext uri="{9D8B030D-6E8A-4147-A177-3AD203B41FA5}">
                      <a16:colId xmlns:a16="http://schemas.microsoft.com/office/drawing/2014/main" val="688295044"/>
                    </a:ext>
                  </a:extLst>
                </a:gridCol>
                <a:gridCol w="541424">
                  <a:extLst>
                    <a:ext uri="{9D8B030D-6E8A-4147-A177-3AD203B41FA5}">
                      <a16:colId xmlns:a16="http://schemas.microsoft.com/office/drawing/2014/main" val="1435816289"/>
                    </a:ext>
                  </a:extLst>
                </a:gridCol>
              </a:tblGrid>
              <a:tr h="703878">
                <a:tc>
                  <a:txBody>
                    <a:bodyPr/>
                    <a:lstStyle/>
                    <a:p>
                      <a:pPr algn="l" fontAlgn="b"/>
                      <a:r>
                        <a:rPr lang="en-IN" sz="1050" b="1" dirty="0"/>
                        <a:t>battery_power</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IN" sz="1050" b="1"/>
                        <a:t>blue</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IN" sz="1050" b="1"/>
                        <a:t>clock_speed</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IN" sz="1050" b="1"/>
                        <a:t>dual_sim</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IN" sz="1050" b="1"/>
                        <a:t>fc</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IN" sz="1050" b="1"/>
                        <a:t>four_g</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IN" sz="1050" b="1"/>
                        <a:t>int_memory</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IN" sz="1050" b="1"/>
                        <a:t>m_dep</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IN" sz="1050" b="1"/>
                        <a:t>mobile_wt</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IN" sz="1050" b="1"/>
                        <a:t>n_cores</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IN" sz="1050" b="1"/>
                        <a:t>pc</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IN" sz="1050" b="1"/>
                        <a:t>px_height</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IN" sz="1050" b="1"/>
                        <a:t>px_width</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IN" sz="1050" b="1"/>
                        <a:t>ram</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IN" sz="1050" b="1"/>
                        <a:t>sc_h</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IN" sz="1050" b="1"/>
                        <a:t>sc_w</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IN" sz="1050" b="1"/>
                        <a:t>talk_time</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IN" sz="1050" b="1"/>
                        <a:t>three_g</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IN" sz="1050" b="1"/>
                        <a:t>touch_screen</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IN" sz="1050" b="1"/>
                        <a:t>wifi</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IN" sz="1050" b="1" dirty="0"/>
                        <a:t>price_range</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8403579"/>
                  </a:ext>
                </a:extLst>
              </a:tr>
              <a:tr h="381840">
                <a:tc>
                  <a:txBody>
                    <a:bodyPr/>
                    <a:lstStyle/>
                    <a:p>
                      <a:pPr algn="r" fontAlgn="b"/>
                      <a:r>
                        <a:rPr lang="en-IN" sz="1200" b="0" i="0" u="none" strike="noStrike">
                          <a:solidFill>
                            <a:srgbClr val="000000"/>
                          </a:solidFill>
                          <a:effectLst/>
                          <a:latin typeface="Aptos Narrow" panose="020B0004020202020204" pitchFamily="34" charset="0"/>
                        </a:rPr>
                        <a:t>842</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0</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dirty="0">
                          <a:solidFill>
                            <a:srgbClr val="000000"/>
                          </a:solidFill>
                          <a:effectLst/>
                          <a:latin typeface="Aptos Narrow" panose="020B0004020202020204" pitchFamily="34" charset="0"/>
                        </a:rPr>
                        <a:t>2.2</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0</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0</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7</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0.6</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188</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dirty="0">
                          <a:solidFill>
                            <a:srgbClr val="000000"/>
                          </a:solidFill>
                          <a:effectLst/>
                          <a:latin typeface="Aptos Narrow" panose="020B0004020202020204" pitchFamily="34" charset="0"/>
                        </a:rPr>
                        <a:t>2</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2</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20</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756</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2549</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9</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7</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19</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0</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0</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8195480"/>
                  </a:ext>
                </a:extLst>
              </a:tr>
              <a:tr h="381840">
                <a:tc>
                  <a:txBody>
                    <a:bodyPr/>
                    <a:lstStyle/>
                    <a:p>
                      <a:pPr algn="r" fontAlgn="b"/>
                      <a:r>
                        <a:rPr lang="en-IN" sz="1200" b="0" i="0" u="none" strike="noStrike">
                          <a:solidFill>
                            <a:srgbClr val="000000"/>
                          </a:solidFill>
                          <a:effectLst/>
                          <a:latin typeface="Aptos Narrow" panose="020B0004020202020204" pitchFamily="34" charset="0"/>
                        </a:rPr>
                        <a:t>1021</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0.5</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0</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53</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0.7</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136</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3</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6</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905</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1988</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2631</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17</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3</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7</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0</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2</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01319825"/>
                  </a:ext>
                </a:extLst>
              </a:tr>
              <a:tr h="381840">
                <a:tc>
                  <a:txBody>
                    <a:bodyPr/>
                    <a:lstStyle/>
                    <a:p>
                      <a:pPr algn="r" fontAlgn="b"/>
                      <a:r>
                        <a:rPr lang="en-IN" sz="1200" b="0" i="0" u="none" strike="noStrike">
                          <a:solidFill>
                            <a:srgbClr val="000000"/>
                          </a:solidFill>
                          <a:effectLst/>
                          <a:latin typeface="Aptos Narrow" panose="020B0004020202020204" pitchFamily="34" charset="0"/>
                        </a:rPr>
                        <a:t>563</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0.5</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2</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41</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0.9</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145</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5</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6</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1263</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1716</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2603</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11</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2</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9</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0</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2</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19541572"/>
                  </a:ext>
                </a:extLst>
              </a:tr>
              <a:tr h="381840">
                <a:tc>
                  <a:txBody>
                    <a:bodyPr/>
                    <a:lstStyle/>
                    <a:p>
                      <a:pPr algn="r" fontAlgn="b"/>
                      <a:r>
                        <a:rPr lang="en-IN" sz="1200" b="0" i="0" u="none" strike="noStrike">
                          <a:solidFill>
                            <a:srgbClr val="000000"/>
                          </a:solidFill>
                          <a:effectLst/>
                          <a:latin typeface="Aptos Narrow" panose="020B0004020202020204" pitchFamily="34" charset="0"/>
                        </a:rPr>
                        <a:t>615</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2.5</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0</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0</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0</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10</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0.8</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131</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6</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9</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1216</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1786</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2769</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16</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8</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11</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0</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0</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2</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85679976"/>
                  </a:ext>
                </a:extLst>
              </a:tr>
              <a:tr h="381840">
                <a:tc>
                  <a:txBody>
                    <a:bodyPr/>
                    <a:lstStyle/>
                    <a:p>
                      <a:pPr algn="r" fontAlgn="b"/>
                      <a:r>
                        <a:rPr lang="en-IN" sz="1200" b="0" i="0" u="none" strike="noStrike">
                          <a:solidFill>
                            <a:srgbClr val="000000"/>
                          </a:solidFill>
                          <a:effectLst/>
                          <a:latin typeface="Aptos Narrow" panose="020B0004020202020204" pitchFamily="34" charset="0"/>
                        </a:rPr>
                        <a:t>1821</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1.2</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dirty="0">
                          <a:solidFill>
                            <a:srgbClr val="000000"/>
                          </a:solidFill>
                          <a:effectLst/>
                          <a:latin typeface="Aptos Narrow" panose="020B0004020202020204" pitchFamily="34" charset="0"/>
                        </a:rPr>
                        <a:t>0</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13</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44</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0.6</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141</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2</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14</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1208</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1212</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1411</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8</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2</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15</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0</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5600001"/>
                  </a:ext>
                </a:extLst>
              </a:tr>
              <a:tr h="381840">
                <a:tc>
                  <a:txBody>
                    <a:bodyPr/>
                    <a:lstStyle/>
                    <a:p>
                      <a:pPr algn="r" fontAlgn="b"/>
                      <a:r>
                        <a:rPr lang="en-IN" sz="1200" b="0" i="0" u="none" strike="noStrike">
                          <a:solidFill>
                            <a:srgbClr val="000000"/>
                          </a:solidFill>
                          <a:effectLst/>
                          <a:latin typeface="Aptos Narrow" panose="020B0004020202020204" pitchFamily="34" charset="0"/>
                        </a:rPr>
                        <a:t>1859</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0</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0.5</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3</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0</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22</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0.7</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164</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7</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1004</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dirty="0">
                          <a:solidFill>
                            <a:srgbClr val="000000"/>
                          </a:solidFill>
                          <a:effectLst/>
                          <a:latin typeface="Aptos Narrow" panose="020B0004020202020204" pitchFamily="34" charset="0"/>
                        </a:rPr>
                        <a:t>1654</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1067</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17</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10</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0</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0</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60189168"/>
                  </a:ext>
                </a:extLst>
              </a:tr>
              <a:tr h="381840">
                <a:tc>
                  <a:txBody>
                    <a:bodyPr/>
                    <a:lstStyle/>
                    <a:p>
                      <a:pPr algn="r" fontAlgn="b"/>
                      <a:r>
                        <a:rPr lang="en-IN" sz="1200" b="0" i="0" u="none" strike="noStrike">
                          <a:solidFill>
                            <a:srgbClr val="000000"/>
                          </a:solidFill>
                          <a:effectLst/>
                          <a:latin typeface="Aptos Narrow" panose="020B0004020202020204" pitchFamily="34" charset="0"/>
                        </a:rPr>
                        <a:t>1821</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0</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1.7</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0</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4</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10</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0.8</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139</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8</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10</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381</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1018</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3220</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13</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8</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18</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0</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3</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1271917"/>
                  </a:ext>
                </a:extLst>
              </a:tr>
              <a:tr h="381840">
                <a:tc>
                  <a:txBody>
                    <a:bodyPr/>
                    <a:lstStyle/>
                    <a:p>
                      <a:pPr algn="r" fontAlgn="b"/>
                      <a:r>
                        <a:rPr lang="en-IN" sz="1200" b="0" i="0" u="none" strike="noStrike">
                          <a:solidFill>
                            <a:srgbClr val="000000"/>
                          </a:solidFill>
                          <a:effectLst/>
                          <a:latin typeface="Aptos Narrow" panose="020B0004020202020204" pitchFamily="34" charset="0"/>
                        </a:rPr>
                        <a:t>1954</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0</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0.5</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0</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0</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24</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0.8</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187</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4</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0</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512</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1149</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700</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16</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3</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5</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0</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08347426"/>
                  </a:ext>
                </a:extLst>
              </a:tr>
              <a:tr h="381840">
                <a:tc>
                  <a:txBody>
                    <a:bodyPr/>
                    <a:lstStyle/>
                    <a:p>
                      <a:pPr algn="r" fontAlgn="b"/>
                      <a:r>
                        <a:rPr lang="en-IN" sz="1200" b="0" i="0" u="none" strike="noStrike">
                          <a:solidFill>
                            <a:srgbClr val="000000"/>
                          </a:solidFill>
                          <a:effectLst/>
                          <a:latin typeface="Aptos Narrow" panose="020B0004020202020204" pitchFamily="34" charset="0"/>
                        </a:rPr>
                        <a:t>1445</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0.5</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0</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0</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0</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53</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0.7</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174</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7</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14</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386</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836</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1099</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17</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20</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0</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0</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0</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822969"/>
                  </a:ext>
                </a:extLst>
              </a:tr>
              <a:tr h="381840">
                <a:tc>
                  <a:txBody>
                    <a:bodyPr/>
                    <a:lstStyle/>
                    <a:p>
                      <a:pPr algn="r" fontAlgn="b"/>
                      <a:r>
                        <a:rPr lang="en-IN" sz="1200" b="0" i="0" u="none" strike="noStrike">
                          <a:solidFill>
                            <a:srgbClr val="000000"/>
                          </a:solidFill>
                          <a:effectLst/>
                          <a:latin typeface="Aptos Narrow" panose="020B0004020202020204" pitchFamily="34" charset="0"/>
                        </a:rPr>
                        <a:t>509</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0.6</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2</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9</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0.1</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93</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5</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15</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1137</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1224</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513</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19</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10</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12</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1</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0</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a:solidFill>
                            <a:srgbClr val="000000"/>
                          </a:solidFill>
                          <a:effectLst/>
                          <a:latin typeface="Aptos Narrow" panose="020B0004020202020204" pitchFamily="34" charset="0"/>
                        </a:rPr>
                        <a:t>0</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200" b="0" i="0" u="none" strike="noStrike" dirty="0">
                          <a:solidFill>
                            <a:srgbClr val="000000"/>
                          </a:solidFill>
                          <a:effectLst/>
                          <a:latin typeface="Aptos Narrow" panose="020B0004020202020204" pitchFamily="34" charset="0"/>
                        </a:rPr>
                        <a:t>0</a:t>
                      </a:r>
                    </a:p>
                  </a:txBody>
                  <a:tcPr marL="7648" marR="7648" marT="7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81951137"/>
                  </a:ext>
                </a:extLst>
              </a:tr>
            </a:tbl>
          </a:graphicData>
        </a:graphic>
      </p:graphicFrame>
    </p:spTree>
    <p:extLst>
      <p:ext uri="{BB962C8B-B14F-4D97-AF65-F5344CB8AC3E}">
        <p14:creationId xmlns:p14="http://schemas.microsoft.com/office/powerpoint/2010/main" val="1756222211"/>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Props1.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3.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10847</TotalTime>
  <Words>532</Words>
  <Application>Microsoft Office PowerPoint</Application>
  <PresentationFormat>Widescreen</PresentationFormat>
  <Paragraphs>261</Paragraphs>
  <Slides>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Aptos Narrow</vt:lpstr>
      <vt:lpstr>Arial</vt:lpstr>
      <vt:lpstr>Calibri</vt:lpstr>
      <vt:lpstr>Herts Theme</vt:lpstr>
      <vt:lpstr>Research Question –  Tutorial Presentation for Feedback Date: 11. 11. 2024 </vt:lpstr>
      <vt:lpstr>PowerPoint Presentation</vt:lpstr>
      <vt:lpstr>This dataset is interesting to us because it offers several interesting opportunities for analysis in the components of phone like Battery power, RAM, Internal Storage, Bluetooth, Clock speed, 4G or 3G etc. and its weight.  Our  Independent variable is: The Components of Phone.  This  Independent variable datatype is  Nominal/categorial  data. Our Dependent variable is: The weight of a phone. This Dependent variable datatype is  Nominal/categorial data.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 KIO ☣</cp:lastModifiedBy>
  <cp:revision>240</cp:revision>
  <dcterms:created xsi:type="dcterms:W3CDTF">2019-10-01T08:37:56Z</dcterms:created>
  <dcterms:modified xsi:type="dcterms:W3CDTF">2024-11-10T17:08:46Z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