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9" r:id="rId5"/>
    <p:sldId id="341" r:id="rId6"/>
    <p:sldId id="329" r:id="rId7"/>
    <p:sldId id="343" r:id="rId8"/>
    <p:sldId id="345" r:id="rId9"/>
    <p:sldId id="344" r:id="rId10"/>
    <p:sldId id="346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97CBE"/>
    <a:srgbClr val="85509A"/>
    <a:srgbClr val="714484"/>
    <a:srgbClr val="0073CF"/>
    <a:srgbClr val="203232"/>
    <a:srgbClr val="30454F"/>
    <a:srgbClr val="1295D8"/>
    <a:srgbClr val="004A5C"/>
    <a:srgbClr val="0093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36B3F-E76D-DB43-9C83-67EA79808A14}" v="4" dt="2024-11-08T15:46:22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36" autoAdjust="0"/>
    <p:restoredTop sz="96245"/>
  </p:normalViewPr>
  <p:slideViewPr>
    <p:cSldViewPr snapToGrid="0" showGuides="1">
      <p:cViewPr varScale="1">
        <p:scale>
          <a:sx n="120" d="100"/>
          <a:sy n="120" d="100"/>
        </p:scale>
        <p:origin x="1048" y="192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 Ritesh Agrawal [Student-PECS]" userId="89e0a3cc-5a1e-4670-a956-2731c2e8f49e" providerId="ADAL" clId="{24B36B3F-E76D-DB43-9C83-67EA79808A14}"/>
    <pc:docChg chg="undo custSel modSld">
      <pc:chgData name="Raj Ritesh Agrawal [Student-PECS]" userId="89e0a3cc-5a1e-4670-a956-2731c2e8f49e" providerId="ADAL" clId="{24B36B3F-E76D-DB43-9C83-67EA79808A14}" dt="2024-11-08T15:46:42.659" v="217" actId="1076"/>
      <pc:docMkLst>
        <pc:docMk/>
      </pc:docMkLst>
      <pc:sldChg chg="modSp mod">
        <pc:chgData name="Raj Ritesh Agrawal [Student-PECS]" userId="89e0a3cc-5a1e-4670-a956-2731c2e8f49e" providerId="ADAL" clId="{24B36B3F-E76D-DB43-9C83-67EA79808A14}" dt="2024-11-08T15:19:00.930" v="185" actId="20577"/>
        <pc:sldMkLst>
          <pc:docMk/>
          <pc:sldMk cId="4148532546" sldId="289"/>
        </pc:sldMkLst>
        <pc:spChg chg="mod">
          <ac:chgData name="Raj Ritesh Agrawal [Student-PECS]" userId="89e0a3cc-5a1e-4670-a956-2731c2e8f49e" providerId="ADAL" clId="{24B36B3F-E76D-DB43-9C83-67EA79808A14}" dt="2024-11-08T15:19:00.930" v="185" actId="20577"/>
          <ac:spMkLst>
            <pc:docMk/>
            <pc:sldMk cId="4148532546" sldId="289"/>
            <ac:spMk id="2" creationId="{3440AEE4-CC66-FE42-B0C3-2CC7AFD37D1C}"/>
          </ac:spMkLst>
        </pc:spChg>
        <pc:spChg chg="mod">
          <ac:chgData name="Raj Ritesh Agrawal [Student-PECS]" userId="89e0a3cc-5a1e-4670-a956-2731c2e8f49e" providerId="ADAL" clId="{24B36B3F-E76D-DB43-9C83-67EA79808A14}" dt="2024-11-08T15:18:24.468" v="162" actId="20577"/>
          <ac:spMkLst>
            <pc:docMk/>
            <pc:sldMk cId="4148532546" sldId="289"/>
            <ac:spMk id="3" creationId="{8275DA97-5166-7F4B-BC83-F50AC8BEDCD7}"/>
          </ac:spMkLst>
        </pc:spChg>
        <pc:spChg chg="mod">
          <ac:chgData name="Raj Ritesh Agrawal [Student-PECS]" userId="89e0a3cc-5a1e-4670-a956-2731c2e8f49e" providerId="ADAL" clId="{24B36B3F-E76D-DB43-9C83-67EA79808A14}" dt="2024-11-08T15:17:33.097" v="71" actId="20577"/>
          <ac:spMkLst>
            <pc:docMk/>
            <pc:sldMk cId="4148532546" sldId="289"/>
            <ac:spMk id="4" creationId="{6E7F4D14-5620-EC41-A86C-6CC3CFD691B4}"/>
          </ac:spMkLst>
        </pc:spChg>
      </pc:sldChg>
      <pc:sldChg chg="addSp delSp modSp mod">
        <pc:chgData name="Raj Ritesh Agrawal [Student-PECS]" userId="89e0a3cc-5a1e-4670-a956-2731c2e8f49e" providerId="ADAL" clId="{24B36B3F-E76D-DB43-9C83-67EA79808A14}" dt="2024-11-08T15:46:42.659" v="217" actId="1076"/>
        <pc:sldMkLst>
          <pc:docMk/>
          <pc:sldMk cId="1718004908" sldId="329"/>
        </pc:sldMkLst>
        <pc:spChg chg="add del mod">
          <ac:chgData name="Raj Ritesh Agrawal [Student-PECS]" userId="89e0a3cc-5a1e-4670-a956-2731c2e8f49e" providerId="ADAL" clId="{24B36B3F-E76D-DB43-9C83-67EA79808A14}" dt="2024-11-08T15:46:27.677" v="213" actId="478"/>
          <ac:spMkLst>
            <pc:docMk/>
            <pc:sldMk cId="1718004908" sldId="329"/>
            <ac:spMk id="7" creationId="{2E8E6672-C628-73EB-BFD4-63C9ADF84DB4}"/>
          </ac:spMkLst>
        </pc:spChg>
        <pc:spChg chg="del mod">
          <ac:chgData name="Raj Ritesh Agrawal [Student-PECS]" userId="89e0a3cc-5a1e-4670-a956-2731c2e8f49e" providerId="ADAL" clId="{24B36B3F-E76D-DB43-9C83-67EA79808A14}" dt="2024-11-08T15:46:01.128" v="205" actId="478"/>
          <ac:spMkLst>
            <pc:docMk/>
            <pc:sldMk cId="1718004908" sldId="329"/>
            <ac:spMk id="14" creationId="{0A4C457C-5DA3-C517-09E5-B11F2D78DF70}"/>
          </ac:spMkLst>
        </pc:spChg>
        <pc:spChg chg="del mod">
          <ac:chgData name="Raj Ritesh Agrawal [Student-PECS]" userId="89e0a3cc-5a1e-4670-a956-2731c2e8f49e" providerId="ADAL" clId="{24B36B3F-E76D-DB43-9C83-67EA79808A14}" dt="2024-11-08T15:46:06.103" v="207" actId="478"/>
          <ac:spMkLst>
            <pc:docMk/>
            <pc:sldMk cId="1718004908" sldId="329"/>
            <ac:spMk id="17" creationId="{02FDD890-F323-BC39-8E76-43B2265D0104}"/>
          </ac:spMkLst>
        </pc:spChg>
        <pc:graphicFrameChg chg="add del mod modGraphic">
          <ac:chgData name="Raj Ritesh Agrawal [Student-PECS]" userId="89e0a3cc-5a1e-4670-a956-2731c2e8f49e" providerId="ADAL" clId="{24B36B3F-E76D-DB43-9C83-67EA79808A14}" dt="2024-11-08T15:43:35.888" v="192" actId="478"/>
          <ac:graphicFrameMkLst>
            <pc:docMk/>
            <pc:sldMk cId="1718004908" sldId="329"/>
            <ac:graphicFrameMk id="11" creationId="{17468CB6-B0D7-5760-9515-F26AE1D82D2B}"/>
          </ac:graphicFrameMkLst>
        </pc:graphicFrameChg>
        <pc:picChg chg="add mod">
          <ac:chgData name="Raj Ritesh Agrawal [Student-PECS]" userId="89e0a3cc-5a1e-4670-a956-2731c2e8f49e" providerId="ADAL" clId="{24B36B3F-E76D-DB43-9C83-67EA79808A14}" dt="2024-11-08T15:46:42.659" v="217" actId="1076"/>
          <ac:picMkLst>
            <pc:docMk/>
            <pc:sldMk cId="1718004908" sldId="329"/>
            <ac:picMk id="6" creationId="{C581F698-B369-66A7-B702-D704B0CEDB12}"/>
          </ac:picMkLst>
        </pc:picChg>
        <pc:inkChg chg="del">
          <ac:chgData name="Raj Ritesh Agrawal [Student-PECS]" userId="89e0a3cc-5a1e-4670-a956-2731c2e8f49e" providerId="ADAL" clId="{24B36B3F-E76D-DB43-9C83-67EA79808A14}" dt="2024-11-08T15:45:00.906" v="199" actId="478"/>
          <ac:inkMkLst>
            <pc:docMk/>
            <pc:sldMk cId="1718004908" sldId="329"/>
            <ac:inkMk id="26" creationId="{F4A00DAC-98CC-1D9A-E4A4-B99AD3FBA824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10/11/2024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10/11/2024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999" y="2448001"/>
            <a:ext cx="10031157" cy="2160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Visualization and Analysis – </a:t>
            </a:r>
            <a:br>
              <a:rPr lang="en-US" sz="3600" dirty="0"/>
            </a:br>
            <a:r>
              <a:rPr lang="en-US" sz="3600" dirty="0"/>
              <a:t>Between Components of a Mobile and its Net Weight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999" y="1890000"/>
            <a:ext cx="10455567" cy="360000"/>
          </a:xfrm>
        </p:spPr>
        <p:txBody>
          <a:bodyPr/>
          <a:lstStyle/>
          <a:p>
            <a:r>
              <a:rPr lang="en-US" sz="2000" dirty="0"/>
              <a:t>Group Id: A149				Name of Student Presenting: Athul Krishna Renjith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7COM1079-2024  Student Group No:  A149                  Names of Student Attendees  </a:t>
            </a:r>
            <a:r>
              <a:rPr lang="en-US" sz="1400" dirty="0"/>
              <a:t>Deepak Thamarai Kannan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                                                                                                                           Karthik Baskar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                                                                                                                           Om Kishore Manivel</a:t>
            </a:r>
          </a:p>
          <a:p>
            <a:r>
              <a:rPr lang="en-US" sz="1400" dirty="0"/>
              <a:t>                                                                                                                             Raj Agrawal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4311-58F1-BD4D-8FED-50D72C3D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31262B9-84B0-C1A5-543C-8FA0F2459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200" y="1355611"/>
            <a:ext cx="7200000" cy="360000"/>
          </a:xfrm>
        </p:spPr>
        <p:txBody>
          <a:bodyPr/>
          <a:lstStyle/>
          <a:p>
            <a:r>
              <a:rPr lang="en-US" dirty="0"/>
              <a:t>Part 1: VISUALISATION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750A5-C5AD-CEC8-7CD5-C4412264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(ADD VIA INSERT, HEADER &amp; FOOTER)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5058-8385-6382-3B48-5ADE78E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F0AC96-5BAE-FDAC-4EAC-17779A2B0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200" y="1535611"/>
            <a:ext cx="10683742" cy="3966778"/>
          </a:xfrm>
        </p:spPr>
        <p:txBody>
          <a:bodyPr>
            <a:noAutofit/>
          </a:bodyPr>
          <a:lstStyle/>
          <a:p>
            <a:pPr>
              <a:lnSpc>
                <a:spcPts val="6000"/>
              </a:lnSpc>
            </a:pPr>
            <a:br>
              <a:rPr lang="en-US" sz="3200" dirty="0">
                <a:solidFill>
                  <a:srgbClr val="000000"/>
                </a:solidFill>
              </a:rPr>
            </a:br>
            <a:r>
              <a:rPr lang="en-US" sz="3200" dirty="0">
                <a:solidFill>
                  <a:srgbClr val="000000"/>
                </a:solidFill>
              </a:rPr>
              <a:t>What is the correlation between the components of a phone and its weight</a:t>
            </a:r>
            <a:endParaRPr lang="en-GB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4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8" y="1080637"/>
            <a:ext cx="10110240" cy="588024"/>
          </a:xfrm>
        </p:spPr>
        <p:txBody>
          <a:bodyPr/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(DS188-Mobile Price Classification)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answer our Research Question (“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correlation between the components of a phone and its weight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  <a:endParaRPr lang="en-US" sz="2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GB" dirty="0"/>
              <a:t>7COM1079-2024  Student Group No:                    Names of Student Group Attendees: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74ADF1-9076-4B41-8EBE-E2A8E1BB8369}"/>
              </a:ext>
            </a:extLst>
          </p:cNvPr>
          <p:cNvCxnSpPr/>
          <p:nvPr/>
        </p:nvCxnSpPr>
        <p:spPr>
          <a:xfrm>
            <a:off x="5268160" y="3958225"/>
            <a:ext cx="631599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Picture 5" descr="A table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C581F698-B369-66A7-B702-D704B0CED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92" y="1853568"/>
            <a:ext cx="7590133" cy="35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90E7-F7DE-E40E-95C1-B3C7343E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097" y="325406"/>
            <a:ext cx="7247805" cy="482662"/>
          </a:xfrm>
        </p:spPr>
        <p:txBody>
          <a:bodyPr/>
          <a:lstStyle/>
          <a:p>
            <a:pPr algn="ctr"/>
            <a:r>
              <a:rPr lang="en-US" dirty="0"/>
              <a:t>VISUALISATION OF MOBILE WEIGHT WITH NORMAL CURVE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21515-844E-1E32-9D7E-D6CC462F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1472" y="6623941"/>
            <a:ext cx="1400528" cy="230832"/>
          </a:xfrm>
        </p:spPr>
        <p:txBody>
          <a:bodyPr/>
          <a:lstStyle/>
          <a:p>
            <a:pPr algn="ctr"/>
            <a:fld id="{E4D355CA-84B7-41B1-B164-8BB439CC7C6B}" type="slidenum">
              <a:rPr lang="en-GB" smtClean="0"/>
              <a:pPr algn="ctr"/>
              <a:t>4</a:t>
            </a:fld>
            <a:endParaRPr lang="en-GB" dirty="0"/>
          </a:p>
        </p:txBody>
      </p:sp>
      <p:pic>
        <p:nvPicPr>
          <p:cNvPr id="9" name="Content Placeholder 8" descr="A graph of a graph&#10;&#10;Description automatically generated">
            <a:extLst>
              <a:ext uri="{FF2B5EF4-FFF2-40B4-BE49-F238E27FC236}">
                <a16:creationId xmlns:a16="http://schemas.microsoft.com/office/drawing/2014/main" id="{76427B74-CFE5-4BC7-424F-414453505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03" y="1368425"/>
            <a:ext cx="4944195" cy="4922838"/>
          </a:xfrm>
        </p:spPr>
      </p:pic>
    </p:spTree>
    <p:extLst>
      <p:ext uri="{BB962C8B-B14F-4D97-AF65-F5344CB8AC3E}">
        <p14:creationId xmlns:p14="http://schemas.microsoft.com/office/powerpoint/2010/main" val="159395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C843-A3C6-4DC0-772A-A6EE78AA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2" y="241477"/>
            <a:ext cx="11434915" cy="365125"/>
          </a:xfrm>
        </p:spPr>
        <p:txBody>
          <a:bodyPr/>
          <a:lstStyle/>
          <a:p>
            <a:pPr algn="ctr"/>
            <a:r>
              <a:rPr lang="en-US" dirty="0"/>
              <a:t>ANALYSIS OF MOBILE WEIGHT WITH NORMAL CURVE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FBA5-CC97-32DF-CCEC-55F62C258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__Inter_d65c78"/>
              </a:rPr>
              <a:t>The histogram shows the distribution of mobile weights. It is slightly skewed to the right, meaning there are a few heavier phones.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__Inter_d65c78"/>
              </a:rPr>
              <a:t>The normal curve superimposed on top shows the ideal normal distribution. The actual data is close to the normal distribution, with a slight peak around 150-160.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__Inter_d65c78"/>
              </a:rPr>
              <a:t>The data deviates from the normal curve on both extremes, where the histogram bars are slightly lower than the normal curve.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D932B-AC08-F8E7-2BD4-E32AECC2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0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3C83-0462-E86F-9F43-D2065BF6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2" y="316906"/>
            <a:ext cx="11818373" cy="365125"/>
          </a:xfrm>
        </p:spPr>
        <p:txBody>
          <a:bodyPr/>
          <a:lstStyle/>
          <a:p>
            <a:pPr algn="ctr"/>
            <a:r>
              <a:rPr lang="en-US" dirty="0"/>
              <a:t>VISUALISATION BETWEEN PRICE RANGE AND MOBILE WEIGHT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E7ED9-AB33-DF10-8968-80752EB0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41094"/>
            <a:ext cx="1400528" cy="230832"/>
          </a:xfrm>
        </p:spPr>
        <p:txBody>
          <a:bodyPr/>
          <a:lstStyle/>
          <a:p>
            <a:pPr algn="ctr"/>
            <a:fld id="{E4D355CA-84B7-41B1-B164-8BB439CC7C6B}" type="slidenum">
              <a:rPr lang="en-GB" smtClean="0"/>
              <a:pPr algn="ctr"/>
              <a:t>6</a:t>
            </a:fld>
            <a:endParaRPr lang="en-GB" dirty="0"/>
          </a:p>
        </p:txBody>
      </p:sp>
      <p:pic>
        <p:nvPicPr>
          <p:cNvPr id="7" name="Content Placeholder 6" descr="A graph with lines and a blue line&#10;&#10;Description automatically generated">
            <a:extLst>
              <a:ext uri="{FF2B5EF4-FFF2-40B4-BE49-F238E27FC236}">
                <a16:creationId xmlns:a16="http://schemas.microsoft.com/office/drawing/2014/main" id="{833B3A1D-8BC7-5EF1-C449-37B39C926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02" y="1618256"/>
            <a:ext cx="4944195" cy="4922838"/>
          </a:xfrm>
        </p:spPr>
      </p:pic>
    </p:spTree>
    <p:extLst>
      <p:ext uri="{BB962C8B-B14F-4D97-AF65-F5344CB8AC3E}">
        <p14:creationId xmlns:p14="http://schemas.microsoft.com/office/powerpoint/2010/main" val="15349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26F8-34FE-7FFA-EA1C-631C29C7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7929"/>
            <a:ext cx="12192000" cy="565426"/>
          </a:xfrm>
        </p:spPr>
        <p:txBody>
          <a:bodyPr/>
          <a:lstStyle/>
          <a:p>
            <a:pPr algn="ctr"/>
            <a:r>
              <a:rPr lang="en-US" dirty="0"/>
              <a:t>ANALYSIS BETWEEN PRICE RANGE AND MOBILE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2D80-471E-E193-9FA8-B6C80739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__Inter_d65c78"/>
              </a:rPr>
              <a:t>The scatter plot shows a weak negative relationship between price_range and mobile_wt.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__Inter_d65c78"/>
              </a:rPr>
              <a:t>This means that as mobile_wt increases, price_range tends to decrease slightly.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__Inter_d65c78"/>
              </a:rPr>
              <a:t>However, the relationship is not very strong, and there is a lot of variation in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__Inter_d65c78"/>
              </a:rPr>
              <a:t>This indicates that mobile_wt is not a good predictor of price_range.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AB71D-5C04-833B-02DD-1BE939E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2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5368E6-4526-3F49-CDA3-619B31EE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425" y="199350"/>
            <a:ext cx="1027915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A0E0-0A80-7D98-B41E-CF4ADEFED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539" y="777264"/>
            <a:ext cx="4903200" cy="31752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#load data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training&lt;-</a:t>
            </a:r>
            <a:r>
              <a:rPr lang="en-US" sz="1400" dirty="0" err="1">
                <a:solidFill>
                  <a:srgbClr val="000000"/>
                </a:solidFill>
              </a:rPr>
              <a:t>read.csv</a:t>
            </a:r>
            <a:r>
              <a:rPr lang="en-US" sz="1400" dirty="0">
                <a:solidFill>
                  <a:srgbClr val="000000"/>
                </a:solidFill>
              </a:rPr>
              <a:t>("</a:t>
            </a:r>
            <a:r>
              <a:rPr lang="en-US" sz="1400" dirty="0" err="1">
                <a:solidFill>
                  <a:srgbClr val="000000"/>
                </a:solidFill>
              </a:rPr>
              <a:t>Data_csv</a:t>
            </a:r>
            <a:r>
              <a:rPr lang="en-US" sz="1400" dirty="0">
                <a:solidFill>
                  <a:srgbClr val="000000"/>
                </a:solidFill>
              </a:rPr>
              <a:t>/</a:t>
            </a:r>
            <a:r>
              <a:rPr lang="en-US" sz="1400" dirty="0" err="1">
                <a:solidFill>
                  <a:srgbClr val="000000"/>
                </a:solidFill>
              </a:rPr>
              <a:t>train.csv</a:t>
            </a:r>
            <a:r>
              <a:rPr lang="en-US" sz="1400" dirty="0">
                <a:solidFill>
                  <a:srgbClr val="000000"/>
                </a:solidFill>
              </a:rPr>
              <a:t>", header = TRUE)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# histogram for all columns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for (</a:t>
            </a:r>
            <a:r>
              <a:rPr lang="en-US" sz="1400" dirty="0" err="1">
                <a:solidFill>
                  <a:srgbClr val="000000"/>
                </a:solidFill>
              </a:rPr>
              <a:t>col_name</a:t>
            </a:r>
            <a:r>
              <a:rPr lang="en-US" sz="1400" dirty="0">
                <a:solidFill>
                  <a:srgbClr val="000000"/>
                </a:solidFill>
              </a:rPr>
              <a:t> in names(training))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if (</a:t>
            </a:r>
            <a:r>
              <a:rPr lang="en-US" sz="1400" dirty="0" err="1">
                <a:solidFill>
                  <a:srgbClr val="000000"/>
                </a:solidFill>
              </a:rPr>
              <a:t>col_name</a:t>
            </a:r>
            <a:r>
              <a:rPr lang="en-US" sz="1400" dirty="0">
                <a:solidFill>
                  <a:srgbClr val="000000"/>
                </a:solidFill>
              </a:rPr>
              <a:t> != "</a:t>
            </a:r>
            <a:r>
              <a:rPr lang="en-US" sz="1400" dirty="0" err="1">
                <a:solidFill>
                  <a:srgbClr val="000000"/>
                </a:solidFill>
              </a:rPr>
              <a:t>mobile_wt</a:t>
            </a:r>
            <a:r>
              <a:rPr lang="en-US" sz="1400" dirty="0">
                <a:solidFill>
                  <a:srgbClr val="000000"/>
                </a:solidFill>
              </a:rPr>
              <a:t>")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hist(training[[</a:t>
            </a:r>
            <a:r>
              <a:rPr lang="en-US" sz="1400" dirty="0" err="1">
                <a:solidFill>
                  <a:srgbClr val="000000"/>
                </a:solidFill>
              </a:rPr>
              <a:t>col_name</a:t>
            </a:r>
            <a:r>
              <a:rPr lang="en-US" sz="1400" dirty="0">
                <a:solidFill>
                  <a:srgbClr val="000000"/>
                </a:solidFill>
              </a:rPr>
              <a:t>]],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     main = paste("Histogram of", </a:t>
            </a:r>
            <a:r>
              <a:rPr lang="en-US" sz="1400" dirty="0" err="1">
                <a:solidFill>
                  <a:srgbClr val="000000"/>
                </a:solidFill>
              </a:rPr>
              <a:t>col_name</a:t>
            </a:r>
            <a:r>
              <a:rPr lang="en-US" sz="1400" dirty="0">
                <a:solidFill>
                  <a:srgbClr val="000000"/>
                </a:solidFill>
              </a:rPr>
              <a:t>),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     </a:t>
            </a:r>
            <a:r>
              <a:rPr lang="en-US" sz="1400" dirty="0" err="1">
                <a:solidFill>
                  <a:srgbClr val="000000"/>
                </a:solidFill>
              </a:rPr>
              <a:t>xlab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 err="1">
                <a:solidFill>
                  <a:srgbClr val="000000"/>
                </a:solidFill>
              </a:rPr>
              <a:t>col_name</a:t>
            </a:r>
            <a:r>
              <a:rPr lang="en-US" sz="1400" dirty="0">
                <a:solidFill>
                  <a:srgbClr val="000000"/>
                </a:solidFill>
              </a:rPr>
              <a:t>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     col = "</a:t>
            </a:r>
            <a:r>
              <a:rPr lang="en-US" sz="1400" dirty="0" err="1">
                <a:solidFill>
                  <a:srgbClr val="000000"/>
                </a:solidFill>
              </a:rPr>
              <a:t>lightblue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     border = "black")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# Dependent variable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</a:rPr>
              <a:t>dependent_var</a:t>
            </a:r>
            <a:r>
              <a:rPr lang="en-US" sz="1400" dirty="0">
                <a:solidFill>
                  <a:srgbClr val="000000"/>
                </a:solidFill>
              </a:rPr>
              <a:t> &lt;- training[["</a:t>
            </a:r>
            <a:r>
              <a:rPr lang="en-US" sz="1400" dirty="0" err="1">
                <a:solidFill>
                  <a:srgbClr val="000000"/>
                </a:solidFill>
              </a:rPr>
              <a:t>mobile_wt</a:t>
            </a:r>
            <a:r>
              <a:rPr lang="en-US" sz="1400" dirty="0">
                <a:solidFill>
                  <a:srgbClr val="000000"/>
                </a:solidFill>
              </a:rPr>
              <a:t>"]]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# Histogram with normal curve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hist(</a:t>
            </a:r>
            <a:r>
              <a:rPr lang="en-US" sz="1400" dirty="0" err="1">
                <a:solidFill>
                  <a:srgbClr val="000000"/>
                </a:solidFill>
              </a:rPr>
              <a:t>dependent_var</a:t>
            </a:r>
            <a:r>
              <a:rPr lang="en-US" sz="1400" dirty="0">
                <a:solidFill>
                  <a:srgbClr val="000000"/>
                </a:solidFill>
              </a:rPr>
              <a:t>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 main = "Histogram of </a:t>
            </a:r>
            <a:r>
              <a:rPr lang="en-US" sz="1400" dirty="0" err="1">
                <a:solidFill>
                  <a:srgbClr val="000000"/>
                </a:solidFill>
              </a:rPr>
              <a:t>mobile_wt</a:t>
            </a:r>
            <a:r>
              <a:rPr lang="en-US" sz="1400" dirty="0">
                <a:solidFill>
                  <a:srgbClr val="000000"/>
                </a:solidFill>
              </a:rPr>
              <a:t> with Normal Curve",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 </a:t>
            </a:r>
            <a:r>
              <a:rPr lang="en-US" sz="1400" dirty="0" err="1">
                <a:solidFill>
                  <a:srgbClr val="000000"/>
                </a:solidFill>
              </a:rPr>
              <a:t>xlab</a:t>
            </a:r>
            <a:r>
              <a:rPr lang="en-US" sz="1400" dirty="0">
                <a:solidFill>
                  <a:srgbClr val="000000"/>
                </a:solidFill>
              </a:rPr>
              <a:t> = "</a:t>
            </a:r>
            <a:r>
              <a:rPr lang="en-US" sz="1400" dirty="0" err="1">
                <a:solidFill>
                  <a:srgbClr val="000000"/>
                </a:solidFill>
              </a:rPr>
              <a:t>mobile_wt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 col = "</a:t>
            </a:r>
            <a:r>
              <a:rPr lang="en-US" sz="1400" dirty="0" err="1">
                <a:solidFill>
                  <a:srgbClr val="000000"/>
                </a:solidFill>
              </a:rPr>
              <a:t>lightblue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 border = "black",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 prob = TRUE)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C7DA1-8FCF-A207-4A02-1AB546F15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322" y="777264"/>
            <a:ext cx="4456800" cy="31752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</a:rPr>
              <a:t>mean_val</a:t>
            </a:r>
            <a:r>
              <a:rPr lang="en-US" sz="1400" dirty="0">
                <a:solidFill>
                  <a:srgbClr val="000000"/>
                </a:solidFill>
              </a:rPr>
              <a:t> &lt;- mean(</a:t>
            </a:r>
            <a:r>
              <a:rPr lang="en-US" sz="1400" dirty="0" err="1">
                <a:solidFill>
                  <a:srgbClr val="000000"/>
                </a:solidFill>
              </a:rPr>
              <a:t>dependent_var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na.rm</a:t>
            </a:r>
            <a:r>
              <a:rPr lang="en-US" sz="1400" dirty="0">
                <a:solidFill>
                  <a:srgbClr val="000000"/>
                </a:solidFill>
              </a:rPr>
              <a:t> = TRUE)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</a:rPr>
              <a:t>sd_val</a:t>
            </a:r>
            <a:r>
              <a:rPr lang="en-US" sz="1400" dirty="0">
                <a:solidFill>
                  <a:srgbClr val="000000"/>
                </a:solidFill>
              </a:rPr>
              <a:t> &lt;- </a:t>
            </a:r>
            <a:r>
              <a:rPr lang="en-US" sz="1400" dirty="0" err="1">
                <a:solidFill>
                  <a:srgbClr val="000000"/>
                </a:solidFill>
              </a:rPr>
              <a:t>sd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dependent_var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na.rm</a:t>
            </a:r>
            <a:r>
              <a:rPr lang="en-US" sz="1400" dirty="0">
                <a:solidFill>
                  <a:srgbClr val="000000"/>
                </a:solidFill>
              </a:rPr>
              <a:t> = TRUE)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curve(</a:t>
            </a:r>
            <a:r>
              <a:rPr lang="en-US" sz="1400" dirty="0" err="1">
                <a:solidFill>
                  <a:srgbClr val="000000"/>
                </a:solidFill>
              </a:rPr>
              <a:t>dnorm</a:t>
            </a:r>
            <a:r>
              <a:rPr lang="en-US" sz="1400" dirty="0">
                <a:solidFill>
                  <a:srgbClr val="000000"/>
                </a:solidFill>
              </a:rPr>
              <a:t>(x, mean = </a:t>
            </a:r>
            <a:r>
              <a:rPr lang="en-US" sz="1400" dirty="0" err="1">
                <a:solidFill>
                  <a:srgbClr val="000000"/>
                </a:solidFill>
              </a:rPr>
              <a:t>mean_val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sd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 err="1">
                <a:solidFill>
                  <a:srgbClr val="000000"/>
                </a:solidFill>
              </a:rPr>
              <a:t>sd_val</a:t>
            </a:r>
            <a:r>
              <a:rPr lang="en-US" sz="1400" dirty="0">
                <a:solidFill>
                  <a:srgbClr val="000000"/>
                </a:solidFill>
              </a:rPr>
              <a:t>),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  col = "red", </a:t>
            </a:r>
            <a:r>
              <a:rPr lang="en-US" sz="1400" dirty="0" err="1">
                <a:solidFill>
                  <a:srgbClr val="000000"/>
                </a:solidFill>
              </a:rPr>
              <a:t>lwd</a:t>
            </a:r>
            <a:r>
              <a:rPr lang="en-US" sz="1400" dirty="0">
                <a:solidFill>
                  <a:srgbClr val="000000"/>
                </a:solidFill>
              </a:rPr>
              <a:t> = 2, add = TRUE)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#plots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for (</a:t>
            </a:r>
            <a:r>
              <a:rPr lang="en-US" sz="1400" dirty="0" err="1">
                <a:solidFill>
                  <a:srgbClr val="000000"/>
                </a:solidFill>
              </a:rPr>
              <a:t>col_name</a:t>
            </a:r>
            <a:r>
              <a:rPr lang="en-US" sz="1400" dirty="0">
                <a:solidFill>
                  <a:srgbClr val="000000"/>
                </a:solidFill>
              </a:rPr>
              <a:t> in names(training))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if (</a:t>
            </a:r>
            <a:r>
              <a:rPr lang="en-US" sz="1400" dirty="0" err="1">
                <a:solidFill>
                  <a:srgbClr val="000000"/>
                </a:solidFill>
              </a:rPr>
              <a:t>col_name</a:t>
            </a:r>
            <a:r>
              <a:rPr lang="en-US" sz="1400" dirty="0">
                <a:solidFill>
                  <a:srgbClr val="000000"/>
                </a:solidFill>
              </a:rPr>
              <a:t> != "</a:t>
            </a:r>
            <a:r>
              <a:rPr lang="en-US" sz="1400" dirty="0" err="1">
                <a:solidFill>
                  <a:srgbClr val="000000"/>
                </a:solidFill>
              </a:rPr>
              <a:t>mobile_wt</a:t>
            </a:r>
            <a:r>
              <a:rPr lang="en-US" sz="1400" dirty="0">
                <a:solidFill>
                  <a:srgbClr val="000000"/>
                </a:solidFill>
              </a:rPr>
              <a:t>")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plot(training[["</a:t>
            </a:r>
            <a:r>
              <a:rPr lang="en-US" sz="1400" dirty="0" err="1">
                <a:solidFill>
                  <a:srgbClr val="000000"/>
                </a:solidFill>
              </a:rPr>
              <a:t>mobile_wt</a:t>
            </a:r>
            <a:r>
              <a:rPr lang="en-US" sz="1400" dirty="0">
                <a:solidFill>
                  <a:srgbClr val="000000"/>
                </a:solidFill>
              </a:rPr>
              <a:t>"]], training[[</a:t>
            </a:r>
            <a:r>
              <a:rPr lang="en-US" sz="1400" dirty="0" err="1">
                <a:solidFill>
                  <a:srgbClr val="000000"/>
                </a:solidFill>
              </a:rPr>
              <a:t>col_name</a:t>
            </a:r>
            <a:r>
              <a:rPr lang="en-US" sz="1400" dirty="0">
                <a:solidFill>
                  <a:srgbClr val="000000"/>
                </a:solidFill>
              </a:rPr>
              <a:t>]],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     </a:t>
            </a:r>
            <a:r>
              <a:rPr lang="en-US" sz="1400" dirty="0" err="1">
                <a:solidFill>
                  <a:srgbClr val="000000"/>
                </a:solidFill>
              </a:rPr>
              <a:t>xlab</a:t>
            </a:r>
            <a:r>
              <a:rPr lang="en-US" sz="1400" dirty="0">
                <a:solidFill>
                  <a:srgbClr val="000000"/>
                </a:solidFill>
              </a:rPr>
              <a:t> = "</a:t>
            </a:r>
            <a:r>
              <a:rPr lang="en-US" sz="1400" dirty="0" err="1">
                <a:solidFill>
                  <a:srgbClr val="000000"/>
                </a:solidFill>
              </a:rPr>
              <a:t>mobile_wt</a:t>
            </a:r>
            <a:r>
              <a:rPr lang="en-US" sz="1400" dirty="0">
                <a:solidFill>
                  <a:srgbClr val="000000"/>
                </a:solidFill>
              </a:rPr>
              <a:t>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     </a:t>
            </a:r>
            <a:r>
              <a:rPr lang="en-US" sz="1400" dirty="0" err="1">
                <a:solidFill>
                  <a:srgbClr val="000000"/>
                </a:solidFill>
              </a:rPr>
              <a:t>ylab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 err="1">
                <a:solidFill>
                  <a:srgbClr val="000000"/>
                </a:solidFill>
              </a:rPr>
              <a:t>col_name</a:t>
            </a:r>
            <a:r>
              <a:rPr lang="en-US" sz="1400" dirty="0">
                <a:solidFill>
                  <a:srgbClr val="000000"/>
                </a:solidFill>
              </a:rPr>
              <a:t>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     main = paste("Plot of", </a:t>
            </a:r>
            <a:r>
              <a:rPr lang="en-US" sz="1400" dirty="0" err="1">
                <a:solidFill>
                  <a:srgbClr val="000000"/>
                </a:solidFill>
              </a:rPr>
              <a:t>col_name</a:t>
            </a:r>
            <a:r>
              <a:rPr lang="en-US" sz="1400" dirty="0">
                <a:solidFill>
                  <a:srgbClr val="000000"/>
                </a:solidFill>
              </a:rPr>
              <a:t>, "against </a:t>
            </a:r>
            <a:r>
              <a:rPr lang="en-US" sz="1400" dirty="0" err="1">
                <a:solidFill>
                  <a:srgbClr val="000000"/>
                </a:solidFill>
              </a:rPr>
              <a:t>mobile_wt</a:t>
            </a:r>
            <a:r>
              <a:rPr lang="en-US" sz="1400" dirty="0">
                <a:solidFill>
                  <a:srgbClr val="000000"/>
                </a:solidFill>
              </a:rPr>
              <a:t>"), type = "p", </a:t>
            </a:r>
            <a:r>
              <a:rPr lang="en-US" sz="1400" dirty="0" err="1">
                <a:solidFill>
                  <a:srgbClr val="000000"/>
                </a:solidFill>
              </a:rPr>
              <a:t>pch</a:t>
            </a:r>
            <a:r>
              <a:rPr lang="en-US" sz="1400" dirty="0">
                <a:solidFill>
                  <a:srgbClr val="000000"/>
                </a:solidFill>
              </a:rPr>
              <a:t> = 19,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     </a:t>
            </a:r>
            <a:r>
              <a:rPr lang="en-US" sz="1400" dirty="0" err="1">
                <a:solidFill>
                  <a:srgbClr val="000000"/>
                </a:solidFill>
              </a:rPr>
              <a:t>cex</a:t>
            </a:r>
            <a:r>
              <a:rPr lang="en-US" sz="1400" dirty="0">
                <a:solidFill>
                  <a:srgbClr val="000000"/>
                </a:solidFill>
              </a:rPr>
              <a:t> = 1.5, col = "black")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#linear trend line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model &lt;- </a:t>
            </a:r>
            <a:r>
              <a:rPr lang="en-US" sz="1400" dirty="0" err="1">
                <a:solidFill>
                  <a:srgbClr val="000000"/>
                </a:solidFill>
              </a:rPr>
              <a:t>lm</a:t>
            </a:r>
            <a:r>
              <a:rPr lang="en-US" sz="1400" dirty="0">
                <a:solidFill>
                  <a:srgbClr val="000000"/>
                </a:solidFill>
              </a:rPr>
              <a:t>(training[[</a:t>
            </a:r>
            <a:r>
              <a:rPr lang="en-US" sz="1400" dirty="0" err="1">
                <a:solidFill>
                  <a:srgbClr val="000000"/>
                </a:solidFill>
              </a:rPr>
              <a:t>col_name</a:t>
            </a:r>
            <a:r>
              <a:rPr lang="en-US" sz="1400" dirty="0">
                <a:solidFill>
                  <a:srgbClr val="000000"/>
                </a:solidFill>
              </a:rPr>
              <a:t>]] ~ training[["</a:t>
            </a:r>
            <a:r>
              <a:rPr lang="en-US" sz="1400" dirty="0" err="1">
                <a:solidFill>
                  <a:srgbClr val="000000"/>
                </a:solidFill>
              </a:rPr>
              <a:t>mobile_wt</a:t>
            </a:r>
            <a:r>
              <a:rPr lang="en-US" sz="1400" dirty="0">
                <a:solidFill>
                  <a:srgbClr val="000000"/>
                </a:solidFill>
              </a:rPr>
              <a:t>"]])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err="1">
                <a:solidFill>
                  <a:srgbClr val="000000"/>
                </a:solidFill>
              </a:rPr>
              <a:t>abline</a:t>
            </a:r>
            <a:r>
              <a:rPr lang="en-US" sz="1400" dirty="0">
                <a:solidFill>
                  <a:srgbClr val="000000"/>
                </a:solidFill>
              </a:rPr>
              <a:t>(model, col = "blue", </a:t>
            </a:r>
            <a:r>
              <a:rPr lang="en-US" sz="1400" dirty="0" err="1">
                <a:solidFill>
                  <a:srgbClr val="000000"/>
                </a:solidFill>
              </a:rPr>
              <a:t>lwd</a:t>
            </a:r>
            <a:r>
              <a:rPr lang="en-US" sz="1400" dirty="0">
                <a:solidFill>
                  <a:srgbClr val="000000"/>
                </a:solidFill>
              </a:rPr>
              <a:t> = 2)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 grid()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BDA66-4347-14E1-D9D7-0838E840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714493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BA85F447B164191BB36C258697B67" ma:contentTypeVersion="14" ma:contentTypeDescription="Create a new document." ma:contentTypeScope="" ma:versionID="ea511d05ca7f895fe9556935b5c9af34">
  <xsd:schema xmlns:xsd="http://www.w3.org/2001/XMLSchema" xmlns:xs="http://www.w3.org/2001/XMLSchema" xmlns:p="http://schemas.microsoft.com/office/2006/metadata/properties" xmlns:ns2="4ad138b4-2b68-4b70-945d-07f8f18b1c9a" xmlns:ns3="3c474641-ec36-472f-b125-6b1b0910eaa4" targetNamespace="http://schemas.microsoft.com/office/2006/metadata/properties" ma:root="true" ma:fieldsID="662270106d7a7e100bcac2c5f8d29899" ns2:_="" ns3:_="">
    <xsd:import namespace="4ad138b4-2b68-4b70-945d-07f8f18b1c9a"/>
    <xsd:import namespace="3c474641-ec36-472f-b125-6b1b0910e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Information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138b4-2b68-4b70-945d-07f8f18b1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nformation" ma:index="12" nillable="true" ma:displayName="Information" ma:format="Dropdown" ma:internalName="Information">
      <xsd:simpleType>
        <xsd:restriction base="dms:Text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74641-ec36-472f-b125-6b1b0910ea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rmation xmlns="4ad138b4-2b68-4b70-945d-07f8f18b1c9a" xsi:nil="true"/>
  </documentManagement>
</p:properties>
</file>

<file path=customXml/itemProps1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1B8C57-903D-4D0E-8336-7B512F760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d138b4-2b68-4b70-945d-07f8f18b1c9a"/>
    <ds:schemaRef ds:uri="3c474641-ec36-472f-b125-6b1b0910ea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D1FC41-23C7-41B0-B5F9-BF4CD38AD2ED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3c474641-ec36-472f-b125-6b1b0910eaa4"/>
    <ds:schemaRef ds:uri="4ad138b4-2b68-4b70-945d-07f8f18b1c9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677</Words>
  <Application>Microsoft Macintosh PowerPoint</Application>
  <PresentationFormat>Widescreen</PresentationFormat>
  <Paragraphs>79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__Inter_d65c78</vt:lpstr>
      <vt:lpstr>Arial</vt:lpstr>
      <vt:lpstr>Calibri</vt:lpstr>
      <vt:lpstr>Herts Theme</vt:lpstr>
      <vt:lpstr>Visualization and Analysis –  Between Components of a Mobile and its Net Weight Tutorial Presentation for Feedback Date:  </vt:lpstr>
      <vt:lpstr> What is the correlation between the components of a phone and its weight</vt:lpstr>
      <vt:lpstr>PowerPoint Presentation</vt:lpstr>
      <vt:lpstr>VISUALISATION OF MOBILE WEIGHT WITH NORMAL CURVE </vt:lpstr>
      <vt:lpstr>ANALYSIS OF MOBILE WEIGHT WITH NORMAL CURVE </vt:lpstr>
      <vt:lpstr>VISUALISATION BETWEEN PRICE RANGE AND MOBILE WEIGHT</vt:lpstr>
      <vt:lpstr>ANALYSIS BETWEEN PRICE RANGE AND MOBILE WEIGHT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Raj Ritesh Agrawal [Student-PECS]</cp:lastModifiedBy>
  <cp:revision>157</cp:revision>
  <dcterms:created xsi:type="dcterms:W3CDTF">2019-10-01T08:37:56Z</dcterms:created>
  <dcterms:modified xsi:type="dcterms:W3CDTF">2024-11-10T16:54:40Z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</Properties>
</file>