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8" r:id="rId8"/>
    <p:sldId id="34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6" d="100"/>
          <a:sy n="106" d="100"/>
        </p:scale>
        <p:origin x="668"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D4754-6EC9-1471-4B4C-5484C1FE1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A87B6-7675-AA0F-A09E-571DEEA122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EBC533-D774-B4D6-317C-EBB8FEB0B2B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DEC5DAF-2547-2188-E75F-35E7B5CB9B5A}"/>
              </a:ext>
            </a:extLst>
          </p:cNvPr>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312639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 11.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65289" y="1520982"/>
            <a:ext cx="10031156" cy="1625311"/>
          </a:xfrm>
        </p:spPr>
        <p:txBody>
          <a:bodyPr/>
          <a:lstStyle/>
          <a:p>
            <a:pPr>
              <a:lnSpc>
                <a:spcPct val="100000"/>
              </a:lnSpc>
            </a:pPr>
            <a:r>
              <a:rPr lang="en-US" sz="1800"/>
              <a:t>Group Name: A149                                              Name of Student Presenting: Athul Krishna Renjith</a:t>
            </a:r>
            <a:endParaRPr lang="en-US" sz="18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559772" cy="1110860"/>
          </a:xfrm>
        </p:spPr>
        <p:txBody>
          <a:bodyPr/>
          <a:lstStyle/>
          <a:p>
            <a:pPr>
              <a:lnSpc>
                <a:spcPct val="100000"/>
              </a:lnSpc>
            </a:pPr>
            <a:r>
              <a:rPr lang="en-GB" dirty="0"/>
              <a:t>7COM1079-2024  Student Group No: A149                   Names of Student Attendees  </a:t>
            </a:r>
            <a:r>
              <a:rPr lang="en-US" sz="1600" dirty="0"/>
              <a:t>Deepak Thamarai Kannan</a:t>
            </a:r>
          </a:p>
          <a:p>
            <a:pPr>
              <a:lnSpc>
                <a:spcPct val="100000"/>
              </a:lnSpc>
            </a:pPr>
            <a:r>
              <a:rPr lang="en-US" sz="1600" dirty="0"/>
              <a:t>                                                                                                                             Karthik Baskar</a:t>
            </a:r>
          </a:p>
          <a:p>
            <a:pPr>
              <a:lnSpc>
                <a:spcPct val="100000"/>
              </a:lnSpc>
            </a:pPr>
            <a:r>
              <a:rPr lang="en-US" sz="1600" dirty="0"/>
              <a:t>                                                                                                                             Om Kishore Manivel</a:t>
            </a:r>
          </a:p>
          <a:p>
            <a:r>
              <a:rPr lang="en-US" sz="1600" dirty="0"/>
              <a:t>                                                                                                                             Raj Agrawal</a:t>
            </a:r>
          </a:p>
          <a:p>
            <a:pPr>
              <a:lnSpc>
                <a:spcPct val="100000"/>
              </a:lnSpc>
            </a:pPr>
            <a:endParaRPr lang="en-US" sz="1600"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846982" y="1158844"/>
            <a:ext cx="10659972" cy="3865829"/>
          </a:xfrm>
        </p:spPr>
        <p:txBody>
          <a:bodyPr/>
          <a:lstStyle/>
          <a:p>
            <a:r>
              <a:rPr lang="en-GB" dirty="0"/>
              <a:t>Our Research Question: </a:t>
            </a:r>
          </a:p>
          <a:p>
            <a:endParaRPr lang="en-GB" dirty="0"/>
          </a:p>
          <a:p>
            <a:r>
              <a:rPr lang="en-IE" sz="36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the weight of a mobile and its battery power?</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7COM1079-2024 Student Group No: A149</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92860" y="1601626"/>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DS188       </a:t>
            </a:r>
            <a:r>
              <a:rPr lang="en-US" dirty="0"/>
              <a:t>File Name</a:t>
            </a:r>
            <a:r>
              <a:rPr lang="en-US" sz="2400" dirty="0"/>
              <a:t>: </a:t>
            </a:r>
            <a:r>
              <a:rPr lang="en-US" sz="2400" dirty="0">
                <a:solidFill>
                  <a:srgbClr val="FF0000"/>
                </a:solidFill>
              </a:rPr>
              <a:t>test.csv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892861" y="239030"/>
            <a:ext cx="10684452" cy="1046061"/>
          </a:xfrm>
        </p:spPr>
        <p:txBody>
          <a:bodyPr/>
          <a:lstStyle/>
          <a:p>
            <a:pPr>
              <a:lnSpc>
                <a:spcPct val="100000"/>
              </a:lnSpc>
            </a:pPr>
            <a:r>
              <a:rPr lang="en-GB" dirty="0"/>
              <a:t>7COM1079-2024  Student Group No: A149                   Names of Student Group Attendees: Athul Krishna Renjith</a:t>
            </a:r>
          </a:p>
          <a:p>
            <a:pPr>
              <a:lnSpc>
                <a:spcPct val="100000"/>
              </a:lnSpc>
            </a:pPr>
            <a:r>
              <a:rPr lang="en-US" sz="1400" dirty="0"/>
              <a:t>                                                                                                                                                             Deepak Thamarai Kannan</a:t>
            </a:r>
          </a:p>
          <a:p>
            <a:pPr>
              <a:lnSpc>
                <a:spcPct val="100000"/>
              </a:lnSpc>
            </a:pPr>
            <a:r>
              <a:rPr lang="en-US" sz="1400" dirty="0"/>
              <a:t>                                                                                                                                                             Karthik Baskar</a:t>
            </a:r>
          </a:p>
          <a:p>
            <a:pPr>
              <a:lnSpc>
                <a:spcPct val="100000"/>
              </a:lnSpc>
            </a:pPr>
            <a:r>
              <a:rPr lang="en-US" sz="1400" dirty="0"/>
              <a:t>                                                                                                                                                             Om Kishore Manivel</a:t>
            </a:r>
          </a:p>
          <a:p>
            <a:r>
              <a:rPr lang="en-US" sz="1400" dirty="0"/>
              <a:t>                                                                                                                                                             Raj Agrawal</a:t>
            </a:r>
          </a:p>
          <a:p>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1003100" y="239030"/>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92860" y="1992317"/>
            <a:ext cx="11021500" cy="3264057"/>
          </a:xfrm>
        </p:spPr>
        <p:txBody>
          <a:bodyPr>
            <a:noAutofit/>
          </a:bodyPr>
          <a:lstStyle/>
          <a:p>
            <a:pPr>
              <a:lnSpc>
                <a:spcPct val="100000"/>
              </a:lnSpc>
            </a:pPr>
            <a:r>
              <a:rPr lang="en-US" sz="2800" b="0" dirty="0">
                <a:latin typeface="Calibri"/>
                <a:cs typeface="Calibri"/>
              </a:rPr>
              <a:t>This dataset is interesting to us because it offers several interesting opportunities for analysis in the components of phone like Battery power, RAM, Internal Storage, Bluetooth, Clock speed, 4G or 3G etc. and its weight.</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mobile_wt.</a:t>
            </a:r>
            <a:br>
              <a:rPr lang="en-US" sz="2400" b="0" dirty="0">
                <a:latin typeface="Calibri" panose="020F0502020204030204" pitchFamily="34" charset="0"/>
                <a:cs typeface="Calibri" panose="020F0502020204030204" pitchFamily="34" charset="0"/>
              </a:rPr>
            </a:br>
            <a:r>
              <a:rPr lang="en-US" sz="2400" b="0" dirty="0">
                <a:latin typeface="Calibri"/>
                <a:cs typeface="Calibri"/>
              </a:rPr>
              <a:t>This Dependent variable datatype is  </a:t>
            </a:r>
            <a:r>
              <a:rPr lang="en-US" sz="2400" b="0" dirty="0">
                <a:solidFill>
                  <a:srgbClr val="FF0000"/>
                </a:solidFill>
                <a:latin typeface="Calibri"/>
                <a:cs typeface="Calibri"/>
              </a:rPr>
              <a:t>Interval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battery _power.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 data.</a:t>
            </a:r>
            <a:br>
              <a:rPr lang="en-US" sz="2400" b="0" dirty="0">
                <a:latin typeface="Calibri" panose="020F0502020204030204" pitchFamily="34" charset="0"/>
                <a:cs typeface="Calibri" panose="020F0502020204030204" pitchFamily="34" charset="0"/>
              </a:rPr>
            </a:b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4"/>
            <a:ext cx="10406581" cy="5002849"/>
          </a:xfrm>
        </p:spPr>
        <p:txBody>
          <a:bodyPr vert="horz" lIns="0" tIns="0" rIns="0" bIns="0" rtlCol="0" anchor="t">
            <a:noAutofit/>
          </a:bodyPr>
          <a:lstStyle/>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r>
              <a:rPr lang="en-GB" sz="2800" b="0" dirty="0">
                <a:latin typeface="Arial"/>
                <a:cs typeface="Arial"/>
              </a:rPr>
              <a:t>Null hypothesis (H</a:t>
            </a:r>
            <a:r>
              <a:rPr lang="en-GB" sz="2800" b="0" baseline="-25000" dirty="0">
                <a:latin typeface="Arial"/>
                <a:cs typeface="Arial"/>
              </a:rPr>
              <a:t>0</a:t>
            </a:r>
            <a:r>
              <a:rPr lang="en-GB" sz="2800" b="0" dirty="0">
                <a:latin typeface="Arial"/>
                <a:cs typeface="Arial"/>
              </a:rPr>
              <a:t>):</a:t>
            </a:r>
            <a:endParaRPr lang="en-GB" sz="2800" b="0" dirty="0">
              <a:solidFill>
                <a:schemeClr val="tx1"/>
              </a:solidFill>
              <a:latin typeface="Arial"/>
              <a:cs typeface="Arial"/>
            </a:endParaRPr>
          </a:p>
          <a:p>
            <a:pPr>
              <a:lnSpc>
                <a:spcPct val="100000"/>
              </a:lnSpc>
            </a:pPr>
            <a:r>
              <a:rPr lang="en-GB" sz="2800" b="0" dirty="0">
                <a:solidFill>
                  <a:srgbClr val="FF0000"/>
                </a:solidFill>
                <a:latin typeface="Arial"/>
                <a:cs typeface="Arial"/>
              </a:rPr>
              <a:t>Null hypothesis (H</a:t>
            </a:r>
            <a:r>
              <a:rPr lang="en-GB" sz="2800" b="0" baseline="-25000" dirty="0">
                <a:solidFill>
                  <a:srgbClr val="FF0000"/>
                </a:solidFill>
                <a:latin typeface="Arial"/>
                <a:cs typeface="Arial"/>
              </a:rPr>
              <a:t>0</a:t>
            </a:r>
            <a:r>
              <a:rPr lang="en-GB" sz="2800" b="0" dirty="0">
                <a:solidFill>
                  <a:srgbClr val="FF0000"/>
                </a:solidFill>
                <a:latin typeface="Arial"/>
                <a:cs typeface="Arial"/>
              </a:rPr>
              <a:t>): There is </a:t>
            </a:r>
            <a:r>
              <a:rPr lang="en-GB" sz="2800" dirty="0">
                <a:solidFill>
                  <a:srgbClr val="FF0000"/>
                </a:solidFill>
                <a:latin typeface="Arial"/>
                <a:cs typeface="Arial"/>
              </a:rPr>
              <a:t>no</a:t>
            </a:r>
            <a:r>
              <a:rPr lang="en-GB" sz="2800" b="0" dirty="0">
                <a:solidFill>
                  <a:srgbClr val="FF0000"/>
                </a:solidFill>
                <a:latin typeface="Arial"/>
                <a:cs typeface="Arial"/>
              </a:rPr>
              <a:t> correlation between the weight and the battery power of a mobile.</a:t>
            </a:r>
          </a:p>
          <a:p>
            <a:pPr>
              <a:lnSpc>
                <a:spcPct val="100000"/>
              </a:lnSpc>
            </a:pPr>
            <a:r>
              <a:rPr lang="en-GB" sz="2800" b="0" dirty="0">
                <a:latin typeface="Arial"/>
                <a:cs typeface="Arial"/>
              </a:rPr>
              <a:t>2. Alternative hypothesis (H</a:t>
            </a:r>
            <a:r>
              <a:rPr lang="en-GB" sz="2800" b="0" baseline="-25000" dirty="0">
                <a:latin typeface="Arial"/>
                <a:cs typeface="Arial"/>
              </a:rPr>
              <a:t>1</a:t>
            </a:r>
            <a:r>
              <a:rPr lang="en-GB" sz="2800" b="0" dirty="0">
                <a:latin typeface="Arial"/>
                <a:cs typeface="Arial"/>
              </a:rPr>
              <a:t>):  </a:t>
            </a:r>
          </a:p>
          <a:p>
            <a:pPr>
              <a:lnSpc>
                <a:spcPct val="100000"/>
              </a:lnSpc>
            </a:pPr>
            <a:r>
              <a:rPr lang="en-GB" sz="2800" b="0" dirty="0">
                <a:solidFill>
                  <a:srgbClr val="FF0000"/>
                </a:solidFill>
                <a:latin typeface="Arial"/>
                <a:cs typeface="Arial"/>
              </a:rPr>
              <a:t>Alt hypothesis (H</a:t>
            </a:r>
            <a:r>
              <a:rPr lang="en-GB" sz="2800" b="0" baseline="-25000" dirty="0">
                <a:solidFill>
                  <a:srgbClr val="FF0000"/>
                </a:solidFill>
                <a:latin typeface="Arial"/>
                <a:cs typeface="Arial"/>
              </a:rPr>
              <a:t>1</a:t>
            </a:r>
            <a:r>
              <a:rPr lang="en-GB" sz="2800" b="0" dirty="0">
                <a:solidFill>
                  <a:srgbClr val="FF0000"/>
                </a:solidFill>
                <a:latin typeface="Arial"/>
                <a:cs typeface="Arial"/>
              </a:rPr>
              <a:t>): There is </a:t>
            </a:r>
            <a:r>
              <a:rPr lang="en-GB" sz="2800" dirty="0">
                <a:solidFill>
                  <a:srgbClr val="FF0000"/>
                </a:solidFill>
                <a:latin typeface="Arial"/>
                <a:cs typeface="Arial"/>
              </a:rPr>
              <a:t>a</a:t>
            </a:r>
            <a:r>
              <a:rPr lang="en-GB" sz="2800" b="0" dirty="0">
                <a:solidFill>
                  <a:srgbClr val="FF0000"/>
                </a:solidFill>
                <a:latin typeface="Arial"/>
                <a:cs typeface="Arial"/>
              </a:rPr>
              <a:t> correlation between the weight and the battery power of a mobile.</a:t>
            </a:r>
          </a:p>
          <a:p>
            <a:pPr>
              <a:lnSpc>
                <a:spcPct val="100000"/>
              </a:lnSpc>
            </a:pPr>
            <a:endParaRPr lang="en-GB" sz="28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D6975-8547-07FC-3D5B-82A9BD906381}"/>
            </a:ext>
          </a:extLst>
        </p:cNvPr>
        <p:cNvGrpSpPr/>
        <p:nvPr/>
      </p:nvGrpSpPr>
      <p:grpSpPr>
        <a:xfrm>
          <a:off x="0" y="0"/>
          <a:ext cx="0" cy="0"/>
          <a:chOff x="0" y="0"/>
          <a:chExt cx="0" cy="0"/>
        </a:xfrm>
      </p:grpSpPr>
      <p:sp>
        <p:nvSpPr>
          <p:cNvPr id="8" name="Subtitle 7">
            <a:extLst>
              <a:ext uri="{FF2B5EF4-FFF2-40B4-BE49-F238E27FC236}">
                <a16:creationId xmlns:a16="http://schemas.microsoft.com/office/drawing/2014/main" id="{5E997D3B-B7B6-E28B-8399-E1F7B9400FFA}"/>
              </a:ext>
            </a:extLst>
          </p:cNvPr>
          <p:cNvSpPr>
            <a:spLocks noGrp="1"/>
          </p:cNvSpPr>
          <p:nvPr>
            <p:ph type="subTitle" idx="1"/>
          </p:nvPr>
        </p:nvSpPr>
        <p:spPr>
          <a:xfrm>
            <a:off x="391026" y="4681478"/>
            <a:ext cx="7914565" cy="470778"/>
          </a:xfrm>
          <a:ln>
            <a:solidFill>
              <a:schemeClr val="tx1">
                <a:lumMod val="90000"/>
                <a:lumOff val="10000"/>
              </a:schemeClr>
            </a:solidFill>
          </a:ln>
        </p:spPr>
        <p:txBody>
          <a:bodyPr/>
          <a:lstStyle/>
          <a:p>
            <a:r>
              <a:rPr lang="en-US" sz="2800" dirty="0"/>
              <a:t>The dataset contains 21 columns and 1000 rows.</a:t>
            </a:r>
            <a:endParaRPr lang="en-IN" sz="2800" dirty="0"/>
          </a:p>
        </p:txBody>
      </p:sp>
      <p:graphicFrame>
        <p:nvGraphicFramePr>
          <p:cNvPr id="3" name="Table 2">
            <a:extLst>
              <a:ext uri="{FF2B5EF4-FFF2-40B4-BE49-F238E27FC236}">
                <a16:creationId xmlns:a16="http://schemas.microsoft.com/office/drawing/2014/main" id="{51080DC7-A19B-678B-0470-3A5CAC0F0C49}"/>
              </a:ext>
            </a:extLst>
          </p:cNvPr>
          <p:cNvGraphicFramePr>
            <a:graphicFrameLocks noGrp="1"/>
          </p:cNvGraphicFramePr>
          <p:nvPr>
            <p:extLst>
              <p:ext uri="{D42A27DB-BD31-4B8C-83A1-F6EECF244321}">
                <p14:modId xmlns:p14="http://schemas.microsoft.com/office/powerpoint/2010/main" val="3592408709"/>
              </p:ext>
            </p:extLst>
          </p:nvPr>
        </p:nvGraphicFramePr>
        <p:xfrm>
          <a:off x="391026" y="589547"/>
          <a:ext cx="11183353" cy="3948641"/>
        </p:xfrm>
        <a:graphic>
          <a:graphicData uri="http://schemas.openxmlformats.org/drawingml/2006/table">
            <a:tbl>
              <a:tblPr/>
              <a:tblGrid>
                <a:gridCol w="252663">
                  <a:extLst>
                    <a:ext uri="{9D8B030D-6E8A-4147-A177-3AD203B41FA5}">
                      <a16:colId xmlns:a16="http://schemas.microsoft.com/office/drawing/2014/main" val="1827425088"/>
                    </a:ext>
                  </a:extLst>
                </a:gridCol>
                <a:gridCol w="823303">
                  <a:extLst>
                    <a:ext uri="{9D8B030D-6E8A-4147-A177-3AD203B41FA5}">
                      <a16:colId xmlns:a16="http://schemas.microsoft.com/office/drawing/2014/main" val="934770723"/>
                    </a:ext>
                  </a:extLst>
                </a:gridCol>
                <a:gridCol w="537983">
                  <a:extLst>
                    <a:ext uri="{9D8B030D-6E8A-4147-A177-3AD203B41FA5}">
                      <a16:colId xmlns:a16="http://schemas.microsoft.com/office/drawing/2014/main" val="2192092369"/>
                    </a:ext>
                  </a:extLst>
                </a:gridCol>
                <a:gridCol w="726193">
                  <a:extLst>
                    <a:ext uri="{9D8B030D-6E8A-4147-A177-3AD203B41FA5}">
                      <a16:colId xmlns:a16="http://schemas.microsoft.com/office/drawing/2014/main" val="474515941"/>
                    </a:ext>
                  </a:extLst>
                </a:gridCol>
                <a:gridCol w="571500">
                  <a:extLst>
                    <a:ext uri="{9D8B030D-6E8A-4147-A177-3AD203B41FA5}">
                      <a16:colId xmlns:a16="http://schemas.microsoft.com/office/drawing/2014/main" val="128038526"/>
                    </a:ext>
                  </a:extLst>
                </a:gridCol>
                <a:gridCol w="316256">
                  <a:extLst>
                    <a:ext uri="{9D8B030D-6E8A-4147-A177-3AD203B41FA5}">
                      <a16:colId xmlns:a16="http://schemas.microsoft.com/office/drawing/2014/main" val="724783279"/>
                    </a:ext>
                  </a:extLst>
                </a:gridCol>
                <a:gridCol w="399623">
                  <a:extLst>
                    <a:ext uri="{9D8B030D-6E8A-4147-A177-3AD203B41FA5}">
                      <a16:colId xmlns:a16="http://schemas.microsoft.com/office/drawing/2014/main" val="547543567"/>
                    </a:ext>
                  </a:extLst>
                </a:gridCol>
                <a:gridCol w="745958">
                  <a:extLst>
                    <a:ext uri="{9D8B030D-6E8A-4147-A177-3AD203B41FA5}">
                      <a16:colId xmlns:a16="http://schemas.microsoft.com/office/drawing/2014/main" val="80777865"/>
                    </a:ext>
                  </a:extLst>
                </a:gridCol>
                <a:gridCol w="403058">
                  <a:extLst>
                    <a:ext uri="{9D8B030D-6E8A-4147-A177-3AD203B41FA5}">
                      <a16:colId xmlns:a16="http://schemas.microsoft.com/office/drawing/2014/main" val="130023227"/>
                    </a:ext>
                  </a:extLst>
                </a:gridCol>
                <a:gridCol w="603293">
                  <a:extLst>
                    <a:ext uri="{9D8B030D-6E8A-4147-A177-3AD203B41FA5}">
                      <a16:colId xmlns:a16="http://schemas.microsoft.com/office/drawing/2014/main" val="1044188045"/>
                    </a:ext>
                  </a:extLst>
                </a:gridCol>
                <a:gridCol w="537983">
                  <a:extLst>
                    <a:ext uri="{9D8B030D-6E8A-4147-A177-3AD203B41FA5}">
                      <a16:colId xmlns:a16="http://schemas.microsoft.com/office/drawing/2014/main" val="1779466287"/>
                    </a:ext>
                  </a:extLst>
                </a:gridCol>
                <a:gridCol w="440877">
                  <a:extLst>
                    <a:ext uri="{9D8B030D-6E8A-4147-A177-3AD203B41FA5}">
                      <a16:colId xmlns:a16="http://schemas.microsoft.com/office/drawing/2014/main" val="696398069"/>
                    </a:ext>
                  </a:extLst>
                </a:gridCol>
                <a:gridCol w="635089">
                  <a:extLst>
                    <a:ext uri="{9D8B030D-6E8A-4147-A177-3AD203B41FA5}">
                      <a16:colId xmlns:a16="http://schemas.microsoft.com/office/drawing/2014/main" val="2101372026"/>
                    </a:ext>
                  </a:extLst>
                </a:gridCol>
                <a:gridCol w="537983">
                  <a:extLst>
                    <a:ext uri="{9D8B030D-6E8A-4147-A177-3AD203B41FA5}">
                      <a16:colId xmlns:a16="http://schemas.microsoft.com/office/drawing/2014/main" val="2098695714"/>
                    </a:ext>
                  </a:extLst>
                </a:gridCol>
                <a:gridCol w="469238">
                  <a:extLst>
                    <a:ext uri="{9D8B030D-6E8A-4147-A177-3AD203B41FA5}">
                      <a16:colId xmlns:a16="http://schemas.microsoft.com/office/drawing/2014/main" val="159551427"/>
                    </a:ext>
                  </a:extLst>
                </a:gridCol>
                <a:gridCol w="421106">
                  <a:extLst>
                    <a:ext uri="{9D8B030D-6E8A-4147-A177-3AD203B41FA5}">
                      <a16:colId xmlns:a16="http://schemas.microsoft.com/office/drawing/2014/main" val="1355198672"/>
                    </a:ext>
                  </a:extLst>
                </a:gridCol>
                <a:gridCol w="397042">
                  <a:extLst>
                    <a:ext uri="{9D8B030D-6E8A-4147-A177-3AD203B41FA5}">
                      <a16:colId xmlns:a16="http://schemas.microsoft.com/office/drawing/2014/main" val="3772057910"/>
                    </a:ext>
                  </a:extLst>
                </a:gridCol>
                <a:gridCol w="595563">
                  <a:extLst>
                    <a:ext uri="{9D8B030D-6E8A-4147-A177-3AD203B41FA5}">
                      <a16:colId xmlns:a16="http://schemas.microsoft.com/office/drawing/2014/main" val="86434458"/>
                    </a:ext>
                  </a:extLst>
                </a:gridCol>
                <a:gridCol w="529389">
                  <a:extLst>
                    <a:ext uri="{9D8B030D-6E8A-4147-A177-3AD203B41FA5}">
                      <a16:colId xmlns:a16="http://schemas.microsoft.com/office/drawing/2014/main" val="3936146138"/>
                    </a:ext>
                  </a:extLst>
                </a:gridCol>
                <a:gridCol w="815560">
                  <a:extLst>
                    <a:ext uri="{9D8B030D-6E8A-4147-A177-3AD203B41FA5}">
                      <a16:colId xmlns:a16="http://schemas.microsoft.com/office/drawing/2014/main" val="1005948965"/>
                    </a:ext>
                  </a:extLst>
                </a:gridCol>
                <a:gridCol w="423693">
                  <a:extLst>
                    <a:ext uri="{9D8B030D-6E8A-4147-A177-3AD203B41FA5}">
                      <a16:colId xmlns:a16="http://schemas.microsoft.com/office/drawing/2014/main" val="3227756521"/>
                    </a:ext>
                  </a:extLst>
                </a:gridCol>
              </a:tblGrid>
              <a:tr h="427121">
                <a:tc>
                  <a:txBody>
                    <a:bodyPr/>
                    <a:lstStyle/>
                    <a:p>
                      <a:pPr algn="ctr" fontAlgn="b"/>
                      <a:r>
                        <a:rPr lang="en-IN" sz="1050" b="1" i="0" u="none" strike="noStrike" dirty="0">
                          <a:solidFill>
                            <a:srgbClr val="000000"/>
                          </a:solidFill>
                          <a:effectLst/>
                          <a:latin typeface="Aptos Narrow" panose="020B0004020202020204" pitchFamily="34" charset="0"/>
                        </a:rPr>
                        <a:t>id</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dirty="0" err="1">
                          <a:solidFill>
                            <a:srgbClr val="000000"/>
                          </a:solidFill>
                          <a:effectLst/>
                          <a:latin typeface="Aptos Narrow" panose="020B0004020202020204" pitchFamily="34" charset="0"/>
                        </a:rPr>
                        <a:t>battery_power</a:t>
                      </a:r>
                      <a:endParaRPr lang="en-IN" sz="1050" b="1" i="0" u="none" strike="noStrike" dirty="0">
                        <a:solidFill>
                          <a:srgbClr val="000000"/>
                        </a:solidFill>
                        <a:effectLst/>
                        <a:latin typeface="Aptos Narrow" panose="020B0004020202020204" pitchFamily="34" charset="0"/>
                      </a:endParaRP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blue</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dirty="0" err="1">
                          <a:solidFill>
                            <a:srgbClr val="000000"/>
                          </a:solidFill>
                          <a:effectLst/>
                          <a:latin typeface="Aptos Narrow" panose="020B0004020202020204" pitchFamily="34" charset="0"/>
                        </a:rPr>
                        <a:t>clock_speed</a:t>
                      </a:r>
                      <a:endParaRPr lang="en-IN" sz="1050" b="1" i="0" u="none" strike="noStrike" dirty="0">
                        <a:solidFill>
                          <a:srgbClr val="000000"/>
                        </a:solidFill>
                        <a:effectLst/>
                        <a:latin typeface="Aptos Narrow" panose="020B0004020202020204" pitchFamily="34" charset="0"/>
                      </a:endParaRP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dirty="0" err="1">
                          <a:solidFill>
                            <a:srgbClr val="000000"/>
                          </a:solidFill>
                          <a:effectLst/>
                          <a:latin typeface="Aptos Narrow" panose="020B0004020202020204" pitchFamily="34" charset="0"/>
                        </a:rPr>
                        <a:t>dual_sim</a:t>
                      </a:r>
                      <a:endParaRPr lang="en-IN" sz="1050" b="1" i="0" u="none" strike="noStrike" dirty="0">
                        <a:solidFill>
                          <a:srgbClr val="000000"/>
                        </a:solidFill>
                        <a:effectLst/>
                        <a:latin typeface="Aptos Narrow" panose="020B0004020202020204" pitchFamily="34" charset="0"/>
                      </a:endParaRP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fc</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four_g</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int_memory</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m_dep</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mobile_wt</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n_cores</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pc</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px_height</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px_width</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ram</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sc_h</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sc_w</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talk_time</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three_g</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a:solidFill>
                            <a:srgbClr val="000000"/>
                          </a:solidFill>
                          <a:effectLst/>
                          <a:latin typeface="Aptos Narrow" panose="020B0004020202020204" pitchFamily="34" charset="0"/>
                        </a:rPr>
                        <a:t>touch_screen</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1" i="0" u="none" strike="noStrike" dirty="0" err="1">
                          <a:solidFill>
                            <a:srgbClr val="000000"/>
                          </a:solidFill>
                          <a:effectLst/>
                          <a:latin typeface="Aptos Narrow" panose="020B0004020202020204" pitchFamily="34" charset="0"/>
                        </a:rPr>
                        <a:t>wifi</a:t>
                      </a:r>
                      <a:endParaRPr lang="en-IN" sz="1050" b="1" i="0" u="none" strike="noStrike" dirty="0">
                        <a:solidFill>
                          <a:srgbClr val="000000"/>
                        </a:solidFill>
                        <a:effectLst/>
                        <a:latin typeface="Aptos Narrow" panose="020B0004020202020204" pitchFamily="34" charset="0"/>
                      </a:endParaRP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2424261"/>
                  </a:ext>
                </a:extLst>
              </a:tr>
              <a:tr h="352152">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1043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193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226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1412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3476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235141"/>
                  </a:ext>
                </a:extLst>
              </a:tr>
              <a:tr h="352152">
                <a:tc>
                  <a:txBody>
                    <a:bodyPr/>
                    <a:lstStyle/>
                    <a:p>
                      <a:pPr algn="r" fontAlgn="b"/>
                      <a:r>
                        <a:rPr lang="en-IN" sz="900" b="0" i="0" u="none" strike="noStrike">
                          <a:solidFill>
                            <a:srgbClr val="000000"/>
                          </a:solidFill>
                          <a:effectLst/>
                          <a:latin typeface="Aptos Narrow" panose="020B0004020202020204" pitchFamily="34" charset="0"/>
                        </a:rPr>
                        <a:t>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841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61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191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746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857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3895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544647"/>
                  </a:ext>
                </a:extLst>
              </a:tr>
              <a:tr h="352152">
                <a:tc>
                  <a:txBody>
                    <a:bodyPr/>
                    <a:lstStyle/>
                    <a:p>
                      <a:pPr algn="r" fontAlgn="b"/>
                      <a:r>
                        <a:rPr lang="en-IN" sz="900" b="0" i="0" u="none" strike="noStrike">
                          <a:solidFill>
                            <a:srgbClr val="000000"/>
                          </a:solidFill>
                          <a:effectLst/>
                          <a:latin typeface="Aptos Narrow" panose="020B0004020202020204" pitchFamily="34" charset="0"/>
                        </a:rPr>
                        <a:t>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1807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186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1270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1366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2396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1553436"/>
                  </a:ext>
                </a:extLst>
              </a:tr>
              <a:tr h="352152">
                <a:tc>
                  <a:txBody>
                    <a:bodyPr/>
                    <a:lstStyle/>
                    <a:p>
                      <a:pPr algn="r" fontAlgn="b"/>
                      <a:r>
                        <a:rPr lang="en-IN" sz="900" b="0" i="0" u="none" strike="noStrike">
                          <a:solidFill>
                            <a:srgbClr val="000000"/>
                          </a:solidFill>
                          <a:effectLst/>
                          <a:latin typeface="Aptos Narrow" panose="020B0004020202020204" pitchFamily="34" charset="0"/>
                        </a:rPr>
                        <a:t>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1546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96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295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1752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3893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2076861"/>
                  </a:ext>
                </a:extLst>
              </a:tr>
              <a:tr h="352152">
                <a:tc>
                  <a:txBody>
                    <a:bodyPr/>
                    <a:lstStyle/>
                    <a:p>
                      <a:pPr algn="r" fontAlgn="b"/>
                      <a:r>
                        <a:rPr lang="en-IN" sz="900" b="0" i="0" u="none" strike="noStrike">
                          <a:solidFill>
                            <a:srgbClr val="000000"/>
                          </a:solidFill>
                          <a:effectLst/>
                          <a:latin typeface="Aptos Narrow" panose="020B0004020202020204" pitchFamily="34" charset="0"/>
                        </a:rPr>
                        <a:t>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1434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49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749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1773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1158155"/>
                  </a:ext>
                </a:extLst>
              </a:tr>
              <a:tr h="352152">
                <a:tc>
                  <a:txBody>
                    <a:bodyPr/>
                    <a:lstStyle/>
                    <a:p>
                      <a:pPr algn="r" fontAlgn="b"/>
                      <a:r>
                        <a:rPr lang="en-IN" sz="900" b="0" i="0" u="none" strike="noStrike">
                          <a:solidFill>
                            <a:srgbClr val="000000"/>
                          </a:solidFill>
                          <a:effectLst/>
                          <a:latin typeface="Aptos Narrow" panose="020B0004020202020204" pitchFamily="34" charset="0"/>
                        </a:rPr>
                        <a:t>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1464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50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198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569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939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3506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7055809"/>
                  </a:ext>
                </a:extLst>
              </a:tr>
              <a:tr h="352152">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1718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47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156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1283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1374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3873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1279969"/>
                  </a:ext>
                </a:extLst>
              </a:tr>
              <a:tr h="352152">
                <a:tc>
                  <a:txBody>
                    <a:bodyPr/>
                    <a:lstStyle/>
                    <a:p>
                      <a:pPr algn="r" fontAlgn="b"/>
                      <a:r>
                        <a:rPr lang="en-IN" sz="900" b="0" i="0" u="none" strike="noStrike">
                          <a:solidFill>
                            <a:srgbClr val="000000"/>
                          </a:solidFill>
                          <a:effectLst/>
                          <a:latin typeface="Aptos Narrow" panose="020B0004020202020204" pitchFamily="34" charset="0"/>
                        </a:rPr>
                        <a:t>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833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2.4</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62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111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1312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1880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1495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7</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18</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1928073"/>
                  </a:ext>
                </a:extLst>
              </a:tr>
              <a:tr h="352152">
                <a:tc>
                  <a:txBody>
                    <a:bodyPr/>
                    <a:lstStyle/>
                    <a:p>
                      <a:pPr algn="r" fontAlgn="b"/>
                      <a:r>
                        <a:rPr lang="en-IN" sz="900" b="0" i="0" u="none" strike="noStrike">
                          <a:solidFill>
                            <a:srgbClr val="000000"/>
                          </a:solidFill>
                          <a:effectLst/>
                          <a:latin typeface="Aptos Narrow" panose="020B0004020202020204" pitchFamily="34" charset="0"/>
                        </a:rPr>
                        <a:t>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1111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556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876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3485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91114"/>
                  </a:ext>
                </a:extLst>
              </a:tr>
              <a:tr h="352152">
                <a:tc>
                  <a:txBody>
                    <a:bodyPr/>
                    <a:lstStyle/>
                    <a:p>
                      <a:pPr algn="r" fontAlgn="b"/>
                      <a:r>
                        <a:rPr lang="en-IN" sz="900" b="0" i="0" u="none" strike="noStrike">
                          <a:solidFill>
                            <a:srgbClr val="000000"/>
                          </a:solidFill>
                          <a:effectLst/>
                          <a:latin typeface="Aptos Narrow" panose="020B0004020202020204" pitchFamily="34" charset="0"/>
                        </a:rPr>
                        <a:t>10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1520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0.5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171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3</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20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52</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1009</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651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6</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Aptos Narrow" panose="020B0004020202020204" pitchFamily="34" charset="0"/>
                        </a:rPr>
                        <a:t>5</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0</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900" b="0" i="0" u="none" strike="noStrike" dirty="0">
                          <a:solidFill>
                            <a:srgbClr val="000000"/>
                          </a:solidFill>
                          <a:effectLst/>
                          <a:latin typeface="Aptos Narrow" panose="020B0004020202020204" pitchFamily="34" charset="0"/>
                        </a:rPr>
                        <a:t>1</a:t>
                      </a:r>
                    </a:p>
                  </a:txBody>
                  <a:tcPr marL="5099" marR="5099" marT="509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21048"/>
                  </a:ext>
                </a:extLst>
              </a:tr>
            </a:tbl>
          </a:graphicData>
        </a:graphic>
      </p:graphicFrame>
    </p:spTree>
    <p:extLst>
      <p:ext uri="{BB962C8B-B14F-4D97-AF65-F5344CB8AC3E}">
        <p14:creationId xmlns:p14="http://schemas.microsoft.com/office/powerpoint/2010/main" val="1756222211"/>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10972</TotalTime>
  <Words>524</Words>
  <Application>Microsoft Office PowerPoint</Application>
  <PresentationFormat>Widescreen</PresentationFormat>
  <Paragraphs>261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 Narrow</vt:lpstr>
      <vt:lpstr>Arial</vt:lpstr>
      <vt:lpstr>Calibri</vt:lpstr>
      <vt:lpstr>Herts Theme</vt:lpstr>
      <vt:lpstr>Research Question –  Tutorial Presentation for Feedback Date:   . 11. 2024 </vt:lpstr>
      <vt:lpstr>PowerPoint Presentation</vt:lpstr>
      <vt:lpstr>This dataset is interesting to us because it offers several interesting opportunities for analysis in the components of phone like Battery power, RAM, Internal Storage, Bluetooth, Clock speed, 4G or 3G etc. and its weight.  Our Dependent variable is mobile_wt. This Dependent variable datatype is  Interval data. Our  Independent variable is battery _power.  This  Independent variable datatype is  Interval data.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 KIO ☣</cp:lastModifiedBy>
  <cp:revision>251</cp:revision>
  <dcterms:created xsi:type="dcterms:W3CDTF">2019-10-01T08:37:56Z</dcterms:created>
  <dcterms:modified xsi:type="dcterms:W3CDTF">2024-11-19T20:43:41Z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