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9" r:id="rId3"/>
    <p:sldId id="258" r:id="rId4"/>
    <p:sldId id="272" r:id="rId5"/>
    <p:sldId id="298" r:id="rId6"/>
    <p:sldId id="273" r:id="rId7"/>
    <p:sldId id="299" r:id="rId8"/>
    <p:sldId id="260" r:id="rId9"/>
    <p:sldId id="314" r:id="rId10"/>
    <p:sldId id="262" r:id="rId11"/>
    <p:sldId id="319" r:id="rId12"/>
    <p:sldId id="320" r:id="rId13"/>
    <p:sldId id="315" r:id="rId14"/>
    <p:sldId id="316" r:id="rId15"/>
    <p:sldId id="313" r:id="rId16"/>
    <p:sldId id="317" r:id="rId17"/>
    <p:sldId id="318" r:id="rId18"/>
    <p:sldId id="265" r:id="rId19"/>
    <p:sldId id="267" r:id="rId20"/>
    <p:sldId id="268" r:id="rId21"/>
  </p:sldIdLst>
  <p:sldSz cx="9144000" cy="6858000" type="letter"/>
  <p:notesSz cx="6858000" cy="9144000"/>
  <p:defaultTextStyle>
    <a:defPPr>
      <a:defRPr lang="en-US"/>
    </a:defPPr>
    <a:lvl1pPr marL="0" lvl="0" indent="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1" autoAdjust="0"/>
    <p:restoredTop sz="94660"/>
  </p:normalViewPr>
  <p:slideViewPr>
    <p:cSldViewPr showGuides="1">
      <p:cViewPr varScale="1">
        <p:scale>
          <a:sx n="80" d="100"/>
          <a:sy n="80" d="100"/>
        </p:scale>
        <p:origin x="1088" y="40"/>
      </p:cViewPr>
      <p:guideLst>
        <p:guide orient="horz" pos="2160"/>
        <p:guide pos="2880"/>
      </p:guideLst>
    </p:cSldViewPr>
  </p:slideViewPr>
  <p:notesTextViewPr>
    <p:cViewPr>
      <p:scale>
        <a:sx n="100" d="100"/>
        <a:sy n="100" d="100"/>
      </p:scale>
      <p:origin x="0" y="0"/>
    </p:cViewPr>
  </p:notesTextViewPr>
  <p:sorterViewPr showFormatting="0">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400"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400"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F026E35-809B-4F31-B530-84D2BF9D577E}" type="datetimeFigureOut">
              <a:rPr kumimoji="0" lang="en-US" sz="1200" b="0" i="0" u="none" strike="noStrike" kern="1200" cap="none" spc="0" normalizeH="0" baseline="0" noProof="0">
                <a:ln>
                  <a:noFill/>
                </a:ln>
                <a:solidFill>
                  <a:schemeClr val="tx1"/>
                </a:solidFill>
                <a:effectLst/>
                <a:uLnTx/>
                <a:uFillTx/>
                <a:latin typeface="+mn-lt"/>
                <a:ea typeface="+mn-ea"/>
                <a:cs typeface="+mn-cs"/>
              </a:rPr>
              <a:t>10/21/2024</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313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5930" marR="0" lvl="1"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3130" marR="0" lvl="2"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0330" marR="0" lvl="3"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7530" marR="0" lvl="4"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400"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en-US" sz="1200" dirty="0">
                <a:latin typeface="Calibri" panose="020F0502020204030204" pitchFamily="34" charset="0"/>
              </a:rPr>
              <a:t>‹#›</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3971148873"/>
      </p:ext>
    </p:extLst>
  </p:cSld>
  <p:clrMap bg1="lt1" tx1="dk1" bg2="lt2" tx2="dk2" accent1="accent1" accent2="accent2" accent3="accent3" accent4="accent4" accent5="accent5" accent6="accent6" hlink="hlink" folHlink="folHlink"/>
  <p:hf sldNum="0" hdr="0" ftr="0" dt="0"/>
  <p:notesStyle>
    <a:lvl1pPr algn="l" defTabSz="913130" rtl="0" eaLnBrk="0" fontAlgn="base" hangingPunct="0">
      <a:spcBef>
        <a:spcPct val="30000"/>
      </a:spcBef>
      <a:spcAft>
        <a:spcPct val="0"/>
      </a:spcAft>
      <a:defRPr sz="1200" kern="1200">
        <a:solidFill>
          <a:schemeClr val="tx1"/>
        </a:solidFill>
        <a:latin typeface="+mn-lt"/>
        <a:ea typeface="+mn-ea"/>
        <a:cs typeface="+mn-cs"/>
      </a:defRPr>
    </a:lvl1pPr>
    <a:lvl2pPr marL="455930" algn="l" defTabSz="913130" rtl="0" eaLnBrk="0" fontAlgn="base" hangingPunct="0">
      <a:spcBef>
        <a:spcPct val="30000"/>
      </a:spcBef>
      <a:spcAft>
        <a:spcPct val="0"/>
      </a:spcAft>
      <a:defRPr sz="1200" kern="1200">
        <a:solidFill>
          <a:schemeClr val="tx1"/>
        </a:solidFill>
        <a:latin typeface="+mn-lt"/>
        <a:ea typeface="+mn-ea"/>
        <a:cs typeface="+mn-cs"/>
      </a:defRPr>
    </a:lvl2pPr>
    <a:lvl3pPr marL="913130" algn="l" defTabSz="913130" rtl="0" eaLnBrk="0" fontAlgn="base" hangingPunct="0">
      <a:spcBef>
        <a:spcPct val="30000"/>
      </a:spcBef>
      <a:spcAft>
        <a:spcPct val="0"/>
      </a:spcAft>
      <a:defRPr sz="1200" kern="1200">
        <a:solidFill>
          <a:schemeClr val="tx1"/>
        </a:solidFill>
        <a:latin typeface="+mn-lt"/>
        <a:ea typeface="+mn-ea"/>
        <a:cs typeface="+mn-cs"/>
      </a:defRPr>
    </a:lvl3pPr>
    <a:lvl4pPr marL="1370330" algn="l" defTabSz="913130" rtl="0" eaLnBrk="0" fontAlgn="base" hangingPunct="0">
      <a:spcBef>
        <a:spcPct val="30000"/>
      </a:spcBef>
      <a:spcAft>
        <a:spcPct val="0"/>
      </a:spcAft>
      <a:defRPr sz="1200" kern="1200">
        <a:solidFill>
          <a:schemeClr val="tx1"/>
        </a:solidFill>
        <a:latin typeface="+mn-lt"/>
        <a:ea typeface="+mn-ea"/>
        <a:cs typeface="+mn-cs"/>
      </a:defRPr>
    </a:lvl4pPr>
    <a:lvl5pPr marL="1827530" algn="l" defTabSz="91313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34901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hasCustomPrompt="1"/>
          </p:nvPr>
        </p:nvSpPr>
        <p:spPr>
          <a:xfrm>
            <a:off x="457200" y="1066800"/>
            <a:ext cx="82296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ea typeface="+mn-ea"/>
                <a:cs typeface="+mn-cs"/>
              </a:rPr>
              <a:t>Click icon to add table</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pic>
        <p:nvPicPr>
          <p:cNvPr id="2053" name="Picture 7"/>
          <p:cNvPicPr>
            <a:picLocks noChangeAspect="1"/>
          </p:cNvPicPr>
          <p:nvPr userDrawn="1"/>
        </p:nvPicPr>
        <p:blipFill>
          <a:blip r:embed="rId2"/>
          <a:stretch>
            <a:fillRect/>
          </a:stretch>
        </p:blipFill>
        <p:spPr>
          <a:xfrm>
            <a:off x="0" y="6324600"/>
            <a:ext cx="561975" cy="53340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1"/>
          <p:cNvSpPr>
            <a:spLocks noGrp="1" noChangeArrowheads="1"/>
          </p:cNvSpPr>
          <p:nvPr>
            <p:ph type="sldNum" sz="quarter" idx="4"/>
          </p:nvPr>
        </p:nvSpPr>
        <p:spPr bwMode="auto">
          <a:xfrm>
            <a:off x="6553200" y="6378575"/>
            <a:ext cx="2133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title"/>
          </p:nvPr>
        </p:nvSpPr>
        <p:spPr>
          <a:xfrm>
            <a:off x="457200" y="122238"/>
            <a:ext cx="8229600" cy="639762"/>
          </a:xfrm>
          <a:prstGeom prst="rect">
            <a:avLst/>
          </a:prstGeom>
          <a:noFill/>
          <a:ln w="9525">
            <a:noFill/>
          </a:ln>
        </p:spPr>
        <p:txBody>
          <a:bodyPr anchor="ctr" anchorCtr="0"/>
          <a:lstStyle/>
          <a:p>
            <a:pPr lvl="0"/>
            <a:r>
              <a:rPr lang="en-US" altLang="en-US" dirty="0"/>
              <a:t>Click to edit Master title style</a:t>
            </a:r>
          </a:p>
        </p:txBody>
      </p:sp>
      <p:sp>
        <p:nvSpPr>
          <p:cNvPr id="1027" name="Rectangle 8"/>
          <p:cNvSpPr>
            <a:spLocks noGrp="1"/>
          </p:cNvSpPr>
          <p:nvPr>
            <p:ph type="body" idx="1"/>
          </p:nvPr>
        </p:nvSpPr>
        <p:spPr>
          <a:xfrm>
            <a:off x="457200" y="1066800"/>
            <a:ext cx="8229600" cy="51816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p:cNvSpPr>
            <a:spLocks noGrp="1" noChangeArrowheads="1"/>
          </p:cNvSpPr>
          <p:nvPr>
            <p:ph type="sldNum" sz="quarter" idx="4"/>
          </p:nvPr>
        </p:nvSpPr>
        <p:spPr bwMode="auto">
          <a:xfrm>
            <a:off x="6553200" y="63785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
        <p:nvSpPr>
          <p:cNvPr id="1029" name="Line 13"/>
          <p:cNvSpPr/>
          <p:nvPr/>
        </p:nvSpPr>
        <p:spPr>
          <a:xfrm>
            <a:off x="0" y="914400"/>
            <a:ext cx="9144000" cy="0"/>
          </a:xfrm>
          <a:prstGeom prst="line">
            <a:avLst/>
          </a:prstGeom>
          <a:ln w="28575" cap="flat" cmpd="sng">
            <a:solidFill>
              <a:schemeClr val="accent2"/>
            </a:solidFill>
            <a:prstDash val="solid"/>
            <a:headEnd type="none" w="med" len="med"/>
            <a:tailEnd type="none" w="med" len="med"/>
          </a:ln>
        </p:spPr>
      </p:sp>
      <p:sp>
        <p:nvSpPr>
          <p:cNvPr id="1030" name="Line 14"/>
          <p:cNvSpPr/>
          <p:nvPr/>
        </p:nvSpPr>
        <p:spPr>
          <a:xfrm>
            <a:off x="0" y="6324600"/>
            <a:ext cx="9144000" cy="0"/>
          </a:xfrm>
          <a:prstGeom prst="line">
            <a:avLst/>
          </a:prstGeom>
          <a:ln w="28575"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defRPr>
      </a:lvl2pPr>
      <a:lvl3pPr algn="ctr" rtl="0" eaLnBrk="0" fontAlgn="base" hangingPunct="0">
        <a:spcBef>
          <a:spcPct val="0"/>
        </a:spcBef>
        <a:spcAft>
          <a:spcPct val="0"/>
        </a:spcAft>
        <a:defRPr sz="3200">
          <a:solidFill>
            <a:schemeClr val="tx2"/>
          </a:solidFill>
          <a:latin typeface="Arial" panose="020B0604020202020204" pitchFamily="34" charset="0"/>
        </a:defRPr>
      </a:lvl3pPr>
      <a:lvl4pPr algn="ctr" rtl="0" eaLnBrk="0" fontAlgn="base" hangingPunct="0">
        <a:spcBef>
          <a:spcPct val="0"/>
        </a:spcBef>
        <a:spcAft>
          <a:spcPct val="0"/>
        </a:spcAft>
        <a:defRPr sz="3200">
          <a:solidFill>
            <a:schemeClr val="tx2"/>
          </a:solidFill>
          <a:latin typeface="Arial" panose="020B0604020202020204" pitchFamily="34" charset="0"/>
        </a:defRPr>
      </a:lvl4pPr>
      <a:lvl5pPr algn="ctr" rtl="0" eaLnBrk="0" fontAlgn="base" hangingPunct="0">
        <a:spcBef>
          <a:spcPct val="0"/>
        </a:spcBef>
        <a:spcAft>
          <a:spcPct val="0"/>
        </a:spcAft>
        <a:defRPr sz="3200">
          <a:solidFill>
            <a:schemeClr val="tx2"/>
          </a:solidFill>
          <a:latin typeface="Arial" panose="020B0604020202020204" pitchFamily="34" charset="0"/>
        </a:defRPr>
      </a:lvl5pPr>
      <a:lvl6pPr marL="457200" algn="ctr" rtl="0" eaLnBrk="1" fontAlgn="base" hangingPunct="1">
        <a:spcBef>
          <a:spcPct val="0"/>
        </a:spcBef>
        <a:spcAft>
          <a:spcPct val="0"/>
        </a:spcAft>
        <a:defRPr sz="3200">
          <a:solidFill>
            <a:schemeClr val="tx2"/>
          </a:solidFill>
          <a:latin typeface="Arial" panose="020B0604020202020204" pitchFamily="34" charset="0"/>
        </a:defRPr>
      </a:lvl6pPr>
      <a:lvl7pPr marL="914400" algn="ctr" rtl="0" eaLnBrk="1" fontAlgn="base" hangingPunct="1">
        <a:spcBef>
          <a:spcPct val="0"/>
        </a:spcBef>
        <a:spcAft>
          <a:spcPct val="0"/>
        </a:spcAft>
        <a:defRPr sz="3200">
          <a:solidFill>
            <a:schemeClr val="tx2"/>
          </a:solidFill>
          <a:latin typeface="Arial" panose="020B0604020202020204" pitchFamily="34" charset="0"/>
        </a:defRPr>
      </a:lvl7pPr>
      <a:lvl8pPr marL="1371600" algn="ctr" rtl="0" eaLnBrk="1" fontAlgn="base" hangingPunct="1">
        <a:spcBef>
          <a:spcPct val="0"/>
        </a:spcBef>
        <a:spcAft>
          <a:spcPct val="0"/>
        </a:spcAft>
        <a:defRPr sz="3200">
          <a:solidFill>
            <a:schemeClr val="tx2"/>
          </a:solidFill>
          <a:latin typeface="Arial" panose="020B0604020202020204" pitchFamily="34" charset="0"/>
        </a:defRPr>
      </a:lvl8pPr>
      <a:lvl9pPr marL="1828800" algn="ctr" rtl="0" eaLnBrk="1" fontAlgn="base" hangingPunct="1">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905000" y="1990725"/>
            <a:ext cx="5562600" cy="685800"/>
          </a:xfrm>
          <a:ln/>
        </p:spPr>
        <p:txBody>
          <a:bodyPr vert="horz" wrap="square" lIns="91440" tIns="45720" rIns="91440" bIns="45720" anchor="ctr" anchorCtr="0"/>
          <a:lstStyle/>
          <a:p>
            <a:pPr defTabSz="913130" eaLnBrk="1" hangingPunct="1">
              <a:buClrTx/>
              <a:buSzTx/>
              <a:buFontTx/>
            </a:pPr>
            <a:br>
              <a:rPr lang="en-US" altLang="en-US" b="1" dirty="0">
                <a:solidFill>
                  <a:srgbClr val="FF0000"/>
                </a:solidFill>
                <a:latin typeface="Times New Roman" panose="02020603050405020304" pitchFamily="18" charset="0"/>
                <a:cs typeface="Times New Roman" panose="02020603050405020304" pitchFamily="18" charset="0"/>
                <a:sym typeface="+mn-ea"/>
              </a:rPr>
            </a:br>
            <a:r>
              <a:rPr lang="en-US" altLang="en-US" b="1" dirty="0">
                <a:solidFill>
                  <a:schemeClr val="tx1"/>
                </a:solidFill>
                <a:latin typeface="Times New Roman" panose="02020603050405020304" pitchFamily="18" charset="0"/>
                <a:cs typeface="Times New Roman" panose="02020603050405020304" pitchFamily="18" charset="0"/>
                <a:sym typeface="+mn-ea"/>
              </a:rPr>
              <a:t>Dynamic Pricing For Online</a:t>
            </a:r>
            <a:br>
              <a:rPr lang="en-US" altLang="en-US" b="1" dirty="0">
                <a:solidFill>
                  <a:schemeClr val="tx1"/>
                </a:solidFill>
                <a:latin typeface="Times New Roman" panose="02020603050405020304" pitchFamily="18" charset="0"/>
                <a:cs typeface="Times New Roman" panose="02020603050405020304" pitchFamily="18" charset="0"/>
                <a:sym typeface="+mn-ea"/>
              </a:rPr>
            </a:br>
            <a:r>
              <a:rPr lang="en-US" altLang="en-US" b="1" dirty="0">
                <a:solidFill>
                  <a:schemeClr val="tx1"/>
                </a:solidFill>
                <a:latin typeface="Times New Roman" panose="02020603050405020304" pitchFamily="18" charset="0"/>
                <a:cs typeface="Times New Roman" panose="02020603050405020304" pitchFamily="18" charset="0"/>
                <a:sym typeface="+mn-ea"/>
              </a:rPr>
              <a:t> Portal</a:t>
            </a:r>
            <a:endParaRPr lang="en-US" altLang="en-US" dirty="0">
              <a:solidFill>
                <a:srgbClr val="FF0000"/>
              </a:solidFill>
              <a:latin typeface="Times New Roman" panose="02020603050405020304" pitchFamily="18" charset="0"/>
              <a:ea typeface="Times New Roman" panose="02020603050405020304" pitchFamily="18" charset="0"/>
            </a:endParaRPr>
          </a:p>
        </p:txBody>
      </p:sp>
      <p:sp>
        <p:nvSpPr>
          <p:cNvPr id="4099" name="Rectangle 1"/>
          <p:cNvSpPr/>
          <p:nvPr/>
        </p:nvSpPr>
        <p:spPr>
          <a:xfrm>
            <a:off x="1603375" y="1066799"/>
            <a:ext cx="6394450" cy="523875"/>
          </a:xfrm>
          <a:prstGeom prst="rect">
            <a:avLst/>
          </a:prstGeom>
          <a:noFill/>
          <a:ln w="9525">
            <a:noFill/>
          </a:ln>
        </p:spPr>
        <p:txBody>
          <a:bodyPr wrap="none">
            <a:spAutoFit/>
          </a:bodyPr>
          <a:lstStyle/>
          <a:p>
            <a:pPr algn="ctr" eaLnBrk="1" hangingPunct="1"/>
            <a:r>
              <a:rPr lang="en-US" altLang="en-US" sz="2800" b="1" dirty="0">
                <a:latin typeface="Times New Roman" panose="02020603050405020304" pitchFamily="18" charset="0"/>
                <a:cs typeface="Times New Roman" panose="02020603050405020304" pitchFamily="18" charset="0"/>
              </a:rPr>
              <a:t>Department of Information Technology</a:t>
            </a:r>
            <a:endParaRPr lang="en-US" altLang="en-US" sz="2800" dirty="0">
              <a:latin typeface="Times New Roman" panose="02020603050405020304" pitchFamily="18" charset="0"/>
              <a:ea typeface="Times New Roman" panose="02020603050405020304" pitchFamily="18" charset="0"/>
            </a:endParaRPr>
          </a:p>
        </p:txBody>
      </p:sp>
      <p:pic>
        <p:nvPicPr>
          <p:cNvPr id="4100" name="Picture 5"/>
          <p:cNvPicPr>
            <a:picLocks noChangeAspect="1"/>
          </p:cNvPicPr>
          <p:nvPr/>
        </p:nvPicPr>
        <p:blipFill>
          <a:blip r:embed="rId2"/>
          <a:stretch>
            <a:fillRect/>
          </a:stretch>
        </p:blipFill>
        <p:spPr>
          <a:xfrm>
            <a:off x="215900" y="76200"/>
            <a:ext cx="1079500" cy="787400"/>
          </a:xfrm>
          <a:prstGeom prst="rect">
            <a:avLst/>
          </a:prstGeom>
          <a:noFill/>
          <a:ln w="9525">
            <a:noFill/>
          </a:ln>
        </p:spPr>
      </p:pic>
      <p:sp>
        <p:nvSpPr>
          <p:cNvPr id="4101" name="Rectangle 2"/>
          <p:cNvSpPr/>
          <p:nvPr/>
        </p:nvSpPr>
        <p:spPr>
          <a:xfrm>
            <a:off x="1219200" y="-3175"/>
            <a:ext cx="7162800" cy="917575"/>
          </a:xfrm>
          <a:prstGeom prst="rect">
            <a:avLst/>
          </a:prstGeom>
          <a:noFill/>
          <a:ln w="9525">
            <a:noFill/>
          </a:ln>
        </p:spPr>
        <p:txBody>
          <a:bodyPr>
            <a:spAutoFit/>
          </a:bodyPr>
          <a:lstStyle/>
          <a:p>
            <a:pPr algn="ctr" eaLnBrk="1" hangingPunct="1">
              <a:lnSpc>
                <a:spcPct val="107000"/>
              </a:lnSpc>
              <a:spcAft>
                <a:spcPts val="800"/>
              </a:spcAft>
              <a:buNone/>
            </a:pPr>
            <a:r>
              <a:rPr lang="en-IN" altLang="en-US" sz="1400" b="1" dirty="0">
                <a:latin typeface="Times New Roman" panose="02020603050405020304" pitchFamily="18" charset="0"/>
                <a:cs typeface="Calibri" panose="020F0502020204030204" pitchFamily="34" charset="0"/>
              </a:rPr>
              <a:t>Aldel Education Trust’s</a:t>
            </a:r>
            <a:endParaRPr lang="en-IN" altLang="en-US" sz="1100" dirty="0">
              <a:latin typeface="Times New Roman" panose="02020603050405020304" pitchFamily="18" charset="0"/>
              <a:cs typeface="Calibri" panose="020F0502020204030204" pitchFamily="34" charset="0"/>
            </a:endParaRPr>
          </a:p>
          <a:p>
            <a:pPr eaLnBrk="1" hangingPunct="1">
              <a:buNone/>
            </a:pPr>
            <a:r>
              <a:rPr lang="en-IN" altLang="en-US" b="1" dirty="0">
                <a:latin typeface="Times New Roman" panose="02020603050405020304" pitchFamily="18" charset="0"/>
                <a:cs typeface="Calibri" panose="020F0502020204030204" pitchFamily="34" charset="0"/>
              </a:rPr>
              <a:t>            St. John College of Engineering and Management, Palghar</a:t>
            </a:r>
          </a:p>
          <a:p>
            <a:pPr algn="ctr" eaLnBrk="1" hangingPunct="1">
              <a:buNone/>
            </a:pPr>
            <a:r>
              <a:rPr lang="en-IN" altLang="en-US" sz="1200" b="1" dirty="0">
                <a:solidFill>
                  <a:srgbClr val="C00000"/>
                </a:solidFill>
                <a:latin typeface="Times New Roman" panose="02020603050405020304" pitchFamily="18" charset="0"/>
                <a:cs typeface="Calibri" panose="020F0502020204030204" pitchFamily="34" charset="0"/>
              </a:rPr>
              <a:t>NAAC Accredited with Grade A+ </a:t>
            </a:r>
            <a:endParaRPr lang="en-IN" altLang="en-US" sz="1200" dirty="0">
              <a:solidFill>
                <a:srgbClr val="C00000"/>
              </a:solidFill>
              <a:latin typeface="Times New Roman" panose="02020603050405020304" pitchFamily="18" charset="0"/>
              <a:ea typeface="Calibri" panose="020F0502020204030204" pitchFamily="34" charset="0"/>
            </a:endParaRPr>
          </a:p>
        </p:txBody>
      </p:sp>
      <p:pic>
        <p:nvPicPr>
          <p:cNvPr id="4102" name="Picture 1"/>
          <p:cNvPicPr>
            <a:picLocks noChangeAspect="1"/>
          </p:cNvPicPr>
          <p:nvPr/>
        </p:nvPicPr>
        <p:blipFill>
          <a:blip r:embed="rId3"/>
          <a:stretch>
            <a:fillRect/>
          </a:stretch>
        </p:blipFill>
        <p:spPr>
          <a:xfrm>
            <a:off x="8077200" y="69850"/>
            <a:ext cx="838200" cy="796925"/>
          </a:xfrm>
          <a:prstGeom prst="rect">
            <a:avLst/>
          </a:prstGeom>
          <a:noFill/>
          <a:ln w="9525">
            <a:noFill/>
          </a:ln>
        </p:spPr>
      </p:pic>
      <p:sp>
        <p:nvSpPr>
          <p:cNvPr id="8" name="Title 1"/>
          <p:cNvSpPr txBox="1"/>
          <p:nvPr/>
        </p:nvSpPr>
        <p:spPr>
          <a:xfrm>
            <a:off x="608585" y="3962400"/>
            <a:ext cx="7926830" cy="847725"/>
          </a:xfrm>
          <a:prstGeom prst="rect">
            <a:avLst/>
          </a:prstGeom>
        </p:spPr>
        <p:txBody>
          <a:bodyPr lIns="91429" tIns="45714" rIns="91429" bIns="45714" anchor="ctr"/>
          <a:lstStyle/>
          <a:p>
            <a:pPr marR="0" algn="ctr" defTabSz="914400" eaLnBrk="1" fontAlgn="auto" hangingPunct="1">
              <a:spcAft>
                <a:spcPts val="0"/>
              </a:spcAft>
              <a:buClrTx/>
              <a:buSzTx/>
              <a:buFontTx/>
              <a:buNone/>
              <a:defRPr/>
            </a:pPr>
            <a:endParaRPr lang="en-US" sz="2800" b="1" i="1" noProof="0" dirty="0">
              <a:latin typeface="Times New Roman" panose="02020603050405020304" pitchFamily="18" charset="0"/>
              <a:ea typeface="+mj-ea"/>
              <a:cs typeface="Times New Roman" panose="02020603050405020304" pitchFamily="18" charset="0"/>
              <a:sym typeface="+mn-ea"/>
            </a:endParaRPr>
          </a:p>
          <a:p>
            <a:pPr marR="0" algn="ctr" defTabSz="914400" eaLnBrk="1" fontAlgn="auto" hangingPunct="1">
              <a:spcAft>
                <a:spcPts val="0"/>
              </a:spcAft>
              <a:buClrTx/>
              <a:buSzTx/>
              <a:buFontTx/>
              <a:buNone/>
              <a:defRPr/>
            </a:pPr>
            <a:endParaRPr lang="en-US" sz="2800" b="1" noProof="0" dirty="0">
              <a:latin typeface="Times New Roman" panose="02020603050405020304" pitchFamily="18" charset="0"/>
              <a:ea typeface="+mj-ea"/>
              <a:cs typeface="Times New Roman" panose="02020603050405020304" pitchFamily="18" charset="0"/>
              <a:sym typeface="+mn-ea"/>
            </a:endParaRPr>
          </a:p>
          <a:p>
            <a:pPr algn="ctr" defTabSz="914400" eaLnBrk="1" fontAlgn="auto" hangingPunct="1">
              <a:spcAft>
                <a:spcPts val="0"/>
              </a:spcAft>
              <a:defRPr/>
            </a:pPr>
            <a:r>
              <a:rPr lang="en-US" sz="2000" b="1" dirty="0">
                <a:latin typeface="Times" panose="02020603050405020304" pitchFamily="18" charset="0"/>
                <a:cs typeface="Times" panose="02020603050405020304" pitchFamily="18" charset="0"/>
              </a:rPr>
              <a:t>Nikhil Sharma [EU1224039]</a:t>
            </a:r>
          </a:p>
          <a:p>
            <a:pPr algn="ctr" defTabSz="914400" eaLnBrk="1" fontAlgn="auto" hangingPunct="1">
              <a:spcAft>
                <a:spcPts val="0"/>
              </a:spcAft>
              <a:defRPr/>
            </a:pPr>
            <a:r>
              <a:rPr lang="en-US" sz="2000" b="1" dirty="0">
                <a:latin typeface="Times" panose="02020603050405020304" pitchFamily="18" charset="0"/>
                <a:cs typeface="Times" panose="02020603050405020304" pitchFamily="18" charset="0"/>
              </a:rPr>
              <a:t>Ved Singh[EU1224052]</a:t>
            </a:r>
            <a:br>
              <a:rPr lang="en-US" sz="2000" b="1" dirty="0">
                <a:latin typeface="Times" panose="02020603050405020304" pitchFamily="18" charset="0"/>
                <a:cs typeface="Times" panose="02020603050405020304" pitchFamily="18" charset="0"/>
              </a:rPr>
            </a:br>
            <a:r>
              <a:rPr lang="en-US" sz="2000" b="1" dirty="0">
                <a:latin typeface="Times" panose="02020603050405020304" pitchFamily="18" charset="0"/>
                <a:cs typeface="Times" panose="02020603050405020304" pitchFamily="18" charset="0"/>
              </a:rPr>
              <a:t> Om </a:t>
            </a:r>
            <a:r>
              <a:rPr lang="en-US" sz="2000" b="1" dirty="0" err="1">
                <a:latin typeface="Times" panose="02020603050405020304" pitchFamily="18" charset="0"/>
                <a:cs typeface="Times" panose="02020603050405020304" pitchFamily="18" charset="0"/>
              </a:rPr>
              <a:t>Shingare</a:t>
            </a:r>
            <a:r>
              <a:rPr lang="en-US" sz="2000" b="1" dirty="0">
                <a:latin typeface="Times" panose="02020603050405020304" pitchFamily="18" charset="0"/>
                <a:cs typeface="Times" panose="02020603050405020304" pitchFamily="18" charset="0"/>
              </a:rPr>
              <a:t>[EU1224007]</a:t>
            </a:r>
            <a:br>
              <a:rPr lang="en-US" sz="2000" b="1" dirty="0">
                <a:latin typeface="Times" panose="02020603050405020304" pitchFamily="18" charset="0"/>
                <a:cs typeface="Times" panose="02020603050405020304" pitchFamily="18" charset="0"/>
              </a:rPr>
            </a:br>
            <a:r>
              <a:rPr lang="en-US" sz="2000" b="1" dirty="0">
                <a:latin typeface="Times" panose="02020603050405020304" pitchFamily="18" charset="0"/>
                <a:cs typeface="Times" panose="02020603050405020304" pitchFamily="18" charset="0"/>
              </a:rPr>
              <a:t> Piyush </a:t>
            </a:r>
            <a:r>
              <a:rPr lang="en-US" sz="2000" b="1" dirty="0" err="1">
                <a:latin typeface="Times" panose="02020603050405020304" pitchFamily="18" charset="0"/>
                <a:cs typeface="Times" panose="02020603050405020304" pitchFamily="18" charset="0"/>
              </a:rPr>
              <a:t>Jangale</a:t>
            </a:r>
            <a:r>
              <a:rPr lang="en-US" sz="2000" b="1" dirty="0">
                <a:latin typeface="Times" panose="02020603050405020304" pitchFamily="18" charset="0"/>
                <a:cs typeface="Times" panose="02020603050405020304" pitchFamily="18" charset="0"/>
              </a:rPr>
              <a:t>[EU1224048</a:t>
            </a:r>
            <a:r>
              <a:rPr lang="en-US" sz="2000" b="1" dirty="0">
                <a:latin typeface="Times New Roman" panose="02020603050405020304" pitchFamily="18" charset="0"/>
                <a:ea typeface="+mj-ea"/>
                <a:cs typeface="Times New Roman" panose="02020603050405020304" pitchFamily="18" charset="0"/>
                <a:sym typeface="+mn-ea"/>
              </a:rPr>
              <a:t>]</a:t>
            </a:r>
          </a:p>
          <a:p>
            <a:pPr algn="ctr" defTabSz="914400" eaLnBrk="1" fontAlgn="auto" hangingPunct="1">
              <a:spcAft>
                <a:spcPts val="0"/>
              </a:spcAft>
              <a:defRPr/>
            </a:pPr>
            <a:endParaRPr lang="en-US" sz="2000" b="1" dirty="0">
              <a:latin typeface="Times New Roman" panose="02020603050405020304" pitchFamily="18" charset="0"/>
              <a:ea typeface="+mj-ea"/>
              <a:cs typeface="Times New Roman" panose="02020603050405020304" pitchFamily="18" charset="0"/>
              <a:sym typeface="+mn-ea"/>
            </a:endParaRPr>
          </a:p>
          <a:p>
            <a:pPr algn="ctr" defTabSz="914400" eaLnBrk="1" fontAlgn="auto" hangingPunct="1">
              <a:spcAft>
                <a:spcPts val="0"/>
              </a:spcAft>
              <a:defRPr/>
            </a:pPr>
            <a:r>
              <a:rPr lang="en-US" sz="2000" b="1" dirty="0">
                <a:solidFill>
                  <a:srgbClr val="FF0000"/>
                </a:solidFill>
                <a:latin typeface="Times New Roman" panose="02020603050405020304" pitchFamily="18" charset="0"/>
                <a:ea typeface="+mj-ea"/>
                <a:cs typeface="Times New Roman" panose="02020603050405020304" pitchFamily="18" charset="0"/>
                <a:sym typeface="+mn-ea"/>
              </a:rPr>
              <a:t>   </a:t>
            </a:r>
          </a:p>
          <a:p>
            <a:pPr algn="ctr" defTabSz="914400" eaLnBrk="1" fontAlgn="auto" hangingPunct="1">
              <a:spcAft>
                <a:spcPts val="0"/>
              </a:spcAft>
              <a:defRPr/>
            </a:pPr>
            <a:endParaRPr lang="en-US" sz="2800" dirty="0">
              <a:latin typeface="Times New Roman" panose="02020603050405020304" pitchFamily="18" charset="0"/>
              <a:ea typeface="+mj-ea"/>
              <a:cs typeface="Times New Roman" panose="02020603050405020304" pitchFamily="18" charset="0"/>
            </a:endParaRPr>
          </a:p>
          <a:p>
            <a:pPr algn="ctr" defTabSz="914400" eaLnBrk="1" fontAlgn="auto" hangingPunct="1">
              <a:spcAft>
                <a:spcPts val="0"/>
              </a:spcAft>
              <a:defRPr/>
            </a:pPr>
            <a:r>
              <a:rPr lang="en-US" sz="2400" b="1" dirty="0">
                <a:latin typeface="Times New Roman" panose="02020603050405020304" pitchFamily="18" charset="0"/>
                <a:cs typeface="Times New Roman" panose="02020603050405020304" pitchFamily="18" charset="0"/>
                <a:sym typeface="+mn-ea"/>
              </a:rPr>
              <a:t>Guide Name </a:t>
            </a:r>
            <a:r>
              <a:rPr lang="en-US" sz="2400" b="1" dirty="0">
                <a:solidFill>
                  <a:srgbClr val="000000"/>
                </a:solidFill>
                <a:latin typeface="Times" panose="02020603050405020304" pitchFamily="18" charset="0"/>
                <a:cs typeface="Times" panose="02020603050405020304" pitchFamily="18" charset="0"/>
              </a:rPr>
              <a:t>Mrs. Pratiksha </a:t>
            </a:r>
            <a:r>
              <a:rPr lang="en-US" sz="2400" b="1" dirty="0" err="1">
                <a:solidFill>
                  <a:srgbClr val="000000"/>
                </a:solidFill>
                <a:latin typeface="Times" panose="02020603050405020304" pitchFamily="18" charset="0"/>
                <a:cs typeface="Times" panose="02020603050405020304" pitchFamily="18" charset="0"/>
              </a:rPr>
              <a:t>patil</a:t>
            </a:r>
            <a:r>
              <a:rPr lang="en-US" sz="2400" b="1" dirty="0">
                <a:solidFill>
                  <a:srgbClr val="000000"/>
                </a:solidFill>
                <a:latin typeface="Times" panose="02020603050405020304" pitchFamily="18" charset="0"/>
                <a:cs typeface="Times"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R="0" algn="ctr" defTabSz="914400" eaLnBrk="1" fontAlgn="auto" hangingPunct="1">
              <a:spcAft>
                <a:spcPts val="0"/>
              </a:spcAft>
              <a:buClrTx/>
              <a:buSzTx/>
              <a:buFontTx/>
              <a:buNone/>
              <a:defRPr/>
            </a:pPr>
            <a:r>
              <a:rPr lang="en-US" sz="2800" b="1" dirty="0">
                <a:latin typeface="Times New Roman" panose="02020603050405020304" pitchFamily="18" charset="0"/>
                <a:ea typeface="+mj-ea"/>
                <a:cs typeface="Times New Roman" panose="02020603050405020304" pitchFamily="18" charset="0"/>
                <a:sym typeface="+mn-ea"/>
              </a:rPr>
              <a:t>Oct 24</a:t>
            </a:r>
            <a:r>
              <a:rPr lang="en-US" sz="2800" b="1" noProof="0" dirty="0">
                <a:latin typeface="Times New Roman" panose="02020603050405020304" pitchFamily="18" charset="0"/>
                <a:ea typeface="+mj-ea"/>
                <a:cs typeface="Times New Roman" panose="02020603050405020304" pitchFamily="18" charset="0"/>
                <a:sym typeface="+mn-ea"/>
              </a:rPr>
              <a:t>, 2024</a:t>
            </a:r>
            <a:endParaRPr kumimoji="0" lang="en-US" sz="2400" b="1" kern="1200" cap="none" spc="0" normalizeH="0" baseline="0" noProof="0" dirty="0">
              <a:latin typeface="Times New Roman" panose="02020603050405020304" pitchFamily="18" charset="0"/>
              <a:ea typeface="+mj-ea"/>
              <a:cs typeface="Times New Roman" panose="02020603050405020304" pitchFamily="18" charset="0"/>
            </a:endParaRPr>
          </a:p>
        </p:txBody>
      </p:sp>
      <p:sp>
        <p:nvSpPr>
          <p:cNvPr id="2" name="Rectangle 1"/>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Proposed System</a:t>
            </a:r>
            <a:endParaRPr lang="en-IN" altLang="en-US" b="1" dirty="0"/>
          </a:p>
        </p:txBody>
      </p:sp>
      <p:sp>
        <p:nvSpPr>
          <p:cNvPr id="25" name="Rectangle 24">
            <a:extLst>
              <a:ext uri="{FF2B5EF4-FFF2-40B4-BE49-F238E27FC236}">
                <a16:creationId xmlns:a16="http://schemas.microsoft.com/office/drawing/2014/main" id="{E32BDC94-58DE-B46C-9470-2FD071E92F39}"/>
              </a:ext>
            </a:extLst>
          </p:cNvPr>
          <p:cNvSpPr/>
          <p:nvPr/>
        </p:nvSpPr>
        <p:spPr>
          <a:xfrm>
            <a:off x="8396801" y="6381690"/>
            <a:ext cx="431658"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11</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47" name="Title 1">
            <a:extLst>
              <a:ext uri="{FF2B5EF4-FFF2-40B4-BE49-F238E27FC236}">
                <a16:creationId xmlns:a16="http://schemas.microsoft.com/office/drawing/2014/main" id="{B9EB466A-2D62-8A98-ECB8-F0C0D8BC52DF}"/>
              </a:ext>
            </a:extLst>
          </p:cNvPr>
          <p:cNvSpPr txBox="1">
            <a:spLocks/>
          </p:cNvSpPr>
          <p:nvPr/>
        </p:nvSpPr>
        <p:spPr>
          <a:xfrm>
            <a:off x="0" y="5981580"/>
            <a:ext cx="9144000" cy="40011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tx1"/>
                </a:solidFill>
                <a:latin typeface="Times New Roman" panose="02020603050405020304" pitchFamily="18" charset="0"/>
                <a:cs typeface="Times New Roman" panose="02020603050405020304" pitchFamily="18" charset="0"/>
              </a:rPr>
              <a:t>Fig. 2: Flowchart</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7E5C6AE-6347-BC24-72A3-CE17EF914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983731"/>
            <a:ext cx="4800600" cy="50608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7F85-5DF9-C2C2-35BC-0636829042C3}"/>
              </a:ext>
            </a:extLst>
          </p:cNvPr>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Implementation</a:t>
            </a:r>
            <a:endParaRPr lang="en-US" dirty="0"/>
          </a:p>
        </p:txBody>
      </p:sp>
      <p:pic>
        <p:nvPicPr>
          <p:cNvPr id="8" name="Content Placeholder 7">
            <a:extLst>
              <a:ext uri="{FF2B5EF4-FFF2-40B4-BE49-F238E27FC236}">
                <a16:creationId xmlns:a16="http://schemas.microsoft.com/office/drawing/2014/main" id="{422C83E2-3741-7598-71DA-BD7431EE46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85243"/>
            <a:ext cx="8229600" cy="4344713"/>
          </a:xfrm>
        </p:spPr>
      </p:pic>
    </p:spTree>
    <p:extLst>
      <p:ext uri="{BB962C8B-B14F-4D97-AF65-F5344CB8AC3E}">
        <p14:creationId xmlns:p14="http://schemas.microsoft.com/office/powerpoint/2010/main" val="30932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C8A8-3434-DD25-0DA8-12AAB3032211}"/>
              </a:ext>
            </a:extLst>
          </p:cNvPr>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Implementation</a:t>
            </a:r>
            <a:endParaRPr lang="en-US" dirty="0"/>
          </a:p>
        </p:txBody>
      </p:sp>
      <p:pic>
        <p:nvPicPr>
          <p:cNvPr id="8" name="Content Placeholder 7">
            <a:extLst>
              <a:ext uri="{FF2B5EF4-FFF2-40B4-BE49-F238E27FC236}">
                <a16:creationId xmlns:a16="http://schemas.microsoft.com/office/drawing/2014/main" id="{3B8439E0-DCEA-15D3-865A-EAAEA273C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94060"/>
            <a:ext cx="8229600" cy="4327079"/>
          </a:xfrm>
        </p:spPr>
      </p:pic>
    </p:spTree>
    <p:extLst>
      <p:ext uri="{BB962C8B-B14F-4D97-AF65-F5344CB8AC3E}">
        <p14:creationId xmlns:p14="http://schemas.microsoft.com/office/powerpoint/2010/main" val="336097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0CD26838-BAAF-BF49-3587-EC173A71D1C9}"/>
              </a:ext>
            </a:extLst>
          </p:cNvPr>
          <p:cNvSpPr/>
          <p:nvPr/>
        </p:nvSpPr>
        <p:spPr>
          <a:xfrm>
            <a:off x="8392057"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12</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55" name="Title 1">
            <a:extLst>
              <a:ext uri="{FF2B5EF4-FFF2-40B4-BE49-F238E27FC236}">
                <a16:creationId xmlns:a16="http://schemas.microsoft.com/office/drawing/2014/main" id="{523122DC-3166-9B5A-6164-B09870497AE3}"/>
              </a:ext>
            </a:extLst>
          </p:cNvPr>
          <p:cNvSpPr txBox="1">
            <a:spLocks/>
          </p:cNvSpPr>
          <p:nvPr/>
        </p:nvSpPr>
        <p:spPr>
          <a:xfrm>
            <a:off x="457200" y="272733"/>
            <a:ext cx="8229600" cy="308610"/>
          </a:xfrm>
          <a:prstGeom prst="rect">
            <a:avLst/>
          </a:prstGeom>
          <a:ln/>
        </p:spPr>
        <p:txBody>
          <a:bodyPr vert="horz" wrap="square" lIns="91440" tIns="45720" rIns="91440" bIns="45720" anchor="ctr" anchorCtr="0"/>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defRPr>
            </a:lvl2pPr>
            <a:lvl3pPr algn="ctr" rtl="0" eaLnBrk="0" fontAlgn="base" hangingPunct="0">
              <a:spcBef>
                <a:spcPct val="0"/>
              </a:spcBef>
              <a:spcAft>
                <a:spcPct val="0"/>
              </a:spcAft>
              <a:defRPr sz="3200">
                <a:solidFill>
                  <a:schemeClr val="tx2"/>
                </a:solidFill>
                <a:latin typeface="Arial" panose="020B0604020202020204" pitchFamily="34" charset="0"/>
              </a:defRPr>
            </a:lvl3pPr>
            <a:lvl4pPr algn="ctr" rtl="0" eaLnBrk="0" fontAlgn="base" hangingPunct="0">
              <a:spcBef>
                <a:spcPct val="0"/>
              </a:spcBef>
              <a:spcAft>
                <a:spcPct val="0"/>
              </a:spcAft>
              <a:defRPr sz="3200">
                <a:solidFill>
                  <a:schemeClr val="tx2"/>
                </a:solidFill>
                <a:latin typeface="Arial" panose="020B0604020202020204" pitchFamily="34" charset="0"/>
              </a:defRPr>
            </a:lvl4pPr>
            <a:lvl5pPr algn="ctr" rtl="0" eaLnBrk="0" fontAlgn="base" hangingPunct="0">
              <a:spcBef>
                <a:spcPct val="0"/>
              </a:spcBef>
              <a:spcAft>
                <a:spcPct val="0"/>
              </a:spcAft>
              <a:defRPr sz="3200">
                <a:solidFill>
                  <a:schemeClr val="tx2"/>
                </a:solidFill>
                <a:latin typeface="Arial" panose="020B0604020202020204" pitchFamily="34" charset="0"/>
              </a:defRPr>
            </a:lvl5pPr>
            <a:lvl6pPr marL="457200" algn="ctr" rtl="0" eaLnBrk="1" fontAlgn="base" hangingPunct="1">
              <a:spcBef>
                <a:spcPct val="0"/>
              </a:spcBef>
              <a:spcAft>
                <a:spcPct val="0"/>
              </a:spcAft>
              <a:defRPr sz="3200">
                <a:solidFill>
                  <a:schemeClr val="tx2"/>
                </a:solidFill>
                <a:latin typeface="Arial" panose="020B0604020202020204" pitchFamily="34" charset="0"/>
              </a:defRPr>
            </a:lvl6pPr>
            <a:lvl7pPr marL="914400" algn="ctr" rtl="0" eaLnBrk="1" fontAlgn="base" hangingPunct="1">
              <a:spcBef>
                <a:spcPct val="0"/>
              </a:spcBef>
              <a:spcAft>
                <a:spcPct val="0"/>
              </a:spcAft>
              <a:defRPr sz="3200">
                <a:solidFill>
                  <a:schemeClr val="tx2"/>
                </a:solidFill>
                <a:latin typeface="Arial" panose="020B0604020202020204" pitchFamily="34" charset="0"/>
              </a:defRPr>
            </a:lvl7pPr>
            <a:lvl8pPr marL="1371600" algn="ctr" rtl="0" eaLnBrk="1" fontAlgn="base" hangingPunct="1">
              <a:spcBef>
                <a:spcPct val="0"/>
              </a:spcBef>
              <a:spcAft>
                <a:spcPct val="0"/>
              </a:spcAft>
              <a:defRPr sz="3200">
                <a:solidFill>
                  <a:schemeClr val="tx2"/>
                </a:solidFill>
                <a:latin typeface="Arial" panose="020B0604020202020204" pitchFamily="34" charset="0"/>
              </a:defRPr>
            </a:lvl8pPr>
            <a:lvl9pPr marL="1828800" algn="ctr" rtl="0" eaLnBrk="1" fontAlgn="base" hangingPunct="1">
              <a:spcBef>
                <a:spcPct val="0"/>
              </a:spcBef>
              <a:spcAft>
                <a:spcPct val="0"/>
              </a:spcAft>
              <a:defRPr sz="3200">
                <a:solidFill>
                  <a:schemeClr val="tx2"/>
                </a:solidFill>
                <a:latin typeface="Arial" panose="020B0604020202020204" pitchFamily="34" charset="0"/>
              </a:defRPr>
            </a:lvl9pPr>
          </a:lstStyle>
          <a:p>
            <a:pPr defTabSz="914400"/>
            <a:r>
              <a:rPr lang="en-IN" altLang="en-US" b="1" kern="0" dirty="0">
                <a:latin typeface="Times New Roman" panose="02020603050405020304" pitchFamily="18" charset="0"/>
                <a:cs typeface="Times New Roman" panose="02020603050405020304" pitchFamily="18" charset="0"/>
              </a:rPr>
              <a:t>Implementation</a:t>
            </a:r>
          </a:p>
        </p:txBody>
      </p:sp>
      <p:sp>
        <p:nvSpPr>
          <p:cNvPr id="2" name="Title 1">
            <a:extLst>
              <a:ext uri="{FF2B5EF4-FFF2-40B4-BE49-F238E27FC236}">
                <a16:creationId xmlns:a16="http://schemas.microsoft.com/office/drawing/2014/main" id="{0ABAB7B8-C9A4-9CFF-1D3A-4FE9DFA2F355}"/>
              </a:ext>
            </a:extLst>
          </p:cNvPr>
          <p:cNvSpPr txBox="1">
            <a:spLocks/>
          </p:cNvSpPr>
          <p:nvPr/>
        </p:nvSpPr>
        <p:spPr>
          <a:xfrm>
            <a:off x="310796" y="5816699"/>
            <a:ext cx="8229600" cy="639762"/>
          </a:xfrm>
          <a:prstGeom prst="rect">
            <a:avLst/>
          </a:prstGeom>
          <a:ln/>
        </p:spPr>
        <p:txBody>
          <a:bodyPr vert="horz" wrap="square" lIns="91440" tIns="45720" rIns="91440" bIns="45720" anchor="ctr" anchorCtr="0"/>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defRPr>
            </a:lvl2pPr>
            <a:lvl3pPr algn="ctr" rtl="0" eaLnBrk="0" fontAlgn="base" hangingPunct="0">
              <a:spcBef>
                <a:spcPct val="0"/>
              </a:spcBef>
              <a:spcAft>
                <a:spcPct val="0"/>
              </a:spcAft>
              <a:defRPr sz="3200">
                <a:solidFill>
                  <a:schemeClr val="tx2"/>
                </a:solidFill>
                <a:latin typeface="Arial" panose="020B0604020202020204" pitchFamily="34" charset="0"/>
              </a:defRPr>
            </a:lvl3pPr>
            <a:lvl4pPr algn="ctr" rtl="0" eaLnBrk="0" fontAlgn="base" hangingPunct="0">
              <a:spcBef>
                <a:spcPct val="0"/>
              </a:spcBef>
              <a:spcAft>
                <a:spcPct val="0"/>
              </a:spcAft>
              <a:defRPr sz="3200">
                <a:solidFill>
                  <a:schemeClr val="tx2"/>
                </a:solidFill>
                <a:latin typeface="Arial" panose="020B0604020202020204" pitchFamily="34" charset="0"/>
              </a:defRPr>
            </a:lvl4pPr>
            <a:lvl5pPr algn="ctr" rtl="0" eaLnBrk="0" fontAlgn="base" hangingPunct="0">
              <a:spcBef>
                <a:spcPct val="0"/>
              </a:spcBef>
              <a:spcAft>
                <a:spcPct val="0"/>
              </a:spcAft>
              <a:defRPr sz="3200">
                <a:solidFill>
                  <a:schemeClr val="tx2"/>
                </a:solidFill>
                <a:latin typeface="Arial" panose="020B0604020202020204" pitchFamily="34" charset="0"/>
              </a:defRPr>
            </a:lvl5pPr>
            <a:lvl6pPr marL="457200" algn="ctr" rtl="0" eaLnBrk="1" fontAlgn="base" hangingPunct="1">
              <a:spcBef>
                <a:spcPct val="0"/>
              </a:spcBef>
              <a:spcAft>
                <a:spcPct val="0"/>
              </a:spcAft>
              <a:defRPr sz="3200">
                <a:solidFill>
                  <a:schemeClr val="tx2"/>
                </a:solidFill>
                <a:latin typeface="Arial" panose="020B0604020202020204" pitchFamily="34" charset="0"/>
              </a:defRPr>
            </a:lvl6pPr>
            <a:lvl7pPr marL="914400" algn="ctr" rtl="0" eaLnBrk="1" fontAlgn="base" hangingPunct="1">
              <a:spcBef>
                <a:spcPct val="0"/>
              </a:spcBef>
              <a:spcAft>
                <a:spcPct val="0"/>
              </a:spcAft>
              <a:defRPr sz="3200">
                <a:solidFill>
                  <a:schemeClr val="tx2"/>
                </a:solidFill>
                <a:latin typeface="Arial" panose="020B0604020202020204" pitchFamily="34" charset="0"/>
              </a:defRPr>
            </a:lvl7pPr>
            <a:lvl8pPr marL="1371600" algn="ctr" rtl="0" eaLnBrk="1" fontAlgn="base" hangingPunct="1">
              <a:spcBef>
                <a:spcPct val="0"/>
              </a:spcBef>
              <a:spcAft>
                <a:spcPct val="0"/>
              </a:spcAft>
              <a:defRPr sz="3200">
                <a:solidFill>
                  <a:schemeClr val="tx2"/>
                </a:solidFill>
                <a:latin typeface="Arial" panose="020B0604020202020204" pitchFamily="34" charset="0"/>
              </a:defRPr>
            </a:lvl8pPr>
            <a:lvl9pPr marL="1828800" algn="ctr" rtl="0" eaLnBrk="1" fontAlgn="base" hangingPunct="1">
              <a:spcBef>
                <a:spcPct val="0"/>
              </a:spcBef>
              <a:spcAft>
                <a:spcPct val="0"/>
              </a:spcAft>
              <a:defRPr sz="3200">
                <a:solidFill>
                  <a:schemeClr val="tx2"/>
                </a:solidFill>
                <a:latin typeface="Arial" panose="020B0604020202020204" pitchFamily="34" charset="0"/>
              </a:defRPr>
            </a:lvl9pPr>
          </a:lstStyle>
          <a:p>
            <a:pPr defTabSz="914400"/>
            <a:endParaRPr lang="en-IN" altLang="en-US" sz="2000" kern="0" dirty="0"/>
          </a:p>
        </p:txBody>
      </p:sp>
      <p:pic>
        <p:nvPicPr>
          <p:cNvPr id="4" name="Picture 3">
            <a:extLst>
              <a:ext uri="{FF2B5EF4-FFF2-40B4-BE49-F238E27FC236}">
                <a16:creationId xmlns:a16="http://schemas.microsoft.com/office/drawing/2014/main" id="{0E643241-2AEA-8240-2550-CAB402520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24000"/>
            <a:ext cx="6629400" cy="3967360"/>
          </a:xfrm>
          <a:prstGeom prst="rect">
            <a:avLst/>
          </a:prstGeom>
        </p:spPr>
      </p:pic>
    </p:spTree>
    <p:extLst>
      <p:ext uri="{BB962C8B-B14F-4D97-AF65-F5344CB8AC3E}">
        <p14:creationId xmlns:p14="http://schemas.microsoft.com/office/powerpoint/2010/main" val="96196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FBEE6B-A241-ED46-BCE1-56223D8B467B}"/>
              </a:ext>
            </a:extLst>
          </p:cNvPr>
          <p:cNvSpPr/>
          <p:nvPr/>
        </p:nvSpPr>
        <p:spPr>
          <a:xfrm>
            <a:off x="8392057"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EBABB9F1-0CD3-6988-29E0-64BF8BCA7C67}"/>
              </a:ext>
            </a:extLst>
          </p:cNvPr>
          <p:cNvSpPr txBox="1">
            <a:spLocks/>
          </p:cNvSpPr>
          <p:nvPr/>
        </p:nvSpPr>
        <p:spPr>
          <a:xfrm>
            <a:off x="457200" y="122238"/>
            <a:ext cx="8229600" cy="639762"/>
          </a:xfrm>
          <a:prstGeom prst="rect">
            <a:avLst/>
          </a:prstGeom>
          <a:ln/>
        </p:spPr>
        <p:txBody>
          <a:bodyPr vert="horz" wrap="square" lIns="91440" tIns="45720" rIns="91440" bIns="45720" anchor="ctr" anchorCtr="0"/>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defRPr>
            </a:lvl2pPr>
            <a:lvl3pPr algn="ctr" rtl="0" eaLnBrk="0" fontAlgn="base" hangingPunct="0">
              <a:spcBef>
                <a:spcPct val="0"/>
              </a:spcBef>
              <a:spcAft>
                <a:spcPct val="0"/>
              </a:spcAft>
              <a:defRPr sz="3200">
                <a:solidFill>
                  <a:schemeClr val="tx2"/>
                </a:solidFill>
                <a:latin typeface="Arial" panose="020B0604020202020204" pitchFamily="34" charset="0"/>
              </a:defRPr>
            </a:lvl3pPr>
            <a:lvl4pPr algn="ctr" rtl="0" eaLnBrk="0" fontAlgn="base" hangingPunct="0">
              <a:spcBef>
                <a:spcPct val="0"/>
              </a:spcBef>
              <a:spcAft>
                <a:spcPct val="0"/>
              </a:spcAft>
              <a:defRPr sz="3200">
                <a:solidFill>
                  <a:schemeClr val="tx2"/>
                </a:solidFill>
                <a:latin typeface="Arial" panose="020B0604020202020204" pitchFamily="34" charset="0"/>
              </a:defRPr>
            </a:lvl4pPr>
            <a:lvl5pPr algn="ctr" rtl="0" eaLnBrk="0" fontAlgn="base" hangingPunct="0">
              <a:spcBef>
                <a:spcPct val="0"/>
              </a:spcBef>
              <a:spcAft>
                <a:spcPct val="0"/>
              </a:spcAft>
              <a:defRPr sz="3200">
                <a:solidFill>
                  <a:schemeClr val="tx2"/>
                </a:solidFill>
                <a:latin typeface="Arial" panose="020B0604020202020204" pitchFamily="34" charset="0"/>
              </a:defRPr>
            </a:lvl5pPr>
            <a:lvl6pPr marL="457200" algn="ctr" rtl="0" eaLnBrk="1" fontAlgn="base" hangingPunct="1">
              <a:spcBef>
                <a:spcPct val="0"/>
              </a:spcBef>
              <a:spcAft>
                <a:spcPct val="0"/>
              </a:spcAft>
              <a:defRPr sz="3200">
                <a:solidFill>
                  <a:schemeClr val="tx2"/>
                </a:solidFill>
                <a:latin typeface="Arial" panose="020B0604020202020204" pitchFamily="34" charset="0"/>
              </a:defRPr>
            </a:lvl6pPr>
            <a:lvl7pPr marL="914400" algn="ctr" rtl="0" eaLnBrk="1" fontAlgn="base" hangingPunct="1">
              <a:spcBef>
                <a:spcPct val="0"/>
              </a:spcBef>
              <a:spcAft>
                <a:spcPct val="0"/>
              </a:spcAft>
              <a:defRPr sz="3200">
                <a:solidFill>
                  <a:schemeClr val="tx2"/>
                </a:solidFill>
                <a:latin typeface="Arial" panose="020B0604020202020204" pitchFamily="34" charset="0"/>
              </a:defRPr>
            </a:lvl7pPr>
            <a:lvl8pPr marL="1371600" algn="ctr" rtl="0" eaLnBrk="1" fontAlgn="base" hangingPunct="1">
              <a:spcBef>
                <a:spcPct val="0"/>
              </a:spcBef>
              <a:spcAft>
                <a:spcPct val="0"/>
              </a:spcAft>
              <a:defRPr sz="3200">
                <a:solidFill>
                  <a:schemeClr val="tx2"/>
                </a:solidFill>
                <a:latin typeface="Arial" panose="020B0604020202020204" pitchFamily="34" charset="0"/>
              </a:defRPr>
            </a:lvl8pPr>
            <a:lvl9pPr marL="1828800" algn="ctr" rtl="0" eaLnBrk="1" fontAlgn="base" hangingPunct="1">
              <a:spcBef>
                <a:spcPct val="0"/>
              </a:spcBef>
              <a:spcAft>
                <a:spcPct val="0"/>
              </a:spcAft>
              <a:defRPr sz="3200">
                <a:solidFill>
                  <a:schemeClr val="tx2"/>
                </a:solidFill>
                <a:latin typeface="Arial" panose="020B0604020202020204" pitchFamily="34" charset="0"/>
              </a:defRPr>
            </a:lvl9pPr>
          </a:lstStyle>
          <a:p>
            <a:pPr defTabSz="914400"/>
            <a:r>
              <a:rPr lang="en-IN" altLang="en-US" b="1" kern="0">
                <a:latin typeface="Times New Roman" panose="02020603050405020304" pitchFamily="18" charset="0"/>
                <a:cs typeface="Times New Roman" panose="02020603050405020304" pitchFamily="18" charset="0"/>
              </a:rPr>
              <a:t>Implementation</a:t>
            </a:r>
            <a:endParaRPr lang="en-IN" altLang="en-US" b="1" kern="0" dirty="0"/>
          </a:p>
        </p:txBody>
      </p:sp>
      <p:sp>
        <p:nvSpPr>
          <p:cNvPr id="5" name="Title 1">
            <a:extLst>
              <a:ext uri="{FF2B5EF4-FFF2-40B4-BE49-F238E27FC236}">
                <a16:creationId xmlns:a16="http://schemas.microsoft.com/office/drawing/2014/main" id="{BDA644B0-8C3F-2979-8F52-D32B78A38494}"/>
              </a:ext>
            </a:extLst>
          </p:cNvPr>
          <p:cNvSpPr txBox="1">
            <a:spLocks/>
          </p:cNvSpPr>
          <p:nvPr/>
        </p:nvSpPr>
        <p:spPr>
          <a:xfrm>
            <a:off x="-19050" y="5943600"/>
            <a:ext cx="9144000" cy="33465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36C285-E9A2-FB7B-8FF9-7CA81E85C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990600"/>
            <a:ext cx="3962400" cy="5181600"/>
          </a:xfrm>
          <a:prstGeom prst="rect">
            <a:avLst/>
          </a:prstGeom>
        </p:spPr>
      </p:pic>
    </p:spTree>
    <p:extLst>
      <p:ext uri="{BB962C8B-B14F-4D97-AF65-F5344CB8AC3E}">
        <p14:creationId xmlns:p14="http://schemas.microsoft.com/office/powerpoint/2010/main" val="44645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Conclusion and Future Work</a:t>
            </a:r>
            <a:endParaRPr lang="en-IN" altLang="en-US" b="1" dirty="0"/>
          </a:p>
        </p:txBody>
      </p:sp>
      <p:sp>
        <p:nvSpPr>
          <p:cNvPr id="21507" name="Content Placeholder 2"/>
          <p:cNvSpPr>
            <a:spLocks noGrp="1"/>
          </p:cNvSpPr>
          <p:nvPr>
            <p:ph idx="1"/>
          </p:nvPr>
        </p:nvSpPr>
        <p:spPr>
          <a:xfrm>
            <a:off x="162455" y="1086317"/>
            <a:ext cx="8229600" cy="4495800"/>
          </a:xfrm>
          <a:ln/>
        </p:spPr>
        <p:txBody>
          <a:bodyPr vert="horz" wrap="square" lIns="91440" tIns="45720" rIns="91440" bIns="45720" anchor="t" anchorCtr="0"/>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I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Conclusion:</a:t>
            </a:r>
          </a:p>
        </p:txBody>
      </p:sp>
      <p:sp>
        <p:nvSpPr>
          <p:cNvPr id="5" name="Rectangle 4">
            <a:extLst>
              <a:ext uri="{FF2B5EF4-FFF2-40B4-BE49-F238E27FC236}">
                <a16:creationId xmlns:a16="http://schemas.microsoft.com/office/drawing/2014/main" id="{2708BF0E-C9BF-0AD8-0C60-BAEAE1393EB6}"/>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16</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BEC1A707-BE69-F408-BD6E-91A412D826B0}"/>
              </a:ext>
            </a:extLst>
          </p:cNvPr>
          <p:cNvSpPr txBox="1">
            <a:spLocks/>
          </p:cNvSpPr>
          <p:nvPr/>
        </p:nvSpPr>
        <p:spPr>
          <a:xfrm>
            <a:off x="-914400" y="1121435"/>
            <a:ext cx="8534400" cy="5260255"/>
          </a:xfrm>
          <a:prstGeom prst="rect">
            <a:avLst/>
          </a:prstGeom>
          <a:noFill/>
          <a:ln w="9525">
            <a:noFill/>
          </a:ln>
        </p:spPr>
        <p:txBody>
          <a:bodyPr>
            <a:norm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698483" marR="610855" indent="0" algn="just" defTabSz="914400">
              <a:lnSpc>
                <a:spcPct val="150000"/>
              </a:lnSpc>
              <a:spcBef>
                <a:spcPts val="1235"/>
              </a:spcBef>
              <a:buFontTx/>
              <a:buNone/>
            </a:pPr>
            <a:endParaRPr lang="en-US" sz="1800" kern="0" dirty="0">
              <a:latin typeface="Times" panose="02020603050405020304" pitchFamily="18" charset="0"/>
              <a:ea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DA8CA030-6B9C-648F-FDF6-3E99B20525B4}"/>
              </a:ext>
            </a:extLst>
          </p:cNvPr>
          <p:cNvSpPr txBox="1"/>
          <p:nvPr/>
        </p:nvSpPr>
        <p:spPr>
          <a:xfrm>
            <a:off x="453154" y="1735403"/>
            <a:ext cx="8380048" cy="2308324"/>
          </a:xfrm>
          <a:prstGeom prst="rect">
            <a:avLst/>
          </a:prstGeom>
          <a:noFill/>
        </p:spPr>
        <p:txBody>
          <a:bodyPr wrap="square">
            <a:spAutoFit/>
          </a:bodyPr>
          <a:lstStyle/>
          <a:p>
            <a:r>
              <a:rPr lang="en-IN" dirty="0"/>
              <a:t>This project aims to develop a dynamic pricing model for ride-sharing services that effectively leverages historical data to optimize fare calculations based on real-time demand and supply. By integrating advanced data analytics and user-friendly interfaces, the model seeks to enhance transparency and fairness in pricing, ultimately improving customer satisfaction and driver earnings. The findings will contribute valuable insights into pricing strategies, promoting a more efficient and equitable ride-sharing ecosystem that adapts to market fluctuations and user needs.</a:t>
            </a:r>
          </a:p>
        </p:txBody>
      </p:sp>
    </p:spTree>
    <p:extLst>
      <p:ext uri="{BB962C8B-B14F-4D97-AF65-F5344CB8AC3E}">
        <p14:creationId xmlns:p14="http://schemas.microsoft.com/office/powerpoint/2010/main" val="161348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Conclusion and Future Work</a:t>
            </a:r>
            <a:endParaRPr lang="en-IN" altLang="en-US" b="1" dirty="0"/>
          </a:p>
        </p:txBody>
      </p:sp>
      <p:sp>
        <p:nvSpPr>
          <p:cNvPr id="21507" name="Content Placeholder 2"/>
          <p:cNvSpPr>
            <a:spLocks noGrp="1"/>
          </p:cNvSpPr>
          <p:nvPr>
            <p:ph idx="1"/>
          </p:nvPr>
        </p:nvSpPr>
        <p:spPr>
          <a:xfrm>
            <a:off x="0" y="762000"/>
            <a:ext cx="9144000" cy="5619690"/>
          </a:xfrm>
          <a:ln/>
        </p:spPr>
        <p:txBody>
          <a:bodyPr vert="horz" wrap="square" lIns="91440" tIns="45720" rIns="91440" bIns="45720" anchor="t" anchorCtr="0"/>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I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I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Future Work:</a:t>
            </a:r>
          </a:p>
          <a:p>
            <a:pPr marL="698483" marR="610855" indent="0" algn="just">
              <a:lnSpc>
                <a:spcPct val="150000"/>
              </a:lnSpc>
              <a:spcBef>
                <a:spcPts val="1235"/>
              </a:spcBef>
              <a:buNone/>
            </a:pPr>
            <a:r>
              <a:rPr lang="en-US" sz="2000" dirty="0">
                <a:latin typeface="Times" panose="02020603050405020304" pitchFamily="18" charset="0"/>
                <a:ea typeface="Times" panose="02020603050405020304" pitchFamily="18" charset="0"/>
                <a:cs typeface="Times" panose="02020603050405020304" pitchFamily="18" charset="0"/>
              </a:rPr>
              <a:t>1.</a:t>
            </a:r>
            <a:r>
              <a:rPr lang="en-US" sz="1600" dirty="0">
                <a:latin typeface="Times" panose="02020603050405020304" pitchFamily="18" charset="0"/>
                <a:ea typeface="Times" panose="02020603050405020304" pitchFamily="18" charset="0"/>
                <a:cs typeface="Times" panose="02020603050405020304" pitchFamily="18" charset="0"/>
              </a:rPr>
              <a:t>Integration of External Factors: Incorporate variables such as weather conditions, local events, and traffic patterns to enhance demand forecasting accuracy.</a:t>
            </a:r>
          </a:p>
          <a:p>
            <a:pPr marL="698483" marR="610855" indent="0" algn="just">
              <a:lnSpc>
                <a:spcPct val="150000"/>
              </a:lnSpc>
              <a:spcBef>
                <a:spcPts val="1235"/>
              </a:spcBef>
              <a:buNone/>
            </a:pPr>
            <a:r>
              <a:rPr lang="en-US" sz="2000" dirty="0">
                <a:latin typeface="Times" panose="02020603050405020304" pitchFamily="18" charset="0"/>
                <a:ea typeface="Times" panose="02020603050405020304" pitchFamily="18" charset="0"/>
                <a:cs typeface="Times" panose="02020603050405020304" pitchFamily="18" charset="0"/>
              </a:rPr>
              <a:t>2.</a:t>
            </a:r>
            <a:r>
              <a:rPr lang="en-US" sz="1600" dirty="0">
                <a:latin typeface="Times" panose="02020603050405020304" pitchFamily="18" charset="0"/>
                <a:ea typeface="Times" panose="02020603050405020304" pitchFamily="18" charset="0"/>
                <a:cs typeface="Times" panose="02020603050405020304" pitchFamily="18" charset="0"/>
              </a:rPr>
              <a:t>User Feedback Mechanism: Develop a system to collect real-time feedback from users regarding pricing perceptions and satisfaction, allowing for continuous model refinement.</a:t>
            </a:r>
          </a:p>
          <a:p>
            <a:pPr marL="698483" marR="610855" indent="0" algn="just">
              <a:lnSpc>
                <a:spcPct val="150000"/>
              </a:lnSpc>
              <a:spcBef>
                <a:spcPts val="1235"/>
              </a:spcBef>
              <a:buNone/>
            </a:pPr>
            <a:r>
              <a:rPr lang="en-US" sz="2000" dirty="0">
                <a:latin typeface="Times" panose="02020603050405020304" pitchFamily="18" charset="0"/>
                <a:ea typeface="Times" panose="02020603050405020304" pitchFamily="18" charset="0"/>
                <a:cs typeface="Times" panose="02020603050405020304" pitchFamily="18" charset="0"/>
              </a:rPr>
              <a:t>3.</a:t>
            </a:r>
            <a:r>
              <a:rPr lang="en-US" sz="1600" dirty="0">
                <a:latin typeface="Times" panose="02020603050405020304" pitchFamily="18" charset="0"/>
                <a:ea typeface="Times" panose="02020603050405020304" pitchFamily="18" charset="0"/>
                <a:cs typeface="Times" panose="02020603050405020304" pitchFamily="18" charset="0"/>
              </a:rPr>
              <a:t>Geographical Expansion: Test and adapt the pricing model across diverse Indian cities and rural areas to assess its applicability in varying contexts.</a:t>
            </a:r>
          </a:p>
          <a:p>
            <a:pPr marL="698483" marR="610855" indent="0" algn="just">
              <a:lnSpc>
                <a:spcPct val="150000"/>
              </a:lnSpc>
              <a:spcBef>
                <a:spcPts val="1235"/>
              </a:spcBef>
              <a:buNone/>
            </a:pPr>
            <a:r>
              <a:rPr lang="en-US" sz="2000" dirty="0">
                <a:latin typeface="Times" panose="02020603050405020304" pitchFamily="18" charset="0"/>
                <a:ea typeface="Times" panose="02020603050405020304" pitchFamily="18" charset="0"/>
                <a:cs typeface="Times" panose="02020603050405020304" pitchFamily="18" charset="0"/>
              </a:rPr>
              <a:t>4.</a:t>
            </a:r>
            <a:r>
              <a:rPr lang="en-US" sz="1600" dirty="0">
                <a:latin typeface="Times" panose="02020603050405020304" pitchFamily="18" charset="0"/>
                <a:ea typeface="Times" panose="02020603050405020304" pitchFamily="18" charset="0"/>
                <a:cs typeface="Times" panose="02020603050405020304" pitchFamily="18" charset="0"/>
              </a:rPr>
              <a:t>Longitudinal Studies: Conduct long-term studies to evaluate the effects of dynamic pricing on driver retention and customer loyalty over time.</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I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5" name="Rectangle 4">
            <a:extLst>
              <a:ext uri="{FF2B5EF4-FFF2-40B4-BE49-F238E27FC236}">
                <a16:creationId xmlns:a16="http://schemas.microsoft.com/office/drawing/2014/main" id="{2708BF0E-C9BF-0AD8-0C60-BAEAE1393EB6}"/>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17</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7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0E30-E146-811F-0EEB-90919745D989}"/>
              </a:ext>
            </a:extLst>
          </p:cNvPr>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Conclusion and Future Work</a:t>
            </a:r>
            <a:endParaRPr lang="en-IN" dirty="0"/>
          </a:p>
        </p:txBody>
      </p:sp>
      <p:sp>
        <p:nvSpPr>
          <p:cNvPr id="5" name="TextBox 4">
            <a:extLst>
              <a:ext uri="{FF2B5EF4-FFF2-40B4-BE49-F238E27FC236}">
                <a16:creationId xmlns:a16="http://schemas.microsoft.com/office/drawing/2014/main" id="{18CF532A-8B62-0AFA-2550-96EE853B5C26}"/>
              </a:ext>
            </a:extLst>
          </p:cNvPr>
          <p:cNvSpPr txBox="1"/>
          <p:nvPr/>
        </p:nvSpPr>
        <p:spPr>
          <a:xfrm>
            <a:off x="-304800" y="1371600"/>
            <a:ext cx="9220200" cy="1335237"/>
          </a:xfrm>
          <a:prstGeom prst="rect">
            <a:avLst/>
          </a:prstGeom>
          <a:noFill/>
        </p:spPr>
        <p:txBody>
          <a:bodyPr wrap="square">
            <a:spAutoFit/>
          </a:bodyPr>
          <a:lstStyle/>
          <a:p>
            <a:pPr marL="698483" marR="610855" indent="0" algn="just">
              <a:lnSpc>
                <a:spcPct val="150000"/>
              </a:lnSpc>
              <a:spcBef>
                <a:spcPts val="1235"/>
              </a:spcBef>
              <a:buNone/>
            </a:pPr>
            <a:r>
              <a:rPr lang="en-US" sz="1800" dirty="0">
                <a:latin typeface="Times" panose="02020603050405020304" pitchFamily="18" charset="0"/>
                <a:ea typeface="Times" panose="02020603050405020304" pitchFamily="18" charset="0"/>
                <a:cs typeface="Times" panose="02020603050405020304" pitchFamily="18" charset="0"/>
              </a:rPr>
              <a:t>  </a:t>
            </a:r>
            <a:r>
              <a:rPr lang="en-US" sz="2000" dirty="0">
                <a:latin typeface="Times" panose="02020603050405020304" pitchFamily="18" charset="0"/>
                <a:ea typeface="Times" panose="02020603050405020304" pitchFamily="18" charset="0"/>
                <a:cs typeface="Times" panose="02020603050405020304" pitchFamily="18" charset="0"/>
              </a:rPr>
              <a:t>5.</a:t>
            </a:r>
            <a:r>
              <a:rPr lang="en-US" sz="1800" dirty="0">
                <a:latin typeface="Times" panose="02020603050405020304" pitchFamily="18" charset="0"/>
                <a:ea typeface="Times" panose="02020603050405020304" pitchFamily="18" charset="0"/>
                <a:cs typeface="Times" panose="02020603050405020304" pitchFamily="18" charset="0"/>
              </a:rPr>
              <a:t>Fairness Metrics Enhancement: Explore additional fairness metrics and        implement them into the pricing model to ensure equitable outcomes for all stakeholders.</a:t>
            </a:r>
          </a:p>
        </p:txBody>
      </p:sp>
      <p:sp>
        <p:nvSpPr>
          <p:cNvPr id="4" name="TextBox 3">
            <a:extLst>
              <a:ext uri="{FF2B5EF4-FFF2-40B4-BE49-F238E27FC236}">
                <a16:creationId xmlns:a16="http://schemas.microsoft.com/office/drawing/2014/main" id="{AC19ADBF-2806-26F4-2E71-91ACC23BCA74}"/>
              </a:ext>
            </a:extLst>
          </p:cNvPr>
          <p:cNvSpPr txBox="1"/>
          <p:nvPr/>
        </p:nvSpPr>
        <p:spPr>
          <a:xfrm>
            <a:off x="-228600" y="2706837"/>
            <a:ext cx="9448800" cy="1335237"/>
          </a:xfrm>
          <a:prstGeom prst="rect">
            <a:avLst/>
          </a:prstGeom>
          <a:noFill/>
        </p:spPr>
        <p:txBody>
          <a:bodyPr wrap="square">
            <a:spAutoFit/>
          </a:bodyPr>
          <a:lstStyle/>
          <a:p>
            <a:pPr marL="698483" marR="610855" indent="0" algn="just">
              <a:lnSpc>
                <a:spcPct val="150000"/>
              </a:lnSpc>
              <a:spcBef>
                <a:spcPts val="1235"/>
              </a:spcBef>
              <a:buNone/>
            </a:pPr>
            <a:r>
              <a:rPr lang="en-US" sz="2000" dirty="0">
                <a:latin typeface="Times" panose="02020603050405020304" pitchFamily="18" charset="0"/>
                <a:ea typeface="Times" panose="02020603050405020304" pitchFamily="18" charset="0"/>
                <a:cs typeface="Times" panose="02020603050405020304" pitchFamily="18" charset="0"/>
              </a:rPr>
              <a:t>6.</a:t>
            </a:r>
            <a:r>
              <a:rPr lang="en-US" sz="1800" dirty="0">
                <a:latin typeface="Times" panose="02020603050405020304" pitchFamily="18" charset="0"/>
                <a:ea typeface="Times" panose="02020603050405020304" pitchFamily="18" charset="0"/>
                <a:cs typeface="Times" panose="02020603050405020304" pitchFamily="18" charset="0"/>
              </a:rPr>
              <a:t>Machine Learning Improvements: Investigate advanced machine learning techniques, such as deep learning, to further refine demand prediction and pricing strategies.</a:t>
            </a:r>
          </a:p>
        </p:txBody>
      </p:sp>
    </p:spTree>
    <p:extLst>
      <p:ext uri="{BB962C8B-B14F-4D97-AF65-F5344CB8AC3E}">
        <p14:creationId xmlns:p14="http://schemas.microsoft.com/office/powerpoint/2010/main" val="236506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References</a:t>
            </a:r>
            <a:endParaRPr lang="en-IN" altLang="en-US" b="1" dirty="0"/>
          </a:p>
        </p:txBody>
      </p:sp>
      <p:sp>
        <p:nvSpPr>
          <p:cNvPr id="5" name="Rectangle 4">
            <a:extLst>
              <a:ext uri="{FF2B5EF4-FFF2-40B4-BE49-F238E27FC236}">
                <a16:creationId xmlns:a16="http://schemas.microsoft.com/office/drawing/2014/main" id="{F27B182E-37E5-6B4B-32B9-B12E3F3C0B49}"/>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18</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532386" y="914400"/>
            <a:ext cx="8079228" cy="8199937"/>
          </a:xfrm>
          <a:prstGeom prst="rect">
            <a:avLst/>
          </a:prstGeom>
        </p:spPr>
        <p:txBody>
          <a:bodyPr wrap="square">
            <a:spAutoFit/>
          </a:bodyPr>
          <a:lstStyle/>
          <a:p>
            <a:pPr marL="12700" marR="5080">
              <a:lnSpc>
                <a:spcPts val="1610"/>
              </a:lnSpc>
              <a:spcBef>
                <a:spcPts val="215"/>
              </a:spcBef>
              <a:tabLst>
                <a:tab pos="287020" algn="l"/>
                <a:tab pos="4161790" algn="l"/>
              </a:tabLst>
            </a:pPr>
            <a:r>
              <a:rPr lang="en-IN" sz="1600" dirty="0">
                <a:latin typeface="Times New Roman"/>
                <a:cs typeface="Times New Roman"/>
              </a:rPr>
              <a:t>[1] Nath A, Khandelwal A, Kanojia A, </a:t>
            </a:r>
            <a:r>
              <a:rPr lang="en-IN" sz="1600" dirty="0" err="1">
                <a:latin typeface="Times New Roman"/>
                <a:cs typeface="Times New Roman"/>
              </a:rPr>
              <a:t>Minocha</a:t>
            </a:r>
            <a:r>
              <a:rPr lang="en-IN" sz="1600" dirty="0">
                <a:latin typeface="Times New Roman"/>
                <a:cs typeface="Times New Roman"/>
              </a:rPr>
              <a:t> I, Niyogi R (2017) Design and implementation of an intelligent cab service system. In: 2017 tenth international conference on contemporary computing (IC3). IEEE, pp 1–6</a:t>
            </a:r>
          </a:p>
          <a:p>
            <a:pPr marL="12700" marR="5080">
              <a:lnSpc>
                <a:spcPts val="1610"/>
              </a:lnSpc>
              <a:spcBef>
                <a:spcPts val="215"/>
              </a:spcBef>
              <a:tabLst>
                <a:tab pos="287020" algn="l"/>
                <a:tab pos="4161790" algn="l"/>
              </a:tabLst>
            </a:pPr>
            <a:endParaRPr lang="en-IN" sz="1600" dirty="0">
              <a:latin typeface="Times New Roman"/>
              <a:cs typeface="Times New Roman"/>
            </a:endParaRPr>
          </a:p>
          <a:p>
            <a:pPr marL="12700" marR="5080">
              <a:lnSpc>
                <a:spcPts val="1610"/>
              </a:lnSpc>
              <a:spcBef>
                <a:spcPts val="215"/>
              </a:spcBef>
              <a:tabLst>
                <a:tab pos="287020" algn="l"/>
                <a:tab pos="4161790" algn="l"/>
              </a:tabLst>
            </a:pPr>
            <a:endParaRPr lang="en-IN" sz="1600" dirty="0">
              <a:latin typeface="Times New Roman"/>
              <a:cs typeface="Times New Roman"/>
            </a:endParaRPr>
          </a:p>
          <a:p>
            <a:pPr marL="12700" marR="5080">
              <a:lnSpc>
                <a:spcPts val="1610"/>
              </a:lnSpc>
              <a:spcBef>
                <a:spcPts val="215"/>
              </a:spcBef>
              <a:tabLst>
                <a:tab pos="287020" algn="l"/>
                <a:tab pos="4161790" algn="l"/>
              </a:tabLst>
            </a:pPr>
            <a:r>
              <a:rPr lang="en-IN" sz="1600" dirty="0">
                <a:latin typeface="Times New Roman"/>
                <a:cs typeface="Times New Roman"/>
              </a:rPr>
              <a:t>[2]</a:t>
            </a:r>
            <a:r>
              <a:rPr lang="en-IN" sz="1600" dirty="0" err="1">
                <a:latin typeface="Times New Roman"/>
                <a:cs typeface="Times New Roman"/>
              </a:rPr>
              <a:t>Salanova</a:t>
            </a:r>
            <a:r>
              <a:rPr lang="en-IN" sz="1600" dirty="0">
                <a:latin typeface="Times New Roman"/>
                <a:cs typeface="Times New Roman"/>
              </a:rPr>
              <a:t>, J.M., Estrada, M., </a:t>
            </a:r>
            <a:r>
              <a:rPr lang="en-IN" sz="1600" dirty="0" err="1">
                <a:latin typeface="Times New Roman"/>
                <a:cs typeface="Times New Roman"/>
              </a:rPr>
              <a:t>Aifadopoulou</a:t>
            </a:r>
            <a:r>
              <a:rPr lang="en-IN" sz="1600" dirty="0">
                <a:latin typeface="Times New Roman"/>
                <a:cs typeface="Times New Roman"/>
              </a:rPr>
              <a:t>, G., </a:t>
            </a:r>
            <a:r>
              <a:rPr lang="en-IN" sz="1600" dirty="0" err="1">
                <a:latin typeface="Times New Roman"/>
                <a:cs typeface="Times New Roman"/>
              </a:rPr>
              <a:t>Mitsakis</a:t>
            </a:r>
            <a:r>
              <a:rPr lang="en-IN" sz="1600" dirty="0">
                <a:latin typeface="Times New Roman"/>
                <a:cs typeface="Times New Roman"/>
              </a:rPr>
              <a:t>, E.: A review of the </a:t>
            </a:r>
            <a:r>
              <a:rPr lang="en-IN" sz="1600" dirty="0" err="1">
                <a:latin typeface="Times New Roman"/>
                <a:cs typeface="Times New Roman"/>
              </a:rPr>
              <a:t>modeling</a:t>
            </a:r>
            <a:r>
              <a:rPr lang="en-IN" sz="1600" dirty="0">
                <a:latin typeface="Times New Roman"/>
                <a:cs typeface="Times New Roman"/>
              </a:rPr>
              <a:t> of taxi services. Procedia Soc. </a:t>
            </a:r>
            <a:r>
              <a:rPr lang="en-IN" sz="1600" dirty="0" err="1">
                <a:latin typeface="Times New Roman"/>
                <a:cs typeface="Times New Roman"/>
              </a:rPr>
              <a:t>Behav</a:t>
            </a:r>
            <a:r>
              <a:rPr lang="en-IN" sz="1600" dirty="0">
                <a:latin typeface="Times New Roman"/>
                <a:cs typeface="Times New Roman"/>
              </a:rPr>
              <a:t>. Sci. 20, 150–161 (2011)</a:t>
            </a:r>
          </a:p>
          <a:p>
            <a:pPr marL="12700" marR="5080">
              <a:lnSpc>
                <a:spcPts val="1610"/>
              </a:lnSpc>
              <a:spcBef>
                <a:spcPts val="215"/>
              </a:spcBef>
              <a:tabLst>
                <a:tab pos="287020" algn="l"/>
                <a:tab pos="4161790" algn="l"/>
              </a:tabLst>
            </a:pPr>
            <a:endParaRPr lang="en-IN" sz="1600" dirty="0">
              <a:latin typeface="Times New Roman"/>
              <a:cs typeface="Times New Roman"/>
            </a:endParaRPr>
          </a:p>
          <a:p>
            <a:pPr marL="12700" marR="5080">
              <a:lnSpc>
                <a:spcPts val="1610"/>
              </a:lnSpc>
              <a:spcBef>
                <a:spcPts val="215"/>
              </a:spcBef>
              <a:tabLst>
                <a:tab pos="287020" algn="l"/>
                <a:tab pos="4161790" algn="l"/>
              </a:tabLst>
            </a:pPr>
            <a:endParaRPr lang="en-IN" sz="1600" dirty="0">
              <a:latin typeface="Times New Roman"/>
              <a:cs typeface="Times New Roman"/>
            </a:endParaRPr>
          </a:p>
          <a:p>
            <a:pPr marL="12700" marR="5080">
              <a:lnSpc>
                <a:spcPts val="1610"/>
              </a:lnSpc>
              <a:spcBef>
                <a:spcPts val="215"/>
              </a:spcBef>
              <a:tabLst>
                <a:tab pos="287020" algn="l"/>
                <a:tab pos="4161790" algn="l"/>
              </a:tabLst>
            </a:pPr>
            <a:endParaRPr lang="en-IN" sz="1600" dirty="0">
              <a:latin typeface="Times New Roman"/>
              <a:cs typeface="Times New Roman"/>
            </a:endParaRPr>
          </a:p>
          <a:p>
            <a:pPr marL="12700" marR="5080">
              <a:lnSpc>
                <a:spcPts val="1610"/>
              </a:lnSpc>
              <a:spcBef>
                <a:spcPts val="215"/>
              </a:spcBef>
              <a:tabLst>
                <a:tab pos="287020" algn="l"/>
                <a:tab pos="4161790" algn="l"/>
              </a:tabLst>
            </a:pPr>
            <a:r>
              <a:rPr lang="en-IN" sz="1600" dirty="0">
                <a:latin typeface="Times New Roman"/>
                <a:cs typeface="Times New Roman"/>
              </a:rPr>
              <a:t>[3]</a:t>
            </a:r>
            <a:r>
              <a:rPr lang="en-US" sz="1600" dirty="0">
                <a:latin typeface="Times New Roman"/>
                <a:cs typeface="Times New Roman"/>
              </a:rPr>
              <a:t>An Application of Reinforced Learning-Based Dynamic Pricing for Improvement of Ridesharing Platform Service  https://www.mdpi.com/2079-9292/9/11/1818 </a:t>
            </a:r>
          </a:p>
          <a:p>
            <a:pPr marL="12700" marR="5080">
              <a:lnSpc>
                <a:spcPts val="1610"/>
              </a:lnSpc>
              <a:spcBef>
                <a:spcPts val="215"/>
              </a:spcBef>
              <a:tabLst>
                <a:tab pos="287020" algn="l"/>
                <a:tab pos="4161790" algn="l"/>
              </a:tabLst>
            </a:pPr>
            <a:endParaRPr lang="en-US" sz="1600" dirty="0">
              <a:latin typeface="Times New Roman"/>
              <a:cs typeface="Times New Roman"/>
            </a:endParaRPr>
          </a:p>
          <a:p>
            <a:pPr marL="12700" marR="5080">
              <a:lnSpc>
                <a:spcPts val="1610"/>
              </a:lnSpc>
              <a:spcBef>
                <a:spcPts val="215"/>
              </a:spcBef>
              <a:tabLst>
                <a:tab pos="287020" algn="l"/>
                <a:tab pos="4161790" algn="l"/>
              </a:tabLst>
            </a:pPr>
            <a:endParaRPr lang="en-US" sz="1600" dirty="0">
              <a:latin typeface="Times New Roman"/>
              <a:cs typeface="Times New Roman"/>
            </a:endParaRPr>
          </a:p>
          <a:p>
            <a:pPr marL="12700" marR="5080">
              <a:lnSpc>
                <a:spcPts val="1610"/>
              </a:lnSpc>
              <a:spcBef>
                <a:spcPts val="215"/>
              </a:spcBef>
              <a:tabLst>
                <a:tab pos="287020" algn="l"/>
                <a:tab pos="4161790" algn="l"/>
              </a:tabLst>
            </a:pPr>
            <a:endParaRPr lang="en-IN" sz="1600" dirty="0">
              <a:latin typeface="Times New Roman"/>
              <a:cs typeface="Times New Roman"/>
            </a:endParaRPr>
          </a:p>
          <a:p>
            <a:pPr marL="12700" marR="5080">
              <a:lnSpc>
                <a:spcPts val="1610"/>
              </a:lnSpc>
              <a:spcBef>
                <a:spcPts val="215"/>
              </a:spcBef>
              <a:tabLst>
                <a:tab pos="287020" algn="l"/>
                <a:tab pos="4161790" algn="l"/>
              </a:tabLst>
            </a:pPr>
            <a:r>
              <a:rPr lang="en-IN" sz="1600" dirty="0">
                <a:latin typeface="Times New Roman"/>
                <a:cs typeface="Times New Roman"/>
              </a:rPr>
              <a:t>[4]</a:t>
            </a:r>
            <a:r>
              <a:rPr lang="en-US" sz="1600" dirty="0">
                <a:latin typeface="Times New Roman"/>
                <a:cs typeface="Times New Roman"/>
              </a:rPr>
              <a:t> A Study on Dynamic Pricing Models Using Machine Learning Algorithmshttps://www.mit.edu/~dbertsim/papers/Revenue%20Management/Dynamic%20Pricing-%20A%20Learning%20Approach </a:t>
            </a:r>
          </a:p>
          <a:p>
            <a:pPr marL="12700" marR="5080">
              <a:lnSpc>
                <a:spcPts val="1610"/>
              </a:lnSpc>
              <a:spcBef>
                <a:spcPts val="215"/>
              </a:spcBef>
              <a:tabLst>
                <a:tab pos="287020" algn="l"/>
                <a:tab pos="4161790" algn="l"/>
              </a:tabLst>
            </a:pPr>
            <a:endParaRPr lang="en-US" sz="1600" dirty="0">
              <a:latin typeface="Times New Roman"/>
              <a:cs typeface="Times New Roman"/>
            </a:endParaRPr>
          </a:p>
          <a:p>
            <a:pPr marL="12700" marR="5080">
              <a:lnSpc>
                <a:spcPts val="1610"/>
              </a:lnSpc>
              <a:spcBef>
                <a:spcPts val="215"/>
              </a:spcBef>
              <a:tabLst>
                <a:tab pos="287020" algn="l"/>
                <a:tab pos="4161790" algn="l"/>
              </a:tabLst>
            </a:pPr>
            <a:r>
              <a:rPr lang="en-US" sz="1600" dirty="0">
                <a:latin typeface="Times New Roman"/>
                <a:cs typeface="Times New Roman"/>
              </a:rPr>
              <a:t> </a:t>
            </a:r>
            <a:endParaRPr lang="en-IN" sz="1600" dirty="0">
              <a:latin typeface="Times New Roman"/>
              <a:cs typeface="Times New Roman"/>
            </a:endParaRPr>
          </a:p>
          <a:p>
            <a:pPr marL="12700" marR="5080">
              <a:lnSpc>
                <a:spcPts val="1610"/>
              </a:lnSpc>
              <a:spcBef>
                <a:spcPts val="215"/>
              </a:spcBef>
              <a:tabLst>
                <a:tab pos="287020" algn="l"/>
                <a:tab pos="4161790" algn="l"/>
              </a:tabLst>
            </a:pPr>
            <a:r>
              <a:rPr lang="en-IN" sz="1600" dirty="0">
                <a:latin typeface="Times New Roman"/>
                <a:cs typeface="Times New Roman"/>
              </a:rPr>
              <a:t>[5]</a:t>
            </a:r>
            <a:r>
              <a:rPr lang="en-US" sz="1600" dirty="0">
                <a:latin typeface="Times New Roman"/>
                <a:cs typeface="Times New Roman"/>
              </a:rPr>
              <a:t> </a:t>
            </a:r>
            <a:r>
              <a:rPr lang="en-US" sz="1600" dirty="0" err="1">
                <a:latin typeface="Times New Roman"/>
                <a:cs typeface="Times New Roman"/>
              </a:rPr>
              <a:t>LingAdeu</a:t>
            </a:r>
            <a:r>
              <a:rPr lang="en-US" sz="1600" dirty="0">
                <a:latin typeface="Times New Roman"/>
                <a:cs typeface="Times New Roman"/>
              </a:rPr>
              <a:t> Optimizing Ride Fares: A Dynamic Pricing Model for Ride-Sharing Services https://github.com/LingAdeu/dynamic-pricing-model </a:t>
            </a:r>
          </a:p>
          <a:p>
            <a:pPr marL="12700" marR="5080">
              <a:lnSpc>
                <a:spcPts val="1610"/>
              </a:lnSpc>
              <a:spcBef>
                <a:spcPts val="215"/>
              </a:spcBef>
              <a:tabLst>
                <a:tab pos="287020" algn="l"/>
                <a:tab pos="4161790" algn="l"/>
              </a:tabLst>
            </a:pPr>
            <a:endParaRPr lang="en-US" sz="1600" dirty="0">
              <a:latin typeface="Times New Roman"/>
              <a:cs typeface="Times New Roman"/>
            </a:endParaRPr>
          </a:p>
          <a:p>
            <a:pPr marL="12700" marR="5080">
              <a:lnSpc>
                <a:spcPts val="1610"/>
              </a:lnSpc>
              <a:spcBef>
                <a:spcPts val="215"/>
              </a:spcBef>
              <a:tabLst>
                <a:tab pos="287020" algn="l"/>
                <a:tab pos="4161790" algn="l"/>
              </a:tabLst>
            </a:pPr>
            <a:endParaRPr lang="en-US" sz="1600" dirty="0">
              <a:latin typeface="Times New Roman"/>
              <a:cs typeface="Times New Roman"/>
            </a:endParaRPr>
          </a:p>
          <a:p>
            <a:pPr marL="12700" marR="5080">
              <a:lnSpc>
                <a:spcPts val="1610"/>
              </a:lnSpc>
              <a:spcBef>
                <a:spcPts val="215"/>
              </a:spcBef>
              <a:tabLst>
                <a:tab pos="287020" algn="l"/>
                <a:tab pos="4161790" algn="l"/>
              </a:tabLst>
            </a:pPr>
            <a:endParaRPr lang="en-US" alt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12700" marR="5080">
              <a:lnSpc>
                <a:spcPts val="1610"/>
              </a:lnSpc>
              <a:spcBef>
                <a:spcPts val="215"/>
              </a:spcBef>
              <a:tabLst>
                <a:tab pos="287020" algn="l"/>
                <a:tab pos="4161790" algn="l"/>
              </a:tabLst>
            </a:pPr>
            <a:endParaRPr lang="en-IN" dirty="0">
              <a:latin typeface="Times New Roman"/>
              <a:cs typeface="Times New Roman"/>
            </a:endParaRPr>
          </a:p>
          <a:p>
            <a:pPr marL="12700" marR="5080">
              <a:lnSpc>
                <a:spcPts val="1610"/>
              </a:lnSpc>
              <a:spcBef>
                <a:spcPts val="215"/>
              </a:spcBef>
              <a:tabLst>
                <a:tab pos="287020" algn="l"/>
                <a:tab pos="4161790" algn="l"/>
              </a:tabLst>
            </a:pPr>
            <a:endParaRPr lang="en-IN" sz="1800" dirty="0">
              <a:latin typeface="Times New Roman"/>
              <a:cs typeface="Times New Roman"/>
            </a:endParaRPr>
          </a:p>
          <a:p>
            <a:pPr marL="12700" marR="5080">
              <a:lnSpc>
                <a:spcPts val="1610"/>
              </a:lnSpc>
              <a:spcBef>
                <a:spcPts val="215"/>
              </a:spcBef>
              <a:tabLst>
                <a:tab pos="287020" algn="l"/>
                <a:tab pos="4161790" algn="l"/>
              </a:tabLst>
            </a:pPr>
            <a:endParaRPr lang="en-IN" dirty="0">
              <a:latin typeface="Times New Roman"/>
              <a:cs typeface="Times New Roman"/>
            </a:endParaRPr>
          </a:p>
          <a:p>
            <a:pPr marL="12700" marR="5080">
              <a:lnSpc>
                <a:spcPts val="1610"/>
              </a:lnSpc>
              <a:spcBef>
                <a:spcPts val="215"/>
              </a:spcBef>
              <a:tabLst>
                <a:tab pos="287020" algn="l"/>
                <a:tab pos="4161790" algn="l"/>
              </a:tabLst>
            </a:pPr>
            <a:endParaRPr lang="en-IN" sz="1800" dirty="0">
              <a:latin typeface="Times New Roman"/>
              <a:cs typeface="Times New Roman"/>
            </a:endParaRPr>
          </a:p>
          <a:p>
            <a:pPr marL="12700" marR="5080">
              <a:lnSpc>
                <a:spcPts val="1610"/>
              </a:lnSpc>
              <a:spcBef>
                <a:spcPts val="215"/>
              </a:spcBef>
              <a:tabLst>
                <a:tab pos="287020" algn="l"/>
                <a:tab pos="4161790" algn="l"/>
              </a:tabLst>
            </a:pPr>
            <a:endParaRPr lang="en-IN" dirty="0">
              <a:latin typeface="Times New Roman"/>
              <a:cs typeface="Times New Roman"/>
            </a:endParaRPr>
          </a:p>
          <a:p>
            <a:pPr marL="12700" marR="5080">
              <a:lnSpc>
                <a:spcPts val="1610"/>
              </a:lnSpc>
              <a:spcBef>
                <a:spcPts val="215"/>
              </a:spcBef>
              <a:tabLst>
                <a:tab pos="287020" algn="l"/>
                <a:tab pos="4161790" algn="l"/>
              </a:tabLst>
            </a:pPr>
            <a:endParaRPr lang="en-IN" sz="1800" dirty="0">
              <a:latin typeface="Times New Roman"/>
              <a:cs typeface="Times New Roman"/>
            </a:endParaRPr>
          </a:p>
          <a:p>
            <a:pPr marL="12700" marR="5080">
              <a:lnSpc>
                <a:spcPts val="1610"/>
              </a:lnSpc>
              <a:spcBef>
                <a:spcPts val="215"/>
              </a:spcBef>
              <a:tabLst>
                <a:tab pos="287020" algn="l"/>
                <a:tab pos="4161790" algn="l"/>
              </a:tabLst>
            </a:pPr>
            <a:endParaRPr lang="en-IN" dirty="0">
              <a:latin typeface="Times New Roman"/>
              <a:cs typeface="Times New Roman"/>
            </a:endParaRPr>
          </a:p>
          <a:p>
            <a:pPr marL="12700" marR="5080">
              <a:lnSpc>
                <a:spcPts val="1610"/>
              </a:lnSpc>
              <a:spcBef>
                <a:spcPts val="215"/>
              </a:spcBef>
              <a:tabLst>
                <a:tab pos="287020" algn="l"/>
                <a:tab pos="4161790" algn="l"/>
              </a:tabLst>
            </a:pPr>
            <a:endParaRPr lang="en-IN" sz="1800" dirty="0">
              <a:latin typeface="Times New Roman"/>
              <a:cs typeface="Times New Roman"/>
            </a:endParaRPr>
          </a:p>
          <a:p>
            <a:pPr marL="12700" marR="5080">
              <a:lnSpc>
                <a:spcPts val="1610"/>
              </a:lnSpc>
              <a:spcBef>
                <a:spcPts val="215"/>
              </a:spcBef>
              <a:tabLst>
                <a:tab pos="287020" algn="l"/>
                <a:tab pos="4161790" algn="l"/>
              </a:tabLst>
            </a:pPr>
            <a:endParaRPr lang="en-IN" dirty="0">
              <a:latin typeface="Times New Roman"/>
              <a:cs typeface="Times New Roman"/>
            </a:endParaRPr>
          </a:p>
          <a:p>
            <a:pPr marL="12700" marR="5080">
              <a:lnSpc>
                <a:spcPts val="1610"/>
              </a:lnSpc>
              <a:spcBef>
                <a:spcPts val="215"/>
              </a:spcBef>
              <a:tabLst>
                <a:tab pos="287020" algn="l"/>
                <a:tab pos="4161790" algn="l"/>
              </a:tabLst>
            </a:pPr>
            <a:endParaRPr lang="en-IN" sz="18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05100"/>
            <a:ext cx="8229600" cy="1447800"/>
          </a:xfrm>
          <a:ln/>
        </p:spPr>
        <p:txBody>
          <a:bodyPr vert="horz" wrap="square" lIns="91440" tIns="45720" rIns="91440" bIns="45720" anchor="ctr" anchorCtr="0"/>
          <a:lstStyle/>
          <a:p>
            <a:r>
              <a:rPr lang="en-IN" altLang="en-US" sz="9600" dirty="0">
                <a:latin typeface="Times New Roman" panose="02020603050405020304" pitchFamily="18" charset="0"/>
                <a:cs typeface="Times New Roman" panose="02020603050405020304" pitchFamily="18" charset="0"/>
              </a:rPr>
              <a:t>Thank You !!!</a:t>
            </a:r>
            <a:endParaRPr lang="en-IN" altLang="en-US" sz="6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DBEB14B-46C4-B0B2-6375-7C04AFAF9DE7}"/>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19</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Contents</a:t>
            </a:r>
            <a:endParaRPr lang="en-IN" altLang="en-US" b="1" dirty="0">
              <a:latin typeface="Times New Roman" panose="02020603050405020304" pitchFamily="18" charset="0"/>
              <a:ea typeface="Times New Roman" panose="02020603050405020304" pitchFamily="18" charset="0"/>
            </a:endParaRPr>
          </a:p>
        </p:txBody>
      </p:sp>
      <p:sp>
        <p:nvSpPr>
          <p:cNvPr id="5" name="Content Placeholder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Motivation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Problem Statement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Objectives</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Scope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Review of Existing Literature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Proposed System</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lang="en-IN" altLang="en-US" sz="1600" dirty="0">
                <a:latin typeface="Times New Roman" panose="02020603050405020304" pitchFamily="18" charset="0"/>
                <a:cs typeface="Times New Roman" panose="02020603050405020304" pitchFamily="18" charset="0"/>
              </a:rPr>
              <a:t>Block diagram of Proposed System</a:t>
            </a:r>
            <a:endPar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Implementation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Algorithm/Flowchart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Screenshots of the output with description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Results and Discussion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ea typeface="+mn-ea"/>
                <a:cs typeface="Times New Roman" panose="02020603050405020304" pitchFamily="18" charset="0"/>
              </a:rPr>
              <a:t>Conclusion and Future Work</a:t>
            </a:r>
            <a:endPar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endParaRPr kumimoji="0" lang="en-I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a:extLst>
              <a:ext uri="{FF2B5EF4-FFF2-40B4-BE49-F238E27FC236}">
                <a16:creationId xmlns:a16="http://schemas.microsoft.com/office/drawing/2014/main" id="{57247261-CBD5-86ED-7BBF-B851E72BDB90}"/>
              </a:ext>
            </a:extLst>
          </p:cNvPr>
          <p:cNvSpPr/>
          <p:nvPr/>
        </p:nvSpPr>
        <p:spPr>
          <a:xfrm>
            <a:off x="8456176" y="6381690"/>
            <a:ext cx="31290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819400"/>
            <a:ext cx="8229600" cy="1219200"/>
          </a:xfrm>
          <a:ln/>
        </p:spPr>
        <p:txBody>
          <a:bodyPr vert="horz" wrap="square" lIns="91440" tIns="45720" rIns="91440" bIns="45720" anchor="ctr" anchorCtr="0"/>
          <a:lstStyle/>
          <a:p>
            <a:r>
              <a:rPr lang="en-IN" altLang="en-US" sz="9600" dirty="0">
                <a:latin typeface="Times New Roman" panose="02020603050405020304" pitchFamily="18" charset="0"/>
                <a:cs typeface="Times New Roman" panose="02020603050405020304" pitchFamily="18" charset="0"/>
              </a:rPr>
              <a:t>Q &amp; A</a:t>
            </a:r>
            <a:endParaRPr lang="en-IN" altLang="en-US" sz="6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F9FB090-D93E-F636-A282-C95D82C5491B}"/>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Abstract</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228600" y="1143000"/>
            <a:ext cx="9220200" cy="5105400"/>
          </a:xfrm>
          <a:ln/>
        </p:spPr>
        <p:txBody>
          <a:bodyPr vert="horz" wrap="square" lIns="91440" tIns="45720" rIns="91440" bIns="45720" anchor="t" anchorCtr="0"/>
          <a:lstStyle/>
          <a:p>
            <a:pPr algn="just"/>
            <a:r>
              <a:rPr lang="en-US" sz="1800" dirty="0">
                <a:latin typeface="Times New Roman" panose="02020603050405020304" pitchFamily="18" charset="0"/>
                <a:cs typeface="Times New Roman" panose="02020603050405020304" pitchFamily="18" charset="0"/>
              </a:rPr>
              <a:t>This project aims to develop a dynamic pricing model for ride-sharing services by leveraging historical data to analyze the relationship between the number of drivers, riders, and pricing fluctuations. The model will allow users to manually input the number of available drivers and riders, and subsequently display the corresponding fare based on historical trends and demand patterns. By utilizing advanced data analytics techniques, including regression analysis and machine learning, the project will identify key factors influencing pricing, such as peak times, geographic demand, and driver availability. The dynamic pricing system not only provides real-time pricing insights but also enhances decision-making for both service providers and customers, ultimately aiming to optimize the balance between supply and demand. Additionally, it will facilitate better forecasting and resource allocation for ride-sharing companies, improving operational efficiency and customer satisfaction. The findings will contribute to a deeper understanding of pricing strategies in the ride-sharing industry, potentially informing future operational and marketing decisions while addressing issues like price fairness and transparency.</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p>
        </p:txBody>
      </p:sp>
      <p:sp>
        <p:nvSpPr>
          <p:cNvPr id="6" name="Rectangle 5">
            <a:extLst>
              <a:ext uri="{FF2B5EF4-FFF2-40B4-BE49-F238E27FC236}">
                <a16:creationId xmlns:a16="http://schemas.microsoft.com/office/drawing/2014/main" id="{CA5902C0-94AC-DC1A-AEF3-9E3BCB3D7A8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4</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E4865A9-A997-644C-EA23-9FD110A04746}"/>
              </a:ext>
            </a:extLst>
          </p:cNvPr>
          <p:cNvSpPr txBox="1">
            <a:spLocks noChangeArrowheads="1"/>
          </p:cNvSpPr>
          <p:nvPr/>
        </p:nvSpPr>
        <p:spPr bwMode="auto">
          <a:xfrm>
            <a:off x="457200" y="1143000"/>
            <a:ext cx="8229600" cy="4572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I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Motivation:</a:t>
            </a:r>
          </a:p>
          <a:p>
            <a:pPr marL="0" marR="0" lvl="0" indent="0" algn="l" defTabSz="914400" rtl="0" eaLnBrk="0" fontAlgn="base" latinLnBrk="0" hangingPunct="0">
              <a:lnSpc>
                <a:spcPct val="100000"/>
              </a:lnSpc>
              <a:spcBef>
                <a:spcPct val="20000"/>
              </a:spcBef>
              <a:spcAft>
                <a:spcPct val="0"/>
              </a:spcAft>
              <a:buClrTx/>
              <a:buSzTx/>
              <a:buNone/>
              <a:defRPr/>
            </a:pPr>
            <a:endParaRPr kumimoji="0" lang="en-IN" altLang="en-US" sz="16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indent="0" algn="l">
              <a:buNone/>
            </a:pPr>
            <a:endParaRPr lang="en-US" sz="1600" b="0" i="0" dirty="0">
              <a:effectLst/>
              <a:latin typeface="Söhne"/>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I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indent="0" algn="just" defTabSz="914400">
              <a:buNone/>
              <a:defRPr/>
            </a:pPr>
            <a:r>
              <a:rPr lang="en-IN" altLang="en-US" sz="1600" kern="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0" fontAlgn="base" latinLnBrk="0" hangingPunct="0">
              <a:lnSpc>
                <a:spcPct val="100000"/>
              </a:lnSpc>
              <a:spcBef>
                <a:spcPct val="20000"/>
              </a:spcBef>
              <a:spcAft>
                <a:spcPct val="0"/>
              </a:spcAft>
              <a:buClrTx/>
              <a:buSzTx/>
              <a:buFontTx/>
              <a:buNone/>
              <a:defRPr/>
            </a:pPr>
            <a:endParaRPr kumimoji="0" lang="en-I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2A53FDBA-C6D2-8213-D2F4-679D734A6688}"/>
              </a:ext>
            </a:extLst>
          </p:cNvPr>
          <p:cNvSpPr txBox="1"/>
          <p:nvPr/>
        </p:nvSpPr>
        <p:spPr>
          <a:xfrm>
            <a:off x="759977" y="1828800"/>
            <a:ext cx="7696200" cy="2862322"/>
          </a:xfrm>
          <a:prstGeom prst="rect">
            <a:avLst/>
          </a:prstGeom>
          <a:noFill/>
        </p:spPr>
        <p:txBody>
          <a:bodyPr wrap="square">
            <a:spAutoFit/>
          </a:bodyPr>
          <a:lstStyle/>
          <a:p>
            <a:r>
              <a:rPr lang="en-IN" dirty="0">
                <a:latin typeface="+mn-lt"/>
              </a:rPr>
              <a:t>This project is motivated by the increasing complexity of the ride-sharing industry and the need for efficient pricing strategies. As demand for ride-hailing services grows, traditional fixed pricing models often result in inefficiencies and customer dissatisfaction. By developing a dynamic pricing model that leverages historical data, this project aims to create a responsive pricing strategy that aligns with real-time market conditions. This approach will empower ride-sharing companies to optimize fares, enhance transparency for customers, and improve overall operational efficiency. Ultimately, the goal is to foster a more </a:t>
            </a:r>
            <a:r>
              <a:rPr lang="en-IN" dirty="0"/>
              <a:t>sustainable and equitable ride-sharing ecosystem for drivers, riders, and service providers.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57B3FB-AD02-F105-51C2-83B5ACB08682}"/>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5</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ACBB8CE-C7FE-8128-F024-D56B0E414D15}"/>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p>
        </p:txBody>
      </p:sp>
      <p:sp>
        <p:nvSpPr>
          <p:cNvPr id="10" name="Content Placeholder 2">
            <a:extLst>
              <a:ext uri="{FF2B5EF4-FFF2-40B4-BE49-F238E27FC236}">
                <a16:creationId xmlns:a16="http://schemas.microsoft.com/office/drawing/2014/main" id="{B313D687-0A35-A641-02EE-CA9758581665}"/>
              </a:ext>
            </a:extLst>
          </p:cNvPr>
          <p:cNvSpPr>
            <a:spLocks noGrp="1"/>
          </p:cNvSpPr>
          <p:nvPr>
            <p:ph idx="1"/>
          </p:nvPr>
        </p:nvSpPr>
        <p:spPr>
          <a:xfrm>
            <a:off x="-457200" y="1219200"/>
            <a:ext cx="10058400" cy="5133915"/>
          </a:xfrm>
        </p:spPr>
        <p:txBody>
          <a:bodyPr>
            <a:normAutofit/>
          </a:bodyPr>
          <a:lstStyle/>
          <a:p>
            <a:pPr marL="698483" marR="610855" indent="0" algn="just">
              <a:lnSpc>
                <a:spcPct val="100000"/>
              </a:lnSpc>
              <a:spcBef>
                <a:spcPts val="1235"/>
              </a:spcBef>
              <a:buNone/>
            </a:pPr>
            <a:r>
              <a:rPr lang="en-US" b="1" dirty="0">
                <a:latin typeface="Times" panose="02020603050405020304" pitchFamily="18" charset="0"/>
                <a:cs typeface="Times" panose="02020603050405020304" pitchFamily="18" charset="0"/>
              </a:rPr>
              <a:t>Problem Statement :</a:t>
            </a:r>
          </a:p>
          <a:p>
            <a:pPr marL="698483" marR="610855" indent="0" algn="just">
              <a:lnSpc>
                <a:spcPct val="100000"/>
              </a:lnSpc>
              <a:spcBef>
                <a:spcPts val="1235"/>
              </a:spcBef>
              <a:buNone/>
            </a:pPr>
            <a:r>
              <a:rPr lang="en-US" sz="1800" dirty="0">
                <a:cs typeface="Arial" panose="020B0604020202020204" pitchFamily="34" charset="0"/>
              </a:rPr>
              <a:t>The ride-sharing industry faces significant challenges related to pricing inefficiencies, particularly during fluctuations in demand and supply. Traditional pricing models often fail to adapt to real-time market conditions, leading to customer dissatisfaction and suboptimal resource allocation. This results in instances of unfair surge pricing and a lack of transparency for riders. Additionally, drivers may experience inconsistent earnings due to unpredictable fare structures. Therefore, there is a pressing need for a dynamic pricing model that leverages historical data to better align fares with actual demand and supply, ultimately enhancing the experience for both riders and drivers while improving operational efficiency for service providers.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noChangeArrowheads="1"/>
          </p:cNvSpPr>
          <p:nvPr/>
        </p:nvSpPr>
        <p:spPr bwMode="auto">
          <a:xfrm>
            <a:off x="-261725" y="914400"/>
            <a:ext cx="8686800" cy="44196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I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Objectives:</a:t>
            </a: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285750" indent="0" algn="just" eaLnBrk="0" fontAlgn="base" hangingPunct="0">
              <a:spcBef>
                <a:spcPct val="20000"/>
              </a:spcBef>
              <a:spcAft>
                <a:spcPct val="0"/>
              </a:spcAft>
              <a:buNone/>
              <a:defRPr/>
            </a:pPr>
            <a:endParaRPr lang="en-US" altLang="en-US" sz="1800" kern="0" dirty="0">
              <a:latin typeface="Times New Roman" panose="02020603050405020304" pitchFamily="18" charset="0"/>
              <a:cs typeface="Times New Roman" panose="02020603050405020304" pitchFamily="18" charset="0"/>
            </a:endParaRPr>
          </a:p>
          <a:p>
            <a:pPr marL="0" indent="0" algn="just" defTabSz="914400">
              <a:buNone/>
              <a:defRPr/>
            </a:pPr>
            <a:r>
              <a:rPr lang="en-IN" altLang="en-US" sz="1600" kern="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0" fontAlgn="base" latinLnBrk="0" hangingPunct="0">
              <a:lnSpc>
                <a:spcPct val="100000"/>
              </a:lnSpc>
              <a:spcBef>
                <a:spcPct val="20000"/>
              </a:spcBef>
              <a:spcAft>
                <a:spcPct val="0"/>
              </a:spcAft>
              <a:buClrTx/>
              <a:buSzTx/>
              <a:buFontTx/>
              <a:buNone/>
              <a:defRPr/>
            </a:pPr>
            <a:endParaRPr kumimoji="0" lang="en-I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I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a:extLst>
              <a:ext uri="{FF2B5EF4-FFF2-40B4-BE49-F238E27FC236}">
                <a16:creationId xmlns:a16="http://schemas.microsoft.com/office/drawing/2014/main" id="{9A021E4B-FA67-6804-8815-DB79082311EE}"/>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6</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9EC8EDE1-4F08-5B81-45D7-540744166CE9}"/>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p>
        </p:txBody>
      </p:sp>
      <p:sp>
        <p:nvSpPr>
          <p:cNvPr id="2" name="Content Placeholder 2">
            <a:extLst>
              <a:ext uri="{FF2B5EF4-FFF2-40B4-BE49-F238E27FC236}">
                <a16:creationId xmlns:a16="http://schemas.microsoft.com/office/drawing/2014/main" id="{E497D499-C5DE-4460-B4D6-62D618940AF2}"/>
              </a:ext>
            </a:extLst>
          </p:cNvPr>
          <p:cNvSpPr>
            <a:spLocks noGrp="1"/>
          </p:cNvSpPr>
          <p:nvPr>
            <p:ph idx="1"/>
          </p:nvPr>
        </p:nvSpPr>
        <p:spPr>
          <a:xfrm>
            <a:off x="-261725" y="1371600"/>
            <a:ext cx="9253325" cy="6477000"/>
          </a:xfrm>
        </p:spPr>
        <p:txBody>
          <a:bodyPr>
            <a:noAutofit/>
          </a:bodyPr>
          <a:lstStyle/>
          <a:p>
            <a:endParaRPr lang="en-US" sz="1400" dirty="0"/>
          </a:p>
          <a:p>
            <a:r>
              <a:rPr lang="en-US" sz="1800" dirty="0"/>
              <a:t>The primary objective of this project is to develop a dynamic pricing model for ride-sharing services that utilizes historical data to optimize fare calculations based on real-time demand and supply conditions. Specifically, the project aims to identify key factors influencing pricing, such as peak times and geographic demand, to provide accurate fare estimates. Additionally, the model will empower service providers to make data-driven decisions, enhancing operational efficiency and resource allocation. Ultimately, the objective is to create a fairer, more transparent pricing structure that improves customer satisfaction for riders and earnings consistency for drivers in the ride-sharing ecosystem.</a:t>
            </a:r>
          </a:p>
          <a:p>
            <a:pPr algn="just"/>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030" y="1428690"/>
            <a:ext cx="8229600" cy="4191000"/>
          </a:xfrm>
        </p:spPr>
        <p:txBody>
          <a:bodyPr/>
          <a:lstStyle/>
          <a:p>
            <a:pPr marL="0" marR="0" lvl="0" indent="0" algn="l" defTabSz="914400" rtl="0" eaLnBrk="0" fontAlgn="base" latinLnBrk="0" hangingPunct="0">
              <a:lnSpc>
                <a:spcPct val="100000"/>
              </a:lnSpc>
              <a:spcBef>
                <a:spcPct val="20000"/>
              </a:spcBef>
              <a:spcAft>
                <a:spcPct val="0"/>
              </a:spcAft>
              <a:buClrTx/>
              <a:buSzTx/>
              <a:buNone/>
              <a:defRPr/>
            </a:pPr>
            <a:r>
              <a:rPr kumimoji="0" lang="en-IN" altLang="en-US"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Scope:</a:t>
            </a:r>
          </a:p>
          <a:p>
            <a:pPr marL="0" indent="0" algn="just">
              <a:buNone/>
              <a:defRPr/>
            </a:pPr>
            <a:r>
              <a:rPr lang="en-IN" sz="1800" dirty="0">
                <a:latin typeface="Times New Roman" panose="02020603050405020304" pitchFamily="18" charset="0"/>
                <a:cs typeface="Times New Roman" panose="02020603050405020304" pitchFamily="18" charset="0"/>
                <a:sym typeface="+mn-ea"/>
              </a:rPr>
              <a:t>             </a:t>
            </a:r>
          </a:p>
          <a:p>
            <a:pPr marL="0" marR="0" lvl="0" indent="0" algn="just" defTabSz="914400" rtl="0" eaLnBrk="0" fontAlgn="base" latinLnBrk="0" hangingPunct="0">
              <a:lnSpc>
                <a:spcPct val="100000"/>
              </a:lnSpc>
              <a:spcBef>
                <a:spcPct val="20000"/>
              </a:spcBef>
              <a:spcAft>
                <a:spcPct val="0"/>
              </a:spcAft>
              <a:buClrTx/>
              <a:buSzTx/>
              <a:buNone/>
              <a:defRPr/>
            </a:pPr>
            <a:endParaRPr lang="en-US" sz="1400" dirty="0"/>
          </a:p>
        </p:txBody>
      </p:sp>
      <p:sp>
        <p:nvSpPr>
          <p:cNvPr id="5" name="Rectangle 4">
            <a:extLst>
              <a:ext uri="{FF2B5EF4-FFF2-40B4-BE49-F238E27FC236}">
                <a16:creationId xmlns:a16="http://schemas.microsoft.com/office/drawing/2014/main" id="{D62BD2D8-4E1C-0DBF-4BAC-A3306CDAFF59}"/>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7</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2AF759C3-ACE1-F373-C0A9-EB9D6F2AA065}"/>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p>
        </p:txBody>
      </p:sp>
      <p:sp>
        <p:nvSpPr>
          <p:cNvPr id="9" name="Content Placeholder 2">
            <a:extLst>
              <a:ext uri="{FF2B5EF4-FFF2-40B4-BE49-F238E27FC236}">
                <a16:creationId xmlns:a16="http://schemas.microsoft.com/office/drawing/2014/main" id="{7D36A90B-E23E-B9B8-9764-4F1B177B7677}"/>
              </a:ext>
            </a:extLst>
          </p:cNvPr>
          <p:cNvSpPr txBox="1">
            <a:spLocks/>
          </p:cNvSpPr>
          <p:nvPr/>
        </p:nvSpPr>
        <p:spPr>
          <a:xfrm>
            <a:off x="-381000" y="1457265"/>
            <a:ext cx="9906000" cy="5031655"/>
          </a:xfrm>
          <a:prstGeom prst="rect">
            <a:avLst/>
          </a:prstGeom>
          <a:noFill/>
          <a:ln w="9525">
            <a:noFill/>
          </a:ln>
        </p:spPr>
        <p:txBody>
          <a:bodyPr>
            <a:normAutofit/>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a:lstStyle>
          <a:p>
            <a:pPr marL="698483" marR="610855" indent="0" algn="just" defTabSz="914400">
              <a:lnSpc>
                <a:spcPct val="150000"/>
              </a:lnSpc>
              <a:spcBef>
                <a:spcPts val="1235"/>
              </a:spcBef>
              <a:buFontTx/>
              <a:buNone/>
            </a:pPr>
            <a:br>
              <a:rPr lang="en-US" sz="1800" dirty="0"/>
            </a:br>
            <a:r>
              <a:rPr lang="en-US" sz="1800" dirty="0"/>
              <a:t>This project focuses on developing a dynamic pricing model for ride-sharing services through several key components. First, it involves collecting and analyzing historical ride data, including demand patterns and fare fluctuations. Second, the project will create a user-friendly interface for users to input the number of drivers and riders, generating real-time fare estimates. Additionally, rigorous testing will ensure the model’s accuracy and reliability. The project will provide implementation guidelines for integrating the model into existing platforms. Finally, it will evaluate the model's impact on fare fairness, driver earnings, and customer satisfaction, while suggesting areas for future improvements.</a:t>
            </a:r>
            <a:endParaRPr lang="en-US" sz="18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Title 1"/>
          <p:cNvSpPr>
            <a:spLocks noGrp="1"/>
          </p:cNvSpPr>
          <p:nvPr>
            <p:ph type="title"/>
          </p:nvPr>
        </p:nvSpPr>
        <p:spPr>
          <a:xfrm>
            <a:off x="756138" y="174032"/>
            <a:ext cx="7631723" cy="1111843"/>
          </a:xfrm>
        </p:spPr>
        <p:txBody>
          <a:bodyPr vert="horz" lIns="91440" tIns="45720" rIns="91440" bIns="45720" rtlCol="0" anchor="ctr" anchorCtr="0">
            <a:normAutofit/>
          </a:bodyPr>
          <a:lstStyle/>
          <a:p>
            <a:pPr eaLnBrk="1" hangingPunct="1">
              <a:lnSpc>
                <a:spcPct val="90000"/>
              </a:lnSpc>
            </a:pPr>
            <a:r>
              <a:rPr lang="en-US" altLang="en-US" sz="3500" b="1" kern="1200">
                <a:solidFill>
                  <a:schemeClr val="tx1"/>
                </a:solidFill>
                <a:latin typeface="+mj-lt"/>
                <a:ea typeface="+mj-ea"/>
                <a:cs typeface="+mj-cs"/>
              </a:rPr>
              <a:t>Literature Review</a:t>
            </a:r>
          </a:p>
        </p:txBody>
      </p:sp>
      <p:sp>
        <p:nvSpPr>
          <p:cNvPr id="6" name="Rectangle 5">
            <a:extLst>
              <a:ext uri="{FF2B5EF4-FFF2-40B4-BE49-F238E27FC236}">
                <a16:creationId xmlns:a16="http://schemas.microsoft.com/office/drawing/2014/main" id="{F382B4AC-DDEE-E30D-9067-2B4A574B2E03}"/>
              </a:ext>
            </a:extLst>
          </p:cNvPr>
          <p:cNvSpPr/>
          <p:nvPr/>
        </p:nvSpPr>
        <p:spPr>
          <a:xfrm>
            <a:off x="756138" y="1459907"/>
            <a:ext cx="7631722" cy="767904"/>
          </a:xfrm>
          <a:prstGeom prst="rect">
            <a:avLst/>
          </a:prstGeom>
        </p:spPr>
        <p:txBody>
          <a:bodyPr vert="horz" lIns="91440" tIns="45720" rIns="91440" bIns="45720" rtlCol="0" anchor="ctr">
            <a:normAutofit/>
          </a:bodyPr>
          <a:lstStyle/>
          <a:p>
            <a:pPr algn="ctr" defTabSz="914400" eaLnBrk="1" hangingPunct="1">
              <a:lnSpc>
                <a:spcPct val="90000"/>
              </a:lnSpc>
              <a:spcAft>
                <a:spcPts val="600"/>
              </a:spcAft>
            </a:pPr>
            <a:endParaRPr lang="en-US" sz="1700" b="0" cap="none" spc="0" dirty="0">
              <a:ln w="0"/>
              <a:latin typeface="+mn-lt"/>
            </a:endParaRPr>
          </a:p>
        </p:txBody>
      </p:sp>
      <p:graphicFrame>
        <p:nvGraphicFramePr>
          <p:cNvPr id="3" name="Table 2">
            <a:extLst>
              <a:ext uri="{FF2B5EF4-FFF2-40B4-BE49-F238E27FC236}">
                <a16:creationId xmlns:a16="http://schemas.microsoft.com/office/drawing/2014/main" id="{F9462B1A-1CDF-1D5B-A23D-FCCFC1C3A377}"/>
              </a:ext>
            </a:extLst>
          </p:cNvPr>
          <p:cNvGraphicFramePr>
            <a:graphicFrameLocks noGrp="1"/>
          </p:cNvGraphicFramePr>
          <p:nvPr>
            <p:extLst>
              <p:ext uri="{D42A27DB-BD31-4B8C-83A1-F6EECF244321}">
                <p14:modId xmlns:p14="http://schemas.microsoft.com/office/powerpoint/2010/main" val="2737353094"/>
              </p:ext>
            </p:extLst>
          </p:nvPr>
        </p:nvGraphicFramePr>
        <p:xfrm>
          <a:off x="457200" y="1066800"/>
          <a:ext cx="8305800" cy="5612211"/>
        </p:xfrm>
        <a:graphic>
          <a:graphicData uri="http://schemas.openxmlformats.org/drawingml/2006/table">
            <a:tbl>
              <a:tblPr firstRow="1" firstCol="1" lastRow="1" lastCol="1" bandRow="1" bandCol="1"/>
              <a:tblGrid>
                <a:gridCol w="370875">
                  <a:extLst>
                    <a:ext uri="{9D8B030D-6E8A-4147-A177-3AD203B41FA5}">
                      <a16:colId xmlns:a16="http://schemas.microsoft.com/office/drawing/2014/main" val="1351057331"/>
                    </a:ext>
                  </a:extLst>
                </a:gridCol>
                <a:gridCol w="1374248">
                  <a:extLst>
                    <a:ext uri="{9D8B030D-6E8A-4147-A177-3AD203B41FA5}">
                      <a16:colId xmlns:a16="http://schemas.microsoft.com/office/drawing/2014/main" val="2953172514"/>
                    </a:ext>
                  </a:extLst>
                </a:gridCol>
                <a:gridCol w="1145163">
                  <a:extLst>
                    <a:ext uri="{9D8B030D-6E8A-4147-A177-3AD203B41FA5}">
                      <a16:colId xmlns:a16="http://schemas.microsoft.com/office/drawing/2014/main" val="235875664"/>
                    </a:ext>
                  </a:extLst>
                </a:gridCol>
                <a:gridCol w="2705112">
                  <a:extLst>
                    <a:ext uri="{9D8B030D-6E8A-4147-A177-3AD203B41FA5}">
                      <a16:colId xmlns:a16="http://schemas.microsoft.com/office/drawing/2014/main" val="3332301574"/>
                    </a:ext>
                  </a:extLst>
                </a:gridCol>
                <a:gridCol w="2710402">
                  <a:extLst>
                    <a:ext uri="{9D8B030D-6E8A-4147-A177-3AD203B41FA5}">
                      <a16:colId xmlns:a16="http://schemas.microsoft.com/office/drawing/2014/main" val="83310285"/>
                    </a:ext>
                  </a:extLst>
                </a:gridCol>
              </a:tblGrid>
              <a:tr h="505836">
                <a:tc>
                  <a:txBody>
                    <a:bodyPr/>
                    <a:lstStyle/>
                    <a:p>
                      <a:pPr marL="91440" algn="l" fontAlgn="t">
                        <a:spcBef>
                          <a:spcPts val="685"/>
                        </a:spcBef>
                        <a:spcAft>
                          <a:spcPts val="0"/>
                        </a:spcAft>
                      </a:pPr>
                      <a:r>
                        <a:rPr lang="en-US" sz="1100" b="1" i="0" u="none" strike="noStrike">
                          <a:effectLst/>
                          <a:latin typeface="Times New Roman" panose="02020603050405020304" pitchFamily="18" charset="0"/>
                          <a:ea typeface="Times New Roman" panose="02020603050405020304" pitchFamily="18" charset="0"/>
                          <a:cs typeface="Mangal" panose="02040503050203030202" pitchFamily="18" charset="0"/>
                        </a:rPr>
                        <a:t>Sr.</a:t>
                      </a:r>
                      <a:r>
                        <a:rPr lang="en-US" sz="1100" b="1" i="0" u="none" strike="noStrike" spc="-5">
                          <a:effectLst/>
                          <a:latin typeface="Times New Roman" panose="02020603050405020304" pitchFamily="18" charset="0"/>
                          <a:ea typeface="Times New Roman" panose="02020603050405020304" pitchFamily="18" charset="0"/>
                          <a:cs typeface="Mangal" panose="02040503050203030202" pitchFamily="18" charset="0"/>
                        </a:rPr>
                        <a:t> </a:t>
                      </a:r>
                      <a:r>
                        <a:rPr lang="en-US" sz="1100" b="1" i="0" u="none" strike="noStrike" spc="-25">
                          <a:effectLst/>
                          <a:latin typeface="Times New Roman" panose="02020603050405020304" pitchFamily="18" charset="0"/>
                          <a:ea typeface="Times New Roman" panose="02020603050405020304" pitchFamily="18" charset="0"/>
                          <a:cs typeface="Mangal" panose="02040503050203030202" pitchFamily="18" charset="0"/>
                        </a:rPr>
                        <a:t>No</a:t>
                      </a:r>
                      <a:endParaRPr lang="en-US" sz="1400" b="0" i="0" u="none" strike="noStrike">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55448" algn="l" fontAlgn="t">
                        <a:spcBef>
                          <a:spcPts val="685"/>
                        </a:spcBef>
                        <a:spcAft>
                          <a:spcPts val="0"/>
                        </a:spcAft>
                      </a:pPr>
                      <a:r>
                        <a:rPr lang="en-US" sz="1100" b="1" i="0" u="none" strike="noStrike" dirty="0">
                          <a:effectLst/>
                          <a:latin typeface="Times New Roman" panose="02020603050405020304" pitchFamily="18" charset="0"/>
                          <a:ea typeface="Times New Roman" panose="02020603050405020304" pitchFamily="18" charset="0"/>
                          <a:cs typeface="Mangal" panose="02040503050203030202" pitchFamily="18" charset="0"/>
                        </a:rPr>
                        <a:t>Paper</a:t>
                      </a:r>
                      <a:r>
                        <a:rPr lang="en-US" sz="1100" b="1" i="0" u="none" strike="noStrike" spc="-55"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100" b="1" i="0" u="none" strike="noStrike" spc="-10" dirty="0">
                          <a:effectLst/>
                          <a:latin typeface="Times New Roman" panose="02020603050405020304" pitchFamily="18" charset="0"/>
                          <a:ea typeface="Times New Roman" panose="02020603050405020304" pitchFamily="18" charset="0"/>
                          <a:cs typeface="Mangal" panose="02040503050203030202" pitchFamily="18" charset="0"/>
                        </a:rPr>
                        <a:t>Title</a:t>
                      </a: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10896" algn="l" fontAlgn="t">
                        <a:spcBef>
                          <a:spcPts val="685"/>
                        </a:spcBef>
                        <a:spcAft>
                          <a:spcPts val="0"/>
                        </a:spcAft>
                      </a:pPr>
                      <a:r>
                        <a:rPr lang="en-US" sz="1100" b="1" i="0" u="none" strike="noStrike" spc="-10" dirty="0">
                          <a:effectLst/>
                          <a:latin typeface="Times New Roman" panose="02020603050405020304" pitchFamily="18" charset="0"/>
                          <a:ea typeface="Times New Roman" panose="02020603050405020304" pitchFamily="18" charset="0"/>
                          <a:cs typeface="Mangal" panose="02040503050203030202" pitchFamily="18" charset="0"/>
                        </a:rPr>
                        <a:t>Author</a:t>
                      </a: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85216" algn="ctr" fontAlgn="t">
                        <a:spcBef>
                          <a:spcPts val="685"/>
                        </a:spcBef>
                        <a:spcAft>
                          <a:spcPts val="0"/>
                        </a:spcAft>
                      </a:pPr>
                      <a:r>
                        <a:rPr lang="en-US" sz="1100" b="1" i="0" u="none" strike="noStrike" spc="-10" dirty="0">
                          <a:effectLst/>
                          <a:latin typeface="Times New Roman" panose="02020603050405020304" pitchFamily="18" charset="0"/>
                          <a:ea typeface="Times New Roman" panose="02020603050405020304" pitchFamily="18" charset="0"/>
                          <a:cs typeface="Mangal" panose="02040503050203030202" pitchFamily="18" charset="0"/>
                        </a:rPr>
                        <a:t>Methodology</a:t>
                      </a: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20040" algn="ctr" fontAlgn="t">
                        <a:spcBef>
                          <a:spcPts val="685"/>
                        </a:spcBef>
                        <a:spcAft>
                          <a:spcPts val="0"/>
                        </a:spcAft>
                      </a:pPr>
                      <a:r>
                        <a:rPr lang="en-US" sz="1100" b="1" i="0" u="none" strike="noStrike" dirty="0">
                          <a:effectLst/>
                          <a:latin typeface="Times New Roman" panose="02020603050405020304" pitchFamily="18" charset="0"/>
                          <a:ea typeface="Times New Roman" panose="02020603050405020304" pitchFamily="18" charset="0"/>
                          <a:cs typeface="Mangal" panose="02040503050203030202" pitchFamily="18" charset="0"/>
                        </a:rPr>
                        <a:t>Research</a:t>
                      </a:r>
                      <a:r>
                        <a:rPr lang="en-US" sz="1100" b="1" i="0" u="none" strike="noStrike" spc="-5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1100" b="1" i="0" u="none" strike="noStrike" spc="-25" dirty="0">
                          <a:effectLst/>
                          <a:latin typeface="Times New Roman" panose="02020603050405020304" pitchFamily="18" charset="0"/>
                          <a:ea typeface="Times New Roman" panose="02020603050405020304" pitchFamily="18" charset="0"/>
                          <a:cs typeface="Mangal" panose="02040503050203030202" pitchFamily="18" charset="0"/>
                        </a:rPr>
                        <a:t>Gap</a:t>
                      </a: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0193613"/>
                  </a:ext>
                </a:extLst>
              </a:tr>
              <a:tr h="927026">
                <a:tc>
                  <a:txBody>
                    <a:bodyPr/>
                    <a:lstStyle/>
                    <a:p>
                      <a:pPr marL="192024" algn="l" fontAlgn="t">
                        <a:spcBef>
                          <a:spcPts val="700"/>
                        </a:spcBef>
                        <a:spcAft>
                          <a:spcPts val="0"/>
                        </a:spcAft>
                      </a:pPr>
                      <a:r>
                        <a:rPr lang="en-US" sz="900" b="0" i="0" u="none" strike="noStrike" spc="-25">
                          <a:effectLst/>
                          <a:latin typeface="Times New Roman" panose="02020603050405020304" pitchFamily="18" charset="0"/>
                          <a:ea typeface="Times New Roman" panose="02020603050405020304" pitchFamily="18" charset="0"/>
                          <a:cs typeface="Mangal" panose="02040503050203030202" pitchFamily="18" charset="0"/>
                        </a:rPr>
                        <a:t>1.</a:t>
                      </a:r>
                      <a:endParaRPr lang="en-US" sz="1400" b="0" i="0" u="none" strike="noStrike">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82296" algn="ctr" fontAlgn="t">
                        <a:lnSpc>
                          <a:spcPct val="98000"/>
                        </a:lnSpc>
                        <a:spcBef>
                          <a:spcPts val="710"/>
                        </a:spcBef>
                        <a:spcAft>
                          <a:spcPts val="0"/>
                        </a:spcAft>
                        <a:tabLst>
                          <a:tab pos="681990" algn="l"/>
                        </a:tabLst>
                      </a:pPr>
                      <a:r>
                        <a:rPr lang="en-US" sz="1000" b="0" i="0" u="none" strike="noStrike" dirty="0">
                          <a:effectLst/>
                          <a:latin typeface="Arial" panose="020B0604020202020204" pitchFamily="34" charset="0"/>
                        </a:rPr>
                        <a:t>A Machine Learning Framework for Predicting Purchase by Online Customers based on Dynamic Pricing</a:t>
                      </a:r>
                      <a:endParaRPr lang="en-IN" sz="10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0" marR="73152" algn="ctr" fontAlgn="t">
                        <a:spcBef>
                          <a:spcPts val="700"/>
                        </a:spcBef>
                        <a:spcAft>
                          <a:spcPts val="0"/>
                        </a:spcAft>
                        <a:tabLst>
                          <a:tab pos="953135" algn="l"/>
                        </a:tabLst>
                      </a:pPr>
                      <a:r>
                        <a:rPr lang="en-IN" sz="900" dirty="0"/>
                        <a:t>Rajan Gupta, Chaitanya Pathak .</a:t>
                      </a: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0" marR="82296" algn="ctr" fontAlgn="t">
                        <a:spcBef>
                          <a:spcPts val="700"/>
                        </a:spcBef>
                        <a:spcAft>
                          <a:spcPts val="0"/>
                        </a:spcAft>
                      </a:pPr>
                      <a:r>
                        <a:rPr lang="en-US" sz="10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The paper proposes a framework combining various techniques, including machine learning, data mining, and statistical methods, to predict customer purchase behavior based on dynamic pricing.</a:t>
                      </a:r>
                      <a:r>
                        <a:rPr lang="en-IN" sz="10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0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73152" algn="ctr" fontAlgn="t">
                        <a:spcBef>
                          <a:spcPts val="700"/>
                        </a:spcBef>
                        <a:spcAft>
                          <a:spcPts val="0"/>
                        </a:spcAft>
                      </a:pPr>
                      <a:r>
                        <a:rPr lang="en-US" sz="1000" b="0" i="0" u="none" strike="noStrike" dirty="0">
                          <a:effectLst/>
                          <a:latin typeface="Arial" panose="020B0604020202020204" pitchFamily="34" charset="0"/>
                        </a:rPr>
                        <a:t>The paper mentions that while there are various existing models for dynamic pricing (such as agent-based models, inventory-based models, and game theory models), none effectively combine multiple techniques to address purchase behavior prediction through dynamic pricing.</a:t>
                      </a: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1069439"/>
                  </a:ext>
                </a:extLst>
              </a:tr>
              <a:tr h="826483">
                <a:tc>
                  <a:txBody>
                    <a:bodyPr/>
                    <a:lstStyle/>
                    <a:p>
                      <a:pPr marL="192024" algn="l" fontAlgn="t">
                        <a:spcBef>
                          <a:spcPts val="700"/>
                        </a:spcBef>
                        <a:spcAft>
                          <a:spcPts val="0"/>
                        </a:spcAft>
                      </a:pPr>
                      <a:r>
                        <a:rPr lang="en-US" sz="900" b="0" i="0" u="none" strike="noStrike" spc="-25" dirty="0">
                          <a:effectLst/>
                          <a:latin typeface="Times New Roman" panose="02020603050405020304" pitchFamily="18" charset="0"/>
                          <a:ea typeface="Times New Roman" panose="02020603050405020304" pitchFamily="18" charset="0"/>
                          <a:cs typeface="Mangal" panose="02040503050203030202" pitchFamily="18" charset="0"/>
                        </a:rPr>
                        <a:t>2.</a:t>
                      </a: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82296" algn="ctr" fontAlgn="t">
                        <a:spcBef>
                          <a:spcPts val="700"/>
                        </a:spcBef>
                        <a:spcAft>
                          <a:spcPts val="0"/>
                        </a:spcAft>
                        <a:tabLst>
                          <a:tab pos="687705" algn="l"/>
                          <a:tab pos="892175" algn="l"/>
                        </a:tabLst>
                      </a:pPr>
                      <a:r>
                        <a:rPr lang="en-US" sz="1000" b="0" i="0" u="none" strike="noStrike" dirty="0">
                          <a:effectLst/>
                          <a:latin typeface="Arial" panose="020B0604020202020204" pitchFamily="34" charset="0"/>
                        </a:rPr>
                        <a:t>An Application of Reinforced Learning-Based Dynamic Pricing for Improvement of Ridesharing Platform Service in Seoul</a:t>
                      </a: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700"/>
                        </a:spcBef>
                        <a:spcAft>
                          <a:spcPts val="0"/>
                        </a:spcAft>
                      </a:pPr>
                      <a:r>
                        <a:rPr lang="en-IN" sz="900" dirty="0"/>
                        <a:t> </a:t>
                      </a:r>
                      <a:r>
                        <a:rPr lang="en-IN" sz="1000" dirty="0" err="1"/>
                        <a:t>Jaein</a:t>
                      </a:r>
                      <a:r>
                        <a:rPr lang="en-IN" sz="1000" dirty="0"/>
                        <a:t> </a:t>
                      </a:r>
                      <a:r>
                        <a:rPr lang="en-IN" sz="1000" dirty="0" err="1"/>
                        <a:t>Song,Yun</a:t>
                      </a:r>
                      <a:r>
                        <a:rPr lang="en-IN" sz="1000" dirty="0"/>
                        <a:t> Ji </a:t>
                      </a:r>
                      <a:r>
                        <a:rPr lang="en-IN" sz="1000" dirty="0" err="1"/>
                        <a:t>Cho,Min</a:t>
                      </a:r>
                      <a:r>
                        <a:rPr lang="en-IN" sz="1000" dirty="0"/>
                        <a:t> </a:t>
                      </a:r>
                      <a:r>
                        <a:rPr lang="en-IN" sz="1000" dirty="0" err="1"/>
                        <a:t>Hee</a:t>
                      </a:r>
                      <a:r>
                        <a:rPr lang="en-IN" sz="1000" dirty="0"/>
                        <a:t> </a:t>
                      </a:r>
                      <a:r>
                        <a:rPr lang="en-IN" sz="1000" dirty="0" err="1"/>
                        <a:t>Kang,Kee</a:t>
                      </a:r>
                      <a:r>
                        <a:rPr lang="en-IN" sz="1000" dirty="0"/>
                        <a:t> Yeon Hwang  </a:t>
                      </a:r>
                      <a:endParaRPr lang="en-US" sz="10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0" marR="82296" algn="ctr" fontAlgn="t">
                        <a:spcBef>
                          <a:spcPts val="700"/>
                        </a:spcBef>
                        <a:spcAft>
                          <a:spcPts val="0"/>
                        </a:spcAft>
                      </a:pPr>
                      <a:r>
                        <a:rPr lang="en-US" sz="10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The study employed reinforcement learning (RL) to determine optimal surge pricing for ridesharing services. </a:t>
                      </a:r>
                      <a:endParaRPr lang="en-US" sz="10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7472" marR="73152" indent="-347472" algn="ctr" fontAlgn="t">
                        <a:spcBef>
                          <a:spcPts val="700"/>
                        </a:spcBef>
                        <a:spcAft>
                          <a:spcPts val="0"/>
                        </a:spcAft>
                        <a:tabLst>
                          <a:tab pos="457200" algn="l"/>
                        </a:tabLst>
                      </a:pPr>
                      <a:r>
                        <a:rPr lang="en-US" sz="1000" b="0" i="0" u="none" strike="noStrike" dirty="0">
                          <a:effectLst/>
                          <a:latin typeface="Arial" panose="020B0604020202020204" pitchFamily="34" charset="0"/>
                        </a:rPr>
                        <a:t>The study identifies a lack of research in addressing the regional equity problem in ridesharing services, particularly in marginalized or low-demand areas during late-night hours.</a:t>
                      </a: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5365830"/>
                  </a:ext>
                </a:extLst>
              </a:tr>
              <a:tr h="1103653">
                <a:tc>
                  <a:txBody>
                    <a:bodyPr/>
                    <a:lstStyle/>
                    <a:p>
                      <a:pPr marL="192024" algn="l" fontAlgn="t">
                        <a:spcBef>
                          <a:spcPts val="700"/>
                        </a:spcBef>
                        <a:spcAft>
                          <a:spcPts val="0"/>
                        </a:spcAft>
                      </a:pPr>
                      <a:r>
                        <a:rPr lang="en-US" sz="900" b="0" i="0" u="none" strike="noStrike" spc="-25">
                          <a:effectLst/>
                          <a:latin typeface="Times New Roman" panose="02020603050405020304" pitchFamily="18" charset="0"/>
                          <a:ea typeface="Times New Roman" panose="02020603050405020304" pitchFamily="18" charset="0"/>
                          <a:cs typeface="Mangal" panose="02040503050203030202" pitchFamily="18" charset="0"/>
                        </a:rPr>
                        <a:t>3.</a:t>
                      </a:r>
                      <a:endParaRPr lang="en-US" sz="1400" b="0" i="0" u="none" strike="noStrike">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700"/>
                        </a:spcBef>
                        <a:spcAft>
                          <a:spcPts val="0"/>
                        </a:spcAft>
                      </a:pPr>
                      <a:r>
                        <a:rPr lang="en-US" sz="1000" dirty="0"/>
                        <a:t>Demand Prediction for Ride-Sharing Services</a:t>
                      </a:r>
                      <a:endParaRPr lang="en-IN" sz="10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0" marR="310896" algn="ctr" fontAlgn="t">
                        <a:lnSpc>
                          <a:spcPct val="98000"/>
                        </a:lnSpc>
                        <a:spcBef>
                          <a:spcPts val="715"/>
                        </a:spcBef>
                        <a:spcAft>
                          <a:spcPts val="0"/>
                        </a:spcAft>
                      </a:pPr>
                      <a:r>
                        <a:rPr lang="en-IN" sz="1000" dirty="0"/>
                        <a:t>Chen, Y., et al.</a:t>
                      </a:r>
                      <a:endParaRPr lang="en-US" sz="10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R="82296" algn="ctr" fontAlgn="t">
                        <a:lnSpc>
                          <a:spcPct val="98000"/>
                        </a:lnSpc>
                        <a:spcBef>
                          <a:spcPts val="715"/>
                        </a:spcBef>
                        <a:spcAft>
                          <a:spcPts val="0"/>
                        </a:spcAft>
                        <a:tabLst>
                          <a:tab pos="269875" algn="l"/>
                        </a:tabLst>
                      </a:pPr>
                      <a:r>
                        <a:rPr lang="en-US" sz="1000" dirty="0"/>
                        <a:t>The paper reviews various dynamic pricing algorithms, analyzing their effectiveness in optimizing revenue through real-time fare adjustments based on demand and supply. It includes case studies of implemented models in existing ride-sharing platforms.</a:t>
                      </a:r>
                      <a:endParaRPr lang="en-IN" sz="10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7472" marR="82296" indent="-347472" algn="ctr" fontAlgn="t">
                        <a:spcBef>
                          <a:spcPts val="700"/>
                        </a:spcBef>
                        <a:spcAft>
                          <a:spcPts val="0"/>
                        </a:spcAft>
                        <a:tabLst>
                          <a:tab pos="457200" algn="l"/>
                        </a:tabLst>
                      </a:pPr>
                      <a:r>
                        <a:rPr lang="en-US" sz="1000" dirty="0"/>
                        <a:t>Limited exploration of user acceptance and transparency issues related to dynamic pricing</a:t>
                      </a:r>
                      <a:endParaRPr lang="en-US" sz="1000" b="0" i="0" u="none" strike="noStrike" dirty="0">
                        <a:effectLst/>
                        <a:latin typeface="Arial" panose="020B0604020202020204" pitchFamily="34" charset="0"/>
                      </a:endParaRPr>
                    </a:p>
                    <a:p>
                      <a:pPr marL="91440" algn="ctr" fontAlgn="t">
                        <a:spcBef>
                          <a:spcPts val="555"/>
                        </a:spcBef>
                        <a:spcAft>
                          <a:spcPts val="0"/>
                        </a:spcAft>
                      </a:pPr>
                      <a:r>
                        <a:rPr lang="en-US" sz="900" dirty="0"/>
                        <a:t>.</a:t>
                      </a:r>
                      <a:r>
                        <a:rPr lang="en-US" sz="900" b="0" i="0" u="none" strike="noStrike"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7492976"/>
                  </a:ext>
                </a:extLst>
              </a:tr>
              <a:tr h="1122674">
                <a:tc>
                  <a:txBody>
                    <a:bodyPr/>
                    <a:lstStyle/>
                    <a:p>
                      <a:pPr marL="192024" algn="l" fontAlgn="t">
                        <a:spcBef>
                          <a:spcPts val="700"/>
                        </a:spcBef>
                        <a:spcAft>
                          <a:spcPts val="0"/>
                        </a:spcAft>
                      </a:pPr>
                      <a:r>
                        <a:rPr lang="en-US" sz="900" b="0" i="0" u="none" strike="noStrike" spc="-25">
                          <a:effectLst/>
                          <a:latin typeface="Times New Roman" panose="02020603050405020304" pitchFamily="18" charset="0"/>
                          <a:ea typeface="Times New Roman" panose="02020603050405020304" pitchFamily="18" charset="0"/>
                          <a:cs typeface="Mangal" panose="02040503050203030202" pitchFamily="18" charset="0"/>
                        </a:rPr>
                        <a:t>4</a:t>
                      </a:r>
                      <a:endParaRPr lang="en-US" sz="1400" b="0" i="0" u="none" strike="noStrike">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700"/>
                        </a:spcBef>
                        <a:spcAft>
                          <a:spcPts val="0"/>
                        </a:spcAft>
                      </a:pPr>
                      <a:endParaRPr lang="en-IN" sz="9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0" marR="310896" algn="ctr" fontAlgn="t">
                        <a:lnSpc>
                          <a:spcPct val="98000"/>
                        </a:lnSpc>
                        <a:spcBef>
                          <a:spcPts val="715"/>
                        </a:spcBef>
                        <a:spcAft>
                          <a:spcPts val="0"/>
                        </a:spcAft>
                      </a:pP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0" marR="82296" algn="ctr" fontAlgn="t">
                        <a:lnSpc>
                          <a:spcPct val="98000"/>
                        </a:lnSpc>
                        <a:spcBef>
                          <a:spcPts val="715"/>
                        </a:spcBef>
                        <a:spcAft>
                          <a:spcPts val="0"/>
                        </a:spcAft>
                        <a:tabLst>
                          <a:tab pos="269875" algn="l"/>
                        </a:tabLst>
                      </a:pP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0" marR="82296" algn="ctr" fontAlgn="t">
                        <a:spcBef>
                          <a:spcPts val="700"/>
                        </a:spcBef>
                        <a:spcAft>
                          <a:spcPts val="0"/>
                        </a:spcAft>
                      </a:pPr>
                      <a:endParaRPr lang="en-IN" sz="9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2927114"/>
                  </a:ext>
                </a:extLst>
              </a:tr>
              <a:tr h="731376">
                <a:tc>
                  <a:txBody>
                    <a:bodyPr/>
                    <a:lstStyle/>
                    <a:p>
                      <a:pPr marL="192024" algn="l" fontAlgn="t">
                        <a:spcBef>
                          <a:spcPts val="700"/>
                        </a:spcBef>
                        <a:spcAft>
                          <a:spcPts val="0"/>
                        </a:spcAft>
                      </a:pPr>
                      <a:r>
                        <a:rPr lang="en-US" sz="900" b="0" i="0" u="none" strike="noStrike" spc="-25">
                          <a:effectLst/>
                          <a:latin typeface="Times New Roman" panose="02020603050405020304" pitchFamily="18" charset="0"/>
                          <a:ea typeface="Times New Roman" panose="02020603050405020304" pitchFamily="18" charset="0"/>
                          <a:cs typeface="Mangal" panose="02040503050203030202" pitchFamily="18" charset="0"/>
                        </a:rPr>
                        <a:t>5</a:t>
                      </a:r>
                      <a:endParaRPr lang="en-US" sz="1400" b="0" i="0" u="none" strike="noStrike">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700"/>
                        </a:spcBef>
                        <a:spcAft>
                          <a:spcPts val="0"/>
                        </a:spcAft>
                      </a:pPr>
                      <a:endParaRPr lang="en-IN" sz="9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0" marR="310896" algn="ctr" fontAlgn="t">
                        <a:lnSpc>
                          <a:spcPct val="98000"/>
                        </a:lnSpc>
                        <a:spcBef>
                          <a:spcPts val="715"/>
                        </a:spcBef>
                        <a:spcAft>
                          <a:spcPts val="0"/>
                        </a:spcAft>
                      </a:pP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82296" indent="0" algn="ctr" fontAlgn="t">
                        <a:lnSpc>
                          <a:spcPct val="98000"/>
                        </a:lnSpc>
                        <a:spcBef>
                          <a:spcPts val="715"/>
                        </a:spcBef>
                        <a:spcAft>
                          <a:spcPts val="0"/>
                        </a:spcAft>
                        <a:buClrTx/>
                        <a:buSzPts val="1200"/>
                        <a:buFont typeface="Times New Roman" panose="02020603050405020304" pitchFamily="18" charset="0"/>
                        <a:buNone/>
                        <a:tabLst>
                          <a:tab pos="269875" algn="l"/>
                        </a:tabLst>
                      </a:pPr>
                      <a:endParaRPr lang="en-US" sz="9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0" marR="82296" algn="l" fontAlgn="t">
                        <a:spcBef>
                          <a:spcPts val="700"/>
                        </a:spcBef>
                        <a:spcAft>
                          <a:spcPts val="0"/>
                        </a:spcAft>
                      </a:pPr>
                      <a:endParaRPr lang="en-US" sz="1400" b="0" i="0" u="none" strike="noStrike" dirty="0">
                        <a:effectLst/>
                        <a:latin typeface="Arial" panose="020B0604020202020204" pitchFamily="34" charset="0"/>
                      </a:endParaRPr>
                    </a:p>
                  </a:txBody>
                  <a:tcPr marL="7536" marR="7536" marT="75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547519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3030" y="196639"/>
            <a:ext cx="8229600" cy="639762"/>
          </a:xfrm>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Proposed System</a:t>
            </a:r>
            <a:endParaRPr lang="en-IN" altLang="en-US" b="1" dirty="0"/>
          </a:p>
        </p:txBody>
      </p:sp>
      <p:sp>
        <p:nvSpPr>
          <p:cNvPr id="5" name="Rectangle 4">
            <a:extLst>
              <a:ext uri="{FF2B5EF4-FFF2-40B4-BE49-F238E27FC236}">
                <a16:creationId xmlns:a16="http://schemas.microsoft.com/office/drawing/2014/main" id="{B447DF2F-7589-846C-1902-C15F5DDFAC80}"/>
              </a:ext>
            </a:extLst>
          </p:cNvPr>
          <p:cNvSpPr/>
          <p:nvPr/>
        </p:nvSpPr>
        <p:spPr>
          <a:xfrm>
            <a:off x="8392057"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10</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28" name="Title 1">
            <a:extLst>
              <a:ext uri="{FF2B5EF4-FFF2-40B4-BE49-F238E27FC236}">
                <a16:creationId xmlns:a16="http://schemas.microsoft.com/office/drawing/2014/main" id="{722000B0-B433-ED2C-2AD8-E8E1BAD91A1F}"/>
              </a:ext>
            </a:extLst>
          </p:cNvPr>
          <p:cNvSpPr txBox="1">
            <a:spLocks/>
          </p:cNvSpPr>
          <p:nvPr/>
        </p:nvSpPr>
        <p:spPr>
          <a:xfrm>
            <a:off x="0" y="5562600"/>
            <a:ext cx="9144000" cy="33465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solidFill>
                  <a:schemeClr val="tx1"/>
                </a:solidFill>
                <a:latin typeface="Times New Roman" panose="02020603050405020304" pitchFamily="18" charset="0"/>
                <a:cs typeface="Times New Roman" panose="02020603050405020304" pitchFamily="18" charset="0"/>
              </a:rPr>
              <a:t>Fig. 1: Block Diagram</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7FECFE-2D39-7CF4-269D-31777CCD9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1631"/>
            <a:ext cx="7391400" cy="3987685"/>
          </a:xfrm>
          <a:prstGeom prst="rect">
            <a:avLst/>
          </a:prstGeom>
        </p:spPr>
      </p:pic>
    </p:spTree>
    <p:extLst>
      <p:ext uri="{BB962C8B-B14F-4D97-AF65-F5344CB8AC3E}">
        <p14:creationId xmlns:p14="http://schemas.microsoft.com/office/powerpoint/2010/main" val="3084860293"/>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2704</TotalTime>
  <Words>1465</Words>
  <Application>Microsoft Office PowerPoint</Application>
  <PresentationFormat>Letter Paper (8.5x11 in)</PresentationFormat>
  <Paragraphs>153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Söhne</vt:lpstr>
      <vt:lpstr>Times</vt:lpstr>
      <vt:lpstr>Times New Roman</vt:lpstr>
      <vt:lpstr>Wingdings</vt:lpstr>
      <vt:lpstr>Theme1</vt:lpstr>
      <vt:lpstr> Dynamic Pricing For Online  Portal</vt:lpstr>
      <vt:lpstr>Contents</vt:lpstr>
      <vt:lpstr>Abstract</vt:lpstr>
      <vt:lpstr>Introduction</vt:lpstr>
      <vt:lpstr>Introduction</vt:lpstr>
      <vt:lpstr>Introduction</vt:lpstr>
      <vt:lpstr>Introduction</vt:lpstr>
      <vt:lpstr>Literature Review</vt:lpstr>
      <vt:lpstr>Proposed System</vt:lpstr>
      <vt:lpstr>Proposed System</vt:lpstr>
      <vt:lpstr>Implementation</vt:lpstr>
      <vt:lpstr>Implementation</vt:lpstr>
      <vt:lpstr>PowerPoint Presentation</vt:lpstr>
      <vt:lpstr>PowerPoint Presentation</vt:lpstr>
      <vt:lpstr>Conclusion and Future Work</vt:lpstr>
      <vt:lpstr>Conclusion and Future Work</vt:lpstr>
      <vt:lpstr>Conclusion and Future Work</vt:lpstr>
      <vt:lpstr>References</vt:lpstr>
      <vt:lpstr>Thank You !!!</vt:lpstr>
      <vt:lpstr>Q &amp; A</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ved singh</cp:lastModifiedBy>
  <cp:revision>337</cp:revision>
  <dcterms:created xsi:type="dcterms:W3CDTF">2009-10-13T20:39:54Z</dcterms:created>
  <dcterms:modified xsi:type="dcterms:W3CDTF">2024-10-21T05:54:04Z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FC0CC7DF1BCE4E4B8241BC32BB672CEF</vt:lpwstr>
  </property>
  <property fmtid="{D5CDD505-2E9C-101B-9397-08002B2CF9AE}" pid="3" name="KSOProductBuildVer">
    <vt:lpwstr>1033-11.2.0.10323</vt:lpwstr>
  </property>
</Properties>
</file>