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9" r:id="rId2"/>
    <p:sldId id="355" r:id="rId3"/>
    <p:sldId id="257" r:id="rId4"/>
    <p:sldId id="352" r:id="rId5"/>
    <p:sldId id="356" r:id="rId6"/>
    <p:sldId id="353" r:id="rId7"/>
    <p:sldId id="357" r:id="rId8"/>
    <p:sldId id="350" r:id="rId9"/>
    <p:sldId id="354" r:id="rId10"/>
    <p:sldId id="358" r:id="rId11"/>
    <p:sldId id="359" r:id="rId12"/>
    <p:sldId id="3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F0000"/>
    <a:srgbClr val="0070C0"/>
    <a:srgbClr val="8DA2E7"/>
    <a:srgbClr val="A0B8D4"/>
    <a:srgbClr val="9F591F"/>
    <a:srgbClr val="2E5A90"/>
    <a:srgbClr val="1E2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6734A-94D2-4EE1-A3BC-460D23683B4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6E4A1-0A0C-4C99-AB48-B490E7A120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2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474A257-3573-49D0-8B14-4E498DC136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B96451E-0B69-4239-93E9-63EDFCAD8C03}" type="slidenum">
              <a:rPr lang="fr-FR" altLang="fr-FR"/>
              <a:pPr/>
              <a:t>1</a:t>
            </a:fld>
            <a:endParaRPr lang="fr-FR" altLang="fr-FR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2A9B5EA-BE1E-4A6F-AB9C-1CF3A64959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BDE55FE-9C65-4F13-BE11-BA60A12AB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C5AE1-EA59-4ECE-A29C-9EB3AE195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C52AFB-39DE-4202-AE78-5F7B3A7E9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99C51F-C8CE-4B00-BBDD-DD9A1DBE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0869-43F9-4B39-9EA5-01F4CBCB698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819955-E0C7-42D8-8A09-A0837A6A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BDC897-5407-4B7E-B782-3289EA8C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23D2-2ECF-456B-A3C5-9739E8A9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D1F85-2809-4210-A0D4-E7D70606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261A2E-6687-4108-9FB1-7760DD8BC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3633E-D550-44F9-8778-AAC3168F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0869-43F9-4B39-9EA5-01F4CBCB698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38B7B6-C4DD-49CB-9C64-06AB38F8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D2AA1D-77F6-4855-B688-62F472B7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23D2-2ECF-456B-A3C5-9739E8A9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9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E3E2EF-1DEC-4B51-BD25-760E51829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52AC17-6D91-475A-AD2C-6C2F154B0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CF78FB-3AD7-4784-B664-A6F32447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0869-43F9-4B39-9EA5-01F4CBCB698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D13E1B-C64A-476F-8545-DA47D319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A67DF1-F1D3-46EB-A740-2C0D89A7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23D2-2ECF-456B-A3C5-9739E8A9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2">
            <a:extLst>
              <a:ext uri="{FF2B5EF4-FFF2-40B4-BE49-F238E27FC236}">
                <a16:creationId xmlns:a16="http://schemas.microsoft.com/office/drawing/2014/main" id="{096DC023-ADAF-43D9-A817-E3727EF732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73768" y="2781301"/>
            <a:ext cx="8691033" cy="1800225"/>
          </a:xfrm>
          <a:prstGeom prst="flowChartAlternateProcess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>
            <a:prstShdw prst="shdw17" dist="17961" dir="13500000">
              <a:srgbClr val="6C89DA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fr-FR" altLang="fr-FR" sz="1800"/>
          </a:p>
        </p:txBody>
      </p:sp>
      <p:pic>
        <p:nvPicPr>
          <p:cNvPr id="3" name="Picture 51">
            <a:extLst>
              <a:ext uri="{FF2B5EF4-FFF2-40B4-BE49-F238E27FC236}">
                <a16:creationId xmlns:a16="http://schemas.microsoft.com/office/drawing/2014/main" id="{62D32C1F-C479-4942-B035-1414F2AB02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1" y="2420938"/>
            <a:ext cx="3071284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3">
            <a:extLst>
              <a:ext uri="{FF2B5EF4-FFF2-40B4-BE49-F238E27FC236}">
                <a16:creationId xmlns:a16="http://schemas.microsoft.com/office/drawing/2014/main" id="{887C4E66-A710-49B5-9D55-E7DBDEF0B8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65100"/>
            <a:ext cx="12192000" cy="7175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C1D6FF"/>
              </a:gs>
              <a:gs pos="100000">
                <a:srgbClr val="FFFFFF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fr-FR" altLang="fr-FR" sz="1800"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3A7CA3-A5A0-4C17-A47A-3D0F7AC079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25413"/>
            <a:ext cx="1399117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18CE5E9-65CF-4BC5-8B2E-242DA4D7AA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49284" y="6407150"/>
            <a:ext cx="2540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99799F4A-DD52-47A2-B5E9-DA2517C8A869}" type="slidenum">
              <a:rPr lang="fr-FR" altLang="fr-FR" sz="1600"/>
              <a:pPr algn="ctr" eaLnBrk="1" hangingPunct="1"/>
              <a:t>‹N°›</a:t>
            </a:fld>
            <a:endParaRPr lang="fr-FR" altLang="fr-FR" sz="1600"/>
          </a:p>
        </p:txBody>
      </p:sp>
      <p:pic>
        <p:nvPicPr>
          <p:cNvPr id="7" name="Picture 17" descr="tri_logo">
            <a:extLst>
              <a:ext uri="{FF2B5EF4-FFF2-40B4-BE49-F238E27FC236}">
                <a16:creationId xmlns:a16="http://schemas.microsoft.com/office/drawing/2014/main" id="{03D1327E-0933-4B88-9E12-B521919755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00" y="92075"/>
            <a:ext cx="1117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53AD8982-25B0-4190-905A-2941EEAE57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26318" y="152400"/>
            <a:ext cx="5922433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5943600" algn="r"/>
              </a:tabLst>
              <a:defRPr/>
            </a:pPr>
            <a:r>
              <a:rPr lang="fr-FR" sz="1000" dirty="0">
                <a:solidFill>
                  <a:srgbClr val="1321A1"/>
                </a:solidFill>
                <a:latin typeface="Arial Unicode MS" pitchFamily="34" charset="-128"/>
                <a:ea typeface="Times New Roman" pitchFamily="18" charset="0"/>
                <a:cs typeface="Arial Unicode MS" pitchFamily="34" charset="-128"/>
              </a:rPr>
              <a:t>Ecole Nationale des Sciences Appliquées d’El Jadida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5943600" algn="r"/>
              </a:tabLst>
              <a:defRPr/>
            </a:pPr>
            <a:r>
              <a:rPr lang="fr-FR" sz="1000" dirty="0">
                <a:solidFill>
                  <a:srgbClr val="1321A1"/>
                </a:solidFill>
                <a:latin typeface="Arial Unicode MS" pitchFamily="34" charset="-128"/>
                <a:ea typeface="Times New Roman" pitchFamily="18" charset="0"/>
                <a:cs typeface="Arial Unicode MS" pitchFamily="34" charset="-128"/>
              </a:rPr>
              <a:t>Département  Télécommunications, Réseaux et Informatique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5943600" algn="r"/>
              </a:tabLst>
              <a:defRPr/>
            </a:pPr>
            <a:r>
              <a:rPr lang="fr-FR" sz="1000" dirty="0">
                <a:solidFill>
                  <a:srgbClr val="1321A1"/>
                </a:solidFill>
                <a:latin typeface="Arial Unicode MS" pitchFamily="34" charset="-128"/>
                <a:ea typeface="Times New Roman" pitchFamily="18" charset="0"/>
                <a:cs typeface="Arial Unicode MS" pitchFamily="34" charset="-128"/>
              </a:rPr>
              <a:t>Projets de fin d’année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5943600" algn="r"/>
              </a:tabLst>
              <a:defRPr/>
            </a:pPr>
            <a:r>
              <a:rPr lang="fr-FR" sz="1050" dirty="0">
                <a:solidFill>
                  <a:srgbClr val="1321A1"/>
                </a:solidFill>
                <a:latin typeface="Arial Unicode MS" pitchFamily="34" charset="-128"/>
                <a:ea typeface="Times New Roman" pitchFamily="18" charset="0"/>
                <a:cs typeface="Arial Unicode MS" pitchFamily="34" charset="-128"/>
              </a:rPr>
              <a:t>Année universitaire : 20…-20…</a:t>
            </a:r>
          </a:p>
        </p:txBody>
      </p:sp>
    </p:spTree>
    <p:extLst>
      <p:ext uri="{BB962C8B-B14F-4D97-AF65-F5344CB8AC3E}">
        <p14:creationId xmlns:p14="http://schemas.microsoft.com/office/powerpoint/2010/main" val="194658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09172-7CA7-4CF5-98D1-06435F79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5BE953-EE6C-4D82-89AC-B69165751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64BB3A-808D-45E5-98B7-C1379DE0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0869-43F9-4B39-9EA5-01F4CBCB698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3429FC-E923-4AB1-8F42-94D2E190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1C19-846D-499A-9F24-90E08E2D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23D2-2ECF-456B-A3C5-9739E8A9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0AD11-4763-401B-8E48-DC56580B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F2353C-1FB4-464F-9067-FFB4A99B3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84F0C-C86C-4D8C-A5AD-565DA7D3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0869-43F9-4B39-9EA5-01F4CBCB698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3F1148-E812-4593-BAB3-8B71053D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DE44D0-944D-4297-86F4-EFA8AB42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23D2-2ECF-456B-A3C5-9739E8A9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3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8E2DD-9B48-4C33-A6D7-3452A0A2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B9F612-A87C-4B24-856F-041ABD956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2DD54B-07F7-496B-BC94-A848C4B73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1806BA-BA3C-4B58-9B65-BB9EFA69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0869-43F9-4B39-9EA5-01F4CBCB698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86B70E-1638-4D8F-9A15-BA3941D2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61C349-89B8-4938-B196-53FC5B92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23D2-2ECF-456B-A3C5-9739E8A9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5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7C2D1A-A32F-4AFA-9EB8-C88C8C65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98CEBF-1566-4D43-A955-27D377927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5E76AF-7449-4400-A3A0-F31C91C49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138B5D-30B5-4AD9-A3B5-22914EFD8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95835B-FDD0-4AD6-8BD7-2EC4F41EA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436219-F77D-48BD-9A08-6829B918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0869-43F9-4B39-9EA5-01F4CBCB698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9C0B3A-5621-4E91-A2BA-82B5C614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4A0C2F-7AD5-4916-ADFD-0882F98A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23D2-2ECF-456B-A3C5-9739E8A9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2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9CDBA7-69D5-4A58-B494-3B28CC9A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14248C-8B17-462C-85A9-9DB43912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0869-43F9-4B39-9EA5-01F4CBCB698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05B962-710E-4EF0-91A9-95E3FB18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556EF5-A36B-42C2-8602-1FA33B56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23D2-2ECF-456B-A3C5-9739E8A9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0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DEB747-82EF-4CE9-A5FA-1842FBB7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0869-43F9-4B39-9EA5-01F4CBCB698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F91A61-3E9D-4CB6-99BD-A3AC8CDF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B96DB3-6534-4389-9068-99E490F6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23D2-2ECF-456B-A3C5-9739E8A9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7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F3170-C54A-4D30-A7BD-06C4F638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0E21A8-76E5-4965-94F1-A8A537FD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DBAE2B-96F9-4BDD-8D42-DFF3A8561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2D2727-9CA0-4455-9A9B-50C1C281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0869-43F9-4B39-9EA5-01F4CBCB698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E2DCB5-50DC-4AAF-B035-983AAD00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EB4BCA-7A77-44B5-946A-36F63A0C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23D2-2ECF-456B-A3C5-9739E8A9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9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AA1EBE-CDFE-44C8-AB10-3210E8B2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660537-4968-4059-9AB0-C8896C6BD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B9F7AE-E829-4BCE-BAF3-F3207D89B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F606DA-148A-44DF-994D-916A9914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0869-43F9-4B39-9EA5-01F4CBCB698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9C8786-4383-44D4-93B3-D28B265E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47D33F-DA3A-4EBB-93F6-A6CC90A5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23D2-2ECF-456B-A3C5-9739E8A9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7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E7DEC2-0079-47D4-A3D3-C1492BA4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EB724C-0F5A-4CED-B0ED-934EE3CDA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F5857E-7D14-4676-A2AA-588E540F1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40869-43F9-4B39-9EA5-01F4CBCB698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22BEDF-F415-45D7-81E6-D413EE45E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FBD8E1-F199-4730-897E-16819F5A9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023D2-2ECF-456B-A3C5-9739E8A9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3">
            <a:extLst>
              <a:ext uri="{FF2B5EF4-FFF2-40B4-BE49-F238E27FC236}">
                <a16:creationId xmlns:a16="http://schemas.microsoft.com/office/drawing/2014/main" id="{0C40FAF3-5E72-4374-A298-50B4021E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276" y="5149851"/>
            <a:ext cx="9102725" cy="9683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C1D6FF"/>
              </a:gs>
              <a:gs pos="100000">
                <a:srgbClr val="FFFFFF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fr-FR" altLang="fr-FR">
              <a:cs typeface="Arial" panose="020B0604020202020204" pitchFamily="34" charset="0"/>
            </a:endParaRPr>
          </a:p>
        </p:txBody>
      </p:sp>
      <p:sp>
        <p:nvSpPr>
          <p:cNvPr id="2069" name="Text Box 21">
            <a:extLst>
              <a:ext uri="{FF2B5EF4-FFF2-40B4-BE49-F238E27FC236}">
                <a16:creationId xmlns:a16="http://schemas.microsoft.com/office/drawing/2014/main" id="{F55E0A00-09FD-406E-9EC1-E2BB3E85F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25" y="1295400"/>
            <a:ext cx="6381750" cy="738188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400" b="1" dirty="0">
                <a:latin typeface="+mj-lt"/>
              </a:rPr>
              <a:t>Projet de Fin d’Année II</a:t>
            </a:r>
          </a:p>
          <a:p>
            <a:pPr algn="ctr">
              <a:defRPr/>
            </a:pPr>
            <a:r>
              <a:rPr lang="fr-FR" sz="1600" dirty="0">
                <a:latin typeface="+mj-lt"/>
              </a:rPr>
              <a:t>en</a:t>
            </a:r>
            <a:r>
              <a:rPr lang="fr-FR" b="1" dirty="0">
                <a:latin typeface="+mj-lt"/>
              </a:rPr>
              <a:t> Ingénierie informatique et technologies émergents</a:t>
            </a:r>
            <a:endParaRPr lang="fr-FR" dirty="0">
              <a:latin typeface="+mj-lt"/>
            </a:endParaRPr>
          </a:p>
        </p:txBody>
      </p:sp>
      <p:sp>
        <p:nvSpPr>
          <p:cNvPr id="4100" name="Text Box 28">
            <a:extLst>
              <a:ext uri="{FF2B5EF4-FFF2-40B4-BE49-F238E27FC236}">
                <a16:creationId xmlns:a16="http://schemas.microsoft.com/office/drawing/2014/main" id="{977D925F-3501-4E49-AEFE-9CE99E33A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4" y="5133975"/>
            <a:ext cx="35385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altLang="fr-FR" i="1" dirty="0">
                <a:cs typeface="Times New Roman" panose="02020603050405020304" pitchFamily="18" charset="0"/>
              </a:rPr>
              <a:t>réalisé par:</a:t>
            </a:r>
          </a:p>
          <a:p>
            <a:pPr eaLnBrk="1" hangingPunct="1"/>
            <a:r>
              <a:rPr lang="fr-FR" altLang="fr-FR" b="1" i="1" dirty="0">
                <a:solidFill>
                  <a:srgbClr val="1321A1"/>
                </a:solidFill>
                <a:cs typeface="Times New Roman" panose="02020603050405020304" pitchFamily="18" charset="0"/>
              </a:rPr>
              <a:t>Omar MAZER</a:t>
            </a:r>
          </a:p>
          <a:p>
            <a:pPr eaLnBrk="1" hangingPunct="1"/>
            <a:r>
              <a:rPr lang="fr-FR" altLang="fr-FR" b="1" i="1" dirty="0">
                <a:solidFill>
                  <a:srgbClr val="1321A1"/>
                </a:solidFill>
                <a:cs typeface="Times New Roman" panose="02020603050405020304" pitchFamily="18" charset="0"/>
              </a:rPr>
              <a:t>Omar LAHRACH</a:t>
            </a:r>
            <a:endParaRPr lang="en-US" altLang="fr-FR" b="1" i="1" dirty="0">
              <a:solidFill>
                <a:srgbClr val="1321A1"/>
              </a:solidFill>
              <a:cs typeface="Times New Roman" panose="02020603050405020304" pitchFamily="18" charset="0"/>
            </a:endParaRPr>
          </a:p>
        </p:txBody>
      </p:sp>
      <p:sp>
        <p:nvSpPr>
          <p:cNvPr id="4101" name="Text Box 30">
            <a:extLst>
              <a:ext uri="{FF2B5EF4-FFF2-40B4-BE49-F238E27FC236}">
                <a16:creationId xmlns:a16="http://schemas.microsoft.com/office/drawing/2014/main" id="{50935127-84D6-48E9-B9E5-E4FC1CA25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133976"/>
            <a:ext cx="2895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fr-FR" altLang="fr-FR" i="1" dirty="0">
                <a:cs typeface="Times New Roman" panose="02020603050405020304" pitchFamily="18" charset="0"/>
              </a:rPr>
              <a:t>Sous l’encadrement du :</a:t>
            </a:r>
            <a:endParaRPr lang="fr-FR" altLang="fr-FR" sz="1600" i="1" dirty="0">
              <a:cs typeface="Times New Roman" panose="02020603050405020304" pitchFamily="18" charset="0"/>
            </a:endParaRPr>
          </a:p>
          <a:p>
            <a:pPr algn="r" eaLnBrk="1" hangingPunct="1"/>
            <a:r>
              <a:rPr lang="fr-FR" altLang="fr-FR" b="1" i="1" dirty="0">
                <a:solidFill>
                  <a:srgbClr val="1321A1"/>
                </a:solidFill>
                <a:cs typeface="Times New Roman" panose="02020603050405020304" pitchFamily="18" charset="0"/>
              </a:rPr>
              <a:t>Prof. Mohamed BOUSMAH</a:t>
            </a:r>
            <a:r>
              <a:rPr lang="fr-FR" altLang="fr-FR" sz="2000" b="1" i="1" dirty="0">
                <a:solidFill>
                  <a:srgbClr val="1321A1"/>
                </a:solidFill>
                <a:cs typeface="Times New Roman" panose="02020603050405020304" pitchFamily="18" charset="0"/>
              </a:rPr>
              <a:t>	</a:t>
            </a:r>
            <a:r>
              <a:rPr lang="fr-FR" altLang="fr-FR" sz="1600" b="1" i="1" dirty="0">
                <a:solidFill>
                  <a:srgbClr val="1321A1"/>
                </a:solidFill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102" name="TextBox 3">
            <a:extLst>
              <a:ext uri="{FF2B5EF4-FFF2-40B4-BE49-F238E27FC236}">
                <a16:creationId xmlns:a16="http://schemas.microsoft.com/office/drawing/2014/main" id="{49DE4846-9926-4188-911E-39BC0B5F1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200400"/>
            <a:ext cx="562451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 sz="2600" b="1" dirty="0"/>
              <a:t>Conception et développement d’une application mobile Smart-Assurance</a:t>
            </a:r>
            <a:endParaRPr lang="fr-FR" altLang="fr-FR" sz="2600" dirty="0"/>
          </a:p>
        </p:txBody>
      </p:sp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32F2CA4-CD91-43CF-9EA6-D369A9983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153BEC79-87FB-47ED-8A37-A45C27CD0561}"/>
              </a:ext>
            </a:extLst>
          </p:cNvPr>
          <p:cNvSpPr/>
          <p:nvPr/>
        </p:nvSpPr>
        <p:spPr>
          <a:xfrm>
            <a:off x="3140767" y="0"/>
            <a:ext cx="2955234" cy="6858000"/>
          </a:xfrm>
          <a:prstGeom prst="triangle">
            <a:avLst>
              <a:gd name="adj" fmla="val 0"/>
            </a:avLst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28711-DEA6-4D81-99C5-DDA550E61B45}"/>
              </a:ext>
            </a:extLst>
          </p:cNvPr>
          <p:cNvSpPr/>
          <p:nvPr/>
        </p:nvSpPr>
        <p:spPr>
          <a:xfrm>
            <a:off x="0" y="0"/>
            <a:ext cx="3140765" cy="6858000"/>
          </a:xfrm>
          <a:prstGeom prst="rect">
            <a:avLst/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0751F2-BAFB-48E6-A71E-72BE6C17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15505"/>
            <a:ext cx="5022574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SOLUTION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761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D872109-4C17-4527-8604-16CEBB32F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634" y="455072"/>
            <a:ext cx="1486728" cy="14867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0A02736-EF72-4C65-9132-97C0F1613527}"/>
              </a:ext>
            </a:extLst>
          </p:cNvPr>
          <p:cNvSpPr txBox="1"/>
          <p:nvPr/>
        </p:nvSpPr>
        <p:spPr>
          <a:xfrm>
            <a:off x="5174972" y="2049567"/>
            <a:ext cx="184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CONSTAT MAROC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F09153D-7E96-4EA0-987B-A7AE61DE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34" y="3967388"/>
            <a:ext cx="2785329" cy="1863192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AB2242B3-9D3B-489D-A3F1-6F7ACDFCAF46}"/>
              </a:ext>
            </a:extLst>
          </p:cNvPr>
          <p:cNvSpPr/>
          <p:nvPr/>
        </p:nvSpPr>
        <p:spPr>
          <a:xfrm rot="6375095">
            <a:off x="5124097" y="2789566"/>
            <a:ext cx="896963" cy="566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685234D-EBB8-4317-818F-3F87A9D6A198}"/>
              </a:ext>
            </a:extLst>
          </p:cNvPr>
          <p:cNvSpPr/>
          <p:nvPr/>
        </p:nvSpPr>
        <p:spPr>
          <a:xfrm rot="4324667">
            <a:off x="6160866" y="2793622"/>
            <a:ext cx="896963" cy="566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917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32F2CA4-CD91-43CF-9EA6-D369A9983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153BEC79-87FB-47ED-8A37-A45C27CD0561}"/>
              </a:ext>
            </a:extLst>
          </p:cNvPr>
          <p:cNvSpPr/>
          <p:nvPr/>
        </p:nvSpPr>
        <p:spPr>
          <a:xfrm>
            <a:off x="3140767" y="0"/>
            <a:ext cx="2955234" cy="6858000"/>
          </a:xfrm>
          <a:prstGeom prst="triangle">
            <a:avLst>
              <a:gd name="adj" fmla="val 0"/>
            </a:avLst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28711-DEA6-4D81-99C5-DDA550E61B45}"/>
              </a:ext>
            </a:extLst>
          </p:cNvPr>
          <p:cNvSpPr/>
          <p:nvPr/>
        </p:nvSpPr>
        <p:spPr>
          <a:xfrm>
            <a:off x="0" y="0"/>
            <a:ext cx="3140765" cy="6858000"/>
          </a:xfrm>
          <a:prstGeom prst="rect">
            <a:avLst/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0751F2-BAFB-48E6-A71E-72BE6C17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15505"/>
            <a:ext cx="5022574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DEMO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52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9880F-1681-40B5-857F-7F6DDDAF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078" y="1162671"/>
            <a:ext cx="5257800" cy="1325563"/>
          </a:xfrm>
        </p:spPr>
        <p:txBody>
          <a:bodyPr>
            <a:normAutofit/>
          </a:bodyPr>
          <a:lstStyle/>
          <a:p>
            <a:r>
              <a:rPr lang="fr-FR" sz="4800" b="1" dirty="0">
                <a:solidFill>
                  <a:srgbClr val="FF0000"/>
                </a:solidFill>
                <a:ea typeface="Verdana" panose="020B0604030504040204" pitchFamily="34" charset="0"/>
              </a:rPr>
              <a:t>Plan</a:t>
            </a:r>
            <a:endParaRPr lang="en-US" sz="4800" b="1" dirty="0">
              <a:solidFill>
                <a:srgbClr val="FF0000"/>
              </a:solidFill>
              <a:ea typeface="Verdana" panose="020B060403050404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A4604B-6C77-4D72-8AA4-B6348A11B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7948" y="2967175"/>
            <a:ext cx="5893904" cy="260060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3600" dirty="0"/>
              <a:t>  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3600" dirty="0"/>
              <a:t>  Problématique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3600" dirty="0"/>
              <a:t>  Objectifs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3600" dirty="0"/>
              <a:t> 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3600" dirty="0"/>
              <a:t>  </a:t>
            </a:r>
            <a:r>
              <a:rPr lang="fr-FR" sz="3600" dirty="0" err="1"/>
              <a:t>Demo</a:t>
            </a:r>
            <a:endParaRPr lang="fr-FR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A4CE3-97E6-4F51-B34D-49A3C2DBCAB7}"/>
              </a:ext>
            </a:extLst>
          </p:cNvPr>
          <p:cNvSpPr/>
          <p:nvPr/>
        </p:nvSpPr>
        <p:spPr>
          <a:xfrm>
            <a:off x="0" y="0"/>
            <a:ext cx="3286539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1132CFF5-D084-431F-B1DD-F31673175E7A}"/>
              </a:ext>
            </a:extLst>
          </p:cNvPr>
          <p:cNvSpPr/>
          <p:nvPr/>
        </p:nvSpPr>
        <p:spPr>
          <a:xfrm rot="10800000">
            <a:off x="3286539" y="-1"/>
            <a:ext cx="2849218" cy="6857999"/>
          </a:xfrm>
          <a:prstGeom prst="triangle">
            <a:avLst>
              <a:gd name="adj" fmla="val 10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97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32F2CA4-CD91-43CF-9EA6-D369A9983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153BEC79-87FB-47ED-8A37-A45C27CD0561}"/>
              </a:ext>
            </a:extLst>
          </p:cNvPr>
          <p:cNvSpPr/>
          <p:nvPr/>
        </p:nvSpPr>
        <p:spPr>
          <a:xfrm>
            <a:off x="3140767" y="0"/>
            <a:ext cx="2955234" cy="6858000"/>
          </a:xfrm>
          <a:prstGeom prst="triangle">
            <a:avLst>
              <a:gd name="adj" fmla="val 0"/>
            </a:avLst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28711-DEA6-4D81-99C5-DDA550E61B45}"/>
              </a:ext>
            </a:extLst>
          </p:cNvPr>
          <p:cNvSpPr/>
          <p:nvPr/>
        </p:nvSpPr>
        <p:spPr>
          <a:xfrm>
            <a:off x="0" y="0"/>
            <a:ext cx="3140765" cy="6858000"/>
          </a:xfrm>
          <a:prstGeom prst="rect">
            <a:avLst/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0751F2-BAFB-48E6-A71E-72BE6C17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15505"/>
            <a:ext cx="5022574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INTRODUCTION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253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D21634F-63DF-44DA-B4B0-F21C46721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53" y="318052"/>
            <a:ext cx="4423775" cy="5930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008BF64-8CB3-4112-AE5B-9FC9404040E4}"/>
              </a:ext>
            </a:extLst>
          </p:cNvPr>
          <p:cNvSpPr txBox="1"/>
          <p:nvPr/>
        </p:nvSpPr>
        <p:spPr>
          <a:xfrm>
            <a:off x="7010400" y="1060174"/>
            <a:ext cx="4094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Constat à l’amiable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1EA736-C4B6-46A8-BE17-3FFC97D92EC3}"/>
              </a:ext>
            </a:extLst>
          </p:cNvPr>
          <p:cNvSpPr txBox="1"/>
          <p:nvPr/>
        </p:nvSpPr>
        <p:spPr>
          <a:xfrm>
            <a:off x="6838122" y="2305615"/>
            <a:ext cx="4423775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i="1" dirty="0">
                <a:solidFill>
                  <a:schemeClr val="bg2">
                    <a:lumMod val="25000"/>
                  </a:schemeClr>
                </a:solidFill>
              </a:rPr>
              <a:t>Un constat amiable automobile est un document formulaire à remplir juste après un accident de la route expliquant les circonstances de celui-ci, et qui sera utilisé par les assurances pour décider des responsabilités et des indemnisations. </a:t>
            </a:r>
          </a:p>
        </p:txBody>
      </p:sp>
    </p:spTree>
    <p:extLst>
      <p:ext uri="{BB962C8B-B14F-4D97-AF65-F5344CB8AC3E}">
        <p14:creationId xmlns:p14="http://schemas.microsoft.com/office/powerpoint/2010/main" val="27006503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32F2CA4-CD91-43CF-9EA6-D369A9983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153BEC79-87FB-47ED-8A37-A45C27CD0561}"/>
              </a:ext>
            </a:extLst>
          </p:cNvPr>
          <p:cNvSpPr/>
          <p:nvPr/>
        </p:nvSpPr>
        <p:spPr>
          <a:xfrm>
            <a:off x="3140767" y="0"/>
            <a:ext cx="2955234" cy="6858000"/>
          </a:xfrm>
          <a:prstGeom prst="triangle">
            <a:avLst>
              <a:gd name="adj" fmla="val 0"/>
            </a:avLst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28711-DEA6-4D81-99C5-DDA550E61B45}"/>
              </a:ext>
            </a:extLst>
          </p:cNvPr>
          <p:cNvSpPr/>
          <p:nvPr/>
        </p:nvSpPr>
        <p:spPr>
          <a:xfrm>
            <a:off x="0" y="0"/>
            <a:ext cx="3140765" cy="6858000"/>
          </a:xfrm>
          <a:prstGeom prst="rect">
            <a:avLst/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0751F2-BAFB-48E6-A71E-72BE6C17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15505"/>
            <a:ext cx="5022574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PROBLEMATIQUE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92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28EFB9C9-6379-4C6D-AF18-859755B05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98F5DB2-5EC6-4C75-9181-7DA11CCEBB39}"/>
              </a:ext>
            </a:extLst>
          </p:cNvPr>
          <p:cNvSpPr txBox="1"/>
          <p:nvPr/>
        </p:nvSpPr>
        <p:spPr>
          <a:xfrm>
            <a:off x="291548" y="940905"/>
            <a:ext cx="55526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</a:rPr>
              <a:t>EN DEHORS LES ZONES URBAINES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9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32F2CA4-CD91-43CF-9EA6-D369A9983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153BEC79-87FB-47ED-8A37-A45C27CD0561}"/>
              </a:ext>
            </a:extLst>
          </p:cNvPr>
          <p:cNvSpPr/>
          <p:nvPr/>
        </p:nvSpPr>
        <p:spPr>
          <a:xfrm>
            <a:off x="3140767" y="0"/>
            <a:ext cx="2955234" cy="6858000"/>
          </a:xfrm>
          <a:prstGeom prst="triangle">
            <a:avLst>
              <a:gd name="adj" fmla="val 0"/>
            </a:avLst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28711-DEA6-4D81-99C5-DDA550E61B45}"/>
              </a:ext>
            </a:extLst>
          </p:cNvPr>
          <p:cNvSpPr/>
          <p:nvPr/>
        </p:nvSpPr>
        <p:spPr>
          <a:xfrm>
            <a:off x="0" y="0"/>
            <a:ext cx="3140765" cy="6858000"/>
          </a:xfrm>
          <a:prstGeom prst="rect">
            <a:avLst/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0751F2-BAFB-48E6-A71E-72BE6C17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15505"/>
            <a:ext cx="5022574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OBJECTIFS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91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C6CA97C-D9B0-48C1-B34F-29D3C26A3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63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E02F0D9-F2B5-4B68-A98F-9F751C860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0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100</Words>
  <Application>Microsoft Office PowerPoint</Application>
  <PresentationFormat>Grand écran</PresentationFormat>
  <Paragraphs>24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Wingdings</vt:lpstr>
      <vt:lpstr>Thème Office</vt:lpstr>
      <vt:lpstr>Présentation PowerPoint</vt:lpstr>
      <vt:lpstr>Plan</vt:lpstr>
      <vt:lpstr>INTRODUCTION</vt:lpstr>
      <vt:lpstr>Présentation PowerPoint</vt:lpstr>
      <vt:lpstr>PROBLEMATIQUE</vt:lpstr>
      <vt:lpstr>Présentation PowerPoint</vt:lpstr>
      <vt:lpstr>OBJECTIFS</vt:lpstr>
      <vt:lpstr>Présentation PowerPoint</vt:lpstr>
      <vt:lpstr>Présentation PowerPoint</vt:lpstr>
      <vt:lpstr>SOLUTION</vt:lpstr>
      <vt:lpstr>Présentation PowerPoint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Omar Lahrach</dc:creator>
  <cp:lastModifiedBy>Omar Lahrach</cp:lastModifiedBy>
  <cp:revision>18</cp:revision>
  <dcterms:created xsi:type="dcterms:W3CDTF">2020-05-22T09:02:58Z</dcterms:created>
  <dcterms:modified xsi:type="dcterms:W3CDTF">2020-05-22T12:20:48Z</dcterms:modified>
</cp:coreProperties>
</file>