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0" r:id="rId5"/>
    <p:sldId id="292" r:id="rId6"/>
    <p:sldId id="293" r:id="rId7"/>
    <p:sldId id="294" r:id="rId8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CAE29A"/>
    <a:srgbClr val="9BC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84605" autoAdjust="0"/>
  </p:normalViewPr>
  <p:slideViewPr>
    <p:cSldViewPr snapToGrid="0">
      <p:cViewPr varScale="1">
        <p:scale>
          <a:sx n="93" d="100"/>
          <a:sy n="93" d="100"/>
        </p:scale>
        <p:origin x="12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3E03E3C3-0A1A-495F-A6A7-9FE5D1C8B97D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ג'/תשרי/תשפ"ג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6B668C69-0C3E-40A2-B4A0-B2C8B71D8E3A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477E32-B52A-4F54-8EF0-CBBAA56BAB0E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E000EEB-8338-48D7-8EE8-EE0082EF7602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EE000EEB-8338-48D7-8EE8-EE0082EF7602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4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EE000EEB-8338-48D7-8EE8-EE0082EF7602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9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EE000EEB-8338-48D7-8EE8-EE0082EF7602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6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EE000EEB-8338-48D7-8EE8-EE0082EF7602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9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2211387" y="1447800"/>
            <a:ext cx="8825658" cy="3329581"/>
          </a:xfrm>
        </p:spPr>
        <p:txBody>
          <a:bodyPr rtlCol="1" anchor="b"/>
          <a:lstStyle>
            <a:lvl1pPr algn="r" rtl="1">
              <a:defRPr sz="7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2211387" y="4777380"/>
            <a:ext cx="8825658" cy="861420"/>
          </a:xfrm>
        </p:spPr>
        <p:txBody>
          <a:bodyPr rtlCol="1" anchor="t"/>
          <a:lstStyle>
            <a:lvl1pPr marL="0" indent="0" algn="r" rtl="1">
              <a:buNone/>
              <a:defRPr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FDE7A09-32CC-49A4-8766-09C57C9C7023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8" y="4800587"/>
            <a:ext cx="8825657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211387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2211388" y="5367325"/>
            <a:ext cx="8825656" cy="493712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4AF856D-E1AC-4133-A70B-8D7FE2CB9E5D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7" y="1447800"/>
            <a:ext cx="8825659" cy="1981200"/>
          </a:xfrm>
        </p:spPr>
        <p:txBody>
          <a:bodyPr rtlCol="1"/>
          <a:lstStyle>
            <a:lvl1pPr algn="r" rtl="1">
              <a:defRPr sz="4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8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2211387" y="3657600"/>
            <a:ext cx="8825659" cy="23622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0AEABAF-9553-4156-93D4-69828BC1C09A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617884" y="1447800"/>
            <a:ext cx="7999315" cy="2323374"/>
          </a:xfrm>
        </p:spPr>
        <p:txBody>
          <a:bodyPr rtlCol="1"/>
          <a:lstStyle>
            <a:lvl1pPr algn="r" rtl="1">
              <a:defRPr sz="4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4" name="מציין מיקום טקסט 3"/>
          <p:cNvSpPr>
            <a:spLocks noGrp="1"/>
          </p:cNvSpPr>
          <p:nvPr>
            <p:ph type="body" sz="half" idx="13"/>
          </p:nvPr>
        </p:nvSpPr>
        <p:spPr>
          <a:xfrm flipH="1">
            <a:off x="2981951" y="3771174"/>
            <a:ext cx="7279649" cy="342174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lang="en-US" sz="1400" b="0" i="0" kern="1200" cap="small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10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2211387" y="4350657"/>
            <a:ext cx="8825659" cy="16764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1225ABC-9AB6-4F7D-B14A-0E40FB68B2F3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  <p:sp>
        <p:nvSpPr>
          <p:cNvPr id="9" name="תיבת טקסט 8"/>
          <p:cNvSpPr txBox="1"/>
          <p:nvPr/>
        </p:nvSpPr>
        <p:spPr>
          <a:xfrm flipH="1">
            <a:off x="10491793" y="971253"/>
            <a:ext cx="801912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algn="l" rtl="1"/>
            <a:r>
              <a:rPr lang="he-IL" noProof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3" name="תיבת טקסט 12"/>
          <p:cNvSpPr txBox="1"/>
          <p:nvPr/>
        </p:nvSpPr>
        <p:spPr>
          <a:xfrm flipH="1">
            <a:off x="2059598" y="2613787"/>
            <a:ext cx="801912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algn="l" rtl="1"/>
            <a:r>
              <a:rPr lang="he-IL" noProof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6" y="3124201"/>
            <a:ext cx="8825660" cy="1653180"/>
          </a:xfrm>
        </p:spPr>
        <p:txBody>
          <a:bodyPr rtlCol="1" anchor="b"/>
          <a:lstStyle>
            <a:lvl1pPr algn="r" rtl="1">
              <a:defRPr sz="40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211387" y="4777381"/>
            <a:ext cx="8825659" cy="860400"/>
          </a:xfrm>
        </p:spPr>
        <p:txBody>
          <a:bodyPr rtlCol="1" anchor="t"/>
          <a:lstStyle>
            <a:lvl1pPr marL="0" indent="0" algn="r" rtl="1">
              <a:buNone/>
              <a:defRPr sz="2000" cap="none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3BBC7B5-DBC1-44F3-8ECC-0AE2EBBFDA0C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 sz="42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8612187" y="1981200"/>
            <a:ext cx="2946866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16" name="מציין מיקום טקסט 3"/>
          <p:cNvSpPr>
            <a:spLocks noGrp="1"/>
          </p:cNvSpPr>
          <p:nvPr>
            <p:ph type="body" sz="half" idx="15"/>
          </p:nvPr>
        </p:nvSpPr>
        <p:spPr>
          <a:xfrm flipH="1">
            <a:off x="8612187" y="2667000"/>
            <a:ext cx="2927350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5372100" y="1981200"/>
            <a:ext cx="2936241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19" name="מציין מיקום טקסט 3"/>
          <p:cNvSpPr>
            <a:spLocks noGrp="1"/>
          </p:cNvSpPr>
          <p:nvPr>
            <p:ph type="body" sz="half" idx="16"/>
          </p:nvPr>
        </p:nvSpPr>
        <p:spPr>
          <a:xfrm flipH="1">
            <a:off x="5372100" y="2667000"/>
            <a:ext cx="2946794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14" name="מציין מיקום טקסט 4"/>
          <p:cNvSpPr>
            <a:spLocks noGrp="1"/>
          </p:cNvSpPr>
          <p:nvPr>
            <p:ph type="body" sz="quarter" idx="13"/>
          </p:nvPr>
        </p:nvSpPr>
        <p:spPr>
          <a:xfrm flipH="1">
            <a:off x="2135187" y="1981200"/>
            <a:ext cx="29321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20" name="מציין מיקום טקסט 3"/>
          <p:cNvSpPr>
            <a:spLocks noGrp="1"/>
          </p:cNvSpPr>
          <p:nvPr>
            <p:ph type="body" sz="half" idx="17"/>
          </p:nvPr>
        </p:nvSpPr>
        <p:spPr>
          <a:xfrm flipH="1">
            <a:off x="2135187" y="2667000"/>
            <a:ext cx="2932113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cxnSp>
        <p:nvCxnSpPr>
          <p:cNvPr id="17" name="מחבר ישר 16"/>
          <p:cNvCxnSpPr>
            <a:cxnSpLocks/>
          </p:cNvCxnSpPr>
          <p:nvPr/>
        </p:nvCxnSpPr>
        <p:spPr>
          <a:xfrm flipH="1">
            <a:off x="8465858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cxnSpLocks/>
          </p:cNvCxnSpPr>
          <p:nvPr/>
        </p:nvCxnSpPr>
        <p:spPr>
          <a:xfrm flipH="1">
            <a:off x="5229773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5E6904D-4DE5-47F1-8B41-524547A31C0E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ה עם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 sz="42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8599487" y="4250949"/>
            <a:ext cx="2940050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29" name="מציין מיקום של תמונה 2"/>
          <p:cNvSpPr>
            <a:spLocks noGrp="1" noChangeAspect="1"/>
          </p:cNvSpPr>
          <p:nvPr>
            <p:ph type="pic" idx="15"/>
          </p:nvPr>
        </p:nvSpPr>
        <p:spPr>
          <a:xfrm flipH="1">
            <a:off x="8599487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22" name="מציין מיקום טקסט 3"/>
          <p:cNvSpPr>
            <a:spLocks noGrp="1"/>
          </p:cNvSpPr>
          <p:nvPr>
            <p:ph type="body" sz="half" idx="18"/>
          </p:nvPr>
        </p:nvSpPr>
        <p:spPr>
          <a:xfrm flipH="1">
            <a:off x="8599487" y="4827211"/>
            <a:ext cx="2940050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5372100" y="4250949"/>
            <a:ext cx="2930525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0" name="מציין מיקום של תמונה 2"/>
          <p:cNvSpPr>
            <a:spLocks noGrp="1" noChangeAspect="1"/>
          </p:cNvSpPr>
          <p:nvPr>
            <p:ph type="pic" idx="21"/>
          </p:nvPr>
        </p:nvSpPr>
        <p:spPr>
          <a:xfrm flipH="1">
            <a:off x="5372101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23" name="מציין מיקום טקסט 3"/>
          <p:cNvSpPr>
            <a:spLocks noGrp="1"/>
          </p:cNvSpPr>
          <p:nvPr>
            <p:ph type="body" sz="half" idx="19"/>
          </p:nvPr>
        </p:nvSpPr>
        <p:spPr>
          <a:xfrm flipH="1">
            <a:off x="5369572" y="4827210"/>
            <a:ext cx="2934406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14" name="מציין מיקום טקסט 4"/>
          <p:cNvSpPr>
            <a:spLocks noGrp="1"/>
          </p:cNvSpPr>
          <p:nvPr>
            <p:ph type="body" sz="quarter" idx="13"/>
          </p:nvPr>
        </p:nvSpPr>
        <p:spPr>
          <a:xfrm flipH="1">
            <a:off x="2135187" y="4250949"/>
            <a:ext cx="29321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1" name="מציין מיקום של תמונה 2"/>
          <p:cNvSpPr>
            <a:spLocks noGrp="1" noChangeAspect="1"/>
          </p:cNvSpPr>
          <p:nvPr>
            <p:ph type="pic" idx="22"/>
          </p:nvPr>
        </p:nvSpPr>
        <p:spPr>
          <a:xfrm flipH="1">
            <a:off x="2135188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24" name="מציין מיקום טקסט 3"/>
          <p:cNvSpPr>
            <a:spLocks noGrp="1"/>
          </p:cNvSpPr>
          <p:nvPr>
            <p:ph type="body" sz="half" idx="20"/>
          </p:nvPr>
        </p:nvSpPr>
        <p:spPr>
          <a:xfrm flipH="1">
            <a:off x="2131428" y="4827208"/>
            <a:ext cx="2935997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cxnSp>
        <p:nvCxnSpPr>
          <p:cNvPr id="17" name="מחבר ישר 16"/>
          <p:cNvCxnSpPr>
            <a:cxnSpLocks/>
          </p:cNvCxnSpPr>
          <p:nvPr/>
        </p:nvCxnSpPr>
        <p:spPr>
          <a:xfrm flipH="1">
            <a:off x="8465858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cxnSpLocks/>
          </p:cNvCxnSpPr>
          <p:nvPr/>
        </p:nvCxnSpPr>
        <p:spPr>
          <a:xfrm flipH="1">
            <a:off x="5229773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2B792C5-8AAF-444A-84E9-BEDE4E0E9545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2142147" y="2052918"/>
            <a:ext cx="8946541" cy="4195481"/>
          </a:xfrm>
        </p:spPr>
        <p:txBody>
          <a:bodyPr vert="eaVert" rtlCol="1" anchor="t" anchorCtr="0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AE66579-6937-4CC0-A211-B96597F5D5BE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2135187" y="430213"/>
            <a:ext cx="1752601" cy="5826125"/>
          </a:xfrm>
        </p:spPr>
        <p:txBody>
          <a:bodyPr vert="vert270" rtlCol="1" anchor="b" anchorCtr="0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4116388" y="887414"/>
            <a:ext cx="7423149" cy="5368924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B408EE7-64D0-4AF4-9D38-E353D0569FF4}" type="datetime1">
              <a:rPr lang="he-IL" noProof="0" smtClean="0"/>
              <a:t>ג'/תשרי/תשפ"ג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2147" y="2052918"/>
            <a:ext cx="8946541" cy="419548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4DE6688-84AB-4BAE-9D7E-84CE41B8E10A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8" y="2861733"/>
            <a:ext cx="8825657" cy="1915647"/>
          </a:xfrm>
        </p:spPr>
        <p:txBody>
          <a:bodyPr rtlCol="1" anchor="b"/>
          <a:lstStyle>
            <a:lvl1pPr algn="r" rtl="1">
              <a:defRPr sz="40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211387" y="4777381"/>
            <a:ext cx="8825658" cy="860400"/>
          </a:xfrm>
        </p:spPr>
        <p:txBody>
          <a:bodyPr rtlCol="1" anchor="t"/>
          <a:lstStyle>
            <a:lvl1pPr marL="0" indent="0" algn="r" rtl="1">
              <a:buNone/>
              <a:defRPr sz="20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B315975-7856-46B4-89F9-813A830B7F16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692349" y="2060575"/>
            <a:ext cx="4396339" cy="4195763"/>
          </a:xfrm>
        </p:spPr>
        <p:txBody>
          <a:bodyPr rtlCol="1">
            <a:normAutofit/>
          </a:bodyPr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2141166" y="2056092"/>
            <a:ext cx="4396341" cy="4200245"/>
          </a:xfrm>
        </p:spPr>
        <p:txBody>
          <a:bodyPr rtlCol="1">
            <a:normAutofit/>
          </a:bodyPr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E7B7C9A-2370-4D17-9D8F-98ECBC714F0C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692349" y="1905000"/>
            <a:ext cx="4396338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692349" y="2514600"/>
            <a:ext cx="4396339" cy="3741738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2141166" y="1905000"/>
            <a:ext cx="4396339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2141166" y="2514600"/>
            <a:ext cx="4396339" cy="3741738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283705A-83DC-4A74-8F14-D361261CD7B0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7" name="מציין מיקום של תאריך 2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6EEFEE0B-52EB-436E-A58E-0C1DA915E468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5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תאריך 1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BB3C5FF-E673-496E-825C-6C4C54569CE9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635982" y="1447800"/>
            <a:ext cx="3401064" cy="1447800"/>
          </a:xfrm>
        </p:spPr>
        <p:txBody>
          <a:bodyPr rtlCol="1" anchor="b"/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211387" y="1447800"/>
            <a:ext cx="5195997" cy="4572000"/>
          </a:xfrm>
        </p:spPr>
        <p:txBody>
          <a:bodyPr rtlCol="1" anchor="ctr">
            <a:normAutofit/>
          </a:bodyPr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635983" y="3129280"/>
            <a:ext cx="3401063" cy="2895599"/>
          </a:xfrm>
        </p:spPr>
        <p:txBody>
          <a:bodyPr rtlCol="1"/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7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982A88D-B8B9-4724-A21F-ED4B2D075020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5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945187" y="1854192"/>
            <a:ext cx="5092906" cy="1574808"/>
          </a:xfrm>
        </p:spPr>
        <p:txBody>
          <a:bodyPr rtlCol="1" anchor="b">
            <a:normAutofit/>
          </a:bodyPr>
          <a:lstStyle>
            <a:lvl1pPr algn="r" rtl="1">
              <a:defRPr sz="36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42054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952067" y="3657600"/>
            <a:ext cx="5084979" cy="13716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1045762" y="1790701"/>
            <a:ext cx="990599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FB0596C-364C-448E-A507-B4EC98B4E044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 flipH="1">
            <a:off x="8154988" y="2669685"/>
            <a:ext cx="4037012" cy="418831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 flipH="1">
            <a:off x="10669588" y="2892347"/>
            <a:ext cx="1522412" cy="2365453"/>
          </a:xfrm>
          <a:prstGeom prst="rect">
            <a:avLst/>
          </a:prstGeom>
        </p:spPr>
      </p:pic>
      <p:sp>
        <p:nvSpPr>
          <p:cNvPr id="16" name="אליפסה 15"/>
          <p:cNvSpPr/>
          <p:nvPr/>
        </p:nvSpPr>
        <p:spPr>
          <a:xfrm flipH="1">
            <a:off x="76358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 flipH="1">
            <a:off x="2589201" y="0"/>
            <a:ext cx="1603387" cy="1141407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 flipH="1">
            <a:off x="2589254" y="6096000"/>
            <a:ext cx="993734" cy="762000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142147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rot="16200000" flipH="1">
            <a:off x="1045762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1" anchor="t"/>
          <a:lstStyle>
            <a:lvl1pPr algn="r" rtl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5FEB32E-D04A-4403-9406-951D29223424}" type="datetime1">
              <a:rPr lang="he-IL" noProof="0" smtClean="0"/>
              <a:t>ג'/תשרי/תשפ"ג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rot="16200000" flipH="1">
            <a:off x="-619368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001261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ctr" rtl="1">
              <a:defRPr sz="2800" b="0" i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20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8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6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>
            <a:extLst>
              <a:ext uri="{FF2B5EF4-FFF2-40B4-BE49-F238E27FC236}">
                <a16:creationId xmlns:a16="http://schemas.microsoft.com/office/drawing/2014/main" id="{45C665AF-CE8F-3347-5EE4-82AF5047AAE0}"/>
              </a:ext>
            </a:extLst>
          </p:cNvPr>
          <p:cNvSpPr/>
          <p:nvPr/>
        </p:nvSpPr>
        <p:spPr>
          <a:xfrm>
            <a:off x="5099874" y="2630261"/>
            <a:ext cx="3318454" cy="39163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80EAD74B-1297-F121-060A-D5F2E680C26F}"/>
              </a:ext>
            </a:extLst>
          </p:cNvPr>
          <p:cNvSpPr txBox="1">
            <a:spLocks/>
          </p:cNvSpPr>
          <p:nvPr/>
        </p:nvSpPr>
        <p:spPr>
          <a:xfrm flipH="1">
            <a:off x="2114436" y="190817"/>
            <a:ext cx="9149308" cy="853305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10000"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l" rtl="0"/>
            <a:r>
              <a:rPr lang="en-US" sz="4400" dirty="0"/>
              <a:t>Requirement Analysis by using User Story </a:t>
            </a:r>
            <a:endParaRPr lang="he-IL" sz="4400" dirty="0"/>
          </a:p>
          <a:p>
            <a:pPr algn="l" rtl="0"/>
            <a:endParaRPr lang="he-IL" dirty="0"/>
          </a:p>
        </p:txBody>
      </p:sp>
      <p:grpSp>
        <p:nvGrpSpPr>
          <p:cNvPr id="18" name="Google Shape;2836;p36">
            <a:extLst>
              <a:ext uri="{FF2B5EF4-FFF2-40B4-BE49-F238E27FC236}">
                <a16:creationId xmlns:a16="http://schemas.microsoft.com/office/drawing/2014/main" id="{887A8000-1336-9D57-AD63-68513BB9529F}"/>
              </a:ext>
            </a:extLst>
          </p:cNvPr>
          <p:cNvGrpSpPr/>
          <p:nvPr/>
        </p:nvGrpSpPr>
        <p:grpSpPr>
          <a:xfrm>
            <a:off x="5391117" y="2901993"/>
            <a:ext cx="3007903" cy="3347049"/>
            <a:chOff x="6514487" y="3355873"/>
            <a:chExt cx="1415050" cy="1367543"/>
          </a:xfrm>
        </p:grpSpPr>
        <p:sp>
          <p:nvSpPr>
            <p:cNvPr id="19" name="Google Shape;2837;p36">
              <a:extLst>
                <a:ext uri="{FF2B5EF4-FFF2-40B4-BE49-F238E27FC236}">
                  <a16:creationId xmlns:a16="http://schemas.microsoft.com/office/drawing/2014/main" id="{BA885DF1-9116-A7B0-731A-78E0FF4D67AF}"/>
                </a:ext>
              </a:extLst>
            </p:cNvPr>
            <p:cNvSpPr/>
            <p:nvPr/>
          </p:nvSpPr>
          <p:spPr>
            <a:xfrm>
              <a:off x="6514487" y="3355873"/>
              <a:ext cx="1232420" cy="205687"/>
            </a:xfrm>
            <a:custGeom>
              <a:avLst/>
              <a:gdLst/>
              <a:ahLst/>
              <a:cxnLst/>
              <a:rect l="l" t="t" r="r" b="b"/>
              <a:pathLst>
                <a:path w="19563" h="3265" extrusionOk="0">
                  <a:moveTo>
                    <a:pt x="1" y="3264"/>
                  </a:moveTo>
                  <a:lnTo>
                    <a:pt x="19562" y="3264"/>
                  </a:lnTo>
                  <a:lnTo>
                    <a:pt x="1956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User Story Card</a:t>
              </a:r>
              <a:endParaRPr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Google Shape;2838;p36">
              <a:extLst>
                <a:ext uri="{FF2B5EF4-FFF2-40B4-BE49-F238E27FC236}">
                  <a16:creationId xmlns:a16="http://schemas.microsoft.com/office/drawing/2014/main" id="{2DEB140C-288C-3316-BB95-43A131C29A91}"/>
                </a:ext>
              </a:extLst>
            </p:cNvPr>
            <p:cNvSpPr/>
            <p:nvPr/>
          </p:nvSpPr>
          <p:spPr>
            <a:xfrm>
              <a:off x="6514487" y="3561490"/>
              <a:ext cx="1415050" cy="1161926"/>
            </a:xfrm>
            <a:custGeom>
              <a:avLst/>
              <a:gdLst/>
              <a:ahLst/>
              <a:cxnLst/>
              <a:rect l="l" t="t" r="r" b="b"/>
              <a:pathLst>
                <a:path w="22462" h="18444" extrusionOk="0">
                  <a:moveTo>
                    <a:pt x="1" y="0"/>
                  </a:moveTo>
                  <a:lnTo>
                    <a:pt x="1" y="12075"/>
                  </a:lnTo>
                  <a:cubicBezTo>
                    <a:pt x="1" y="13947"/>
                    <a:pt x="343" y="18443"/>
                    <a:pt x="2900" y="18443"/>
                  </a:cubicBezTo>
                  <a:lnTo>
                    <a:pt x="2900" y="18443"/>
                  </a:lnTo>
                  <a:lnTo>
                    <a:pt x="22461" y="18443"/>
                  </a:lnTo>
                  <a:cubicBezTo>
                    <a:pt x="19905" y="18443"/>
                    <a:pt x="19562" y="13947"/>
                    <a:pt x="19562" y="12075"/>
                  </a:cubicBezTo>
                  <a:lnTo>
                    <a:pt x="19562" y="12075"/>
                  </a:lnTo>
                  <a:lnTo>
                    <a:pt x="19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199E43A-A36A-7156-A8FB-204E7A444550}"/>
              </a:ext>
            </a:extLst>
          </p:cNvPr>
          <p:cNvSpPr txBox="1"/>
          <p:nvPr/>
        </p:nvSpPr>
        <p:spPr>
          <a:xfrm>
            <a:off x="5430634" y="3649286"/>
            <a:ext cx="13284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As a </a:t>
            </a:r>
            <a:r>
              <a:rPr lang="en-US" sz="2000" u="sng" dirty="0">
                <a:solidFill>
                  <a:schemeClr val="bg1"/>
                </a:solidFill>
                <a:highlight>
                  <a:srgbClr val="FF0000"/>
                </a:highlight>
              </a:rPr>
              <a:t>role</a:t>
            </a:r>
            <a:endParaRPr lang="he-IL" sz="2000" u="sng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CDACBE24-7188-04C9-1C28-8894606B2DFF}"/>
              </a:ext>
            </a:extLst>
          </p:cNvPr>
          <p:cNvSpPr txBox="1"/>
          <p:nvPr/>
        </p:nvSpPr>
        <p:spPr>
          <a:xfrm>
            <a:off x="5391117" y="4372378"/>
            <a:ext cx="27676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I want to </a:t>
            </a:r>
            <a:r>
              <a:rPr lang="en-US" sz="2000" u="sng" dirty="0">
                <a:solidFill>
                  <a:schemeClr val="bg1"/>
                </a:solidFill>
                <a:highlight>
                  <a:srgbClr val="FF00FF"/>
                </a:highlight>
              </a:rPr>
              <a:t>action</a:t>
            </a:r>
            <a:endParaRPr lang="he-IL" sz="2000" u="sng" dirty="0">
              <a:solidFill>
                <a:schemeClr val="bg1"/>
              </a:solidFill>
              <a:highlight>
                <a:srgbClr val="FF00FF"/>
              </a:highlight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EE908036-4659-8A07-F968-E1F606BF9524}"/>
              </a:ext>
            </a:extLst>
          </p:cNvPr>
          <p:cNvSpPr txBox="1"/>
          <p:nvPr/>
        </p:nvSpPr>
        <p:spPr>
          <a:xfrm>
            <a:off x="5430634" y="5075679"/>
            <a:ext cx="27676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So that </a:t>
            </a:r>
            <a:r>
              <a:rPr lang="en-US" sz="2000" u="sng" dirty="0">
                <a:solidFill>
                  <a:schemeClr val="bg1"/>
                </a:solidFill>
                <a:highlight>
                  <a:srgbClr val="00FFFF"/>
                </a:highlight>
              </a:rPr>
              <a:t>benefit</a:t>
            </a:r>
            <a:endParaRPr lang="he-IL" sz="2000" u="sng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8FA8490B-6C26-DC73-B174-856F01C7AD40}"/>
              </a:ext>
            </a:extLst>
          </p:cNvPr>
          <p:cNvCxnSpPr>
            <a:cxnSpLocks/>
            <a:stCxn id="23" idx="1"/>
            <a:endCxn id="28" idx="3"/>
          </p:cNvCxnSpPr>
          <p:nvPr/>
        </p:nvCxnSpPr>
        <p:spPr>
          <a:xfrm flipH="1" flipV="1">
            <a:off x="3742528" y="3203320"/>
            <a:ext cx="1688106" cy="6460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AF17AB53-C3B2-9D1C-1868-A43DBC963B2A}"/>
              </a:ext>
            </a:extLst>
          </p:cNvPr>
          <p:cNvSpPr txBox="1"/>
          <p:nvPr/>
        </p:nvSpPr>
        <p:spPr>
          <a:xfrm>
            <a:off x="2396807" y="3018654"/>
            <a:ext cx="13457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u="sng" dirty="0">
                <a:highlight>
                  <a:srgbClr val="FF0000"/>
                </a:highlight>
              </a:rPr>
              <a:t>Who</a:t>
            </a:r>
            <a:r>
              <a:rPr lang="en-US" dirty="0"/>
              <a:t> is for</a:t>
            </a:r>
            <a:endParaRPr lang="he-IL" dirty="0"/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F53D91A3-0995-7FEF-89BC-EC8F14981693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742528" y="4422400"/>
            <a:ext cx="1648589" cy="1500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E5D46431-73CD-8A4B-04B4-A62E9159DA73}"/>
              </a:ext>
            </a:extLst>
          </p:cNvPr>
          <p:cNvSpPr txBox="1"/>
          <p:nvPr/>
        </p:nvSpPr>
        <p:spPr>
          <a:xfrm>
            <a:off x="1444337" y="4219125"/>
            <a:ext cx="22923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u="sng" dirty="0">
                <a:highlight>
                  <a:srgbClr val="FF00FF"/>
                </a:highlight>
              </a:rPr>
              <a:t>What</a:t>
            </a:r>
            <a:r>
              <a:rPr lang="en-US" dirty="0"/>
              <a:t> is expects from the system</a:t>
            </a:r>
            <a:endParaRPr lang="he-IL" dirty="0"/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043D21E5-B514-47BB-0B98-A19A1325C3A7}"/>
              </a:ext>
            </a:extLst>
          </p:cNvPr>
          <p:cNvCxnSpPr>
            <a:cxnSpLocks/>
            <a:stCxn id="25" idx="1"/>
            <a:endCxn id="38" idx="3"/>
          </p:cNvCxnSpPr>
          <p:nvPr/>
        </p:nvCxnSpPr>
        <p:spPr>
          <a:xfrm flipH="1">
            <a:off x="3736717" y="5275734"/>
            <a:ext cx="1693917" cy="3311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8A0574CD-F5A7-D816-532E-83967F34086F}"/>
              </a:ext>
            </a:extLst>
          </p:cNvPr>
          <p:cNvSpPr txBox="1"/>
          <p:nvPr/>
        </p:nvSpPr>
        <p:spPr>
          <a:xfrm>
            <a:off x="1444337" y="5422181"/>
            <a:ext cx="2292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u="sng" dirty="0">
                <a:highlight>
                  <a:srgbClr val="00FFFF"/>
                </a:highlight>
              </a:rPr>
              <a:t>Why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/>
              <a:t> its important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7A302B1-617F-8BE6-6B1C-50471C5912DC}"/>
              </a:ext>
            </a:extLst>
          </p:cNvPr>
          <p:cNvSpPr txBox="1"/>
          <p:nvPr/>
        </p:nvSpPr>
        <p:spPr>
          <a:xfrm>
            <a:off x="1480193" y="1395343"/>
            <a:ext cx="93803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u="sng" dirty="0">
                <a:solidFill>
                  <a:schemeClr val="accent1"/>
                </a:solidFill>
              </a:rPr>
              <a:t>User Story: </a:t>
            </a:r>
            <a:r>
              <a:rPr lang="en-US" dirty="0"/>
              <a:t>User stories are written by or for users or customers to influence the functionality of the system being developed and they consist of three parts</a:t>
            </a:r>
            <a:r>
              <a:rPr lang="he-I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58254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>
            <a:extLst>
              <a:ext uri="{FF2B5EF4-FFF2-40B4-BE49-F238E27FC236}">
                <a16:creationId xmlns:a16="http://schemas.microsoft.com/office/drawing/2014/main" id="{45C665AF-CE8F-3347-5EE4-82AF5047AAE0}"/>
              </a:ext>
            </a:extLst>
          </p:cNvPr>
          <p:cNvSpPr/>
          <p:nvPr/>
        </p:nvSpPr>
        <p:spPr>
          <a:xfrm>
            <a:off x="1276020" y="2499503"/>
            <a:ext cx="3318454" cy="39163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80EAD74B-1297-F121-060A-D5F2E680C26F}"/>
              </a:ext>
            </a:extLst>
          </p:cNvPr>
          <p:cNvSpPr txBox="1">
            <a:spLocks/>
          </p:cNvSpPr>
          <p:nvPr/>
        </p:nvSpPr>
        <p:spPr>
          <a:xfrm flipH="1">
            <a:off x="2114436" y="190817"/>
            <a:ext cx="9149308" cy="853305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l" rtl="0"/>
            <a:r>
              <a:rPr lang="en-US" dirty="0"/>
              <a:t>Examples</a:t>
            </a:r>
            <a:endParaRPr lang="he-IL" sz="4400" dirty="0"/>
          </a:p>
          <a:p>
            <a:pPr algn="l" rtl="0"/>
            <a:endParaRPr lang="he-IL" dirty="0"/>
          </a:p>
        </p:txBody>
      </p:sp>
      <p:grpSp>
        <p:nvGrpSpPr>
          <p:cNvPr id="18" name="Google Shape;2836;p36">
            <a:extLst>
              <a:ext uri="{FF2B5EF4-FFF2-40B4-BE49-F238E27FC236}">
                <a16:creationId xmlns:a16="http://schemas.microsoft.com/office/drawing/2014/main" id="{887A8000-1336-9D57-AD63-68513BB9529F}"/>
              </a:ext>
            </a:extLst>
          </p:cNvPr>
          <p:cNvGrpSpPr/>
          <p:nvPr/>
        </p:nvGrpSpPr>
        <p:grpSpPr>
          <a:xfrm>
            <a:off x="1567263" y="2771235"/>
            <a:ext cx="3007903" cy="3347049"/>
            <a:chOff x="6514487" y="3355873"/>
            <a:chExt cx="1415050" cy="1367543"/>
          </a:xfrm>
        </p:grpSpPr>
        <p:sp>
          <p:nvSpPr>
            <p:cNvPr id="19" name="Google Shape;2837;p36">
              <a:extLst>
                <a:ext uri="{FF2B5EF4-FFF2-40B4-BE49-F238E27FC236}">
                  <a16:creationId xmlns:a16="http://schemas.microsoft.com/office/drawing/2014/main" id="{BA885DF1-9116-A7B0-731A-78E0FF4D67AF}"/>
                </a:ext>
              </a:extLst>
            </p:cNvPr>
            <p:cNvSpPr/>
            <p:nvPr/>
          </p:nvSpPr>
          <p:spPr>
            <a:xfrm>
              <a:off x="6514487" y="3355873"/>
              <a:ext cx="1232420" cy="205687"/>
            </a:xfrm>
            <a:custGeom>
              <a:avLst/>
              <a:gdLst/>
              <a:ahLst/>
              <a:cxnLst/>
              <a:rect l="l" t="t" r="r" b="b"/>
              <a:pathLst>
                <a:path w="19563" h="3265" extrusionOk="0">
                  <a:moveTo>
                    <a:pt x="1" y="3264"/>
                  </a:moveTo>
                  <a:lnTo>
                    <a:pt x="19562" y="3264"/>
                  </a:lnTo>
                  <a:lnTo>
                    <a:pt x="1956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User Story Card</a:t>
              </a:r>
              <a:endParaRPr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Google Shape;2838;p36">
              <a:extLst>
                <a:ext uri="{FF2B5EF4-FFF2-40B4-BE49-F238E27FC236}">
                  <a16:creationId xmlns:a16="http://schemas.microsoft.com/office/drawing/2014/main" id="{2DEB140C-288C-3316-BB95-43A131C29A91}"/>
                </a:ext>
              </a:extLst>
            </p:cNvPr>
            <p:cNvSpPr/>
            <p:nvPr/>
          </p:nvSpPr>
          <p:spPr>
            <a:xfrm>
              <a:off x="6514487" y="3561490"/>
              <a:ext cx="1415050" cy="1161926"/>
            </a:xfrm>
            <a:custGeom>
              <a:avLst/>
              <a:gdLst/>
              <a:ahLst/>
              <a:cxnLst/>
              <a:rect l="l" t="t" r="r" b="b"/>
              <a:pathLst>
                <a:path w="22462" h="18444" extrusionOk="0">
                  <a:moveTo>
                    <a:pt x="1" y="0"/>
                  </a:moveTo>
                  <a:lnTo>
                    <a:pt x="1" y="12075"/>
                  </a:lnTo>
                  <a:cubicBezTo>
                    <a:pt x="1" y="13947"/>
                    <a:pt x="343" y="18443"/>
                    <a:pt x="2900" y="18443"/>
                  </a:cubicBezTo>
                  <a:lnTo>
                    <a:pt x="2900" y="18443"/>
                  </a:lnTo>
                  <a:lnTo>
                    <a:pt x="22461" y="18443"/>
                  </a:lnTo>
                  <a:cubicBezTo>
                    <a:pt x="19905" y="18443"/>
                    <a:pt x="19562" y="13947"/>
                    <a:pt x="19562" y="12075"/>
                  </a:cubicBezTo>
                  <a:lnTo>
                    <a:pt x="19562" y="12075"/>
                  </a:lnTo>
                  <a:lnTo>
                    <a:pt x="19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199E43A-A36A-7156-A8FB-204E7A444550}"/>
              </a:ext>
            </a:extLst>
          </p:cNvPr>
          <p:cNvSpPr txBox="1"/>
          <p:nvPr/>
        </p:nvSpPr>
        <p:spPr>
          <a:xfrm>
            <a:off x="1606780" y="3518528"/>
            <a:ext cx="21339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As a </a:t>
            </a:r>
            <a:r>
              <a:rPr lang="en-US" sz="2000" u="sng" dirty="0">
                <a:solidFill>
                  <a:schemeClr val="bg1"/>
                </a:solidFill>
                <a:highlight>
                  <a:srgbClr val="FF0000"/>
                </a:highlight>
              </a:rPr>
              <a:t>Manager</a:t>
            </a:r>
            <a:endParaRPr lang="he-IL" sz="2000" u="sng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CDACBE24-7188-04C9-1C28-8894606B2DFF}"/>
              </a:ext>
            </a:extLst>
          </p:cNvPr>
          <p:cNvSpPr txBox="1"/>
          <p:nvPr/>
        </p:nvSpPr>
        <p:spPr>
          <a:xfrm>
            <a:off x="1567263" y="4241620"/>
            <a:ext cx="276768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I want to </a:t>
            </a:r>
            <a:r>
              <a:rPr lang="en-US" sz="2000" u="sng" dirty="0">
                <a:solidFill>
                  <a:schemeClr val="bg1"/>
                </a:solidFill>
                <a:highlight>
                  <a:srgbClr val="FF00FF"/>
                </a:highlight>
              </a:rPr>
              <a:t>see all the users in the system</a:t>
            </a:r>
            <a:endParaRPr lang="he-IL" sz="2000" u="sng" dirty="0">
              <a:solidFill>
                <a:schemeClr val="bg1"/>
              </a:solidFill>
              <a:highlight>
                <a:srgbClr val="FF00FF"/>
              </a:highlight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EE908036-4659-8A07-F968-E1F606BF9524}"/>
              </a:ext>
            </a:extLst>
          </p:cNvPr>
          <p:cNvSpPr txBox="1"/>
          <p:nvPr/>
        </p:nvSpPr>
        <p:spPr>
          <a:xfrm>
            <a:off x="1708422" y="5014339"/>
            <a:ext cx="276768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So that I can </a:t>
            </a:r>
            <a:r>
              <a:rPr lang="en-US" sz="2000" u="sng" dirty="0">
                <a:solidFill>
                  <a:schemeClr val="bg1"/>
                </a:solidFill>
                <a:highlight>
                  <a:srgbClr val="00FFFF"/>
                </a:highlight>
              </a:rPr>
              <a:t>perform system operations </a:t>
            </a:r>
            <a:r>
              <a:rPr lang="en-US" sz="2000" u="sng" dirty="0">
                <a:solidFill>
                  <a:schemeClr val="bg1"/>
                </a:solidFill>
              </a:rPr>
              <a:t>on them</a:t>
            </a:r>
            <a:endParaRPr lang="he-IL" sz="2000" u="sng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1C5E588F-E118-B415-0B95-6183FE83FDCA}"/>
              </a:ext>
            </a:extLst>
          </p:cNvPr>
          <p:cNvSpPr/>
          <p:nvPr/>
        </p:nvSpPr>
        <p:spPr>
          <a:xfrm>
            <a:off x="1619217" y="1525182"/>
            <a:ext cx="1955256" cy="748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a. Get All Employees</a:t>
            </a:r>
            <a:endParaRPr lang="he-IL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25A75C5-5E2C-3ABB-315F-4EF9524A5652}"/>
              </a:ext>
            </a:extLst>
          </p:cNvPr>
          <p:cNvSpPr/>
          <p:nvPr/>
        </p:nvSpPr>
        <p:spPr>
          <a:xfrm>
            <a:off x="6312147" y="2499503"/>
            <a:ext cx="3318454" cy="39163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" name="Google Shape;2836;p36">
            <a:extLst>
              <a:ext uri="{FF2B5EF4-FFF2-40B4-BE49-F238E27FC236}">
                <a16:creationId xmlns:a16="http://schemas.microsoft.com/office/drawing/2014/main" id="{70E52904-14A3-FE1E-B74A-630A3882F7CE}"/>
              </a:ext>
            </a:extLst>
          </p:cNvPr>
          <p:cNvGrpSpPr/>
          <p:nvPr/>
        </p:nvGrpSpPr>
        <p:grpSpPr>
          <a:xfrm>
            <a:off x="6603390" y="2771235"/>
            <a:ext cx="3007903" cy="3347049"/>
            <a:chOff x="6514487" y="3355873"/>
            <a:chExt cx="1415050" cy="1367543"/>
          </a:xfrm>
        </p:grpSpPr>
        <p:sp>
          <p:nvSpPr>
            <p:cNvPr id="6" name="Google Shape;2837;p36">
              <a:extLst>
                <a:ext uri="{FF2B5EF4-FFF2-40B4-BE49-F238E27FC236}">
                  <a16:creationId xmlns:a16="http://schemas.microsoft.com/office/drawing/2014/main" id="{6F6EE47F-65F9-7137-B454-17839BF9471E}"/>
                </a:ext>
              </a:extLst>
            </p:cNvPr>
            <p:cNvSpPr/>
            <p:nvPr/>
          </p:nvSpPr>
          <p:spPr>
            <a:xfrm>
              <a:off x="6514487" y="3355873"/>
              <a:ext cx="1232420" cy="205687"/>
            </a:xfrm>
            <a:custGeom>
              <a:avLst/>
              <a:gdLst/>
              <a:ahLst/>
              <a:cxnLst/>
              <a:rect l="l" t="t" r="r" b="b"/>
              <a:pathLst>
                <a:path w="19563" h="3265" extrusionOk="0">
                  <a:moveTo>
                    <a:pt x="1" y="3264"/>
                  </a:moveTo>
                  <a:lnTo>
                    <a:pt x="19562" y="3264"/>
                  </a:lnTo>
                  <a:lnTo>
                    <a:pt x="1956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User Story Card</a:t>
              </a:r>
              <a:endParaRPr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2838;p36">
              <a:extLst>
                <a:ext uri="{FF2B5EF4-FFF2-40B4-BE49-F238E27FC236}">
                  <a16:creationId xmlns:a16="http://schemas.microsoft.com/office/drawing/2014/main" id="{3CCCEBF4-F0CE-F673-3F45-CA384F6734DB}"/>
                </a:ext>
              </a:extLst>
            </p:cNvPr>
            <p:cNvSpPr/>
            <p:nvPr/>
          </p:nvSpPr>
          <p:spPr>
            <a:xfrm>
              <a:off x="6514487" y="3561490"/>
              <a:ext cx="1415050" cy="1161926"/>
            </a:xfrm>
            <a:custGeom>
              <a:avLst/>
              <a:gdLst/>
              <a:ahLst/>
              <a:cxnLst/>
              <a:rect l="l" t="t" r="r" b="b"/>
              <a:pathLst>
                <a:path w="22462" h="18444" extrusionOk="0">
                  <a:moveTo>
                    <a:pt x="1" y="0"/>
                  </a:moveTo>
                  <a:lnTo>
                    <a:pt x="1" y="12075"/>
                  </a:lnTo>
                  <a:cubicBezTo>
                    <a:pt x="1" y="13947"/>
                    <a:pt x="343" y="18443"/>
                    <a:pt x="2900" y="18443"/>
                  </a:cubicBezTo>
                  <a:lnTo>
                    <a:pt x="2900" y="18443"/>
                  </a:lnTo>
                  <a:lnTo>
                    <a:pt x="22461" y="18443"/>
                  </a:lnTo>
                  <a:cubicBezTo>
                    <a:pt x="19905" y="18443"/>
                    <a:pt x="19562" y="13947"/>
                    <a:pt x="19562" y="12075"/>
                  </a:cubicBezTo>
                  <a:lnTo>
                    <a:pt x="19562" y="12075"/>
                  </a:lnTo>
                  <a:lnTo>
                    <a:pt x="19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CA26116-89A7-7143-C7E9-025E0392A211}"/>
              </a:ext>
            </a:extLst>
          </p:cNvPr>
          <p:cNvSpPr txBox="1"/>
          <p:nvPr/>
        </p:nvSpPr>
        <p:spPr>
          <a:xfrm>
            <a:off x="6642907" y="3518528"/>
            <a:ext cx="21339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As a </a:t>
            </a:r>
            <a:r>
              <a:rPr lang="en-US" sz="2000" u="sng" dirty="0">
                <a:solidFill>
                  <a:schemeClr val="bg1"/>
                </a:solidFill>
                <a:highlight>
                  <a:srgbClr val="FF0000"/>
                </a:highlight>
              </a:rPr>
              <a:t>Manager</a:t>
            </a:r>
            <a:endParaRPr lang="he-IL" sz="2000" u="sng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152AA7F-4D79-7654-0BDC-3D21EFF16F40}"/>
              </a:ext>
            </a:extLst>
          </p:cNvPr>
          <p:cNvSpPr txBox="1"/>
          <p:nvPr/>
        </p:nvSpPr>
        <p:spPr>
          <a:xfrm>
            <a:off x="6689090" y="4159592"/>
            <a:ext cx="276768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I want to </a:t>
            </a:r>
            <a:r>
              <a:rPr lang="en-US" sz="2000" u="sng" dirty="0">
                <a:solidFill>
                  <a:schemeClr val="bg1"/>
                </a:solidFill>
                <a:highlight>
                  <a:srgbClr val="FF00FF"/>
                </a:highlight>
              </a:rPr>
              <a:t>Pull off an employee from the system</a:t>
            </a:r>
            <a:endParaRPr lang="he-IL" sz="2000" u="sng" dirty="0">
              <a:solidFill>
                <a:schemeClr val="bg1"/>
              </a:solidFill>
              <a:highlight>
                <a:srgbClr val="FF00FF"/>
              </a:highlight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F196FEF-1BFF-4378-D21E-3F41A8766966}"/>
              </a:ext>
            </a:extLst>
          </p:cNvPr>
          <p:cNvSpPr txBox="1"/>
          <p:nvPr/>
        </p:nvSpPr>
        <p:spPr>
          <a:xfrm>
            <a:off x="6712832" y="5242422"/>
            <a:ext cx="289846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So that I can </a:t>
            </a:r>
            <a:r>
              <a:rPr lang="en-US" sz="2000" u="sng" dirty="0">
                <a:solidFill>
                  <a:schemeClr val="bg1"/>
                </a:solidFill>
                <a:highlight>
                  <a:srgbClr val="00FFFF"/>
                </a:highlight>
              </a:rPr>
              <a:t>perform system operations</a:t>
            </a:r>
            <a:endParaRPr lang="he-IL" sz="2000" u="sng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88F03957-DE4C-B008-8DF7-FF31C1098199}"/>
              </a:ext>
            </a:extLst>
          </p:cNvPr>
          <p:cNvSpPr/>
          <p:nvPr/>
        </p:nvSpPr>
        <p:spPr>
          <a:xfrm>
            <a:off x="6603390" y="1480742"/>
            <a:ext cx="2739158" cy="869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b. Get employee by ID</a:t>
            </a:r>
            <a:endParaRPr lang="he-IL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2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  <p:bldP spid="24" grpId="0"/>
      <p:bldP spid="25" grpId="0"/>
      <p:bldP spid="2" grpId="0" animBg="1"/>
      <p:bldP spid="4" grpId="0" animBg="1"/>
      <p:bldP spid="8" grpId="0"/>
      <p:bldP spid="9" grpId="0"/>
      <p:bldP spid="10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>
            <a:extLst>
              <a:ext uri="{FF2B5EF4-FFF2-40B4-BE49-F238E27FC236}">
                <a16:creationId xmlns:a16="http://schemas.microsoft.com/office/drawing/2014/main" id="{45C665AF-CE8F-3347-5EE4-82AF5047AAE0}"/>
              </a:ext>
            </a:extLst>
          </p:cNvPr>
          <p:cNvSpPr/>
          <p:nvPr/>
        </p:nvSpPr>
        <p:spPr>
          <a:xfrm>
            <a:off x="1276020" y="2499503"/>
            <a:ext cx="3318454" cy="39163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80EAD74B-1297-F121-060A-D5F2E680C26F}"/>
              </a:ext>
            </a:extLst>
          </p:cNvPr>
          <p:cNvSpPr txBox="1">
            <a:spLocks/>
          </p:cNvSpPr>
          <p:nvPr/>
        </p:nvSpPr>
        <p:spPr>
          <a:xfrm flipH="1">
            <a:off x="2114436" y="190817"/>
            <a:ext cx="9149308" cy="853305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77500" lnSpcReduction="20000"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l" rtl="0"/>
            <a:r>
              <a:rPr lang="en-US" dirty="0"/>
              <a:t>A1: </a:t>
            </a:r>
            <a:r>
              <a:rPr lang="en-US" sz="4400" dirty="0"/>
              <a:t>Requirement Analysis by using User Story </a:t>
            </a:r>
            <a:endParaRPr lang="he-IL" sz="4400" dirty="0"/>
          </a:p>
          <a:p>
            <a:pPr algn="l" rtl="0"/>
            <a:endParaRPr lang="he-IL" dirty="0"/>
          </a:p>
        </p:txBody>
      </p:sp>
      <p:grpSp>
        <p:nvGrpSpPr>
          <p:cNvPr id="18" name="Google Shape;2836;p36">
            <a:extLst>
              <a:ext uri="{FF2B5EF4-FFF2-40B4-BE49-F238E27FC236}">
                <a16:creationId xmlns:a16="http://schemas.microsoft.com/office/drawing/2014/main" id="{887A8000-1336-9D57-AD63-68513BB9529F}"/>
              </a:ext>
            </a:extLst>
          </p:cNvPr>
          <p:cNvGrpSpPr/>
          <p:nvPr/>
        </p:nvGrpSpPr>
        <p:grpSpPr>
          <a:xfrm>
            <a:off x="1567263" y="2771235"/>
            <a:ext cx="3007903" cy="3347049"/>
            <a:chOff x="6514487" y="3355873"/>
            <a:chExt cx="1415050" cy="1367543"/>
          </a:xfrm>
        </p:grpSpPr>
        <p:sp>
          <p:nvSpPr>
            <p:cNvPr id="19" name="Google Shape;2837;p36">
              <a:extLst>
                <a:ext uri="{FF2B5EF4-FFF2-40B4-BE49-F238E27FC236}">
                  <a16:creationId xmlns:a16="http://schemas.microsoft.com/office/drawing/2014/main" id="{BA885DF1-9116-A7B0-731A-78E0FF4D67AF}"/>
                </a:ext>
              </a:extLst>
            </p:cNvPr>
            <p:cNvSpPr/>
            <p:nvPr/>
          </p:nvSpPr>
          <p:spPr>
            <a:xfrm>
              <a:off x="6514487" y="3355873"/>
              <a:ext cx="1232420" cy="205687"/>
            </a:xfrm>
            <a:custGeom>
              <a:avLst/>
              <a:gdLst/>
              <a:ahLst/>
              <a:cxnLst/>
              <a:rect l="l" t="t" r="r" b="b"/>
              <a:pathLst>
                <a:path w="19563" h="3265" extrusionOk="0">
                  <a:moveTo>
                    <a:pt x="1" y="3264"/>
                  </a:moveTo>
                  <a:lnTo>
                    <a:pt x="19562" y="3264"/>
                  </a:lnTo>
                  <a:lnTo>
                    <a:pt x="1956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User Story Card</a:t>
              </a:r>
              <a:endParaRPr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Google Shape;2838;p36">
              <a:extLst>
                <a:ext uri="{FF2B5EF4-FFF2-40B4-BE49-F238E27FC236}">
                  <a16:creationId xmlns:a16="http://schemas.microsoft.com/office/drawing/2014/main" id="{2DEB140C-288C-3316-BB95-43A131C29A91}"/>
                </a:ext>
              </a:extLst>
            </p:cNvPr>
            <p:cNvSpPr/>
            <p:nvPr/>
          </p:nvSpPr>
          <p:spPr>
            <a:xfrm>
              <a:off x="6514487" y="3561490"/>
              <a:ext cx="1415050" cy="1161926"/>
            </a:xfrm>
            <a:custGeom>
              <a:avLst/>
              <a:gdLst/>
              <a:ahLst/>
              <a:cxnLst/>
              <a:rect l="l" t="t" r="r" b="b"/>
              <a:pathLst>
                <a:path w="22462" h="18444" extrusionOk="0">
                  <a:moveTo>
                    <a:pt x="1" y="0"/>
                  </a:moveTo>
                  <a:lnTo>
                    <a:pt x="1" y="12075"/>
                  </a:lnTo>
                  <a:cubicBezTo>
                    <a:pt x="1" y="13947"/>
                    <a:pt x="343" y="18443"/>
                    <a:pt x="2900" y="18443"/>
                  </a:cubicBezTo>
                  <a:lnTo>
                    <a:pt x="2900" y="18443"/>
                  </a:lnTo>
                  <a:lnTo>
                    <a:pt x="22461" y="18443"/>
                  </a:lnTo>
                  <a:cubicBezTo>
                    <a:pt x="19905" y="18443"/>
                    <a:pt x="19562" y="13947"/>
                    <a:pt x="19562" y="12075"/>
                  </a:cubicBezTo>
                  <a:lnTo>
                    <a:pt x="19562" y="12075"/>
                  </a:lnTo>
                  <a:lnTo>
                    <a:pt x="19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199E43A-A36A-7156-A8FB-204E7A444550}"/>
              </a:ext>
            </a:extLst>
          </p:cNvPr>
          <p:cNvSpPr txBox="1"/>
          <p:nvPr/>
        </p:nvSpPr>
        <p:spPr>
          <a:xfrm>
            <a:off x="1606780" y="3518528"/>
            <a:ext cx="21339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As a </a:t>
            </a:r>
            <a:r>
              <a:rPr lang="en-US" sz="2000" u="sng" dirty="0">
                <a:solidFill>
                  <a:schemeClr val="bg1"/>
                </a:solidFill>
                <a:highlight>
                  <a:srgbClr val="FF0000"/>
                </a:highlight>
              </a:rPr>
              <a:t>Manager</a:t>
            </a:r>
            <a:endParaRPr lang="he-IL" sz="2000" u="sng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CDACBE24-7188-04C9-1C28-8894606B2DFF}"/>
              </a:ext>
            </a:extLst>
          </p:cNvPr>
          <p:cNvSpPr txBox="1"/>
          <p:nvPr/>
        </p:nvSpPr>
        <p:spPr>
          <a:xfrm>
            <a:off x="1567263" y="4241620"/>
            <a:ext cx="276768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I want to </a:t>
            </a:r>
            <a:r>
              <a:rPr lang="en-US" sz="2000" u="sng" dirty="0">
                <a:solidFill>
                  <a:schemeClr val="bg1"/>
                </a:solidFill>
                <a:highlight>
                  <a:srgbClr val="FF00FF"/>
                </a:highlight>
              </a:rPr>
              <a:t>Update Employees details</a:t>
            </a:r>
            <a:endParaRPr lang="he-IL" sz="2000" u="sng" dirty="0">
              <a:solidFill>
                <a:schemeClr val="bg1"/>
              </a:solidFill>
              <a:highlight>
                <a:srgbClr val="FF00FF"/>
              </a:highlight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EE908036-4659-8A07-F968-E1F606BF9524}"/>
              </a:ext>
            </a:extLst>
          </p:cNvPr>
          <p:cNvSpPr txBox="1"/>
          <p:nvPr/>
        </p:nvSpPr>
        <p:spPr>
          <a:xfrm>
            <a:off x="1708422" y="5014339"/>
            <a:ext cx="276768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So that I </a:t>
            </a:r>
            <a:r>
              <a:rPr lang="en-US" sz="2000" u="sng" dirty="0">
                <a:solidFill>
                  <a:schemeClr val="bg1"/>
                </a:solidFill>
                <a:highlight>
                  <a:srgbClr val="00FFFF"/>
                </a:highlight>
              </a:rPr>
              <a:t>can Keep the system updated</a:t>
            </a:r>
            <a:endParaRPr lang="he-IL" sz="2000" u="sng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1C5E588F-E118-B415-0B95-6183FE83FDCA}"/>
              </a:ext>
            </a:extLst>
          </p:cNvPr>
          <p:cNvSpPr/>
          <p:nvPr/>
        </p:nvSpPr>
        <p:spPr>
          <a:xfrm>
            <a:off x="1619217" y="1525182"/>
            <a:ext cx="1955256" cy="748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c. Update Employee</a:t>
            </a:r>
            <a:endParaRPr lang="he-IL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25A75C5-5E2C-3ABB-315F-4EF9524A5652}"/>
              </a:ext>
            </a:extLst>
          </p:cNvPr>
          <p:cNvSpPr/>
          <p:nvPr/>
        </p:nvSpPr>
        <p:spPr>
          <a:xfrm>
            <a:off x="6312147" y="2499503"/>
            <a:ext cx="3318454" cy="39163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" name="Google Shape;2836;p36">
            <a:extLst>
              <a:ext uri="{FF2B5EF4-FFF2-40B4-BE49-F238E27FC236}">
                <a16:creationId xmlns:a16="http://schemas.microsoft.com/office/drawing/2014/main" id="{70E52904-14A3-FE1E-B74A-630A3882F7CE}"/>
              </a:ext>
            </a:extLst>
          </p:cNvPr>
          <p:cNvGrpSpPr/>
          <p:nvPr/>
        </p:nvGrpSpPr>
        <p:grpSpPr>
          <a:xfrm>
            <a:off x="6494318" y="2771235"/>
            <a:ext cx="3116975" cy="3486850"/>
            <a:chOff x="6514487" y="3355873"/>
            <a:chExt cx="1415050" cy="1367543"/>
          </a:xfrm>
        </p:grpSpPr>
        <p:sp>
          <p:nvSpPr>
            <p:cNvPr id="6" name="Google Shape;2837;p36">
              <a:extLst>
                <a:ext uri="{FF2B5EF4-FFF2-40B4-BE49-F238E27FC236}">
                  <a16:creationId xmlns:a16="http://schemas.microsoft.com/office/drawing/2014/main" id="{6F6EE47F-65F9-7137-B454-17839BF9471E}"/>
                </a:ext>
              </a:extLst>
            </p:cNvPr>
            <p:cNvSpPr/>
            <p:nvPr/>
          </p:nvSpPr>
          <p:spPr>
            <a:xfrm>
              <a:off x="6514487" y="3355873"/>
              <a:ext cx="1232420" cy="205687"/>
            </a:xfrm>
            <a:custGeom>
              <a:avLst/>
              <a:gdLst/>
              <a:ahLst/>
              <a:cxnLst/>
              <a:rect l="l" t="t" r="r" b="b"/>
              <a:pathLst>
                <a:path w="19563" h="3265" extrusionOk="0">
                  <a:moveTo>
                    <a:pt x="1" y="3264"/>
                  </a:moveTo>
                  <a:lnTo>
                    <a:pt x="19562" y="3264"/>
                  </a:lnTo>
                  <a:lnTo>
                    <a:pt x="1956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User Story Card</a:t>
              </a:r>
              <a:endParaRPr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2838;p36">
              <a:extLst>
                <a:ext uri="{FF2B5EF4-FFF2-40B4-BE49-F238E27FC236}">
                  <a16:creationId xmlns:a16="http://schemas.microsoft.com/office/drawing/2014/main" id="{3CCCEBF4-F0CE-F673-3F45-CA384F6734DB}"/>
                </a:ext>
              </a:extLst>
            </p:cNvPr>
            <p:cNvSpPr/>
            <p:nvPr/>
          </p:nvSpPr>
          <p:spPr>
            <a:xfrm>
              <a:off x="6514487" y="3561490"/>
              <a:ext cx="1415050" cy="1161926"/>
            </a:xfrm>
            <a:custGeom>
              <a:avLst/>
              <a:gdLst/>
              <a:ahLst/>
              <a:cxnLst/>
              <a:rect l="l" t="t" r="r" b="b"/>
              <a:pathLst>
                <a:path w="22462" h="18444" extrusionOk="0">
                  <a:moveTo>
                    <a:pt x="1" y="0"/>
                  </a:moveTo>
                  <a:lnTo>
                    <a:pt x="1" y="12075"/>
                  </a:lnTo>
                  <a:cubicBezTo>
                    <a:pt x="1" y="13947"/>
                    <a:pt x="343" y="18443"/>
                    <a:pt x="2900" y="18443"/>
                  </a:cubicBezTo>
                  <a:lnTo>
                    <a:pt x="2900" y="18443"/>
                  </a:lnTo>
                  <a:lnTo>
                    <a:pt x="22461" y="18443"/>
                  </a:lnTo>
                  <a:cubicBezTo>
                    <a:pt x="19905" y="18443"/>
                    <a:pt x="19562" y="13947"/>
                    <a:pt x="19562" y="12075"/>
                  </a:cubicBezTo>
                  <a:lnTo>
                    <a:pt x="19562" y="12075"/>
                  </a:lnTo>
                  <a:lnTo>
                    <a:pt x="19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CA26116-89A7-7143-C7E9-025E0392A211}"/>
              </a:ext>
            </a:extLst>
          </p:cNvPr>
          <p:cNvSpPr txBox="1"/>
          <p:nvPr/>
        </p:nvSpPr>
        <p:spPr>
          <a:xfrm>
            <a:off x="6642907" y="3518528"/>
            <a:ext cx="21339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As a </a:t>
            </a:r>
            <a:r>
              <a:rPr lang="en-US" sz="2000" u="sng" dirty="0">
                <a:solidFill>
                  <a:schemeClr val="bg1"/>
                </a:solidFill>
                <a:highlight>
                  <a:srgbClr val="FF0000"/>
                </a:highlight>
              </a:rPr>
              <a:t>Manager</a:t>
            </a:r>
            <a:endParaRPr lang="he-IL" sz="2000" u="sng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152AA7F-4D79-7654-0BDC-3D21EFF16F40}"/>
              </a:ext>
            </a:extLst>
          </p:cNvPr>
          <p:cNvSpPr txBox="1"/>
          <p:nvPr/>
        </p:nvSpPr>
        <p:spPr>
          <a:xfrm>
            <a:off x="6689090" y="4159592"/>
            <a:ext cx="276768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I want to </a:t>
            </a:r>
            <a:r>
              <a:rPr lang="en-US" sz="2000" u="sng" dirty="0">
                <a:solidFill>
                  <a:schemeClr val="bg1"/>
                </a:solidFill>
                <a:highlight>
                  <a:srgbClr val="FF00FF"/>
                </a:highlight>
              </a:rPr>
              <a:t>Create new Employee in the system</a:t>
            </a:r>
            <a:endParaRPr lang="he-IL" sz="2000" u="sng" dirty="0">
              <a:solidFill>
                <a:schemeClr val="bg1"/>
              </a:solidFill>
              <a:highlight>
                <a:srgbClr val="FF00FF"/>
              </a:highlight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F196FEF-1BFF-4378-D21E-3F41A8766966}"/>
              </a:ext>
            </a:extLst>
          </p:cNvPr>
          <p:cNvSpPr txBox="1"/>
          <p:nvPr/>
        </p:nvSpPr>
        <p:spPr>
          <a:xfrm>
            <a:off x="6712832" y="5242422"/>
            <a:ext cx="289846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So that I can </a:t>
            </a:r>
            <a:r>
              <a:rPr lang="en-US" sz="2000" u="sng" dirty="0">
                <a:solidFill>
                  <a:schemeClr val="bg1"/>
                </a:solidFill>
                <a:highlight>
                  <a:srgbClr val="00FFFF"/>
                </a:highlight>
              </a:rPr>
              <a:t>add new employees to the system</a:t>
            </a:r>
            <a:endParaRPr lang="he-IL" sz="2000" u="sng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88F03957-DE4C-B008-8DF7-FF31C1098199}"/>
              </a:ext>
            </a:extLst>
          </p:cNvPr>
          <p:cNvSpPr/>
          <p:nvPr/>
        </p:nvSpPr>
        <p:spPr>
          <a:xfrm>
            <a:off x="6603390" y="1480742"/>
            <a:ext cx="2739158" cy="869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d. Create Employee</a:t>
            </a:r>
            <a:endParaRPr lang="he-IL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62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  <p:bldP spid="24" grpId="0"/>
      <p:bldP spid="25" grpId="0"/>
      <p:bldP spid="2" grpId="0" animBg="1"/>
      <p:bldP spid="4" grpId="0" animBg="1"/>
      <p:bldP spid="8" grpId="0"/>
      <p:bldP spid="9" grpId="0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>
            <a:extLst>
              <a:ext uri="{FF2B5EF4-FFF2-40B4-BE49-F238E27FC236}">
                <a16:creationId xmlns:a16="http://schemas.microsoft.com/office/drawing/2014/main" id="{45C665AF-CE8F-3347-5EE4-82AF5047AAE0}"/>
              </a:ext>
            </a:extLst>
          </p:cNvPr>
          <p:cNvSpPr/>
          <p:nvPr/>
        </p:nvSpPr>
        <p:spPr>
          <a:xfrm>
            <a:off x="4143910" y="2499503"/>
            <a:ext cx="3318454" cy="39163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80EAD74B-1297-F121-060A-D5F2E680C26F}"/>
              </a:ext>
            </a:extLst>
          </p:cNvPr>
          <p:cNvSpPr txBox="1">
            <a:spLocks/>
          </p:cNvSpPr>
          <p:nvPr/>
        </p:nvSpPr>
        <p:spPr>
          <a:xfrm flipH="1">
            <a:off x="2114436" y="190817"/>
            <a:ext cx="9149308" cy="853305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77500" lnSpcReduction="20000"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l" rtl="0"/>
            <a:r>
              <a:rPr lang="en-US" dirty="0"/>
              <a:t>A1: </a:t>
            </a:r>
            <a:r>
              <a:rPr lang="en-US" sz="4400" dirty="0"/>
              <a:t>Requirement Analysis by using User Story </a:t>
            </a:r>
            <a:endParaRPr lang="he-IL" sz="4400" dirty="0"/>
          </a:p>
          <a:p>
            <a:pPr algn="l" rtl="0"/>
            <a:endParaRPr lang="he-IL" dirty="0"/>
          </a:p>
        </p:txBody>
      </p:sp>
      <p:grpSp>
        <p:nvGrpSpPr>
          <p:cNvPr id="18" name="Google Shape;2836;p36">
            <a:extLst>
              <a:ext uri="{FF2B5EF4-FFF2-40B4-BE49-F238E27FC236}">
                <a16:creationId xmlns:a16="http://schemas.microsoft.com/office/drawing/2014/main" id="{887A8000-1336-9D57-AD63-68513BB9529F}"/>
              </a:ext>
            </a:extLst>
          </p:cNvPr>
          <p:cNvGrpSpPr/>
          <p:nvPr/>
        </p:nvGrpSpPr>
        <p:grpSpPr>
          <a:xfrm>
            <a:off x="4435153" y="2771235"/>
            <a:ext cx="3007903" cy="3347049"/>
            <a:chOff x="6514487" y="3355873"/>
            <a:chExt cx="1415050" cy="1367543"/>
          </a:xfrm>
        </p:grpSpPr>
        <p:sp>
          <p:nvSpPr>
            <p:cNvPr id="19" name="Google Shape;2837;p36">
              <a:extLst>
                <a:ext uri="{FF2B5EF4-FFF2-40B4-BE49-F238E27FC236}">
                  <a16:creationId xmlns:a16="http://schemas.microsoft.com/office/drawing/2014/main" id="{BA885DF1-9116-A7B0-731A-78E0FF4D67AF}"/>
                </a:ext>
              </a:extLst>
            </p:cNvPr>
            <p:cNvSpPr/>
            <p:nvPr/>
          </p:nvSpPr>
          <p:spPr>
            <a:xfrm>
              <a:off x="6514487" y="3355873"/>
              <a:ext cx="1232420" cy="205687"/>
            </a:xfrm>
            <a:custGeom>
              <a:avLst/>
              <a:gdLst/>
              <a:ahLst/>
              <a:cxnLst/>
              <a:rect l="l" t="t" r="r" b="b"/>
              <a:pathLst>
                <a:path w="19563" h="3265" extrusionOk="0">
                  <a:moveTo>
                    <a:pt x="1" y="3264"/>
                  </a:moveTo>
                  <a:lnTo>
                    <a:pt x="19562" y="3264"/>
                  </a:lnTo>
                  <a:lnTo>
                    <a:pt x="1956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User Story Card</a:t>
              </a:r>
              <a:endParaRPr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Google Shape;2838;p36">
              <a:extLst>
                <a:ext uri="{FF2B5EF4-FFF2-40B4-BE49-F238E27FC236}">
                  <a16:creationId xmlns:a16="http://schemas.microsoft.com/office/drawing/2014/main" id="{2DEB140C-288C-3316-BB95-43A131C29A91}"/>
                </a:ext>
              </a:extLst>
            </p:cNvPr>
            <p:cNvSpPr/>
            <p:nvPr/>
          </p:nvSpPr>
          <p:spPr>
            <a:xfrm>
              <a:off x="6514487" y="3561490"/>
              <a:ext cx="1415050" cy="1161926"/>
            </a:xfrm>
            <a:custGeom>
              <a:avLst/>
              <a:gdLst/>
              <a:ahLst/>
              <a:cxnLst/>
              <a:rect l="l" t="t" r="r" b="b"/>
              <a:pathLst>
                <a:path w="22462" h="18444" extrusionOk="0">
                  <a:moveTo>
                    <a:pt x="1" y="0"/>
                  </a:moveTo>
                  <a:lnTo>
                    <a:pt x="1" y="12075"/>
                  </a:lnTo>
                  <a:cubicBezTo>
                    <a:pt x="1" y="13947"/>
                    <a:pt x="343" y="18443"/>
                    <a:pt x="2900" y="18443"/>
                  </a:cubicBezTo>
                  <a:lnTo>
                    <a:pt x="2900" y="18443"/>
                  </a:lnTo>
                  <a:lnTo>
                    <a:pt x="22461" y="18443"/>
                  </a:lnTo>
                  <a:cubicBezTo>
                    <a:pt x="19905" y="18443"/>
                    <a:pt x="19562" y="13947"/>
                    <a:pt x="19562" y="12075"/>
                  </a:cubicBezTo>
                  <a:lnTo>
                    <a:pt x="19562" y="12075"/>
                  </a:lnTo>
                  <a:lnTo>
                    <a:pt x="19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199E43A-A36A-7156-A8FB-204E7A444550}"/>
              </a:ext>
            </a:extLst>
          </p:cNvPr>
          <p:cNvSpPr txBox="1"/>
          <p:nvPr/>
        </p:nvSpPr>
        <p:spPr>
          <a:xfrm>
            <a:off x="4474670" y="3518528"/>
            <a:ext cx="21339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As a </a:t>
            </a:r>
            <a:r>
              <a:rPr lang="en-US" sz="2000" u="sng" dirty="0">
                <a:solidFill>
                  <a:schemeClr val="bg1"/>
                </a:solidFill>
                <a:highlight>
                  <a:srgbClr val="FF0000"/>
                </a:highlight>
              </a:rPr>
              <a:t>Manager</a:t>
            </a:r>
            <a:endParaRPr lang="he-IL" sz="2000" u="sng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CDACBE24-7188-04C9-1C28-8894606B2DFF}"/>
              </a:ext>
            </a:extLst>
          </p:cNvPr>
          <p:cNvSpPr txBox="1"/>
          <p:nvPr/>
        </p:nvSpPr>
        <p:spPr>
          <a:xfrm>
            <a:off x="4435153" y="4241620"/>
            <a:ext cx="302721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I want to </a:t>
            </a:r>
            <a:r>
              <a:rPr lang="en-US" sz="2000" u="sng" dirty="0">
                <a:solidFill>
                  <a:schemeClr val="bg1"/>
                </a:solidFill>
                <a:highlight>
                  <a:srgbClr val="FF00FF"/>
                </a:highlight>
              </a:rPr>
              <a:t>Delete employee from the system</a:t>
            </a:r>
            <a:endParaRPr lang="he-IL" sz="2000" u="sng" dirty="0">
              <a:solidFill>
                <a:schemeClr val="bg1"/>
              </a:solidFill>
              <a:highlight>
                <a:srgbClr val="FF00FF"/>
              </a:highlight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EE908036-4659-8A07-F968-E1F606BF9524}"/>
              </a:ext>
            </a:extLst>
          </p:cNvPr>
          <p:cNvSpPr txBox="1"/>
          <p:nvPr/>
        </p:nvSpPr>
        <p:spPr>
          <a:xfrm>
            <a:off x="4555261" y="5306812"/>
            <a:ext cx="276768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u="sng" dirty="0">
                <a:solidFill>
                  <a:schemeClr val="bg1"/>
                </a:solidFill>
              </a:rPr>
              <a:t>So that I </a:t>
            </a:r>
            <a:r>
              <a:rPr lang="en-US" sz="2000" u="sng" dirty="0">
                <a:solidFill>
                  <a:schemeClr val="bg1"/>
                </a:solidFill>
                <a:highlight>
                  <a:srgbClr val="00FFFF"/>
                </a:highlight>
              </a:rPr>
              <a:t>can Keep the system updated</a:t>
            </a:r>
            <a:endParaRPr lang="he-IL" sz="2000" u="sng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1C5E588F-E118-B415-0B95-6183FE83FDCA}"/>
              </a:ext>
            </a:extLst>
          </p:cNvPr>
          <p:cNvSpPr/>
          <p:nvPr/>
        </p:nvSpPr>
        <p:spPr>
          <a:xfrm>
            <a:off x="4487107" y="1525182"/>
            <a:ext cx="1955256" cy="748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e. Delete Employee</a:t>
            </a:r>
            <a:endParaRPr lang="he-IL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3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  <p:bldP spid="24" grpId="0"/>
      <p:bldP spid="25" grpId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ן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16_TF78884036_Win32" id="{DAB185F8-63F2-403E-AD4E-031D88DAF326}" vid="{DBF060F2-BDF6-4DA5-AAA1-B0639F492455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דיגיטלי</Template>
  <TotalTime>1669</TotalTime>
  <Words>219</Words>
  <Application>Microsoft Office PowerPoint</Application>
  <PresentationFormat>מסך רחב</PresentationFormat>
  <Paragraphs>41</Paragraphs>
  <Slides>4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Century Gothic</vt:lpstr>
      <vt:lpstr>Tahoma</vt:lpstr>
      <vt:lpstr>Wingdings 3</vt:lpstr>
      <vt:lpstr>יון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Maze Project</dc:title>
  <dc:creator>omer mordechai</dc:creator>
  <cp:lastModifiedBy>omer mordechai</cp:lastModifiedBy>
  <cp:revision>65</cp:revision>
  <dcterms:created xsi:type="dcterms:W3CDTF">2022-09-10T14:00:38Z</dcterms:created>
  <dcterms:modified xsi:type="dcterms:W3CDTF">2022-09-28T12:03:34Z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