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79" r:id="rId6"/>
    <p:sldId id="280" r:id="rId7"/>
    <p:sldId id="292" r:id="rId8"/>
    <p:sldId id="296" r:id="rId9"/>
    <p:sldId id="297" r:id="rId10"/>
    <p:sldId id="298" r:id="rId11"/>
    <p:sldId id="288" r:id="rId12"/>
    <p:sldId id="289" r:id="rId13"/>
    <p:sldId id="290" r:id="rId14"/>
    <p:sldId id="299" r:id="rId15"/>
    <p:sldId id="300" r:id="rId16"/>
    <p:sldId id="301" r:id="rId17"/>
    <p:sldId id="30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3B3838"/>
    <a:srgbClr val="262626"/>
    <a:srgbClr val="181717"/>
    <a:srgbClr val="26B99A"/>
    <a:srgbClr val="0060A8"/>
    <a:srgbClr val="0070C0"/>
    <a:srgbClr val="A1D905"/>
    <a:srgbClr val="FC8214"/>
    <a:srgbClr val="FCA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716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resv\Desktop\&#1059;&#1087;&#1088;&#1072;&#1074;&#1083;&#1077;&#1085;&#1080;&#1077;%20&#1048;&#1058;-&#1087;&#1088;&#1086;&#1077;&#1082;&#1090;&#1072;&#1084;&#1080;\&#1052;&#1052;&#1052;%20&#1040;&#1085;&#1072;&#1083;&#1080;&#1079;%20&#1056;&#1080;&#1089;&#1082;&#1086;&#1074;%20&#1080;%20&#1044;&#1080;&#1072;&#1075;&#1088;&#1072;&#1084;&#1084;&#1072;%20&#1043;&#1072;&#1085;&#1090;&#107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resv\Desktop\&#1059;&#1087;&#1088;&#1072;&#1074;&#1083;&#1077;&#1085;&#1080;&#1077;%20&#1048;&#1058;-&#1087;&#1088;&#1086;&#1077;&#1082;&#1090;&#1072;&#1084;&#1080;\&#1052;&#1052;&#1052;%20&#1040;&#1085;&#1072;&#1083;&#1080;&#1079;%20&#1056;&#1080;&#1089;&#1082;&#1086;&#1074;%20&#1080;%20&#1044;&#1080;&#1072;&#1075;&#1088;&#1072;&#1084;&#1084;&#1072;%20&#1043;&#1072;&#1085;&#1090;&#107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resv\Desktop\&#1059;&#1087;&#1088;&#1072;&#1074;&#1083;&#1077;&#1085;&#1080;&#1077;%20&#1048;&#1058;-&#1087;&#1088;&#1086;&#1077;&#1082;&#1090;&#1072;&#1084;&#1080;\&#1052;&#1052;&#1052;%20&#1040;&#1085;&#1072;&#1083;&#1080;&#1079;%20&#1056;&#1080;&#1089;&#1082;&#1086;&#1074;%20&#1080;%20&#1044;&#1080;&#1072;&#1075;&#1088;&#1072;&#1084;&#1084;&#1072;%20&#1043;&#1072;&#1085;&#1090;&#1072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Лист1!$D$2</c:f>
              <c:strCache>
                <c:ptCount val="1"/>
                <c:pt idx="0">
                  <c:v>Начало задачи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Лист1!$B$3:$B$15</c:f>
              <c:strCache>
                <c:ptCount val="13"/>
                <c:pt idx="0">
                  <c:v>ТЗ</c:v>
                </c:pt>
                <c:pt idx="1">
                  <c:v>АРиДГ</c:v>
                </c:pt>
                <c:pt idx="2">
                  <c:v>Проектирование</c:v>
                </c:pt>
                <c:pt idx="3">
                  <c:v>1,1</c:v>
                </c:pt>
                <c:pt idx="4">
                  <c:v>1,2</c:v>
                </c:pt>
                <c:pt idx="5">
                  <c:v>1,3</c:v>
                </c:pt>
                <c:pt idx="6">
                  <c:v>Разработка</c:v>
                </c:pt>
                <c:pt idx="7">
                  <c:v>2,1</c:v>
                </c:pt>
                <c:pt idx="8">
                  <c:v>2,2</c:v>
                </c:pt>
                <c:pt idx="9">
                  <c:v>2,3</c:v>
                </c:pt>
                <c:pt idx="10">
                  <c:v>Тесты</c:v>
                </c:pt>
                <c:pt idx="11">
                  <c:v>3,1</c:v>
                </c:pt>
                <c:pt idx="12">
                  <c:v>3,2</c:v>
                </c:pt>
              </c:strCache>
            </c:strRef>
          </c:cat>
          <c:val>
            <c:numRef>
              <c:f>Лист1!$D$3:$D$15</c:f>
              <c:numCache>
                <c:formatCode>m/d/yyyy</c:formatCode>
                <c:ptCount val="13"/>
                <c:pt idx="0">
                  <c:v>45360</c:v>
                </c:pt>
                <c:pt idx="1">
                  <c:v>45373</c:v>
                </c:pt>
                <c:pt idx="2">
                  <c:v>45387</c:v>
                </c:pt>
                <c:pt idx="3">
                  <c:v>45387</c:v>
                </c:pt>
                <c:pt idx="4">
                  <c:v>45388</c:v>
                </c:pt>
                <c:pt idx="5">
                  <c:v>45388</c:v>
                </c:pt>
                <c:pt idx="6">
                  <c:v>45416</c:v>
                </c:pt>
                <c:pt idx="7">
                  <c:v>45416</c:v>
                </c:pt>
                <c:pt idx="8">
                  <c:v>45418</c:v>
                </c:pt>
                <c:pt idx="9">
                  <c:v>45425</c:v>
                </c:pt>
                <c:pt idx="10">
                  <c:v>45417</c:v>
                </c:pt>
                <c:pt idx="11">
                  <c:v>45417</c:v>
                </c:pt>
                <c:pt idx="12">
                  <c:v>45419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82-4BA1-8A14-92FD0BF7D0C2}"/>
            </c:ext>
          </c:extLst>
        </c:ser>
        <c:ser>
          <c:idx val="1"/>
          <c:order val="1"/>
          <c:tx>
            <c:v>Длительность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Лист1!$B$3:$B$15</c:f>
              <c:strCache>
                <c:ptCount val="13"/>
                <c:pt idx="0">
                  <c:v>ТЗ</c:v>
                </c:pt>
                <c:pt idx="1">
                  <c:v>АРиДГ</c:v>
                </c:pt>
                <c:pt idx="2">
                  <c:v>Проектирование</c:v>
                </c:pt>
                <c:pt idx="3">
                  <c:v>1,1</c:v>
                </c:pt>
                <c:pt idx="4">
                  <c:v>1,2</c:v>
                </c:pt>
                <c:pt idx="5">
                  <c:v>1,3</c:v>
                </c:pt>
                <c:pt idx="6">
                  <c:v>Разработка</c:v>
                </c:pt>
                <c:pt idx="7">
                  <c:v>2,1</c:v>
                </c:pt>
                <c:pt idx="8">
                  <c:v>2,2</c:v>
                </c:pt>
                <c:pt idx="9">
                  <c:v>2,3</c:v>
                </c:pt>
                <c:pt idx="10">
                  <c:v>Тесты</c:v>
                </c:pt>
                <c:pt idx="11">
                  <c:v>3,1</c:v>
                </c:pt>
                <c:pt idx="12">
                  <c:v>3,2</c:v>
                </c:pt>
              </c:strCache>
            </c:strRef>
          </c:cat>
          <c:val>
            <c:numRef>
              <c:f>Лист1!$F$3:$F$15</c:f>
              <c:numCache>
                <c:formatCode>0</c:formatCode>
                <c:ptCount val="13"/>
                <c:pt idx="0">
                  <c:v>15.6</c:v>
                </c:pt>
                <c:pt idx="1">
                  <c:v>16.8</c:v>
                </c:pt>
                <c:pt idx="2">
                  <c:v>50.4</c:v>
                </c:pt>
                <c:pt idx="3">
                  <c:v>1.2</c:v>
                </c:pt>
                <c:pt idx="4">
                  <c:v>48</c:v>
                </c:pt>
                <c:pt idx="5">
                  <c:v>32.4</c:v>
                </c:pt>
                <c:pt idx="6">
                  <c:v>32.4</c:v>
                </c:pt>
                <c:pt idx="7">
                  <c:v>24</c:v>
                </c:pt>
                <c:pt idx="8">
                  <c:v>25.2</c:v>
                </c:pt>
                <c:pt idx="9">
                  <c:v>15.6</c:v>
                </c:pt>
                <c:pt idx="10">
                  <c:v>31.2</c:v>
                </c:pt>
                <c:pt idx="11">
                  <c:v>21.599999999999998</c:v>
                </c:pt>
                <c:pt idx="12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82-4BA1-8A14-92FD0BF7D0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37017023"/>
        <c:axId val="337015775"/>
      </c:barChart>
      <c:catAx>
        <c:axId val="33701702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37015775"/>
        <c:crosses val="autoZero"/>
        <c:auto val="1"/>
        <c:lblAlgn val="ctr"/>
        <c:lblOffset val="100"/>
        <c:noMultiLvlLbl val="0"/>
      </c:catAx>
      <c:valAx>
        <c:axId val="337015775"/>
        <c:scaling>
          <c:orientation val="minMax"/>
          <c:min val="45360"/>
        </c:scaling>
        <c:delete val="0"/>
        <c:axPos val="t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37017023"/>
        <c:crosses val="autoZero"/>
        <c:crossBetween val="between"/>
        <c:majorUnit val="1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Лист1!$D$2</c:f>
              <c:strCache>
                <c:ptCount val="1"/>
                <c:pt idx="0">
                  <c:v>Начало задачи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Лист1!$B$3:$B$15</c:f>
              <c:strCache>
                <c:ptCount val="13"/>
                <c:pt idx="0">
                  <c:v>ТЗ</c:v>
                </c:pt>
                <c:pt idx="1">
                  <c:v>АРиДГ</c:v>
                </c:pt>
                <c:pt idx="2">
                  <c:v>Проектирование</c:v>
                </c:pt>
                <c:pt idx="3">
                  <c:v>1,1</c:v>
                </c:pt>
                <c:pt idx="4">
                  <c:v>1,2</c:v>
                </c:pt>
                <c:pt idx="5">
                  <c:v>1,3</c:v>
                </c:pt>
                <c:pt idx="6">
                  <c:v>Разработка</c:v>
                </c:pt>
                <c:pt idx="7">
                  <c:v>2,1</c:v>
                </c:pt>
                <c:pt idx="8">
                  <c:v>2,2</c:v>
                </c:pt>
                <c:pt idx="9">
                  <c:v>2,3</c:v>
                </c:pt>
                <c:pt idx="10">
                  <c:v>Тесты</c:v>
                </c:pt>
                <c:pt idx="11">
                  <c:v>3,1</c:v>
                </c:pt>
                <c:pt idx="12">
                  <c:v>3,2</c:v>
                </c:pt>
              </c:strCache>
            </c:strRef>
          </c:cat>
          <c:val>
            <c:numRef>
              <c:f>Лист1!$D$3:$D$15</c:f>
              <c:numCache>
                <c:formatCode>m/d/yyyy</c:formatCode>
                <c:ptCount val="13"/>
                <c:pt idx="0">
                  <c:v>45360</c:v>
                </c:pt>
                <c:pt idx="1">
                  <c:v>45373</c:v>
                </c:pt>
                <c:pt idx="2">
                  <c:v>45387</c:v>
                </c:pt>
                <c:pt idx="3">
                  <c:v>45387</c:v>
                </c:pt>
                <c:pt idx="4">
                  <c:v>45388</c:v>
                </c:pt>
                <c:pt idx="5">
                  <c:v>45388</c:v>
                </c:pt>
                <c:pt idx="6">
                  <c:v>45416</c:v>
                </c:pt>
                <c:pt idx="7">
                  <c:v>45416</c:v>
                </c:pt>
                <c:pt idx="8">
                  <c:v>45418</c:v>
                </c:pt>
                <c:pt idx="9">
                  <c:v>45425</c:v>
                </c:pt>
                <c:pt idx="10">
                  <c:v>45417</c:v>
                </c:pt>
                <c:pt idx="11">
                  <c:v>45417</c:v>
                </c:pt>
                <c:pt idx="12">
                  <c:v>45419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F8-4378-A482-B2E488EB742A}"/>
            </c:ext>
          </c:extLst>
        </c:ser>
        <c:ser>
          <c:idx val="1"/>
          <c:order val="1"/>
          <c:tx>
            <c:v>Длительность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Лист1!$B$3:$B$15</c:f>
              <c:strCache>
                <c:ptCount val="13"/>
                <c:pt idx="0">
                  <c:v>ТЗ</c:v>
                </c:pt>
                <c:pt idx="1">
                  <c:v>АРиДГ</c:v>
                </c:pt>
                <c:pt idx="2">
                  <c:v>Проектирование</c:v>
                </c:pt>
                <c:pt idx="3">
                  <c:v>1,1</c:v>
                </c:pt>
                <c:pt idx="4">
                  <c:v>1,2</c:v>
                </c:pt>
                <c:pt idx="5">
                  <c:v>1,3</c:v>
                </c:pt>
                <c:pt idx="6">
                  <c:v>Разработка</c:v>
                </c:pt>
                <c:pt idx="7">
                  <c:v>2,1</c:v>
                </c:pt>
                <c:pt idx="8">
                  <c:v>2,2</c:v>
                </c:pt>
                <c:pt idx="9">
                  <c:v>2,3</c:v>
                </c:pt>
                <c:pt idx="10">
                  <c:v>Тесты</c:v>
                </c:pt>
                <c:pt idx="11">
                  <c:v>3,1</c:v>
                </c:pt>
                <c:pt idx="12">
                  <c:v>3,2</c:v>
                </c:pt>
              </c:strCache>
            </c:strRef>
          </c:cat>
          <c:val>
            <c:numRef>
              <c:f>Лист1!$F$3:$F$15</c:f>
              <c:numCache>
                <c:formatCode>0</c:formatCode>
                <c:ptCount val="13"/>
                <c:pt idx="0">
                  <c:v>15.6</c:v>
                </c:pt>
                <c:pt idx="1">
                  <c:v>16.8</c:v>
                </c:pt>
                <c:pt idx="2">
                  <c:v>50.4</c:v>
                </c:pt>
                <c:pt idx="3">
                  <c:v>1.2</c:v>
                </c:pt>
                <c:pt idx="4">
                  <c:v>48</c:v>
                </c:pt>
                <c:pt idx="5">
                  <c:v>32.4</c:v>
                </c:pt>
                <c:pt idx="6">
                  <c:v>32.4</c:v>
                </c:pt>
                <c:pt idx="7">
                  <c:v>24</c:v>
                </c:pt>
                <c:pt idx="8">
                  <c:v>25.2</c:v>
                </c:pt>
                <c:pt idx="9">
                  <c:v>15.6</c:v>
                </c:pt>
                <c:pt idx="10">
                  <c:v>31.2</c:v>
                </c:pt>
                <c:pt idx="11">
                  <c:v>21.599999999999998</c:v>
                </c:pt>
                <c:pt idx="12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F8-4378-A482-B2E488EB74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37017023"/>
        <c:axId val="337015775"/>
      </c:barChart>
      <c:catAx>
        <c:axId val="33701702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37015775"/>
        <c:crosses val="autoZero"/>
        <c:auto val="1"/>
        <c:lblAlgn val="ctr"/>
        <c:lblOffset val="100"/>
        <c:noMultiLvlLbl val="0"/>
      </c:catAx>
      <c:valAx>
        <c:axId val="337015775"/>
        <c:scaling>
          <c:orientation val="minMax"/>
          <c:min val="45360"/>
        </c:scaling>
        <c:delete val="0"/>
        <c:axPos val="t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37017023"/>
        <c:crosses val="autoZero"/>
        <c:crossBetween val="between"/>
        <c:majorUnit val="1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Лист1!$D$2</c:f>
              <c:strCache>
                <c:ptCount val="1"/>
                <c:pt idx="0">
                  <c:v>Начало задачи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Лист1!$B$3:$B$15</c:f>
              <c:strCache>
                <c:ptCount val="13"/>
                <c:pt idx="0">
                  <c:v>ТЗ</c:v>
                </c:pt>
                <c:pt idx="1">
                  <c:v>АРиДГ</c:v>
                </c:pt>
                <c:pt idx="2">
                  <c:v>Проектирование</c:v>
                </c:pt>
                <c:pt idx="3">
                  <c:v>1,1</c:v>
                </c:pt>
                <c:pt idx="4">
                  <c:v>1,2</c:v>
                </c:pt>
                <c:pt idx="5">
                  <c:v>1,3</c:v>
                </c:pt>
                <c:pt idx="6">
                  <c:v>Разработка</c:v>
                </c:pt>
                <c:pt idx="7">
                  <c:v>2,1</c:v>
                </c:pt>
                <c:pt idx="8">
                  <c:v>2,2</c:v>
                </c:pt>
                <c:pt idx="9">
                  <c:v>2,3</c:v>
                </c:pt>
                <c:pt idx="10">
                  <c:v>Тесты</c:v>
                </c:pt>
                <c:pt idx="11">
                  <c:v>3,1</c:v>
                </c:pt>
                <c:pt idx="12">
                  <c:v>3,2</c:v>
                </c:pt>
              </c:strCache>
            </c:strRef>
          </c:cat>
          <c:val>
            <c:numRef>
              <c:f>Лист1!$D$3:$D$15</c:f>
              <c:numCache>
                <c:formatCode>m/d/yyyy</c:formatCode>
                <c:ptCount val="13"/>
                <c:pt idx="0">
                  <c:v>45360</c:v>
                </c:pt>
                <c:pt idx="1">
                  <c:v>45373</c:v>
                </c:pt>
                <c:pt idx="2">
                  <c:v>45387</c:v>
                </c:pt>
                <c:pt idx="3">
                  <c:v>45387</c:v>
                </c:pt>
                <c:pt idx="4">
                  <c:v>45388</c:v>
                </c:pt>
                <c:pt idx="5">
                  <c:v>45388</c:v>
                </c:pt>
                <c:pt idx="6">
                  <c:v>45416</c:v>
                </c:pt>
                <c:pt idx="7">
                  <c:v>45416</c:v>
                </c:pt>
                <c:pt idx="8">
                  <c:v>45418</c:v>
                </c:pt>
                <c:pt idx="9">
                  <c:v>45425</c:v>
                </c:pt>
                <c:pt idx="10">
                  <c:v>45417</c:v>
                </c:pt>
                <c:pt idx="11">
                  <c:v>45417</c:v>
                </c:pt>
                <c:pt idx="12">
                  <c:v>45419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5C-43BC-B63B-0FF0E4BDA2F7}"/>
            </c:ext>
          </c:extLst>
        </c:ser>
        <c:ser>
          <c:idx val="1"/>
          <c:order val="1"/>
          <c:tx>
            <c:v>Длительность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Лист1!$B$3:$B$15</c:f>
              <c:strCache>
                <c:ptCount val="13"/>
                <c:pt idx="0">
                  <c:v>ТЗ</c:v>
                </c:pt>
                <c:pt idx="1">
                  <c:v>АРиДГ</c:v>
                </c:pt>
                <c:pt idx="2">
                  <c:v>Проектирование</c:v>
                </c:pt>
                <c:pt idx="3">
                  <c:v>1,1</c:v>
                </c:pt>
                <c:pt idx="4">
                  <c:v>1,2</c:v>
                </c:pt>
                <c:pt idx="5">
                  <c:v>1,3</c:v>
                </c:pt>
                <c:pt idx="6">
                  <c:v>Разработка</c:v>
                </c:pt>
                <c:pt idx="7">
                  <c:v>2,1</c:v>
                </c:pt>
                <c:pt idx="8">
                  <c:v>2,2</c:v>
                </c:pt>
                <c:pt idx="9">
                  <c:v>2,3</c:v>
                </c:pt>
                <c:pt idx="10">
                  <c:v>Тесты</c:v>
                </c:pt>
                <c:pt idx="11">
                  <c:v>3,1</c:v>
                </c:pt>
                <c:pt idx="12">
                  <c:v>3,2</c:v>
                </c:pt>
              </c:strCache>
            </c:strRef>
          </c:cat>
          <c:val>
            <c:numRef>
              <c:f>Лист1!$F$3:$F$15</c:f>
              <c:numCache>
                <c:formatCode>0</c:formatCode>
                <c:ptCount val="13"/>
                <c:pt idx="0">
                  <c:v>15.6</c:v>
                </c:pt>
                <c:pt idx="1">
                  <c:v>16.8</c:v>
                </c:pt>
                <c:pt idx="2">
                  <c:v>50.4</c:v>
                </c:pt>
                <c:pt idx="3">
                  <c:v>1.2</c:v>
                </c:pt>
                <c:pt idx="4">
                  <c:v>48</c:v>
                </c:pt>
                <c:pt idx="5">
                  <c:v>32.4</c:v>
                </c:pt>
                <c:pt idx="6">
                  <c:v>32.4</c:v>
                </c:pt>
                <c:pt idx="7">
                  <c:v>24</c:v>
                </c:pt>
                <c:pt idx="8">
                  <c:v>25.2</c:v>
                </c:pt>
                <c:pt idx="9">
                  <c:v>15.6</c:v>
                </c:pt>
                <c:pt idx="10">
                  <c:v>31.2</c:v>
                </c:pt>
                <c:pt idx="11">
                  <c:v>21.599999999999998</c:v>
                </c:pt>
                <c:pt idx="12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5C-43BC-B63B-0FF0E4BDA2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37017023"/>
        <c:axId val="337015775"/>
      </c:barChart>
      <c:catAx>
        <c:axId val="33701702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37015775"/>
        <c:crosses val="autoZero"/>
        <c:auto val="1"/>
        <c:lblAlgn val="ctr"/>
        <c:lblOffset val="100"/>
        <c:noMultiLvlLbl val="0"/>
      </c:catAx>
      <c:valAx>
        <c:axId val="337015775"/>
        <c:scaling>
          <c:orientation val="minMax"/>
          <c:min val="45360"/>
        </c:scaling>
        <c:delete val="0"/>
        <c:axPos val="t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37017023"/>
        <c:crosses val="autoZero"/>
        <c:crossBetween val="between"/>
        <c:majorUnit val="1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C9BFB-84C5-45D0-9384-A8FBFA009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9A8E63-79CC-403D-80DB-B0A2BABC6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888C80-D07F-4DE7-A894-6090CA39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93D6-DDAB-4F4D-ABC6-8DE92D8E111C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0F3979-5464-457A-B3C6-045902A7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922398-63B0-412C-A3A4-18BE0096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F3B4-B162-42E3-A91D-C800D56F2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47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DDDDF5-6172-4A22-8A5E-0B778F1A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607877-5AE5-49CA-9262-9C5CE78C0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9913E7-1EB9-49B6-9FFA-CA0334C1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93D6-DDAB-4F4D-ABC6-8DE92D8E111C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A2DD4A-1BCA-4DE3-94D4-51D35740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C98A68-A548-44FC-99C4-B4818010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F3B4-B162-42E3-A91D-C800D56F2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13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2C0E003-8280-4E02-893C-23095A9E8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D6DB7D-2C8C-429A-9982-7CE896390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567796-3737-4435-956E-FE0F88B8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93D6-DDAB-4F4D-ABC6-8DE92D8E111C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772437-17BE-499C-A156-FB68B0F2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9CCE64-96C0-423F-8AB9-7F5DFEB6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F3B4-B162-42E3-A91D-C800D56F2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48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D3AAE-07C0-4EA7-8D1A-001ADAA25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B4BF1-0B52-4C1F-9CA3-E45D5B902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8EB72A-63DA-4CF1-8710-88777C71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93D6-DDAB-4F4D-ABC6-8DE92D8E111C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0706B5-1369-4928-8D6F-2F0CCCDF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CDA613-DD6D-4EAD-8E87-FB0BD419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F3B4-B162-42E3-A91D-C800D56F2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39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55757-AACC-4A53-97BC-57E224668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9E784A-A0B4-46AC-910D-5FEF42B0A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0744AA-42CC-42FC-BDD5-0B784B64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93D6-DDAB-4F4D-ABC6-8DE92D8E111C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8D4EA0-F4CB-44DF-A093-330CC2A2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8242BD-1820-4BA9-A437-E80C5FC2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F3B4-B162-42E3-A91D-C800D56F2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46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80094-DCAF-4FC6-B5D2-323B5EA6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D36772-5C16-486F-93D8-F660F9107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35E891-EBA3-4410-AB77-F1329EBF7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E8075F-08F3-4A3F-B6C4-A4B84FF7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93D6-DDAB-4F4D-ABC6-8DE92D8E111C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0CAA83-1B2F-414A-926D-37BBEA17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CED733-2845-45E9-A1E3-F8CA8C23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F3B4-B162-42E3-A91D-C800D56F2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67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772D3-44ED-466D-B7F8-AD61B7BE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345409-C59F-4F3B-BC7F-E4DDA5E9A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986DE6-89F5-4801-A78D-832F7E777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891C8C1-6413-407F-89B3-8D0DB8758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EF5CBE1-8854-47B9-AB7A-6B9F5E4B4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76A20EF-DB72-42C6-AB24-4D39C0EF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93D6-DDAB-4F4D-ABC6-8DE92D8E111C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CBCD760-08D6-404F-8127-1FB41DDF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3F43852-D706-4682-80D2-2240D234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F3B4-B162-42E3-A91D-C800D56F2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07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227A1-BE0F-4996-A9A6-46CF5FAC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8DF6A7-E318-49CC-BF11-1409EED8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93D6-DDAB-4F4D-ABC6-8DE92D8E111C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A88D00-A9F3-4D5A-B027-FD06FDF0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A7AF771-9365-432F-AC74-10C0001E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F3B4-B162-42E3-A91D-C800D56F2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96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DBD52E3-0A85-47F4-9829-D7A65A5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93D6-DDAB-4F4D-ABC6-8DE92D8E111C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D0F744-D38F-4B64-AC7C-151EEEA3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EE51EA-59D7-4137-AE60-B64D5784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F3B4-B162-42E3-A91D-C800D56F2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94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BF4D4-E4E5-4D1B-BD1B-719FD82CF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8E6FF-D577-4779-A697-409F1DDEC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A38D69-D88D-49AC-A228-9084CC3F2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7079BE-666B-4396-A653-7504299B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93D6-DDAB-4F4D-ABC6-8DE92D8E111C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CF029C-4D28-4A2E-9BD9-70084F6C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BF36A4-3E4D-4C43-935A-E58BC721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F3B4-B162-42E3-A91D-C800D56F2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45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6F201-5A1B-4603-BFFC-1D5F410BB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FF4B98D-CA52-43DA-94F6-274BB8930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63FBA8-9A18-4271-BFA3-18BBC8C5D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015604-A6AE-4D1F-A6E5-F8278D32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93D6-DDAB-4F4D-ABC6-8DE92D8E111C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5D49D9-CFE8-4664-83A7-5433B664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8F6012-37DD-4BEB-B7CE-D5323B3F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F3B4-B162-42E3-A91D-C800D56F2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29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1FFAAC-5C6E-4042-B2DA-AF4DFD97C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3BED3B-1CF1-45CC-A6D4-976FF2E9B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968D32-83BD-4BE5-8695-E5D42D604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C93D6-DDAB-4F4D-ABC6-8DE92D8E111C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6A1CF6-3062-4978-81A0-A5733D49E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5CAD6C-B8D1-4246-A86A-B3F92017A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6F3B4-B162-42E3-A91D-C800D56F2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58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B092AB-710D-45C5-926C-9AE204A45B83}"/>
              </a:ext>
            </a:extLst>
          </p:cNvPr>
          <p:cNvSpPr txBox="1"/>
          <p:nvPr/>
        </p:nvSpPr>
        <p:spPr>
          <a:xfrm>
            <a:off x="1122947" y="1138989"/>
            <a:ext cx="99461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Диаграмма </a:t>
            </a:r>
            <a:r>
              <a:rPr lang="ru-RU" sz="4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Ганта</a:t>
            </a:r>
            <a:r>
              <a:rPr lang="ru-RU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 с учетом 	комплексного анализа рисков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5604E-CD21-4F90-A7BE-6C4849943D50}"/>
              </a:ext>
            </a:extLst>
          </p:cNvPr>
          <p:cNvSpPr txBox="1"/>
          <p:nvPr/>
        </p:nvSpPr>
        <p:spPr>
          <a:xfrm>
            <a:off x="9162107" y="5389788"/>
            <a:ext cx="28246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Презентацию подготовили студенты команды</a:t>
            </a:r>
          </a:p>
          <a:p>
            <a:pPr algn="r"/>
            <a:r>
              <a:rPr lang="ru-RU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ООО «МММ»</a:t>
            </a:r>
            <a:endParaRPr lang="ru-RU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amona" pitchFamily="2" charset="0"/>
              <a:cs typeface="Ramon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440D6-B86E-436B-AEDF-A50773692D91}"/>
              </a:ext>
            </a:extLst>
          </p:cNvPr>
          <p:cNvSpPr txBox="1"/>
          <p:nvPr/>
        </p:nvSpPr>
        <p:spPr>
          <a:xfrm rot="200267">
            <a:off x="-4617453" y="846601"/>
            <a:ext cx="5506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Хотелось бы начать…</a:t>
            </a:r>
          </a:p>
        </p:txBody>
      </p:sp>
    </p:spTree>
    <p:extLst>
      <p:ext uri="{BB962C8B-B14F-4D97-AF65-F5344CB8AC3E}">
        <p14:creationId xmlns:p14="http://schemas.microsoft.com/office/powerpoint/2010/main" val="345734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38000" decel="3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7 L 0.08203 -3.7037E-7 " pathEditMode="relative" rAng="0" ptsTypes="AA">
                                      <p:cBhvr>
                                        <p:cTn id="6" dur="2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04C4C3-569B-4C09-AEA2-FEFA6D694894}"/>
              </a:ext>
            </a:extLst>
          </p:cNvPr>
          <p:cNvSpPr txBox="1"/>
          <p:nvPr/>
        </p:nvSpPr>
        <p:spPr>
          <a:xfrm>
            <a:off x="4114986" y="540778"/>
            <a:ext cx="44769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SWOT </a:t>
            </a:r>
            <a:r>
              <a:rPr lang="ru-RU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- Анализ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5B76ECA-11F8-4143-A64E-523DBE8220CE}"/>
              </a:ext>
            </a:extLst>
          </p:cNvPr>
          <p:cNvSpPr/>
          <p:nvPr/>
        </p:nvSpPr>
        <p:spPr>
          <a:xfrm>
            <a:off x="272249" y="1310219"/>
            <a:ext cx="2707689" cy="2707689"/>
          </a:xfrm>
          <a:prstGeom prst="roundRect">
            <a:avLst>
              <a:gd name="adj" fmla="val 14372"/>
            </a:avLst>
          </a:prstGeom>
          <a:solidFill>
            <a:srgbClr val="40404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04040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CA7EFCD-677A-4F6B-B0A7-7A09FF46C4A8}"/>
              </a:ext>
            </a:extLst>
          </p:cNvPr>
          <p:cNvSpPr/>
          <p:nvPr/>
        </p:nvSpPr>
        <p:spPr>
          <a:xfrm>
            <a:off x="6232125" y="2322931"/>
            <a:ext cx="2707689" cy="2707689"/>
          </a:xfrm>
          <a:prstGeom prst="roundRect">
            <a:avLst>
              <a:gd name="adj" fmla="val 14372"/>
            </a:avLst>
          </a:prstGeom>
          <a:solidFill>
            <a:srgbClr val="40404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04040"/>
              </a:solidFill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6746994-0DE8-4A66-BB51-146F2742E35C}"/>
              </a:ext>
            </a:extLst>
          </p:cNvPr>
          <p:cNvSpPr/>
          <p:nvPr/>
        </p:nvSpPr>
        <p:spPr>
          <a:xfrm>
            <a:off x="3252187" y="1816575"/>
            <a:ext cx="2707689" cy="2707689"/>
          </a:xfrm>
          <a:prstGeom prst="roundRect">
            <a:avLst>
              <a:gd name="adj" fmla="val 14372"/>
            </a:avLst>
          </a:prstGeom>
          <a:solidFill>
            <a:srgbClr val="40404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04040"/>
              </a:solidFill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0585E052-3015-40D1-A589-66B162CB4519}"/>
              </a:ext>
            </a:extLst>
          </p:cNvPr>
          <p:cNvSpPr/>
          <p:nvPr/>
        </p:nvSpPr>
        <p:spPr>
          <a:xfrm>
            <a:off x="9212063" y="2829286"/>
            <a:ext cx="2707689" cy="2707689"/>
          </a:xfrm>
          <a:prstGeom prst="roundRect">
            <a:avLst>
              <a:gd name="adj" fmla="val 14372"/>
            </a:avLst>
          </a:prstGeom>
          <a:solidFill>
            <a:srgbClr val="7030A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8D5AD8E-2838-48B7-BAD0-23F4B74A4B22}"/>
              </a:ext>
            </a:extLst>
          </p:cNvPr>
          <p:cNvSpPr/>
          <p:nvPr/>
        </p:nvSpPr>
        <p:spPr>
          <a:xfrm>
            <a:off x="272250" y="5903651"/>
            <a:ext cx="11647502" cy="558082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996E1-658D-49B4-93B3-75C438D79338}"/>
              </a:ext>
            </a:extLst>
          </p:cNvPr>
          <p:cNvSpPr txBox="1"/>
          <p:nvPr/>
        </p:nvSpPr>
        <p:spPr>
          <a:xfrm>
            <a:off x="628464" y="1438710"/>
            <a:ext cx="1995257" cy="340542"/>
          </a:xfrm>
          <a:prstGeom prst="rect">
            <a:avLst/>
          </a:prstGeom>
          <a:solidFill>
            <a:srgbClr val="404040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ln w="12700">
                  <a:noFill/>
                </a:ln>
                <a:solidFill>
                  <a:srgbClr val="404040"/>
                </a:solidFill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Сильные стороны: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EE190-8F66-4144-A6FB-3655730485A1}"/>
              </a:ext>
            </a:extLst>
          </p:cNvPr>
          <p:cNvSpPr txBox="1"/>
          <p:nvPr/>
        </p:nvSpPr>
        <p:spPr>
          <a:xfrm>
            <a:off x="387692" y="1996958"/>
            <a:ext cx="2476800" cy="1334211"/>
          </a:xfrm>
          <a:prstGeom prst="rect">
            <a:avLst/>
          </a:prstGeom>
          <a:solidFill>
            <a:srgbClr val="404040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ln w="12700">
                  <a:noFill/>
                </a:ln>
                <a:solidFill>
                  <a:srgbClr val="404040"/>
                </a:solidFill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Наша молодость: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ln w="12700">
                  <a:noFill/>
                </a:ln>
                <a:solidFill>
                  <a:srgbClr val="404040"/>
                </a:solidFill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В наше время у нас много сил, времени, и, наверное, желания доделать данный проект)))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D22042-7189-4FA3-B1B7-78BB3283F820}"/>
              </a:ext>
            </a:extLst>
          </p:cNvPr>
          <p:cNvSpPr txBox="1"/>
          <p:nvPr/>
        </p:nvSpPr>
        <p:spPr>
          <a:xfrm>
            <a:off x="3608402" y="1947667"/>
            <a:ext cx="1995257" cy="34054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ln w="12700">
                  <a:noFill/>
                </a:ln>
                <a:solidFill>
                  <a:srgbClr val="404040"/>
                </a:solidFill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Слабые стороны: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22578-1E98-4A4F-9546-2EB83E601E33}"/>
              </a:ext>
            </a:extLst>
          </p:cNvPr>
          <p:cNvSpPr txBox="1"/>
          <p:nvPr/>
        </p:nvSpPr>
        <p:spPr>
          <a:xfrm>
            <a:off x="6588340" y="2465789"/>
            <a:ext cx="1995257" cy="34054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ln w="12700">
                  <a:noFill/>
                </a:ln>
                <a:solidFill>
                  <a:srgbClr val="404040"/>
                </a:solidFill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Возможности: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0006EE-6971-4FA5-84F2-6279401CB5C6}"/>
              </a:ext>
            </a:extLst>
          </p:cNvPr>
          <p:cNvSpPr txBox="1"/>
          <p:nvPr/>
        </p:nvSpPr>
        <p:spPr>
          <a:xfrm>
            <a:off x="10072271" y="3000148"/>
            <a:ext cx="987272" cy="340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Угрозы: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CF9C5B-763B-4E89-B27E-68DB370041CD}"/>
              </a:ext>
            </a:extLst>
          </p:cNvPr>
          <p:cNvSpPr txBox="1"/>
          <p:nvPr/>
        </p:nvSpPr>
        <p:spPr>
          <a:xfrm>
            <a:off x="3367630" y="2554610"/>
            <a:ext cx="2476800" cy="123161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ln w="12700">
                  <a:noFill/>
                </a:ln>
                <a:solidFill>
                  <a:srgbClr val="404040"/>
                </a:solidFill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Возможное множество непростых ситуаций, которые могут подкосить даже самых стойких членов нашей команды.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CC6D87-F2C5-4F61-BEF1-9863F7FE2145}"/>
              </a:ext>
            </a:extLst>
          </p:cNvPr>
          <p:cNvSpPr txBox="1"/>
          <p:nvPr/>
        </p:nvSpPr>
        <p:spPr>
          <a:xfrm>
            <a:off x="6347569" y="3406733"/>
            <a:ext cx="2476800" cy="5400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ln w="12700">
                  <a:noFill/>
                </a:ln>
                <a:solidFill>
                  <a:srgbClr val="404040"/>
                </a:solidFill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Возможность быть первыми на рынке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D65DA3-6730-4940-84D2-4C61056DEE84}"/>
              </a:ext>
            </a:extLst>
          </p:cNvPr>
          <p:cNvSpPr txBox="1"/>
          <p:nvPr/>
        </p:nvSpPr>
        <p:spPr>
          <a:xfrm>
            <a:off x="9337016" y="3406733"/>
            <a:ext cx="2476151" cy="1897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Приложение не выстрелит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Одна из крупных компаний выпустит подобное приложение до нас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(Либо любые другие плохие вещи)</a:t>
            </a: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7AEB4C82-B8C7-4B3B-81B0-112CD1D6E4EC}"/>
              </a:ext>
            </a:extLst>
          </p:cNvPr>
          <p:cNvSpPr/>
          <p:nvPr/>
        </p:nvSpPr>
        <p:spPr>
          <a:xfrm>
            <a:off x="10391753" y="5999354"/>
            <a:ext cx="366675" cy="366675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841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7BF163-77DB-4D16-BF28-6F78800B1BA4}"/>
              </a:ext>
            </a:extLst>
          </p:cNvPr>
          <p:cNvSpPr/>
          <p:nvPr/>
        </p:nvSpPr>
        <p:spPr>
          <a:xfrm>
            <a:off x="7278915" y="1066800"/>
            <a:ext cx="1587500" cy="5584257"/>
          </a:xfrm>
          <a:prstGeom prst="rect">
            <a:avLst/>
          </a:prstGeom>
          <a:gradFill flip="none" rotWithShape="1">
            <a:gsLst>
              <a:gs pos="15000">
                <a:srgbClr val="0070C0"/>
              </a:gs>
              <a:gs pos="85000">
                <a:srgbClr val="FC8214"/>
              </a:gs>
              <a:gs pos="68000">
                <a:srgbClr val="FC8214"/>
              </a:gs>
              <a:gs pos="33000">
                <a:srgbClr val="FFFF00"/>
              </a:gs>
              <a:gs pos="55000">
                <a:srgbClr val="FFFF00"/>
              </a:gs>
              <a:gs pos="100000">
                <a:srgbClr val="FF0000"/>
              </a:gs>
            </a:gsLst>
            <a:lin ang="5400000" scaled="1"/>
            <a:tileRect/>
          </a:gra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верхние углы 5">
            <a:extLst>
              <a:ext uri="{FF2B5EF4-FFF2-40B4-BE49-F238E27FC236}">
                <a16:creationId xmlns:a16="http://schemas.microsoft.com/office/drawing/2014/main" id="{97DF3856-CDA9-4DD2-9C3D-22D34D0207C4}"/>
              </a:ext>
            </a:extLst>
          </p:cNvPr>
          <p:cNvSpPr/>
          <p:nvPr/>
        </p:nvSpPr>
        <p:spPr>
          <a:xfrm>
            <a:off x="7437339" y="855646"/>
            <a:ext cx="1289375" cy="75682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C8D0402-6C5E-471E-A160-423F431EC7A3}"/>
              </a:ext>
            </a:extLst>
          </p:cNvPr>
          <p:cNvSpPr/>
          <p:nvPr/>
        </p:nvSpPr>
        <p:spPr>
          <a:xfrm>
            <a:off x="8877300" y="1066800"/>
            <a:ext cx="1587500" cy="5584257"/>
          </a:xfrm>
          <a:prstGeom prst="rect">
            <a:avLst/>
          </a:prstGeom>
          <a:gradFill flip="none" rotWithShape="1">
            <a:gsLst>
              <a:gs pos="52000">
                <a:srgbClr val="FE6C06"/>
              </a:gs>
              <a:gs pos="73000">
                <a:srgbClr val="FC8214"/>
              </a:gs>
              <a:gs pos="29000">
                <a:srgbClr val="FFFF00"/>
              </a:gs>
              <a:gs pos="0">
                <a:srgbClr val="FFFF00"/>
              </a:gs>
              <a:gs pos="100000">
                <a:srgbClr val="FF0000"/>
              </a:gs>
            </a:gsLst>
            <a:lin ang="5400000" scaled="1"/>
            <a:tileRect/>
          </a:gra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верхние углы 7">
            <a:extLst>
              <a:ext uri="{FF2B5EF4-FFF2-40B4-BE49-F238E27FC236}">
                <a16:creationId xmlns:a16="http://schemas.microsoft.com/office/drawing/2014/main" id="{C7AEF25E-252E-495B-AB36-C2619D8904C7}"/>
              </a:ext>
            </a:extLst>
          </p:cNvPr>
          <p:cNvSpPr/>
          <p:nvPr/>
        </p:nvSpPr>
        <p:spPr>
          <a:xfrm>
            <a:off x="9035725" y="855646"/>
            <a:ext cx="1289375" cy="75682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0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49CE530-2D57-41C7-8F14-B420102E6B3C}"/>
              </a:ext>
            </a:extLst>
          </p:cNvPr>
          <p:cNvSpPr/>
          <p:nvPr/>
        </p:nvSpPr>
        <p:spPr>
          <a:xfrm>
            <a:off x="5680529" y="1066800"/>
            <a:ext cx="1587500" cy="5584257"/>
          </a:xfrm>
          <a:prstGeom prst="rect">
            <a:avLst/>
          </a:prstGeom>
          <a:gradFill flip="none" rotWithShape="1">
            <a:gsLst>
              <a:gs pos="77000">
                <a:srgbClr val="FFFF00"/>
              </a:gs>
              <a:gs pos="54000">
                <a:srgbClr val="FFFF00"/>
              </a:gs>
              <a:gs pos="36000">
                <a:srgbClr val="0070C0"/>
              </a:gs>
              <a:gs pos="16000">
                <a:srgbClr val="26B99A"/>
              </a:gs>
              <a:gs pos="90000">
                <a:srgbClr val="FC8214"/>
              </a:gs>
            </a:gsLst>
            <a:lin ang="5400000" scaled="1"/>
            <a:tileRect/>
          </a:gra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верхние углы 9">
            <a:extLst>
              <a:ext uri="{FF2B5EF4-FFF2-40B4-BE49-F238E27FC236}">
                <a16:creationId xmlns:a16="http://schemas.microsoft.com/office/drawing/2014/main" id="{72DFEC0D-27A7-4110-9E36-AA35B64060F2}"/>
              </a:ext>
            </a:extLst>
          </p:cNvPr>
          <p:cNvSpPr/>
          <p:nvPr/>
        </p:nvSpPr>
        <p:spPr>
          <a:xfrm>
            <a:off x="5838953" y="855646"/>
            <a:ext cx="1289375" cy="75682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6B99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8D24AF9-0356-4208-A39B-519D17AD1BA6}"/>
              </a:ext>
            </a:extLst>
          </p:cNvPr>
          <p:cNvSpPr/>
          <p:nvPr/>
        </p:nvSpPr>
        <p:spPr>
          <a:xfrm>
            <a:off x="4082143" y="1066800"/>
            <a:ext cx="1587500" cy="5584257"/>
          </a:xfrm>
          <a:prstGeom prst="rect">
            <a:avLst/>
          </a:prstGeom>
          <a:gradFill flip="none" rotWithShape="1">
            <a:gsLst>
              <a:gs pos="75000">
                <a:srgbClr val="FFFF00"/>
              </a:gs>
              <a:gs pos="62000">
                <a:srgbClr val="0060A8"/>
              </a:gs>
              <a:gs pos="45000">
                <a:schemeClr val="accent1">
                  <a:lumMod val="75000"/>
                </a:schemeClr>
              </a:gs>
              <a:gs pos="28000">
                <a:srgbClr val="00B050"/>
              </a:gs>
              <a:gs pos="0">
                <a:srgbClr val="00B050"/>
              </a:gs>
              <a:gs pos="100000">
                <a:srgbClr val="FFFF00"/>
              </a:gs>
            </a:gsLst>
            <a:lin ang="5400000" scaled="1"/>
            <a:tileRect/>
          </a:gra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верхние углы 11">
            <a:extLst>
              <a:ext uri="{FF2B5EF4-FFF2-40B4-BE49-F238E27FC236}">
                <a16:creationId xmlns:a16="http://schemas.microsoft.com/office/drawing/2014/main" id="{3B5C7302-9C4F-4513-A1E1-EE7D5A8763C7}"/>
              </a:ext>
            </a:extLst>
          </p:cNvPr>
          <p:cNvSpPr/>
          <p:nvPr/>
        </p:nvSpPr>
        <p:spPr>
          <a:xfrm>
            <a:off x="4240567" y="855646"/>
            <a:ext cx="1289375" cy="75682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B05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94406A8-7ED4-4971-BDDB-37699691135B}"/>
              </a:ext>
            </a:extLst>
          </p:cNvPr>
          <p:cNvSpPr/>
          <p:nvPr/>
        </p:nvSpPr>
        <p:spPr>
          <a:xfrm>
            <a:off x="1256030" y="1600200"/>
            <a:ext cx="9563100" cy="4819650"/>
          </a:xfrm>
          <a:prstGeom prst="roundRect">
            <a:avLst>
              <a:gd name="adj" fmla="val 7772"/>
            </a:avLst>
          </a:prstGeom>
          <a:solidFill>
            <a:schemeClr val="bg1">
              <a:alpha val="40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rgbClr val="FFFF00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FDA2072C-30DE-490B-B231-1E85C2865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18266"/>
              </p:ext>
            </p:extLst>
          </p:nvPr>
        </p:nvGraphicFramePr>
        <p:xfrm>
          <a:off x="1536701" y="952500"/>
          <a:ext cx="9001759" cy="5490366"/>
        </p:xfrm>
        <a:graphic>
          <a:graphicData uri="http://schemas.openxmlformats.org/drawingml/2006/table">
            <a:tbl>
              <a:tblPr>
                <a:tableStyleId>{E8034E78-7F5D-4C2E-B375-FC64B27BC917}</a:tableStyleId>
              </a:tblPr>
              <a:tblGrid>
                <a:gridCol w="2552699">
                  <a:extLst>
                    <a:ext uri="{9D8B030D-6E8A-4147-A177-3AD203B41FA5}">
                      <a16:colId xmlns:a16="http://schemas.microsoft.com/office/drawing/2014/main" val="2145581465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1353999462"/>
                    </a:ext>
                  </a:extLst>
                </a:gridCol>
                <a:gridCol w="1591711">
                  <a:extLst>
                    <a:ext uri="{9D8B030D-6E8A-4147-A177-3AD203B41FA5}">
                      <a16:colId xmlns:a16="http://schemas.microsoft.com/office/drawing/2014/main" val="1096864403"/>
                    </a:ext>
                  </a:extLst>
                </a:gridCol>
                <a:gridCol w="1616024">
                  <a:extLst>
                    <a:ext uri="{9D8B030D-6E8A-4147-A177-3AD203B41FA5}">
                      <a16:colId xmlns:a16="http://schemas.microsoft.com/office/drawing/2014/main" val="3995197094"/>
                    </a:ext>
                  </a:extLst>
                </a:gridCol>
                <a:gridCol w="1666525">
                  <a:extLst>
                    <a:ext uri="{9D8B030D-6E8A-4147-A177-3AD203B41FA5}">
                      <a16:colId xmlns:a16="http://schemas.microsoft.com/office/drawing/2014/main" val="1940374551"/>
                    </a:ext>
                  </a:extLst>
                </a:gridCol>
              </a:tblGrid>
              <a:tr h="723686"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Ramona" pitchFamily="2" charset="0"/>
                        <a:cs typeface="Ramona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Ramona" pitchFamily="2" charset="0"/>
                          <a:cs typeface="Ramona" pitchFamily="2" charset="0"/>
                        </a:rPr>
                        <a:t>Незначительная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Ramona" pitchFamily="2" charset="0"/>
                          <a:cs typeface="Ramona" pitchFamily="2" charset="0"/>
                        </a:rPr>
                        <a:t>Невысокая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Ramona" pitchFamily="2" charset="0"/>
                          <a:cs typeface="Ramona" pitchFamily="2" charset="0"/>
                        </a:rPr>
                        <a:t>Умеренная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Ramona" pitchFamily="2" charset="0"/>
                          <a:cs typeface="Ramona" pitchFamily="2" charset="0"/>
                        </a:rPr>
                        <a:t>Значительная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658805"/>
                  </a:ext>
                </a:extLst>
              </a:tr>
              <a:tr h="107553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Ramona" pitchFamily="2" charset="0"/>
                          <a:cs typeface="Ramona" pitchFamily="2" charset="0"/>
                        </a:rPr>
                        <a:t>Практические нереальное событие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Выигрыш в лотерею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Семейные проблемы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Беременность</a:t>
                      </a:r>
                    </a:p>
                    <a:p>
                      <a:pPr algn="ctr" fontAlgn="ctr"/>
                      <a:r>
                        <a:rPr lang="ru-RU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Появление ребёнка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Смерть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455750"/>
                  </a:ext>
                </a:extLst>
              </a:tr>
              <a:tr h="79158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Ramona" pitchFamily="2" charset="0"/>
                          <a:cs typeface="Ramona" pitchFamily="2" charset="0"/>
                        </a:rPr>
                        <a:t>Маловероятно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Отсутствие знания предмета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Погодные условия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Технические</a:t>
                      </a:r>
                    </a:p>
                    <a:p>
                      <a:pPr algn="ctr" fontAlgn="ctr"/>
                      <a:r>
                        <a:rPr lang="ru-RU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неполадки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Депрессия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060497"/>
                  </a:ext>
                </a:extLst>
              </a:tr>
              <a:tr h="145219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Ramona" pitchFamily="2" charset="0"/>
                          <a:cs typeface="Ramona" pitchFamily="2" charset="0"/>
                        </a:rPr>
                        <a:t>Возможно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Несобранность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Утеря части проделанной работы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Проблемы в общежитии</a:t>
                      </a:r>
                    </a:p>
                    <a:p>
                      <a:pPr algn="ctr" fontAlgn="ctr"/>
                      <a:r>
                        <a:rPr lang="ru-RU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(отсутствие воды, электричества)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Голодание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419788"/>
                  </a:ext>
                </a:extLst>
              </a:tr>
              <a:tr h="7236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Ramona" pitchFamily="2" charset="0"/>
                          <a:cs typeface="Ramona" pitchFamily="2" charset="0"/>
                        </a:rPr>
                        <a:t>Вероятно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Отключение интернета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Потеря</a:t>
                      </a:r>
                    </a:p>
                    <a:p>
                      <a:pPr algn="ctr" fontAlgn="ctr"/>
                      <a:r>
                        <a:rPr lang="ru-RU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мотивации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Болезни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Лень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944886"/>
                  </a:ext>
                </a:extLst>
              </a:tr>
              <a:tr h="7236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Ramona" pitchFamily="2" charset="0"/>
                          <a:cs typeface="Ramona" pitchFamily="2" charset="0"/>
                        </a:rPr>
                        <a:t>Практически неизбежное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Нехватка тех. знаний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Алкоголь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Выгорание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Завалы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amona" pitchFamily="2" charset="0"/>
                        <a:cs typeface="Ramona" pitchFamily="2" charset="0"/>
                      </a:endParaRPr>
                    </a:p>
                    <a:p>
                      <a:pPr algn="ctr" fontAlgn="ctr"/>
                      <a:r>
                        <a:rPr lang="ru-RU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по учёбе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56366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058EE6C1-1018-4960-8484-7AA4972E634D}"/>
              </a:ext>
            </a:extLst>
          </p:cNvPr>
          <p:cNvSpPr txBox="1"/>
          <p:nvPr/>
        </p:nvSpPr>
        <p:spPr>
          <a:xfrm>
            <a:off x="537793" y="454996"/>
            <a:ext cx="43898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Матрица рисков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E794B3-F0EE-4263-8551-53312B02A4C3}"/>
              </a:ext>
            </a:extLst>
          </p:cNvPr>
          <p:cNvSpPr txBox="1"/>
          <p:nvPr/>
        </p:nvSpPr>
        <p:spPr>
          <a:xfrm>
            <a:off x="-6829244" y="629382"/>
            <a:ext cx="676469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Немного слов про стратегии…</a:t>
            </a:r>
          </a:p>
        </p:txBody>
      </p:sp>
    </p:spTree>
    <p:extLst>
      <p:ext uri="{BB962C8B-B14F-4D97-AF65-F5344CB8AC3E}">
        <p14:creationId xmlns:p14="http://schemas.microsoft.com/office/powerpoint/2010/main" val="4011718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A41744-F4E2-4173-BFB9-7EAAF52FC048}"/>
              </a:ext>
            </a:extLst>
          </p:cNvPr>
          <p:cNvSpPr txBox="1"/>
          <p:nvPr/>
        </p:nvSpPr>
        <p:spPr>
          <a:xfrm>
            <a:off x="381000" y="1431754"/>
            <a:ext cx="1402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Избегание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BBA32-4C8A-4F98-8275-D2D41E2A87A6}"/>
              </a:ext>
            </a:extLst>
          </p:cNvPr>
          <p:cNvSpPr txBox="1"/>
          <p:nvPr/>
        </p:nvSpPr>
        <p:spPr>
          <a:xfrm>
            <a:off x="1590675" y="629382"/>
            <a:ext cx="701040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Немного слов про стратегии…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043BC-833F-492E-937F-69D631E38DED}"/>
              </a:ext>
            </a:extLst>
          </p:cNvPr>
          <p:cNvSpPr txBox="1"/>
          <p:nvPr/>
        </p:nvSpPr>
        <p:spPr>
          <a:xfrm>
            <a:off x="3648076" y="3191993"/>
            <a:ext cx="6146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Перевод ответственности за риск другой стороне.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F88565-6B70-4858-9346-8EA4ADB85D29}"/>
              </a:ext>
            </a:extLst>
          </p:cNvPr>
          <p:cNvSpPr txBox="1"/>
          <p:nvPr/>
        </p:nvSpPr>
        <p:spPr>
          <a:xfrm>
            <a:off x="714375" y="3960776"/>
            <a:ext cx="57723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Проведение собственных мероприятий по ограничению размера риска</a:t>
            </a:r>
          </a:p>
          <a:p>
            <a:r>
              <a:rPr lang="ru-RU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(снижение вероятности или уменьшение влияния)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B325A-15B1-4D60-8475-C05B5357D22A}"/>
              </a:ext>
            </a:extLst>
          </p:cNvPr>
          <p:cNvSpPr txBox="1"/>
          <p:nvPr/>
        </p:nvSpPr>
        <p:spPr>
          <a:xfrm>
            <a:off x="3667126" y="5385763"/>
            <a:ext cx="48577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Сохранение ответственности за результаты риска и способность покрыть все возможные убытки.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AD1766-2F21-4A99-8176-69A891A12723}"/>
              </a:ext>
            </a:extLst>
          </p:cNvPr>
          <p:cNvSpPr txBox="1"/>
          <p:nvPr/>
        </p:nvSpPr>
        <p:spPr>
          <a:xfrm>
            <a:off x="714375" y="1784046"/>
            <a:ext cx="5561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Уклонение от деятельности или обстоятельств,</a:t>
            </a:r>
          </a:p>
          <a:p>
            <a:r>
              <a:rPr lang="ru-RU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содержащих риск.</a:t>
            </a:r>
          </a:p>
          <a:p>
            <a:r>
              <a:rPr lang="ru-RU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Возможно - радикальная переделка проекта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757365-BD67-4174-AD2E-AB507201F87E}"/>
              </a:ext>
            </a:extLst>
          </p:cNvPr>
          <p:cNvSpPr txBox="1"/>
          <p:nvPr/>
        </p:nvSpPr>
        <p:spPr>
          <a:xfrm>
            <a:off x="3228977" y="2839701"/>
            <a:ext cx="1325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Передача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92DAE4-36B4-4D80-8840-EA45B9A5BE47}"/>
              </a:ext>
            </a:extLst>
          </p:cNvPr>
          <p:cNvSpPr txBox="1"/>
          <p:nvPr/>
        </p:nvSpPr>
        <p:spPr>
          <a:xfrm>
            <a:off x="381000" y="3608484"/>
            <a:ext cx="1728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Сокращение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C4FC60-B8B4-4197-9A37-EE600AC1CF48}"/>
              </a:ext>
            </a:extLst>
          </p:cNvPr>
          <p:cNvSpPr txBox="1"/>
          <p:nvPr/>
        </p:nvSpPr>
        <p:spPr>
          <a:xfrm>
            <a:off x="3228977" y="5033471"/>
            <a:ext cx="1325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Принятие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D6461150-8CE3-4884-8A26-3309BC6BD59E}"/>
              </a:ext>
            </a:extLst>
          </p:cNvPr>
          <p:cNvSpPr/>
          <p:nvPr/>
        </p:nvSpPr>
        <p:spPr>
          <a:xfrm>
            <a:off x="18518415" y="1066800"/>
            <a:ext cx="1587500" cy="5584257"/>
          </a:xfrm>
          <a:prstGeom prst="rect">
            <a:avLst/>
          </a:prstGeom>
          <a:gradFill flip="none" rotWithShape="1">
            <a:gsLst>
              <a:gs pos="15000">
                <a:srgbClr val="0070C0"/>
              </a:gs>
              <a:gs pos="85000">
                <a:srgbClr val="FC8214"/>
              </a:gs>
              <a:gs pos="68000">
                <a:srgbClr val="FC8214"/>
              </a:gs>
              <a:gs pos="33000">
                <a:srgbClr val="FFFF00"/>
              </a:gs>
              <a:gs pos="55000">
                <a:srgbClr val="FFFF00"/>
              </a:gs>
              <a:gs pos="100000">
                <a:srgbClr val="FF0000"/>
              </a:gs>
            </a:gsLst>
            <a:lin ang="5400000" scaled="1"/>
            <a:tileRect/>
          </a:gra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: скругленные верхние углы 40">
            <a:extLst>
              <a:ext uri="{FF2B5EF4-FFF2-40B4-BE49-F238E27FC236}">
                <a16:creationId xmlns:a16="http://schemas.microsoft.com/office/drawing/2014/main" id="{F545678B-2EA7-4498-B01D-799D229CC6F0}"/>
              </a:ext>
            </a:extLst>
          </p:cNvPr>
          <p:cNvSpPr/>
          <p:nvPr/>
        </p:nvSpPr>
        <p:spPr>
          <a:xfrm>
            <a:off x="18676839" y="855646"/>
            <a:ext cx="1289375" cy="75682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00FBB07D-370A-44B8-B86A-7F6CA4DCDA2D}"/>
              </a:ext>
            </a:extLst>
          </p:cNvPr>
          <p:cNvSpPr/>
          <p:nvPr/>
        </p:nvSpPr>
        <p:spPr>
          <a:xfrm>
            <a:off x="20116800" y="1066800"/>
            <a:ext cx="1587500" cy="5584257"/>
          </a:xfrm>
          <a:prstGeom prst="rect">
            <a:avLst/>
          </a:prstGeom>
          <a:gradFill flip="none" rotWithShape="1">
            <a:gsLst>
              <a:gs pos="52000">
                <a:srgbClr val="FE6C06"/>
              </a:gs>
              <a:gs pos="73000">
                <a:srgbClr val="FC8214"/>
              </a:gs>
              <a:gs pos="29000">
                <a:srgbClr val="FFFF00"/>
              </a:gs>
              <a:gs pos="0">
                <a:srgbClr val="FFFF00"/>
              </a:gs>
              <a:gs pos="100000">
                <a:srgbClr val="FF0000"/>
              </a:gs>
            </a:gsLst>
            <a:lin ang="5400000" scaled="1"/>
            <a:tileRect/>
          </a:gra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: скругленные верхние углы 42">
            <a:extLst>
              <a:ext uri="{FF2B5EF4-FFF2-40B4-BE49-F238E27FC236}">
                <a16:creationId xmlns:a16="http://schemas.microsoft.com/office/drawing/2014/main" id="{CA84279A-020B-46B0-A1E0-BDE2297A86A8}"/>
              </a:ext>
            </a:extLst>
          </p:cNvPr>
          <p:cNvSpPr/>
          <p:nvPr/>
        </p:nvSpPr>
        <p:spPr>
          <a:xfrm>
            <a:off x="20275225" y="855646"/>
            <a:ext cx="1289375" cy="75682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0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0459504C-6218-4AEE-9569-30EE8F318B53}"/>
              </a:ext>
            </a:extLst>
          </p:cNvPr>
          <p:cNvSpPr/>
          <p:nvPr/>
        </p:nvSpPr>
        <p:spPr>
          <a:xfrm>
            <a:off x="16920029" y="1066800"/>
            <a:ext cx="1587500" cy="5584257"/>
          </a:xfrm>
          <a:prstGeom prst="rect">
            <a:avLst/>
          </a:prstGeom>
          <a:gradFill flip="none" rotWithShape="1">
            <a:gsLst>
              <a:gs pos="77000">
                <a:srgbClr val="FFFF00"/>
              </a:gs>
              <a:gs pos="54000">
                <a:srgbClr val="FFFF00"/>
              </a:gs>
              <a:gs pos="36000">
                <a:srgbClr val="0070C0"/>
              </a:gs>
              <a:gs pos="16000">
                <a:srgbClr val="26B99A"/>
              </a:gs>
              <a:gs pos="90000">
                <a:srgbClr val="FC8214"/>
              </a:gs>
            </a:gsLst>
            <a:lin ang="5400000" scaled="1"/>
            <a:tileRect/>
          </a:gra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Прямоугольник: скругленные верхние углы 44">
            <a:extLst>
              <a:ext uri="{FF2B5EF4-FFF2-40B4-BE49-F238E27FC236}">
                <a16:creationId xmlns:a16="http://schemas.microsoft.com/office/drawing/2014/main" id="{45F8530C-61EE-4762-A4B9-FEF233F61E89}"/>
              </a:ext>
            </a:extLst>
          </p:cNvPr>
          <p:cNvSpPr/>
          <p:nvPr/>
        </p:nvSpPr>
        <p:spPr>
          <a:xfrm>
            <a:off x="17078453" y="855646"/>
            <a:ext cx="1289375" cy="75682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6B99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B9C21AD7-5F57-4BF5-9ADA-CD765D7F21C6}"/>
              </a:ext>
            </a:extLst>
          </p:cNvPr>
          <p:cNvSpPr/>
          <p:nvPr/>
        </p:nvSpPr>
        <p:spPr>
          <a:xfrm>
            <a:off x="15321643" y="1066800"/>
            <a:ext cx="1587500" cy="5584257"/>
          </a:xfrm>
          <a:prstGeom prst="rect">
            <a:avLst/>
          </a:prstGeom>
          <a:gradFill flip="none" rotWithShape="1">
            <a:gsLst>
              <a:gs pos="75000">
                <a:srgbClr val="FFFF00"/>
              </a:gs>
              <a:gs pos="62000">
                <a:srgbClr val="0060A8"/>
              </a:gs>
              <a:gs pos="45000">
                <a:schemeClr val="accent1">
                  <a:lumMod val="75000"/>
                </a:schemeClr>
              </a:gs>
              <a:gs pos="28000">
                <a:srgbClr val="00B050"/>
              </a:gs>
              <a:gs pos="0">
                <a:srgbClr val="00B050"/>
              </a:gs>
              <a:gs pos="100000">
                <a:srgbClr val="FFFF00"/>
              </a:gs>
            </a:gsLst>
            <a:lin ang="5400000" scaled="1"/>
            <a:tileRect/>
          </a:gra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: скругленные верхние углы 46">
            <a:extLst>
              <a:ext uri="{FF2B5EF4-FFF2-40B4-BE49-F238E27FC236}">
                <a16:creationId xmlns:a16="http://schemas.microsoft.com/office/drawing/2014/main" id="{783C7D05-1E0F-49CC-A4C4-768024C59BF3}"/>
              </a:ext>
            </a:extLst>
          </p:cNvPr>
          <p:cNvSpPr/>
          <p:nvPr/>
        </p:nvSpPr>
        <p:spPr>
          <a:xfrm>
            <a:off x="15480067" y="855646"/>
            <a:ext cx="1289375" cy="75682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B05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255FD567-309C-4F6C-A394-78ACE06BE5E5}"/>
              </a:ext>
            </a:extLst>
          </p:cNvPr>
          <p:cNvSpPr/>
          <p:nvPr/>
        </p:nvSpPr>
        <p:spPr>
          <a:xfrm>
            <a:off x="12495530" y="1600200"/>
            <a:ext cx="9563100" cy="4819650"/>
          </a:xfrm>
          <a:prstGeom prst="roundRect">
            <a:avLst>
              <a:gd name="adj" fmla="val 7772"/>
            </a:avLst>
          </a:prstGeom>
          <a:solidFill>
            <a:schemeClr val="bg1">
              <a:alpha val="40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rgbClr val="FFFF00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9" name="Таблица 48">
            <a:extLst>
              <a:ext uri="{FF2B5EF4-FFF2-40B4-BE49-F238E27FC236}">
                <a16:creationId xmlns:a16="http://schemas.microsoft.com/office/drawing/2014/main" id="{ED6F07DC-0753-474A-923A-4B869897E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029525"/>
              </p:ext>
            </p:extLst>
          </p:nvPr>
        </p:nvGraphicFramePr>
        <p:xfrm>
          <a:off x="12776201" y="952500"/>
          <a:ext cx="9001759" cy="5490366"/>
        </p:xfrm>
        <a:graphic>
          <a:graphicData uri="http://schemas.openxmlformats.org/drawingml/2006/table">
            <a:tbl>
              <a:tblPr>
                <a:tableStyleId>{E8034E78-7F5D-4C2E-B375-FC64B27BC917}</a:tableStyleId>
              </a:tblPr>
              <a:tblGrid>
                <a:gridCol w="2552699">
                  <a:extLst>
                    <a:ext uri="{9D8B030D-6E8A-4147-A177-3AD203B41FA5}">
                      <a16:colId xmlns:a16="http://schemas.microsoft.com/office/drawing/2014/main" val="2145581465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1353999462"/>
                    </a:ext>
                  </a:extLst>
                </a:gridCol>
                <a:gridCol w="1591711">
                  <a:extLst>
                    <a:ext uri="{9D8B030D-6E8A-4147-A177-3AD203B41FA5}">
                      <a16:colId xmlns:a16="http://schemas.microsoft.com/office/drawing/2014/main" val="1096864403"/>
                    </a:ext>
                  </a:extLst>
                </a:gridCol>
                <a:gridCol w="1616024">
                  <a:extLst>
                    <a:ext uri="{9D8B030D-6E8A-4147-A177-3AD203B41FA5}">
                      <a16:colId xmlns:a16="http://schemas.microsoft.com/office/drawing/2014/main" val="3995197094"/>
                    </a:ext>
                  </a:extLst>
                </a:gridCol>
                <a:gridCol w="1666525">
                  <a:extLst>
                    <a:ext uri="{9D8B030D-6E8A-4147-A177-3AD203B41FA5}">
                      <a16:colId xmlns:a16="http://schemas.microsoft.com/office/drawing/2014/main" val="1940374551"/>
                    </a:ext>
                  </a:extLst>
                </a:gridCol>
              </a:tblGrid>
              <a:tr h="723686"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Ramona" pitchFamily="2" charset="0"/>
                        <a:cs typeface="Ramona" pitchFamily="2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Ramona" pitchFamily="2" charset="0"/>
                          <a:cs typeface="Ramona" pitchFamily="2" charset="0"/>
                        </a:rPr>
                        <a:t>Незначительная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Ramona" pitchFamily="2" charset="0"/>
                          <a:cs typeface="Ramona" pitchFamily="2" charset="0"/>
                        </a:rPr>
                        <a:t>Невысокая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Ramona" pitchFamily="2" charset="0"/>
                          <a:cs typeface="Ramona" pitchFamily="2" charset="0"/>
                        </a:rPr>
                        <a:t>Умеренная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Ramona" pitchFamily="2" charset="0"/>
                          <a:cs typeface="Ramona" pitchFamily="2" charset="0"/>
                        </a:rPr>
                        <a:t>Значительная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658805"/>
                  </a:ext>
                </a:extLst>
              </a:tr>
              <a:tr h="107553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Ramona" pitchFamily="2" charset="0"/>
                          <a:cs typeface="Ramona" pitchFamily="2" charset="0"/>
                        </a:rPr>
                        <a:t>Практические нереальное событие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Выигрыш в лотерею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Семейные проблемы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Беременность</a:t>
                      </a:r>
                    </a:p>
                    <a:p>
                      <a:pPr algn="ctr" fontAlgn="ctr"/>
                      <a:r>
                        <a:rPr lang="ru-RU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Появление ребёнка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Смерть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455750"/>
                  </a:ext>
                </a:extLst>
              </a:tr>
              <a:tr h="79158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Ramona" pitchFamily="2" charset="0"/>
                          <a:cs typeface="Ramona" pitchFamily="2" charset="0"/>
                        </a:rPr>
                        <a:t>Маловероятно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Отсутствие знания предмета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Погодные условия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Технические</a:t>
                      </a:r>
                    </a:p>
                    <a:p>
                      <a:pPr algn="ctr" fontAlgn="ctr"/>
                      <a:r>
                        <a:rPr lang="ru-RU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неполадки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Депрессия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060497"/>
                  </a:ext>
                </a:extLst>
              </a:tr>
              <a:tr h="145219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Ramona" pitchFamily="2" charset="0"/>
                          <a:cs typeface="Ramona" pitchFamily="2" charset="0"/>
                        </a:rPr>
                        <a:t>Возможно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Несобранность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Утеря части проделанной работы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Проблемы в общежитии</a:t>
                      </a:r>
                    </a:p>
                    <a:p>
                      <a:pPr algn="ctr" fontAlgn="ctr"/>
                      <a:r>
                        <a:rPr lang="ru-RU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(отсутствие воды, электричества)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Голодание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419788"/>
                  </a:ext>
                </a:extLst>
              </a:tr>
              <a:tr h="7236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Ramona" pitchFamily="2" charset="0"/>
                          <a:cs typeface="Ramona" pitchFamily="2" charset="0"/>
                        </a:rPr>
                        <a:t>Вероятно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Отключение интернета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Потеря</a:t>
                      </a:r>
                    </a:p>
                    <a:p>
                      <a:pPr algn="ctr" fontAlgn="ctr"/>
                      <a:r>
                        <a:rPr lang="ru-RU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мотивации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Болезни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Лень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944886"/>
                  </a:ext>
                </a:extLst>
              </a:tr>
              <a:tr h="7236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Ramona" pitchFamily="2" charset="0"/>
                          <a:cs typeface="Ramona" pitchFamily="2" charset="0"/>
                        </a:rPr>
                        <a:t>Практически неизбежное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Нехватка тех. знаний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Алкоголь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Выгорание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Завалы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amona" pitchFamily="2" charset="0"/>
                        <a:cs typeface="Ramona" pitchFamily="2" charset="0"/>
                      </a:endParaRPr>
                    </a:p>
                    <a:p>
                      <a:pPr algn="ctr" fontAlgn="ctr"/>
                      <a:r>
                        <a:rPr lang="ru-RU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amona" pitchFamily="2" charset="0"/>
                          <a:cs typeface="Ramona" pitchFamily="2" charset="0"/>
                        </a:rPr>
                        <a:t>по учёбе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563663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4F7451D6-FCBD-495F-BC31-B09F047705AB}"/>
              </a:ext>
            </a:extLst>
          </p:cNvPr>
          <p:cNvSpPr txBox="1"/>
          <p:nvPr/>
        </p:nvSpPr>
        <p:spPr>
          <a:xfrm>
            <a:off x="537793" y="-808318"/>
            <a:ext cx="43898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Матрица рисков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1100000-E53B-4940-9D10-B350FC147F91}"/>
              </a:ext>
            </a:extLst>
          </p:cNvPr>
          <p:cNvSpPr txBox="1"/>
          <p:nvPr/>
        </p:nvSpPr>
        <p:spPr>
          <a:xfrm>
            <a:off x="12154981" y="376855"/>
            <a:ext cx="47101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Стратегия</a:t>
            </a:r>
          </a:p>
          <a:p>
            <a:pPr algn="ctr"/>
            <a:r>
              <a:rPr lang="ru-RU" sz="3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уменьшения рисков</a:t>
            </a:r>
          </a:p>
        </p:txBody>
      </p: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67402C76-740C-488A-8509-26814BECE13F}"/>
              </a:ext>
            </a:extLst>
          </p:cNvPr>
          <p:cNvGrpSpPr/>
          <p:nvPr/>
        </p:nvGrpSpPr>
        <p:grpSpPr>
          <a:xfrm>
            <a:off x="-3655231" y="0"/>
            <a:ext cx="3168180" cy="6858000"/>
            <a:chOff x="9092565" y="0"/>
            <a:chExt cx="3168180" cy="6858000"/>
          </a:xfrm>
        </p:grpSpPr>
        <p:sp>
          <p:nvSpPr>
            <p:cNvPr id="55" name="Прямоугольник 54">
              <a:extLst>
                <a:ext uri="{FF2B5EF4-FFF2-40B4-BE49-F238E27FC236}">
                  <a16:creationId xmlns:a16="http://schemas.microsoft.com/office/drawing/2014/main" id="{8C77B9B7-7D96-4203-B77C-EBD103CE036D}"/>
                </a:ext>
              </a:extLst>
            </p:cNvPr>
            <p:cNvSpPr/>
            <p:nvPr/>
          </p:nvSpPr>
          <p:spPr>
            <a:xfrm>
              <a:off x="9092565" y="0"/>
              <a:ext cx="3099435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1DDE769-A741-4171-BD3C-40F43B0B154A}"/>
                </a:ext>
              </a:extLst>
            </p:cNvPr>
            <p:cNvSpPr txBox="1"/>
            <p:nvPr/>
          </p:nvSpPr>
          <p:spPr>
            <a:xfrm>
              <a:off x="9665099" y="749916"/>
              <a:ext cx="195436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4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Принимаем: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63C83BB-B1FA-4B4A-82F8-6673C9B14988}"/>
                </a:ext>
              </a:extLst>
            </p:cNvPr>
            <p:cNvSpPr txBox="1"/>
            <p:nvPr/>
          </p:nvSpPr>
          <p:spPr>
            <a:xfrm>
              <a:off x="9161145" y="1443037"/>
              <a:ext cx="3099600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Технические неполадки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Депрессию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Несобранность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Колёсики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Потерю мотивации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Завалы по учёбе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B84E2EEC-799C-4691-830C-68470B749F40}"/>
              </a:ext>
            </a:extLst>
          </p:cNvPr>
          <p:cNvGrpSpPr/>
          <p:nvPr/>
        </p:nvGrpSpPr>
        <p:grpSpPr>
          <a:xfrm>
            <a:off x="-3778579" y="0"/>
            <a:ext cx="3291528" cy="6858000"/>
            <a:chOff x="6061710" y="0"/>
            <a:chExt cx="3291528" cy="6858000"/>
          </a:xfrm>
        </p:grpSpPr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47244871-B4DB-426B-9AE5-918713623516}"/>
                </a:ext>
              </a:extLst>
            </p:cNvPr>
            <p:cNvGrpSpPr/>
            <p:nvPr/>
          </p:nvGrpSpPr>
          <p:grpSpPr>
            <a:xfrm>
              <a:off x="6061710" y="0"/>
              <a:ext cx="3291528" cy="6858000"/>
              <a:chOff x="6061710" y="0"/>
              <a:chExt cx="3291528" cy="6858000"/>
            </a:xfrm>
          </p:grpSpPr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013C58A8-7580-409B-9F1C-30533C552AFF}"/>
                  </a:ext>
                </a:extLst>
              </p:cNvPr>
              <p:cNvSpPr/>
              <p:nvPr/>
            </p:nvSpPr>
            <p:spPr>
              <a:xfrm>
                <a:off x="6061710" y="0"/>
                <a:ext cx="3099435" cy="6858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3" name="Равнобедренный треугольник 62">
                <a:extLst>
                  <a:ext uri="{FF2B5EF4-FFF2-40B4-BE49-F238E27FC236}">
                    <a16:creationId xmlns:a16="http://schemas.microsoft.com/office/drawing/2014/main" id="{D70DADCF-4ED6-43C9-8036-E5AE24C66D68}"/>
                  </a:ext>
                </a:extLst>
              </p:cNvPr>
              <p:cNvSpPr/>
              <p:nvPr/>
            </p:nvSpPr>
            <p:spPr>
              <a:xfrm rot="5400000">
                <a:off x="8950488" y="808832"/>
                <a:ext cx="544827" cy="260672"/>
              </a:xfrm>
              <a:prstGeom prst="triangle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A682617-6DE2-40FB-A624-1771455B0A08}"/>
                </a:ext>
              </a:extLst>
            </p:cNvPr>
            <p:cNvSpPr txBox="1"/>
            <p:nvPr/>
          </p:nvSpPr>
          <p:spPr>
            <a:xfrm>
              <a:off x="6596493" y="749916"/>
              <a:ext cx="202986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4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Сокращаем: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AC95488-1D00-4B0E-BF10-5C0A796CF2CB}"/>
                </a:ext>
              </a:extLst>
            </p:cNvPr>
            <p:cNvSpPr txBox="1"/>
            <p:nvPr/>
          </p:nvSpPr>
          <p:spPr>
            <a:xfrm>
              <a:off x="6127128" y="1443037"/>
              <a:ext cx="3099600" cy="2585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Семейные проблемы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Беременность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Проблемы в общежитии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Голод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Отключение интернета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Болезни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Лень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Выгорание</a:t>
              </a:r>
            </a:p>
          </p:txBody>
        </p:sp>
      </p:grp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CAFD4139-5B7E-4951-AD11-3500664F99CC}"/>
              </a:ext>
            </a:extLst>
          </p:cNvPr>
          <p:cNvGrpSpPr/>
          <p:nvPr/>
        </p:nvGrpSpPr>
        <p:grpSpPr>
          <a:xfrm>
            <a:off x="-3895420" y="0"/>
            <a:ext cx="3291529" cy="6858000"/>
            <a:chOff x="3030855" y="0"/>
            <a:chExt cx="3291529" cy="6858000"/>
          </a:xfrm>
        </p:grpSpPr>
        <p:grpSp>
          <p:nvGrpSpPr>
            <p:cNvPr id="65" name="Группа 64">
              <a:extLst>
                <a:ext uri="{FF2B5EF4-FFF2-40B4-BE49-F238E27FC236}">
                  <a16:creationId xmlns:a16="http://schemas.microsoft.com/office/drawing/2014/main" id="{506F25BD-6E77-4208-BDBC-222C294CB11A}"/>
                </a:ext>
              </a:extLst>
            </p:cNvPr>
            <p:cNvGrpSpPr/>
            <p:nvPr/>
          </p:nvGrpSpPr>
          <p:grpSpPr>
            <a:xfrm>
              <a:off x="3030855" y="0"/>
              <a:ext cx="3291529" cy="6858000"/>
              <a:chOff x="3030855" y="0"/>
              <a:chExt cx="3291529" cy="6858000"/>
            </a:xfrm>
          </p:grpSpPr>
          <p:sp>
            <p:nvSpPr>
              <p:cNvPr id="68" name="Прямоугольник 67">
                <a:extLst>
                  <a:ext uri="{FF2B5EF4-FFF2-40B4-BE49-F238E27FC236}">
                    <a16:creationId xmlns:a16="http://schemas.microsoft.com/office/drawing/2014/main" id="{C0E41EC9-38E4-4500-BAED-EF6D9350EA53}"/>
                  </a:ext>
                </a:extLst>
              </p:cNvPr>
              <p:cNvSpPr/>
              <p:nvPr/>
            </p:nvSpPr>
            <p:spPr>
              <a:xfrm>
                <a:off x="3030855" y="0"/>
                <a:ext cx="3099435" cy="6858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9" name="Равнобедренный треугольник 68">
                <a:extLst>
                  <a:ext uri="{FF2B5EF4-FFF2-40B4-BE49-F238E27FC236}">
                    <a16:creationId xmlns:a16="http://schemas.microsoft.com/office/drawing/2014/main" id="{0068B7DA-E0E2-4227-9D44-D2A6B0D09465}"/>
                  </a:ext>
                </a:extLst>
              </p:cNvPr>
              <p:cNvSpPr/>
              <p:nvPr/>
            </p:nvSpPr>
            <p:spPr>
              <a:xfrm rot="5400000">
                <a:off x="5919634" y="808832"/>
                <a:ext cx="544827" cy="260672"/>
              </a:xfrm>
              <a:prstGeom prst="triangle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57F7009-4E38-4B93-AF2C-5D04DA170A7A}"/>
                </a:ext>
              </a:extLst>
            </p:cNvPr>
            <p:cNvSpPr txBox="1"/>
            <p:nvPr/>
          </p:nvSpPr>
          <p:spPr>
            <a:xfrm>
              <a:off x="3660063" y="749916"/>
              <a:ext cx="184101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4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Передаем: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F46AF67-4BC7-4C85-A564-A61BAE69566A}"/>
                </a:ext>
              </a:extLst>
            </p:cNvPr>
            <p:cNvSpPr txBox="1"/>
            <p:nvPr/>
          </p:nvSpPr>
          <p:spPr>
            <a:xfrm>
              <a:off x="3099351" y="1443037"/>
              <a:ext cx="309960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Отсутствие знания предмета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Погодные условия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Утерю части проделанной работы</a:t>
              </a:r>
            </a:p>
          </p:txBody>
        </p:sp>
      </p:grp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5C59ADA2-3DD4-4440-9C06-33F009176DFA}"/>
              </a:ext>
            </a:extLst>
          </p:cNvPr>
          <p:cNvGrpSpPr/>
          <p:nvPr/>
        </p:nvGrpSpPr>
        <p:grpSpPr>
          <a:xfrm>
            <a:off x="-4204354" y="0"/>
            <a:ext cx="3360107" cy="6858000"/>
            <a:chOff x="0" y="0"/>
            <a:chExt cx="3360107" cy="6858000"/>
          </a:xfrm>
        </p:grpSpPr>
        <p:grpSp>
          <p:nvGrpSpPr>
            <p:cNvPr id="71" name="Группа 70">
              <a:extLst>
                <a:ext uri="{FF2B5EF4-FFF2-40B4-BE49-F238E27FC236}">
                  <a16:creationId xmlns:a16="http://schemas.microsoft.com/office/drawing/2014/main" id="{541D56A1-E435-42C6-9EE8-F0597DCCDB31}"/>
                </a:ext>
              </a:extLst>
            </p:cNvPr>
            <p:cNvGrpSpPr/>
            <p:nvPr/>
          </p:nvGrpSpPr>
          <p:grpSpPr>
            <a:xfrm>
              <a:off x="0" y="0"/>
              <a:ext cx="3360107" cy="6858000"/>
              <a:chOff x="0" y="0"/>
              <a:chExt cx="3360107" cy="6858000"/>
            </a:xfrm>
          </p:grpSpPr>
          <p:sp>
            <p:nvSpPr>
              <p:cNvPr id="74" name="Прямоугольник 73">
                <a:extLst>
                  <a:ext uri="{FF2B5EF4-FFF2-40B4-BE49-F238E27FC236}">
                    <a16:creationId xmlns:a16="http://schemas.microsoft.com/office/drawing/2014/main" id="{BCBDABC4-C09A-4A30-ACFF-9419B1366C3F}"/>
                  </a:ext>
                </a:extLst>
              </p:cNvPr>
              <p:cNvSpPr/>
              <p:nvPr/>
            </p:nvSpPr>
            <p:spPr>
              <a:xfrm>
                <a:off x="0" y="0"/>
                <a:ext cx="3099435" cy="685800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5" name="Равнобедренный треугольник 74">
                <a:extLst>
                  <a:ext uri="{FF2B5EF4-FFF2-40B4-BE49-F238E27FC236}">
                    <a16:creationId xmlns:a16="http://schemas.microsoft.com/office/drawing/2014/main" id="{11D6574B-2902-4F78-9F9E-D37E04A4EA32}"/>
                  </a:ext>
                </a:extLst>
              </p:cNvPr>
              <p:cNvSpPr/>
              <p:nvPr/>
            </p:nvSpPr>
            <p:spPr>
              <a:xfrm rot="5400000">
                <a:off x="2957357" y="808833"/>
                <a:ext cx="544827" cy="260672"/>
              </a:xfrm>
              <a:prstGeom prst="triangle">
                <a:avLst/>
              </a:prstGeom>
              <a:solidFill>
                <a:srgbClr val="18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EC14CF7-94EB-4F82-8402-FFE6E1284DF0}"/>
                </a:ext>
              </a:extLst>
            </p:cNvPr>
            <p:cNvSpPr txBox="1"/>
            <p:nvPr/>
          </p:nvSpPr>
          <p:spPr>
            <a:xfrm>
              <a:off x="0" y="1443037"/>
              <a:ext cx="309943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Смерть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Нехватку технических знаний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Алкоголь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38153FA-14D7-4307-A2A3-ECE5A0E4846E}"/>
                </a:ext>
              </a:extLst>
            </p:cNvPr>
            <p:cNvSpPr txBox="1"/>
            <p:nvPr/>
          </p:nvSpPr>
          <p:spPr>
            <a:xfrm>
              <a:off x="629208" y="749916"/>
              <a:ext cx="184101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4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Избегаем: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8552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625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500">
                                          <p:cBhvr additive="base">
                                            <p:cTn id="7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500">
                                          <p:cBhvr additive="base">
                                            <p:cTn id="8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625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500">
                                          <p:cBhvr additive="base">
                                            <p:cTn id="11" dur="1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500">
                                          <p:cBhvr additive="base">
                                            <p:cTn id="12" dur="1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625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500">
                                          <p:cBhvr additive="base">
                                            <p:cTn id="15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500">
                                          <p:cBhvr additive="base">
                                            <p:cTn id="16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625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500">
                                          <p:cBhvr additive="base">
                                            <p:cTn id="19" dur="1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500">
                                          <p:cBhvr additive="base">
                                            <p:cTn id="20" dur="1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625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500">
                                          <p:cBhvr additive="base">
                                            <p:cTn id="23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500">
                                          <p:cBhvr additive="base">
                                            <p:cTn id="24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625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500">
                                          <p:cBhvr additive="base">
                                            <p:cTn id="27" dur="1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500">
                                          <p:cBhvr additive="base">
                                            <p:cTn id="28" dur="1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625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500">
                                          <p:cBhvr additive="base">
                                            <p:cTn id="31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500">
                                          <p:cBhvr additive="base">
                                            <p:cTn id="3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625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500">
                                          <p:cBhvr additive="base">
                                            <p:cTn id="35" dur="1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500">
                                          <p:cBhvr additive="base">
                                            <p:cTn id="36" dur="1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6" grpId="0"/>
          <p:bldP spid="8" grpId="0"/>
          <p:bldP spid="10" grpId="0"/>
          <p:bldP spid="12" grpId="0"/>
          <p:bldP spid="14" grpId="0"/>
          <p:bldP spid="16" grpId="0"/>
          <p:bldP spid="1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6" grpId="0"/>
          <p:bldP spid="8" grpId="0"/>
          <p:bldP spid="10" grpId="0"/>
          <p:bldP spid="12" grpId="0"/>
          <p:bldP spid="14" grpId="0"/>
          <p:bldP spid="16" grpId="0"/>
          <p:bldP spid="18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416FA4-7FF8-4237-A003-56A7DA4F019C}"/>
              </a:ext>
            </a:extLst>
          </p:cNvPr>
          <p:cNvSpPr txBox="1"/>
          <p:nvPr/>
        </p:nvSpPr>
        <p:spPr>
          <a:xfrm>
            <a:off x="3740944" y="1858534"/>
            <a:ext cx="47101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Стратегия</a:t>
            </a:r>
          </a:p>
          <a:p>
            <a:pPr algn="ctr"/>
            <a:r>
              <a:rPr lang="ru-RU" sz="3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уменьшения рисков</a:t>
            </a:r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87AD56C8-67F1-4A4D-B77F-EF5ED489B790}"/>
              </a:ext>
            </a:extLst>
          </p:cNvPr>
          <p:cNvGrpSpPr/>
          <p:nvPr/>
        </p:nvGrpSpPr>
        <p:grpSpPr>
          <a:xfrm>
            <a:off x="-2371242" y="0"/>
            <a:ext cx="3168180" cy="6858000"/>
            <a:chOff x="9092565" y="0"/>
            <a:chExt cx="3168180" cy="6858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9C86A18F-85B6-4E40-B42C-973666C33585}"/>
                </a:ext>
              </a:extLst>
            </p:cNvPr>
            <p:cNvSpPr/>
            <p:nvPr/>
          </p:nvSpPr>
          <p:spPr>
            <a:xfrm>
              <a:off x="9092565" y="0"/>
              <a:ext cx="3099435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8CE11B-0103-4A41-B03B-0FDD61089E99}"/>
                </a:ext>
              </a:extLst>
            </p:cNvPr>
            <p:cNvSpPr txBox="1"/>
            <p:nvPr/>
          </p:nvSpPr>
          <p:spPr>
            <a:xfrm>
              <a:off x="9665099" y="749916"/>
              <a:ext cx="195436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4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Принимаем: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161B6E1-AEE0-4284-BD2D-7F923EF1B153}"/>
                </a:ext>
              </a:extLst>
            </p:cNvPr>
            <p:cNvSpPr txBox="1"/>
            <p:nvPr/>
          </p:nvSpPr>
          <p:spPr>
            <a:xfrm>
              <a:off x="9161145" y="1443037"/>
              <a:ext cx="3099600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Технические неполадки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Депрессию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Несобранность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Колёсики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Потерю мотивации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Завалы по учёбе</a:t>
              </a: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C2D11C12-126C-431D-9B34-5F24396D259D}"/>
              </a:ext>
            </a:extLst>
          </p:cNvPr>
          <p:cNvGrpSpPr/>
          <p:nvPr/>
        </p:nvGrpSpPr>
        <p:grpSpPr>
          <a:xfrm>
            <a:off x="-2494590" y="0"/>
            <a:ext cx="3291528" cy="6858000"/>
            <a:chOff x="6061710" y="0"/>
            <a:chExt cx="3291528" cy="6858000"/>
          </a:xfrm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9C3AD1AA-8613-4296-97DF-78862316D9C9}"/>
                </a:ext>
              </a:extLst>
            </p:cNvPr>
            <p:cNvGrpSpPr/>
            <p:nvPr/>
          </p:nvGrpSpPr>
          <p:grpSpPr>
            <a:xfrm>
              <a:off x="6061710" y="0"/>
              <a:ext cx="3291528" cy="6858000"/>
              <a:chOff x="6061710" y="0"/>
              <a:chExt cx="3291528" cy="6858000"/>
            </a:xfrm>
          </p:grpSpPr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8F483058-A9BD-4699-BC7F-EA372FC754A7}"/>
                  </a:ext>
                </a:extLst>
              </p:cNvPr>
              <p:cNvSpPr/>
              <p:nvPr/>
            </p:nvSpPr>
            <p:spPr>
              <a:xfrm>
                <a:off x="6061710" y="0"/>
                <a:ext cx="3099435" cy="6858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Равнобедренный треугольник 11">
                <a:extLst>
                  <a:ext uri="{FF2B5EF4-FFF2-40B4-BE49-F238E27FC236}">
                    <a16:creationId xmlns:a16="http://schemas.microsoft.com/office/drawing/2014/main" id="{54648F4F-F960-4C0D-ABF7-B220F16F6BEA}"/>
                  </a:ext>
                </a:extLst>
              </p:cNvPr>
              <p:cNvSpPr/>
              <p:nvPr/>
            </p:nvSpPr>
            <p:spPr>
              <a:xfrm rot="5400000">
                <a:off x="8950488" y="808832"/>
                <a:ext cx="544827" cy="260672"/>
              </a:xfrm>
              <a:prstGeom prst="triangle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582E20-3CAE-40E6-90AA-C994DB393DF0}"/>
                </a:ext>
              </a:extLst>
            </p:cNvPr>
            <p:cNvSpPr txBox="1"/>
            <p:nvPr/>
          </p:nvSpPr>
          <p:spPr>
            <a:xfrm>
              <a:off x="6596493" y="749916"/>
              <a:ext cx="202986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4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Сокращаем: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255DC20-44E9-4954-A3A3-BB3A9B2EED63}"/>
                </a:ext>
              </a:extLst>
            </p:cNvPr>
            <p:cNvSpPr txBox="1"/>
            <p:nvPr/>
          </p:nvSpPr>
          <p:spPr>
            <a:xfrm>
              <a:off x="6127128" y="1443037"/>
              <a:ext cx="3099600" cy="2585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Семейные проблемы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Беременность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Проблемы в общежитии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Голод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Отключение интернета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Болезни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Лень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Выгорание</a:t>
              </a: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0B93E347-9015-4FC2-B7A9-E74B17B06E78}"/>
              </a:ext>
            </a:extLst>
          </p:cNvPr>
          <p:cNvGrpSpPr/>
          <p:nvPr/>
        </p:nvGrpSpPr>
        <p:grpSpPr>
          <a:xfrm>
            <a:off x="-2611431" y="0"/>
            <a:ext cx="3291529" cy="6858000"/>
            <a:chOff x="3030855" y="0"/>
            <a:chExt cx="3291529" cy="6858000"/>
          </a:xfrm>
        </p:grpSpPr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0E82B12A-3DE7-405B-9439-3F3149AC72FB}"/>
                </a:ext>
              </a:extLst>
            </p:cNvPr>
            <p:cNvGrpSpPr/>
            <p:nvPr/>
          </p:nvGrpSpPr>
          <p:grpSpPr>
            <a:xfrm>
              <a:off x="3030855" y="0"/>
              <a:ext cx="3291529" cy="6858000"/>
              <a:chOff x="3030855" y="0"/>
              <a:chExt cx="3291529" cy="6858000"/>
            </a:xfrm>
          </p:grpSpPr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A9CC5D13-FED6-47E7-9462-D50D67AB5F8B}"/>
                  </a:ext>
                </a:extLst>
              </p:cNvPr>
              <p:cNvSpPr/>
              <p:nvPr/>
            </p:nvSpPr>
            <p:spPr>
              <a:xfrm>
                <a:off x="3030855" y="0"/>
                <a:ext cx="3099435" cy="6858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Равнобедренный треугольник 10">
                <a:extLst>
                  <a:ext uri="{FF2B5EF4-FFF2-40B4-BE49-F238E27FC236}">
                    <a16:creationId xmlns:a16="http://schemas.microsoft.com/office/drawing/2014/main" id="{FD284B46-4FE5-4F5C-A257-B0A321E99899}"/>
                  </a:ext>
                </a:extLst>
              </p:cNvPr>
              <p:cNvSpPr/>
              <p:nvPr/>
            </p:nvSpPr>
            <p:spPr>
              <a:xfrm rot="5400000">
                <a:off x="5919634" y="808832"/>
                <a:ext cx="544827" cy="260672"/>
              </a:xfrm>
              <a:prstGeom prst="triangle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1AB410-778C-441D-BC09-679001D051EC}"/>
                </a:ext>
              </a:extLst>
            </p:cNvPr>
            <p:cNvSpPr txBox="1"/>
            <p:nvPr/>
          </p:nvSpPr>
          <p:spPr>
            <a:xfrm>
              <a:off x="3660063" y="749916"/>
              <a:ext cx="184101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4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Передаем: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D94AC59-8B75-4B84-847A-49A84364A94C}"/>
                </a:ext>
              </a:extLst>
            </p:cNvPr>
            <p:cNvSpPr txBox="1"/>
            <p:nvPr/>
          </p:nvSpPr>
          <p:spPr>
            <a:xfrm>
              <a:off x="3099351" y="1443037"/>
              <a:ext cx="309960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Отсутствие знания предмета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Погодные условия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Утерю части проделанной работы</a:t>
              </a: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27075D29-54C6-43D6-A291-E45F1C437C26}"/>
              </a:ext>
            </a:extLst>
          </p:cNvPr>
          <p:cNvGrpSpPr/>
          <p:nvPr/>
        </p:nvGrpSpPr>
        <p:grpSpPr>
          <a:xfrm>
            <a:off x="-2920365" y="0"/>
            <a:ext cx="3360107" cy="6858000"/>
            <a:chOff x="0" y="0"/>
            <a:chExt cx="3360107" cy="6858000"/>
          </a:xfrm>
        </p:grpSpPr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4F31490B-F83C-4331-8E8B-B9403E19A6C8}"/>
                </a:ext>
              </a:extLst>
            </p:cNvPr>
            <p:cNvGrpSpPr/>
            <p:nvPr/>
          </p:nvGrpSpPr>
          <p:grpSpPr>
            <a:xfrm>
              <a:off x="0" y="0"/>
              <a:ext cx="3360107" cy="6858000"/>
              <a:chOff x="0" y="0"/>
              <a:chExt cx="3360107" cy="6858000"/>
            </a:xfrm>
          </p:grpSpPr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EF55FD28-5C74-46B3-930C-4247355B9EC6}"/>
                  </a:ext>
                </a:extLst>
              </p:cNvPr>
              <p:cNvSpPr/>
              <p:nvPr/>
            </p:nvSpPr>
            <p:spPr>
              <a:xfrm>
                <a:off x="0" y="0"/>
                <a:ext cx="3099435" cy="685800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Равнобедренный треугольник 9">
                <a:extLst>
                  <a:ext uri="{FF2B5EF4-FFF2-40B4-BE49-F238E27FC236}">
                    <a16:creationId xmlns:a16="http://schemas.microsoft.com/office/drawing/2014/main" id="{9B24A83C-8822-4E89-9D32-4F90C736B894}"/>
                  </a:ext>
                </a:extLst>
              </p:cNvPr>
              <p:cNvSpPr/>
              <p:nvPr/>
            </p:nvSpPr>
            <p:spPr>
              <a:xfrm rot="5400000">
                <a:off x="2957357" y="808833"/>
                <a:ext cx="544827" cy="260672"/>
              </a:xfrm>
              <a:prstGeom prst="triangle">
                <a:avLst/>
              </a:prstGeom>
              <a:solidFill>
                <a:srgbClr val="18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638260-D817-41A5-977C-805790CEB7B4}"/>
                </a:ext>
              </a:extLst>
            </p:cNvPr>
            <p:cNvSpPr txBox="1"/>
            <p:nvPr/>
          </p:nvSpPr>
          <p:spPr>
            <a:xfrm>
              <a:off x="0" y="1443037"/>
              <a:ext cx="309943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Смерть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Нехватку технических знаний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Алкоголь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19786E-8E65-4762-9318-0291AA32D647}"/>
                </a:ext>
              </a:extLst>
            </p:cNvPr>
            <p:cNvSpPr txBox="1"/>
            <p:nvPr/>
          </p:nvSpPr>
          <p:spPr>
            <a:xfrm>
              <a:off x="629208" y="749916"/>
              <a:ext cx="184101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4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Избегаем: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05C2C6D-7135-432D-8641-4CF80CD7D1A1}"/>
              </a:ext>
            </a:extLst>
          </p:cNvPr>
          <p:cNvSpPr txBox="1"/>
          <p:nvPr/>
        </p:nvSpPr>
        <p:spPr>
          <a:xfrm>
            <a:off x="714375" y="7476513"/>
            <a:ext cx="57723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Проведение собственных мероприятий по ограничению размера риска</a:t>
            </a:r>
          </a:p>
          <a:p>
            <a:r>
              <a:rPr lang="ru-RU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(снижение вероятности или уменьшение влияния)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F1D22A-2C50-45BA-B454-246DD5E77CD6}"/>
              </a:ext>
            </a:extLst>
          </p:cNvPr>
          <p:cNvSpPr txBox="1"/>
          <p:nvPr/>
        </p:nvSpPr>
        <p:spPr>
          <a:xfrm>
            <a:off x="3667126" y="8901500"/>
            <a:ext cx="48577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Сохранение ответственности за результаты риска и способность покрыть все возможные убытки.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25B85C-E523-4D8E-ABE2-1096955CE3F2}"/>
              </a:ext>
            </a:extLst>
          </p:cNvPr>
          <p:cNvSpPr txBox="1"/>
          <p:nvPr/>
        </p:nvSpPr>
        <p:spPr>
          <a:xfrm>
            <a:off x="381000" y="7124221"/>
            <a:ext cx="1728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Сокращение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7F7E79-23EC-4D42-AD0C-45F4E006775B}"/>
              </a:ext>
            </a:extLst>
          </p:cNvPr>
          <p:cNvSpPr txBox="1"/>
          <p:nvPr/>
        </p:nvSpPr>
        <p:spPr>
          <a:xfrm>
            <a:off x="3228977" y="8549208"/>
            <a:ext cx="1325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Принятие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37CDF3-47B1-471C-89AF-77D829EE8F2A}"/>
              </a:ext>
            </a:extLst>
          </p:cNvPr>
          <p:cNvSpPr txBox="1"/>
          <p:nvPr/>
        </p:nvSpPr>
        <p:spPr>
          <a:xfrm>
            <a:off x="381000" y="-2330195"/>
            <a:ext cx="1402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Избегание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449D29-8F58-468C-91CF-D6CA23F8742C}"/>
              </a:ext>
            </a:extLst>
          </p:cNvPr>
          <p:cNvSpPr txBox="1"/>
          <p:nvPr/>
        </p:nvSpPr>
        <p:spPr>
          <a:xfrm>
            <a:off x="1590675" y="-3132567"/>
            <a:ext cx="701040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Немного слов про стратегии…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60DAB9-7A30-41C9-ADEE-5F552DBE31E2}"/>
              </a:ext>
            </a:extLst>
          </p:cNvPr>
          <p:cNvSpPr txBox="1"/>
          <p:nvPr/>
        </p:nvSpPr>
        <p:spPr>
          <a:xfrm>
            <a:off x="3648076" y="-569956"/>
            <a:ext cx="6146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Перевод ответственности за риск другой стороне.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507197-B2AF-444D-8504-A0249B01882F}"/>
              </a:ext>
            </a:extLst>
          </p:cNvPr>
          <p:cNvSpPr txBox="1"/>
          <p:nvPr/>
        </p:nvSpPr>
        <p:spPr>
          <a:xfrm>
            <a:off x="714375" y="-1977903"/>
            <a:ext cx="5561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Уклонение от деятельности или обстоятельств,</a:t>
            </a:r>
          </a:p>
          <a:p>
            <a:r>
              <a:rPr lang="ru-RU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содержащих риск.</a:t>
            </a:r>
          </a:p>
          <a:p>
            <a:r>
              <a:rPr lang="ru-RU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Возможно - радикальная переделка проекта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B03CDC-3D3C-4954-B0BE-D96A52D77430}"/>
              </a:ext>
            </a:extLst>
          </p:cNvPr>
          <p:cNvSpPr txBox="1"/>
          <p:nvPr/>
        </p:nvSpPr>
        <p:spPr>
          <a:xfrm>
            <a:off x="3228977" y="-922248"/>
            <a:ext cx="1325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Передача</a:t>
            </a:r>
          </a:p>
        </p:txBody>
      </p:sp>
    </p:spTree>
    <p:extLst>
      <p:ext uri="{BB962C8B-B14F-4D97-AF65-F5344CB8AC3E}">
        <p14:creationId xmlns:p14="http://schemas.microsoft.com/office/powerpoint/2010/main" val="17402670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416FA4-7FF8-4237-A003-56A7DA4F019C}"/>
              </a:ext>
            </a:extLst>
          </p:cNvPr>
          <p:cNvSpPr txBox="1"/>
          <p:nvPr/>
        </p:nvSpPr>
        <p:spPr>
          <a:xfrm>
            <a:off x="12481719" y="1858534"/>
            <a:ext cx="47101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Стратегия</a:t>
            </a:r>
          </a:p>
          <a:p>
            <a:pPr algn="ctr"/>
            <a:r>
              <a:rPr lang="ru-RU" sz="3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уменьшения рисков</a:t>
            </a:r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87AD56C8-67F1-4A4D-B77F-EF5ED489B790}"/>
              </a:ext>
            </a:extLst>
          </p:cNvPr>
          <p:cNvGrpSpPr/>
          <p:nvPr/>
        </p:nvGrpSpPr>
        <p:grpSpPr>
          <a:xfrm>
            <a:off x="9176476" y="0"/>
            <a:ext cx="3168180" cy="6858000"/>
            <a:chOff x="9092565" y="0"/>
            <a:chExt cx="3168180" cy="6858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9C86A18F-85B6-4E40-B42C-973666C33585}"/>
                </a:ext>
              </a:extLst>
            </p:cNvPr>
            <p:cNvSpPr/>
            <p:nvPr/>
          </p:nvSpPr>
          <p:spPr>
            <a:xfrm>
              <a:off x="9092565" y="0"/>
              <a:ext cx="3099435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8CE11B-0103-4A41-B03B-0FDD61089E99}"/>
                </a:ext>
              </a:extLst>
            </p:cNvPr>
            <p:cNvSpPr txBox="1"/>
            <p:nvPr/>
          </p:nvSpPr>
          <p:spPr>
            <a:xfrm>
              <a:off x="9665099" y="749916"/>
              <a:ext cx="195436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4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Принимаем: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161B6E1-AEE0-4284-BD2D-7F923EF1B153}"/>
                </a:ext>
              </a:extLst>
            </p:cNvPr>
            <p:cNvSpPr txBox="1"/>
            <p:nvPr/>
          </p:nvSpPr>
          <p:spPr>
            <a:xfrm>
              <a:off x="9161145" y="1443037"/>
              <a:ext cx="3099600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Технические неполадки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Депрессию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Несобранность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Колёсики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Потерю мотивации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Завалы по учёбе</a:t>
              </a: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C2D11C12-126C-431D-9B34-5F24396D259D}"/>
              </a:ext>
            </a:extLst>
          </p:cNvPr>
          <p:cNvGrpSpPr/>
          <p:nvPr/>
        </p:nvGrpSpPr>
        <p:grpSpPr>
          <a:xfrm>
            <a:off x="6096000" y="0"/>
            <a:ext cx="3291528" cy="6858000"/>
            <a:chOff x="6061710" y="0"/>
            <a:chExt cx="3291528" cy="6858000"/>
          </a:xfrm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9C3AD1AA-8613-4296-97DF-78862316D9C9}"/>
                </a:ext>
              </a:extLst>
            </p:cNvPr>
            <p:cNvGrpSpPr/>
            <p:nvPr/>
          </p:nvGrpSpPr>
          <p:grpSpPr>
            <a:xfrm>
              <a:off x="6061710" y="0"/>
              <a:ext cx="3291528" cy="6858000"/>
              <a:chOff x="6061710" y="0"/>
              <a:chExt cx="3291528" cy="6858000"/>
            </a:xfrm>
          </p:grpSpPr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8F483058-A9BD-4699-BC7F-EA372FC754A7}"/>
                  </a:ext>
                </a:extLst>
              </p:cNvPr>
              <p:cNvSpPr/>
              <p:nvPr/>
            </p:nvSpPr>
            <p:spPr>
              <a:xfrm>
                <a:off x="6061710" y="0"/>
                <a:ext cx="3099435" cy="6858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Равнобедренный треугольник 11">
                <a:extLst>
                  <a:ext uri="{FF2B5EF4-FFF2-40B4-BE49-F238E27FC236}">
                    <a16:creationId xmlns:a16="http://schemas.microsoft.com/office/drawing/2014/main" id="{54648F4F-F960-4C0D-ABF7-B220F16F6BEA}"/>
                  </a:ext>
                </a:extLst>
              </p:cNvPr>
              <p:cNvSpPr/>
              <p:nvPr/>
            </p:nvSpPr>
            <p:spPr>
              <a:xfrm rot="5400000">
                <a:off x="8950488" y="808832"/>
                <a:ext cx="544827" cy="260672"/>
              </a:xfrm>
              <a:prstGeom prst="triangle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582E20-3CAE-40E6-90AA-C994DB393DF0}"/>
                </a:ext>
              </a:extLst>
            </p:cNvPr>
            <p:cNvSpPr txBox="1"/>
            <p:nvPr/>
          </p:nvSpPr>
          <p:spPr>
            <a:xfrm>
              <a:off x="6596493" y="749916"/>
              <a:ext cx="202986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4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Сокращаем: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255DC20-44E9-4954-A3A3-BB3A9B2EED63}"/>
                </a:ext>
              </a:extLst>
            </p:cNvPr>
            <p:cNvSpPr txBox="1"/>
            <p:nvPr/>
          </p:nvSpPr>
          <p:spPr>
            <a:xfrm>
              <a:off x="6127128" y="1443037"/>
              <a:ext cx="3099600" cy="2585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Семейные проблемы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Беременность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Проблемы в общежитии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Голод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Отключение интернета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Болезни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Лень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Выгорание</a:t>
              </a: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0B93E347-9015-4FC2-B7A9-E74B17B06E78}"/>
              </a:ext>
            </a:extLst>
          </p:cNvPr>
          <p:cNvGrpSpPr/>
          <p:nvPr/>
        </p:nvGrpSpPr>
        <p:grpSpPr>
          <a:xfrm>
            <a:off x="3028938" y="0"/>
            <a:ext cx="3291529" cy="6858000"/>
            <a:chOff x="3030855" y="0"/>
            <a:chExt cx="3291529" cy="6858000"/>
          </a:xfrm>
        </p:grpSpPr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0E82B12A-3DE7-405B-9439-3F3149AC72FB}"/>
                </a:ext>
              </a:extLst>
            </p:cNvPr>
            <p:cNvGrpSpPr/>
            <p:nvPr/>
          </p:nvGrpSpPr>
          <p:grpSpPr>
            <a:xfrm>
              <a:off x="3030855" y="0"/>
              <a:ext cx="3291529" cy="6858000"/>
              <a:chOff x="3030855" y="0"/>
              <a:chExt cx="3291529" cy="6858000"/>
            </a:xfrm>
          </p:grpSpPr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A9CC5D13-FED6-47E7-9462-D50D67AB5F8B}"/>
                  </a:ext>
                </a:extLst>
              </p:cNvPr>
              <p:cNvSpPr/>
              <p:nvPr/>
            </p:nvSpPr>
            <p:spPr>
              <a:xfrm>
                <a:off x="3030855" y="0"/>
                <a:ext cx="3099435" cy="6858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Равнобедренный треугольник 10">
                <a:extLst>
                  <a:ext uri="{FF2B5EF4-FFF2-40B4-BE49-F238E27FC236}">
                    <a16:creationId xmlns:a16="http://schemas.microsoft.com/office/drawing/2014/main" id="{FD284B46-4FE5-4F5C-A257-B0A321E99899}"/>
                  </a:ext>
                </a:extLst>
              </p:cNvPr>
              <p:cNvSpPr/>
              <p:nvPr/>
            </p:nvSpPr>
            <p:spPr>
              <a:xfrm rot="5400000">
                <a:off x="5919634" y="808832"/>
                <a:ext cx="544827" cy="260672"/>
              </a:xfrm>
              <a:prstGeom prst="triangle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1AB410-778C-441D-BC09-679001D051EC}"/>
                </a:ext>
              </a:extLst>
            </p:cNvPr>
            <p:cNvSpPr txBox="1"/>
            <p:nvPr/>
          </p:nvSpPr>
          <p:spPr>
            <a:xfrm>
              <a:off x="3660063" y="749916"/>
              <a:ext cx="184101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4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Передаем: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D94AC59-8B75-4B84-847A-49A84364A94C}"/>
                </a:ext>
              </a:extLst>
            </p:cNvPr>
            <p:cNvSpPr txBox="1"/>
            <p:nvPr/>
          </p:nvSpPr>
          <p:spPr>
            <a:xfrm>
              <a:off x="3099351" y="1443037"/>
              <a:ext cx="309960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Отсутствие знания предмета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Погодные условия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Утерю части проделанной работы</a:t>
              </a: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27075D29-54C6-43D6-A291-E45F1C437C26}"/>
              </a:ext>
            </a:extLst>
          </p:cNvPr>
          <p:cNvGrpSpPr/>
          <p:nvPr/>
        </p:nvGrpSpPr>
        <p:grpSpPr>
          <a:xfrm>
            <a:off x="0" y="0"/>
            <a:ext cx="3360107" cy="6858000"/>
            <a:chOff x="0" y="0"/>
            <a:chExt cx="3360107" cy="6858000"/>
          </a:xfrm>
        </p:grpSpPr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4F31490B-F83C-4331-8E8B-B9403E19A6C8}"/>
                </a:ext>
              </a:extLst>
            </p:cNvPr>
            <p:cNvGrpSpPr/>
            <p:nvPr/>
          </p:nvGrpSpPr>
          <p:grpSpPr>
            <a:xfrm>
              <a:off x="0" y="0"/>
              <a:ext cx="3360107" cy="6858000"/>
              <a:chOff x="0" y="0"/>
              <a:chExt cx="3360107" cy="6858000"/>
            </a:xfrm>
          </p:grpSpPr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EF55FD28-5C74-46B3-930C-4247355B9EC6}"/>
                  </a:ext>
                </a:extLst>
              </p:cNvPr>
              <p:cNvSpPr/>
              <p:nvPr/>
            </p:nvSpPr>
            <p:spPr>
              <a:xfrm>
                <a:off x="0" y="0"/>
                <a:ext cx="3099435" cy="685800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Равнобедренный треугольник 9">
                <a:extLst>
                  <a:ext uri="{FF2B5EF4-FFF2-40B4-BE49-F238E27FC236}">
                    <a16:creationId xmlns:a16="http://schemas.microsoft.com/office/drawing/2014/main" id="{9B24A83C-8822-4E89-9D32-4F90C736B894}"/>
                  </a:ext>
                </a:extLst>
              </p:cNvPr>
              <p:cNvSpPr/>
              <p:nvPr/>
            </p:nvSpPr>
            <p:spPr>
              <a:xfrm rot="5400000">
                <a:off x="2957357" y="808833"/>
                <a:ext cx="544827" cy="260672"/>
              </a:xfrm>
              <a:prstGeom prst="triangle">
                <a:avLst/>
              </a:prstGeom>
              <a:solidFill>
                <a:srgbClr val="18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638260-D817-41A5-977C-805790CEB7B4}"/>
                </a:ext>
              </a:extLst>
            </p:cNvPr>
            <p:cNvSpPr txBox="1"/>
            <p:nvPr/>
          </p:nvSpPr>
          <p:spPr>
            <a:xfrm>
              <a:off x="0" y="1443037"/>
              <a:ext cx="309943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Смерть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Нехватку технических знаний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Алкоголь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19786E-8E65-4762-9318-0291AA32D647}"/>
                </a:ext>
              </a:extLst>
            </p:cNvPr>
            <p:cNvSpPr txBox="1"/>
            <p:nvPr/>
          </p:nvSpPr>
          <p:spPr>
            <a:xfrm>
              <a:off x="629208" y="749916"/>
              <a:ext cx="184101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4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Избегаем:</a:t>
              </a:r>
            </a:p>
          </p:txBody>
        </p:sp>
      </p:grpSp>
      <p:graphicFrame>
        <p:nvGraphicFramePr>
          <p:cNvPr id="35" name="Диаграмма 34">
            <a:extLst>
              <a:ext uri="{FF2B5EF4-FFF2-40B4-BE49-F238E27FC236}">
                <a16:creationId xmlns:a16="http://schemas.microsoft.com/office/drawing/2014/main" id="{7568F876-B355-4536-B3E5-245DE8FD35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2332777"/>
              </p:ext>
            </p:extLst>
          </p:nvPr>
        </p:nvGraphicFramePr>
        <p:xfrm>
          <a:off x="-12599626" y="1526137"/>
          <a:ext cx="12186355" cy="4475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D76A8EF-220C-4760-B33E-1247AE5B3302}"/>
              </a:ext>
            </a:extLst>
          </p:cNvPr>
          <p:cNvSpPr txBox="1"/>
          <p:nvPr/>
        </p:nvSpPr>
        <p:spPr>
          <a:xfrm>
            <a:off x="-10306267" y="266666"/>
            <a:ext cx="75939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Диаграмма </a:t>
            </a:r>
            <a:r>
              <a:rPr lang="ru-RU" sz="3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Ганта</a:t>
            </a:r>
            <a:r>
              <a:rPr lang="ru-RU" sz="3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 с учётом всех возможных рисков</a:t>
            </a:r>
          </a:p>
        </p:txBody>
      </p:sp>
    </p:spTree>
    <p:extLst>
      <p:ext uri="{BB962C8B-B14F-4D97-AF65-F5344CB8AC3E}">
        <p14:creationId xmlns:p14="http://schemas.microsoft.com/office/powerpoint/2010/main" val="1778372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A07D5D9A-C6FB-45D7-93C4-D432222EDB13}"/>
              </a:ext>
            </a:extLst>
          </p:cNvPr>
          <p:cNvGrpSpPr/>
          <p:nvPr/>
        </p:nvGrpSpPr>
        <p:grpSpPr>
          <a:xfrm>
            <a:off x="14150823" y="0"/>
            <a:ext cx="3168180" cy="6858000"/>
            <a:chOff x="9092565" y="0"/>
            <a:chExt cx="3168180" cy="6858000"/>
          </a:xfrm>
        </p:grpSpPr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4DF7130D-B930-4118-BBFA-413B4CF8397D}"/>
                </a:ext>
              </a:extLst>
            </p:cNvPr>
            <p:cNvSpPr/>
            <p:nvPr/>
          </p:nvSpPr>
          <p:spPr>
            <a:xfrm>
              <a:off x="9092565" y="0"/>
              <a:ext cx="3099435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20F371B-83B0-4727-B5FF-1528EF53AC5A}"/>
                </a:ext>
              </a:extLst>
            </p:cNvPr>
            <p:cNvSpPr txBox="1"/>
            <p:nvPr/>
          </p:nvSpPr>
          <p:spPr>
            <a:xfrm>
              <a:off x="9665099" y="749916"/>
              <a:ext cx="195436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4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Принимаем: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462416-EC04-494A-95FF-F71798D82956}"/>
                </a:ext>
              </a:extLst>
            </p:cNvPr>
            <p:cNvSpPr txBox="1"/>
            <p:nvPr/>
          </p:nvSpPr>
          <p:spPr>
            <a:xfrm>
              <a:off x="9161145" y="1443037"/>
              <a:ext cx="3099600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Технические неполадки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Депрессию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Несобранность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Колёсики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Потерю мотивации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Завалы по учёбе</a:t>
              </a: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96D4BF0E-5672-48CE-8BDE-6E6C16CD6CA6}"/>
              </a:ext>
            </a:extLst>
          </p:cNvPr>
          <p:cNvGrpSpPr/>
          <p:nvPr/>
        </p:nvGrpSpPr>
        <p:grpSpPr>
          <a:xfrm>
            <a:off x="14027475" y="0"/>
            <a:ext cx="3291528" cy="6858000"/>
            <a:chOff x="6061710" y="0"/>
            <a:chExt cx="3291528" cy="6858000"/>
          </a:xfrm>
        </p:grpSpPr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67315C62-C028-4E03-A23C-3FC59AAE666A}"/>
                </a:ext>
              </a:extLst>
            </p:cNvPr>
            <p:cNvGrpSpPr/>
            <p:nvPr/>
          </p:nvGrpSpPr>
          <p:grpSpPr>
            <a:xfrm>
              <a:off x="6061710" y="0"/>
              <a:ext cx="3291528" cy="6858000"/>
              <a:chOff x="6061710" y="0"/>
              <a:chExt cx="3291528" cy="6858000"/>
            </a:xfrm>
          </p:grpSpPr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11D50DD6-DB9D-48FA-81E0-35925F30F396}"/>
                  </a:ext>
                </a:extLst>
              </p:cNvPr>
              <p:cNvSpPr/>
              <p:nvPr/>
            </p:nvSpPr>
            <p:spPr>
              <a:xfrm>
                <a:off x="6061710" y="0"/>
                <a:ext cx="3099435" cy="6858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Равнобедренный треугольник 34">
                <a:extLst>
                  <a:ext uri="{FF2B5EF4-FFF2-40B4-BE49-F238E27FC236}">
                    <a16:creationId xmlns:a16="http://schemas.microsoft.com/office/drawing/2014/main" id="{8E228D03-87CD-43CF-99F1-11943354B066}"/>
                  </a:ext>
                </a:extLst>
              </p:cNvPr>
              <p:cNvSpPr/>
              <p:nvPr/>
            </p:nvSpPr>
            <p:spPr>
              <a:xfrm rot="5400000">
                <a:off x="8950488" y="808832"/>
                <a:ext cx="544827" cy="260672"/>
              </a:xfrm>
              <a:prstGeom prst="triangle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335F4E-60E0-4F8D-B305-A51C623222E5}"/>
                </a:ext>
              </a:extLst>
            </p:cNvPr>
            <p:cNvSpPr txBox="1"/>
            <p:nvPr/>
          </p:nvSpPr>
          <p:spPr>
            <a:xfrm>
              <a:off x="6596493" y="749916"/>
              <a:ext cx="202986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4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Сокращаем: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74CA06B-5D80-4276-9133-C37FA984345D}"/>
                </a:ext>
              </a:extLst>
            </p:cNvPr>
            <p:cNvSpPr txBox="1"/>
            <p:nvPr/>
          </p:nvSpPr>
          <p:spPr>
            <a:xfrm>
              <a:off x="6127128" y="1443037"/>
              <a:ext cx="3099600" cy="2585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Семейные проблемы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Беременность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Проблемы в общежитии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Голод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Отключение интернета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Болезни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Лень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Выгорание</a:t>
              </a: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A226428E-49E7-47F5-BE3B-3B691D1D4050}"/>
              </a:ext>
            </a:extLst>
          </p:cNvPr>
          <p:cNvGrpSpPr/>
          <p:nvPr/>
        </p:nvGrpSpPr>
        <p:grpSpPr>
          <a:xfrm>
            <a:off x="13910634" y="0"/>
            <a:ext cx="3291529" cy="6858000"/>
            <a:chOff x="3030855" y="0"/>
            <a:chExt cx="3291529" cy="6858000"/>
          </a:xfrm>
        </p:grpSpPr>
        <p:grpSp>
          <p:nvGrpSpPr>
            <p:cNvPr id="37" name="Группа 36">
              <a:extLst>
                <a:ext uri="{FF2B5EF4-FFF2-40B4-BE49-F238E27FC236}">
                  <a16:creationId xmlns:a16="http://schemas.microsoft.com/office/drawing/2014/main" id="{E86E1731-696A-42EF-B28A-C1A70A7CEE40}"/>
                </a:ext>
              </a:extLst>
            </p:cNvPr>
            <p:cNvGrpSpPr/>
            <p:nvPr/>
          </p:nvGrpSpPr>
          <p:grpSpPr>
            <a:xfrm>
              <a:off x="3030855" y="0"/>
              <a:ext cx="3291529" cy="6858000"/>
              <a:chOff x="3030855" y="0"/>
              <a:chExt cx="3291529" cy="6858000"/>
            </a:xfrm>
          </p:grpSpPr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73962793-A33D-454B-8B71-E2CC87A6926B}"/>
                  </a:ext>
                </a:extLst>
              </p:cNvPr>
              <p:cNvSpPr/>
              <p:nvPr/>
            </p:nvSpPr>
            <p:spPr>
              <a:xfrm>
                <a:off x="3030855" y="0"/>
                <a:ext cx="3099435" cy="6858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Равнобедренный треугольник 40">
                <a:extLst>
                  <a:ext uri="{FF2B5EF4-FFF2-40B4-BE49-F238E27FC236}">
                    <a16:creationId xmlns:a16="http://schemas.microsoft.com/office/drawing/2014/main" id="{08D509D2-5358-4F36-AC76-BB0F0B36DCC3}"/>
                  </a:ext>
                </a:extLst>
              </p:cNvPr>
              <p:cNvSpPr/>
              <p:nvPr/>
            </p:nvSpPr>
            <p:spPr>
              <a:xfrm rot="5400000">
                <a:off x="5919634" y="808832"/>
                <a:ext cx="544827" cy="260672"/>
              </a:xfrm>
              <a:prstGeom prst="triangle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AFA2FE2-6283-495C-95AD-B330BC8ECB5A}"/>
                </a:ext>
              </a:extLst>
            </p:cNvPr>
            <p:cNvSpPr txBox="1"/>
            <p:nvPr/>
          </p:nvSpPr>
          <p:spPr>
            <a:xfrm>
              <a:off x="3660063" y="749916"/>
              <a:ext cx="184101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4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Передаем: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8316C45-4AB2-4214-91E3-ADCA11460AF5}"/>
                </a:ext>
              </a:extLst>
            </p:cNvPr>
            <p:cNvSpPr txBox="1"/>
            <p:nvPr/>
          </p:nvSpPr>
          <p:spPr>
            <a:xfrm>
              <a:off x="3099351" y="1443037"/>
              <a:ext cx="309960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Отсутствие знания предмета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Погодные условия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Утерю части проделанной работы</a:t>
              </a:r>
            </a:p>
          </p:txBody>
        </p:sp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03DB90A1-DDAF-40B2-9153-0FA1194C0BC6}"/>
              </a:ext>
            </a:extLst>
          </p:cNvPr>
          <p:cNvGrpSpPr/>
          <p:nvPr/>
        </p:nvGrpSpPr>
        <p:grpSpPr>
          <a:xfrm>
            <a:off x="13601700" y="0"/>
            <a:ext cx="3360107" cy="6858000"/>
            <a:chOff x="0" y="0"/>
            <a:chExt cx="3360107" cy="6858000"/>
          </a:xfrm>
        </p:grpSpPr>
        <p:grpSp>
          <p:nvGrpSpPr>
            <p:cNvPr id="43" name="Группа 42">
              <a:extLst>
                <a:ext uri="{FF2B5EF4-FFF2-40B4-BE49-F238E27FC236}">
                  <a16:creationId xmlns:a16="http://schemas.microsoft.com/office/drawing/2014/main" id="{350E2635-DF9F-4998-8649-652D731EF28B}"/>
                </a:ext>
              </a:extLst>
            </p:cNvPr>
            <p:cNvGrpSpPr/>
            <p:nvPr/>
          </p:nvGrpSpPr>
          <p:grpSpPr>
            <a:xfrm>
              <a:off x="0" y="0"/>
              <a:ext cx="3360107" cy="6858000"/>
              <a:chOff x="0" y="0"/>
              <a:chExt cx="3360107" cy="6858000"/>
            </a:xfrm>
          </p:grpSpPr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727647F0-5E13-4158-8B16-544775DFE6FE}"/>
                  </a:ext>
                </a:extLst>
              </p:cNvPr>
              <p:cNvSpPr/>
              <p:nvPr/>
            </p:nvSpPr>
            <p:spPr>
              <a:xfrm>
                <a:off x="0" y="0"/>
                <a:ext cx="3099435" cy="685800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Равнобедренный треугольник 46">
                <a:extLst>
                  <a:ext uri="{FF2B5EF4-FFF2-40B4-BE49-F238E27FC236}">
                    <a16:creationId xmlns:a16="http://schemas.microsoft.com/office/drawing/2014/main" id="{7267CBD2-E099-4333-8693-DDE1E98895CB}"/>
                  </a:ext>
                </a:extLst>
              </p:cNvPr>
              <p:cNvSpPr/>
              <p:nvPr/>
            </p:nvSpPr>
            <p:spPr>
              <a:xfrm rot="5400000">
                <a:off x="2957357" y="808833"/>
                <a:ext cx="544827" cy="260672"/>
              </a:xfrm>
              <a:prstGeom prst="triangle">
                <a:avLst/>
              </a:prstGeom>
              <a:solidFill>
                <a:srgbClr val="18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F0A8080-B885-43C8-9557-8BD511C0D7FD}"/>
                </a:ext>
              </a:extLst>
            </p:cNvPr>
            <p:cNvSpPr txBox="1"/>
            <p:nvPr/>
          </p:nvSpPr>
          <p:spPr>
            <a:xfrm>
              <a:off x="0" y="1443037"/>
              <a:ext cx="309943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Смерть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Нехватку технических знаний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Алкоголь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6F97367-3F76-4217-A3FD-34B038E182E9}"/>
                </a:ext>
              </a:extLst>
            </p:cNvPr>
            <p:cNvSpPr txBox="1"/>
            <p:nvPr/>
          </p:nvSpPr>
          <p:spPr>
            <a:xfrm>
              <a:off x="629208" y="749916"/>
              <a:ext cx="184101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4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Избегаем:</a:t>
              </a:r>
            </a:p>
          </p:txBody>
        </p:sp>
      </p:grpSp>
      <p:graphicFrame>
        <p:nvGraphicFramePr>
          <p:cNvPr id="51" name="Диаграмма 50">
            <a:extLst>
              <a:ext uri="{FF2B5EF4-FFF2-40B4-BE49-F238E27FC236}">
                <a16:creationId xmlns:a16="http://schemas.microsoft.com/office/drawing/2014/main" id="{83BB7E66-8BEB-4B7A-894C-B59A0419B5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7194392"/>
              </p:ext>
            </p:extLst>
          </p:nvPr>
        </p:nvGraphicFramePr>
        <p:xfrm>
          <a:off x="5644" y="1526137"/>
          <a:ext cx="12186355" cy="4475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CE7DFFC4-C38C-42F8-BA14-641FCF1C642D}"/>
              </a:ext>
            </a:extLst>
          </p:cNvPr>
          <p:cNvSpPr txBox="1"/>
          <p:nvPr/>
        </p:nvSpPr>
        <p:spPr>
          <a:xfrm>
            <a:off x="2299003" y="266666"/>
            <a:ext cx="75939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Диаграмма </a:t>
            </a:r>
            <a:r>
              <a:rPr lang="ru-RU" sz="3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Ганта</a:t>
            </a:r>
            <a:r>
              <a:rPr lang="ru-RU" sz="3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 с учётом всех возможных рисков</a:t>
            </a:r>
          </a:p>
        </p:txBody>
      </p:sp>
      <p:pic>
        <p:nvPicPr>
          <p:cNvPr id="53" name="Рисунок 52" descr="Свинья-копилка со сплошной заливкой">
            <a:extLst>
              <a:ext uri="{FF2B5EF4-FFF2-40B4-BE49-F238E27FC236}">
                <a16:creationId xmlns:a16="http://schemas.microsoft.com/office/drawing/2014/main" id="{42E749E5-3C5B-4335-9EC6-19B3F7E21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390592">
            <a:off x="15275371" y="4659083"/>
            <a:ext cx="2663372" cy="266337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6563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Свинья-копилка со сплошной заливкой">
            <a:extLst>
              <a:ext uri="{FF2B5EF4-FFF2-40B4-BE49-F238E27FC236}">
                <a16:creationId xmlns:a16="http://schemas.microsoft.com/office/drawing/2014/main" id="{3A18BF31-7349-4484-A1DE-E609D66E7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390592">
            <a:off x="9789883" y="4463320"/>
            <a:ext cx="2663372" cy="266337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B5AEC4-50AF-492A-A0B6-94DF594CFCB7}"/>
              </a:ext>
            </a:extLst>
          </p:cNvPr>
          <p:cNvSpPr txBox="1"/>
          <p:nvPr/>
        </p:nvSpPr>
        <p:spPr>
          <a:xfrm>
            <a:off x="3457273" y="919809"/>
            <a:ext cx="52774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Денежные издержки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267859-8D0A-41C0-A09F-15E541E05E98}"/>
              </a:ext>
            </a:extLst>
          </p:cNvPr>
          <p:cNvSpPr txBox="1"/>
          <p:nvPr/>
        </p:nvSpPr>
        <p:spPr>
          <a:xfrm>
            <a:off x="545647" y="2162406"/>
            <a:ext cx="8301524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Аренда сервера на 2 месяца - 1000 рублей</a:t>
            </a:r>
          </a:p>
          <a:p>
            <a:r>
              <a:rPr lang="ru-RU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Покупка энергетиков для работоспособности студентов - 6300 рублей</a:t>
            </a:r>
          </a:p>
          <a:p>
            <a:r>
              <a:rPr lang="ru-RU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Мотивационная поддержка в виде покупки шоколадок как награду - 2000 рублей</a:t>
            </a:r>
          </a:p>
          <a:p>
            <a:r>
              <a:rPr lang="ru-RU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Оплата мобильного интернета (3 месяца) - 1200 рублей</a:t>
            </a:r>
          </a:p>
          <a:p>
            <a:r>
              <a:rPr lang="ru-RU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Профессиональная помощь - 6000 рублей</a:t>
            </a:r>
          </a:p>
          <a:p>
            <a:r>
              <a:rPr lang="ru-RU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Алкоголь - 1500 рублей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B2A9E9DF-CA8E-48C9-A686-A16BB3E08CCA}"/>
              </a:ext>
            </a:extLst>
          </p:cNvPr>
          <p:cNvGrpSpPr/>
          <p:nvPr/>
        </p:nvGrpSpPr>
        <p:grpSpPr>
          <a:xfrm>
            <a:off x="2182942" y="2617707"/>
            <a:ext cx="7826116" cy="1622585"/>
            <a:chOff x="2942771" y="7090092"/>
            <a:chExt cx="6306458" cy="1307515"/>
          </a:xfrm>
        </p:grpSpPr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1417140E-3E62-412C-AED4-410D876631FA}"/>
                </a:ext>
              </a:extLst>
            </p:cNvPr>
            <p:cNvSpPr/>
            <p:nvPr/>
          </p:nvSpPr>
          <p:spPr>
            <a:xfrm>
              <a:off x="2942771" y="7090092"/>
              <a:ext cx="6306458" cy="1307515"/>
            </a:xfrm>
            <a:prstGeom prst="roundRect">
              <a:avLst>
                <a:gd name="adj" fmla="val 26658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44F9C2-D2A7-4855-A484-438E376A7333}"/>
                </a:ext>
              </a:extLst>
            </p:cNvPr>
            <p:cNvSpPr txBox="1"/>
            <p:nvPr/>
          </p:nvSpPr>
          <p:spPr>
            <a:xfrm>
              <a:off x="3879045" y="7359429"/>
              <a:ext cx="4433909" cy="7688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8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Итого – работаем за «спасибо»</a:t>
              </a:r>
              <a:endParaRPr lang="en-US" sz="28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endParaRP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&gt;:(</a:t>
              </a:r>
              <a:endParaRPr lang="ru-RU" sz="28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3F56E68-2C6C-427D-A558-87CA632B4D27}"/>
              </a:ext>
            </a:extLst>
          </p:cNvPr>
          <p:cNvSpPr txBox="1"/>
          <p:nvPr/>
        </p:nvSpPr>
        <p:spPr>
          <a:xfrm>
            <a:off x="2299003" y="-1547620"/>
            <a:ext cx="75939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Диаграмма </a:t>
            </a:r>
            <a:r>
              <a:rPr lang="ru-RU" sz="3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Ганта</a:t>
            </a:r>
            <a:r>
              <a:rPr lang="ru-RU" sz="3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 с учётом всех возможных рисков</a:t>
            </a:r>
          </a:p>
        </p:txBody>
      </p:sp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5D2143E7-490E-4991-B0EA-B569AEBBCD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2543632"/>
              </p:ext>
            </p:extLst>
          </p:nvPr>
        </p:nvGraphicFramePr>
        <p:xfrm>
          <a:off x="5644" y="7027051"/>
          <a:ext cx="12186355" cy="4475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085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0" dur="175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350" fill="hold">
                                              <p:stCondLst>
                                                <p:cond delay="35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350" fill="hold">
                                              <p:stCondLst>
                                                <p:cond delay="70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350" fill="hold">
                                              <p:stCondLst>
                                                <p:cond delay="105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350" fill="hold">
                                              <p:stCondLst>
                                                <p:cond delay="140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6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5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26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7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28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9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30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1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32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0" dur="175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350" fill="hold">
                                              <p:stCondLst>
                                                <p:cond delay="35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350" fill="hold">
                                              <p:stCondLst>
                                                <p:cond delay="70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350" fill="hold">
                                              <p:stCondLst>
                                                <p:cond delay="105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350" fill="hold">
                                              <p:stCondLst>
                                                <p:cond delay="140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6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5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26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7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28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9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30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1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32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FB0390-5265-46C5-984B-D1B360EC4AE4}"/>
              </a:ext>
            </a:extLst>
          </p:cNvPr>
          <p:cNvSpPr txBox="1"/>
          <p:nvPr/>
        </p:nvSpPr>
        <p:spPr>
          <a:xfrm>
            <a:off x="2685143" y="2556041"/>
            <a:ext cx="64588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Спасибо за внимание!</a:t>
            </a:r>
            <a:endParaRPr lang="en-US" sz="3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Ramona" pitchFamily="2" charset="0"/>
              <a:cs typeface="Ramon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37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09C654-7FBF-428E-B6E0-20E30ABC6CF5}"/>
              </a:ext>
            </a:extLst>
          </p:cNvPr>
          <p:cNvSpPr txBox="1"/>
          <p:nvPr/>
        </p:nvSpPr>
        <p:spPr>
          <a:xfrm>
            <a:off x="1122947" y="-1540711"/>
            <a:ext cx="99461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Диаграмма </a:t>
            </a:r>
            <a:r>
              <a:rPr lang="ru-RU" sz="4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Ганта</a:t>
            </a:r>
            <a:r>
              <a:rPr lang="ru-RU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 с учетом 	комплексного анализа рисков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C7B76-A702-4685-B18F-D94152A22BFB}"/>
              </a:ext>
            </a:extLst>
          </p:cNvPr>
          <p:cNvSpPr txBox="1"/>
          <p:nvPr/>
        </p:nvSpPr>
        <p:spPr>
          <a:xfrm>
            <a:off x="11943407" y="5389788"/>
            <a:ext cx="28246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Презентацию подготовили студенты команды</a:t>
            </a:r>
          </a:p>
          <a:p>
            <a:pPr algn="r"/>
            <a:r>
              <a:rPr lang="ru-RU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ООО «МММ»</a:t>
            </a:r>
            <a:endParaRPr lang="ru-RU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amona" pitchFamily="2" charset="0"/>
              <a:cs typeface="Ramon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7F7E27-4ED8-4519-B700-D3A7237641C2}"/>
              </a:ext>
            </a:extLst>
          </p:cNvPr>
          <p:cNvSpPr txBox="1"/>
          <p:nvPr/>
        </p:nvSpPr>
        <p:spPr>
          <a:xfrm rot="200267">
            <a:off x="1376946" y="1292711"/>
            <a:ext cx="5506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Хотелось бы начать…</a:t>
            </a:r>
          </a:p>
        </p:txBody>
      </p:sp>
      <p:pic>
        <p:nvPicPr>
          <p:cNvPr id="8" name="Рисунок 7" descr="Диаграмма с подъемом со сплошной заливкой">
            <a:extLst>
              <a:ext uri="{FF2B5EF4-FFF2-40B4-BE49-F238E27FC236}">
                <a16:creationId xmlns:a16="http://schemas.microsoft.com/office/drawing/2014/main" id="{BE260D2E-1DA8-4A52-B4A6-9AF5D1E8F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6818" y="3243188"/>
            <a:ext cx="2254032" cy="2254032"/>
          </a:xfrm>
          <a:prstGeom prst="rect">
            <a:avLst/>
          </a:prstGeom>
        </p:spPr>
      </p:pic>
      <p:pic>
        <p:nvPicPr>
          <p:cNvPr id="10" name="Рисунок 9" descr="В яблочко со сплошной заливкой">
            <a:extLst>
              <a:ext uri="{FF2B5EF4-FFF2-40B4-BE49-F238E27FC236}">
                <a16:creationId xmlns:a16="http://schemas.microsoft.com/office/drawing/2014/main" id="{073F1B57-C770-423C-81C6-93A710A27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2513" y="3154286"/>
            <a:ext cx="2254032" cy="22540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FA2886-DA4A-4AB3-93B7-79AF55345204}"/>
              </a:ext>
            </a:extLst>
          </p:cNvPr>
          <p:cNvSpPr txBox="1"/>
          <p:nvPr/>
        </p:nvSpPr>
        <p:spPr>
          <a:xfrm>
            <a:off x="1722513" y="2631066"/>
            <a:ext cx="177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С целей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F6C2B7-D6AB-4C4F-915B-0C8873332B89}"/>
              </a:ext>
            </a:extLst>
          </p:cNvPr>
          <p:cNvSpPr txBox="1"/>
          <p:nvPr/>
        </p:nvSpPr>
        <p:spPr>
          <a:xfrm>
            <a:off x="8215457" y="2631066"/>
            <a:ext cx="1708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И задач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7DB802-1013-49C9-8E82-FB7F90A58B7B}"/>
              </a:ext>
            </a:extLst>
          </p:cNvPr>
          <p:cNvSpPr txBox="1"/>
          <p:nvPr/>
        </p:nvSpPr>
        <p:spPr>
          <a:xfrm>
            <a:off x="-3606800" y="667445"/>
            <a:ext cx="3289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Наши цели: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18E79-1BD7-4772-B029-550F52A13A18}"/>
              </a:ext>
            </a:extLst>
          </p:cNvPr>
          <p:cNvSpPr txBox="1"/>
          <p:nvPr/>
        </p:nvSpPr>
        <p:spPr>
          <a:xfrm>
            <a:off x="12506070" y="1305423"/>
            <a:ext cx="7169150" cy="731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Достижение постоянной вовлеченности работников в свое дело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C0333D-CB4D-4701-9184-A1FC410C39A9}"/>
              </a:ext>
            </a:extLst>
          </p:cNvPr>
          <p:cNvSpPr txBox="1"/>
          <p:nvPr/>
        </p:nvSpPr>
        <p:spPr>
          <a:xfrm>
            <a:off x="13622083" y="2326892"/>
            <a:ext cx="7169150" cy="1061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Внесение ясности в рабочий процесс, т.е. кто и чем в какой период времени занимался и на каком моменте появился тот или иной вопрос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C2B312-45D0-419A-A3C0-4F3DE2B3F2EC}"/>
              </a:ext>
            </a:extLst>
          </p:cNvPr>
          <p:cNvSpPr txBox="1"/>
          <p:nvPr/>
        </p:nvSpPr>
        <p:spPr>
          <a:xfrm>
            <a:off x="14422183" y="3677682"/>
            <a:ext cx="7169150" cy="731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Контроль распределения вопросов между работниками одного или нескольких отделов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23613A-C18C-4125-A196-E90079E3EA45}"/>
              </a:ext>
            </a:extLst>
          </p:cNvPr>
          <p:cNvSpPr txBox="1"/>
          <p:nvPr/>
        </p:nvSpPr>
        <p:spPr>
          <a:xfrm>
            <a:off x="15309595" y="4812457"/>
            <a:ext cx="6642100" cy="731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Достижение в коллективе благоприятной атмосферы</a:t>
            </a:r>
          </a:p>
        </p:txBody>
      </p:sp>
    </p:spTree>
    <p:extLst>
      <p:ext uri="{BB962C8B-B14F-4D97-AF65-F5344CB8AC3E}">
        <p14:creationId xmlns:p14="http://schemas.microsoft.com/office/powerpoint/2010/main" val="3076356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6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66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9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0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4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В яблочко со сплошной заливкой">
            <a:extLst>
              <a:ext uri="{FF2B5EF4-FFF2-40B4-BE49-F238E27FC236}">
                <a16:creationId xmlns:a16="http://schemas.microsoft.com/office/drawing/2014/main" id="{AAD4020A-7364-47F5-A3ED-344E8EFBA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35826">
            <a:off x="-2150988" y="1928056"/>
            <a:ext cx="7192888" cy="71928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5C6A64-48A2-4A46-8FD5-2DC90C746E32}"/>
              </a:ext>
            </a:extLst>
          </p:cNvPr>
          <p:cNvSpPr txBox="1"/>
          <p:nvPr/>
        </p:nvSpPr>
        <p:spPr>
          <a:xfrm>
            <a:off x="990600" y="667445"/>
            <a:ext cx="3289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Наши цели: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5BAAE-BBBB-4B5B-BC49-06D803C09139}"/>
              </a:ext>
            </a:extLst>
          </p:cNvPr>
          <p:cNvSpPr txBox="1"/>
          <p:nvPr/>
        </p:nvSpPr>
        <p:spPr>
          <a:xfrm>
            <a:off x="3292475" y="1704329"/>
            <a:ext cx="7169150" cy="731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Достижение постоянной вовлеченности работников в свое дело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44D94E-558C-412F-A20A-CA94C5B05CE8}"/>
              </a:ext>
            </a:extLst>
          </p:cNvPr>
          <p:cNvSpPr txBox="1"/>
          <p:nvPr/>
        </p:nvSpPr>
        <p:spPr>
          <a:xfrm>
            <a:off x="4167188" y="2725798"/>
            <a:ext cx="7169150" cy="1061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Внесение ясности в рабочий процесс, т.е. кто и чем в какой период времени занимался и на каком моменте появился тот или иной вопрос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DD7010-CC12-42B3-88A9-37F61025DD7A}"/>
              </a:ext>
            </a:extLst>
          </p:cNvPr>
          <p:cNvSpPr txBox="1"/>
          <p:nvPr/>
        </p:nvSpPr>
        <p:spPr>
          <a:xfrm>
            <a:off x="4167188" y="4076588"/>
            <a:ext cx="7169150" cy="731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Контроль распределения вопросов между работниками одного или нескольких отделов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7E43EC-1B1F-4736-8048-4A67465CA1EE}"/>
              </a:ext>
            </a:extLst>
          </p:cNvPr>
          <p:cNvSpPr txBox="1"/>
          <p:nvPr/>
        </p:nvSpPr>
        <p:spPr>
          <a:xfrm>
            <a:off x="4533900" y="5211363"/>
            <a:ext cx="6642100" cy="731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Достижение в коллективе благоприятной атмосферы</a:t>
            </a:r>
          </a:p>
        </p:txBody>
      </p:sp>
      <p:pic>
        <p:nvPicPr>
          <p:cNvPr id="19" name="Рисунок 18" descr="Диаграмма с подъемом со сплошной заливкой">
            <a:extLst>
              <a:ext uri="{FF2B5EF4-FFF2-40B4-BE49-F238E27FC236}">
                <a16:creationId xmlns:a16="http://schemas.microsoft.com/office/drawing/2014/main" id="{756CB08F-026F-41A9-BA23-BD484A4F44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13483" y="2384372"/>
            <a:ext cx="5653982" cy="565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86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Диаграмма с подъемом со сплошной заливкой">
            <a:extLst>
              <a:ext uri="{FF2B5EF4-FFF2-40B4-BE49-F238E27FC236}">
                <a16:creationId xmlns:a16="http://schemas.microsoft.com/office/drawing/2014/main" id="{3B9F836A-D715-4E31-8557-965BBFE02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0183" y="2384372"/>
            <a:ext cx="5653982" cy="56539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4E2C6A-033E-4E1C-843D-B0D8813794ED}"/>
              </a:ext>
            </a:extLst>
          </p:cNvPr>
          <p:cNvSpPr txBox="1"/>
          <p:nvPr/>
        </p:nvSpPr>
        <p:spPr>
          <a:xfrm>
            <a:off x="990600" y="667445"/>
            <a:ext cx="386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Наши задачи: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F9E29-AE75-45AD-B29A-020AF1F9CCDE}"/>
              </a:ext>
            </a:extLst>
          </p:cNvPr>
          <p:cNvSpPr txBox="1"/>
          <p:nvPr/>
        </p:nvSpPr>
        <p:spPr>
          <a:xfrm>
            <a:off x="5630731" y="1919693"/>
            <a:ext cx="6561269" cy="464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Проектирование будущего приложения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51B93-E02B-4A2A-A955-5F75C2B52331}"/>
              </a:ext>
            </a:extLst>
          </p:cNvPr>
          <p:cNvSpPr txBox="1"/>
          <p:nvPr/>
        </p:nvSpPr>
        <p:spPr>
          <a:xfrm>
            <a:off x="4135907" y="2644234"/>
            <a:ext cx="6926435" cy="464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Определиться с архитектурой и дизайном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0FFED-F2A2-4786-B49E-82EE556271A4}"/>
              </a:ext>
            </a:extLst>
          </p:cNvPr>
          <p:cNvSpPr txBox="1"/>
          <p:nvPr/>
        </p:nvSpPr>
        <p:spPr>
          <a:xfrm>
            <a:off x="805331" y="4817857"/>
            <a:ext cx="6793793" cy="464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Создание того, что </a:t>
            </a:r>
            <a:r>
              <a:rPr lang="ru-RU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напридумывали</a:t>
            </a:r>
            <a:r>
              <a:rPr lang="ru-RU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 выше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B0C05D-4797-4890-8DB8-D66A79ACC5E8}"/>
              </a:ext>
            </a:extLst>
          </p:cNvPr>
          <p:cNvSpPr txBox="1"/>
          <p:nvPr/>
        </p:nvSpPr>
        <p:spPr>
          <a:xfrm>
            <a:off x="550853" y="5542400"/>
            <a:ext cx="3109305" cy="464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Деплой в </a:t>
            </a:r>
            <a:r>
              <a:rPr lang="ru-RU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прод</a:t>
            </a:r>
            <a:r>
              <a:rPr lang="ru-RU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 :))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A9C249-4CF8-4EE2-9847-631147350D2E}"/>
              </a:ext>
            </a:extLst>
          </p:cNvPr>
          <p:cNvSpPr txBox="1"/>
          <p:nvPr/>
        </p:nvSpPr>
        <p:spPr>
          <a:xfrm>
            <a:off x="2228020" y="3368775"/>
            <a:ext cx="7339500" cy="464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Выделить основные фичи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EDCFA9-5F7F-41E5-91CD-DEB8E771BF7F}"/>
              </a:ext>
            </a:extLst>
          </p:cNvPr>
          <p:cNvSpPr txBox="1"/>
          <p:nvPr/>
        </p:nvSpPr>
        <p:spPr>
          <a:xfrm>
            <a:off x="320133" y="4093316"/>
            <a:ext cx="7339500" cy="464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Разобраться с используемыми ресурсами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EDA856A-093F-4087-8787-963963D27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62809">
            <a:off x="11708210" y="75511"/>
            <a:ext cx="408278" cy="4082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1077A9-9C90-4583-9F6E-D4D62DD8CE2A}"/>
              </a:ext>
            </a:extLst>
          </p:cNvPr>
          <p:cNvSpPr txBox="1"/>
          <p:nvPr/>
        </p:nvSpPr>
        <p:spPr>
          <a:xfrm rot="443237">
            <a:off x="2921000" y="-1412567"/>
            <a:ext cx="744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Наша Целевая Аудитория</a:t>
            </a:r>
          </a:p>
        </p:txBody>
      </p:sp>
    </p:spTree>
    <p:extLst>
      <p:ext uri="{BB962C8B-B14F-4D97-AF65-F5344CB8AC3E}">
        <p14:creationId xmlns:p14="http://schemas.microsoft.com/office/powerpoint/2010/main" val="2782129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5F1D104-3B6E-4F3A-B193-B9341AD4D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853" y="2073190"/>
            <a:ext cx="3499020" cy="34990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425644-549B-43F8-B01B-EA7290B8BB0C}"/>
              </a:ext>
            </a:extLst>
          </p:cNvPr>
          <p:cNvSpPr txBox="1"/>
          <p:nvPr/>
        </p:nvSpPr>
        <p:spPr>
          <a:xfrm>
            <a:off x="876300" y="642045"/>
            <a:ext cx="744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Наша Целевая Аудитория</a:t>
            </a: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0796BE64-96B3-43F6-9334-8F8C76D36D12}"/>
              </a:ext>
            </a:extLst>
          </p:cNvPr>
          <p:cNvGrpSpPr/>
          <p:nvPr/>
        </p:nvGrpSpPr>
        <p:grpSpPr>
          <a:xfrm>
            <a:off x="1767329" y="2258367"/>
            <a:ext cx="2829015" cy="461665"/>
            <a:chOff x="1530175" y="2258367"/>
            <a:chExt cx="2829015" cy="461665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B898D072-0C37-4C70-B849-AB47686C0DD6}"/>
                </a:ext>
              </a:extLst>
            </p:cNvPr>
            <p:cNvSpPr/>
            <p:nvPr/>
          </p:nvSpPr>
          <p:spPr>
            <a:xfrm>
              <a:off x="4130590" y="2374900"/>
              <a:ext cx="228600" cy="228600"/>
            </a:xfrm>
            <a:prstGeom prst="ellipse">
              <a:avLst/>
            </a:prstGeom>
            <a:solidFill>
              <a:srgbClr val="E57E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D45EC10A-C2F0-4163-8F44-186CDA73C2FA}"/>
                </a:ext>
              </a:extLst>
            </p:cNvPr>
            <p:cNvCxnSpPr>
              <a:stCxn id="6" idx="2"/>
            </p:cNvCxnSpPr>
            <p:nvPr/>
          </p:nvCxnSpPr>
          <p:spPr>
            <a:xfrm flipH="1">
              <a:off x="3251200" y="2489200"/>
              <a:ext cx="879390" cy="0"/>
            </a:xfrm>
            <a:prstGeom prst="line">
              <a:avLst/>
            </a:prstGeom>
            <a:ln w="12700">
              <a:solidFill>
                <a:srgbClr val="E57E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365FB9-9F14-4C46-BE45-B8E425F5BB8B}"/>
                </a:ext>
              </a:extLst>
            </p:cNvPr>
            <p:cNvSpPr txBox="1"/>
            <p:nvPr/>
          </p:nvSpPr>
          <p:spPr>
            <a:xfrm>
              <a:off x="1530175" y="2258367"/>
              <a:ext cx="1709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Студенты</a:t>
              </a: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2F8D3E05-6EE2-4889-8B44-96EDE1AFC807}"/>
              </a:ext>
            </a:extLst>
          </p:cNvPr>
          <p:cNvGrpSpPr/>
          <p:nvPr/>
        </p:nvGrpSpPr>
        <p:grpSpPr>
          <a:xfrm>
            <a:off x="459907" y="3593925"/>
            <a:ext cx="3527893" cy="461665"/>
            <a:chOff x="459907" y="3593925"/>
            <a:chExt cx="3527893" cy="461665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DE24BDCC-C76D-46FD-B213-A10DBC60C084}"/>
                </a:ext>
              </a:extLst>
            </p:cNvPr>
            <p:cNvSpPr/>
            <p:nvPr/>
          </p:nvSpPr>
          <p:spPr>
            <a:xfrm>
              <a:off x="3759200" y="3708400"/>
              <a:ext cx="228600" cy="228600"/>
            </a:xfrm>
            <a:prstGeom prst="ellipse">
              <a:avLst/>
            </a:prstGeom>
            <a:solidFill>
              <a:srgbClr val="894B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FC8B1EA8-DE6F-4745-83AA-ED8E7A3BD8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0800" y="3822700"/>
              <a:ext cx="878400" cy="0"/>
            </a:xfrm>
            <a:prstGeom prst="line">
              <a:avLst/>
            </a:prstGeom>
            <a:ln w="12700">
              <a:solidFill>
                <a:srgbClr val="894B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F38E01C-BBD3-4A5E-9CAD-1F05C912E27C}"/>
                </a:ext>
              </a:extLst>
            </p:cNvPr>
            <p:cNvSpPr txBox="1"/>
            <p:nvPr/>
          </p:nvSpPr>
          <p:spPr>
            <a:xfrm>
              <a:off x="459907" y="3593925"/>
              <a:ext cx="2365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Программисты</a:t>
              </a: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F2741034-81A2-4D8F-A678-3EAAC6C85DC3}"/>
              </a:ext>
            </a:extLst>
          </p:cNvPr>
          <p:cNvGrpSpPr/>
          <p:nvPr/>
        </p:nvGrpSpPr>
        <p:grpSpPr>
          <a:xfrm>
            <a:off x="922954" y="4740701"/>
            <a:ext cx="3660690" cy="830997"/>
            <a:chOff x="685800" y="4740701"/>
            <a:chExt cx="3660690" cy="830997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5CA32110-C8EA-43E1-BDCC-99DE8405D3F9}"/>
                </a:ext>
              </a:extLst>
            </p:cNvPr>
            <p:cNvSpPr/>
            <p:nvPr/>
          </p:nvSpPr>
          <p:spPr>
            <a:xfrm>
              <a:off x="4117890" y="5041900"/>
              <a:ext cx="228600" cy="228600"/>
            </a:xfrm>
            <a:prstGeom prst="ellipse">
              <a:avLst/>
            </a:prstGeom>
            <a:solidFill>
              <a:srgbClr val="E64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ED82D59A-8E31-45A1-853F-5EDE110323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490" y="5156200"/>
              <a:ext cx="878400" cy="0"/>
            </a:xfrm>
            <a:prstGeom prst="line">
              <a:avLst/>
            </a:prstGeom>
            <a:ln w="12700">
              <a:solidFill>
                <a:srgbClr val="E64C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957DDA-7665-4676-95C1-FF294C0019FE}"/>
                </a:ext>
              </a:extLst>
            </p:cNvPr>
            <p:cNvSpPr txBox="1"/>
            <p:nvPr/>
          </p:nvSpPr>
          <p:spPr>
            <a:xfrm>
              <a:off x="685800" y="4740701"/>
              <a:ext cx="24541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2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Студенты программисты</a:t>
              </a: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4E5518D4-DF5D-40B6-A07D-4CBF79ADBF15}"/>
              </a:ext>
            </a:extLst>
          </p:cNvPr>
          <p:cNvGrpSpPr/>
          <p:nvPr/>
        </p:nvGrpSpPr>
        <p:grpSpPr>
          <a:xfrm>
            <a:off x="8204200" y="3407201"/>
            <a:ext cx="3225800" cy="830997"/>
            <a:chOff x="8204200" y="3407201"/>
            <a:chExt cx="3225800" cy="830997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ECD9853D-CDB0-41A7-A421-6F0EF55AD25D}"/>
                </a:ext>
              </a:extLst>
            </p:cNvPr>
            <p:cNvSpPr/>
            <p:nvPr/>
          </p:nvSpPr>
          <p:spPr>
            <a:xfrm>
              <a:off x="8204200" y="3708400"/>
              <a:ext cx="228600" cy="228600"/>
            </a:xfrm>
            <a:prstGeom prst="ellipse">
              <a:avLst/>
            </a:prstGeom>
            <a:gradFill>
              <a:gsLst>
                <a:gs pos="26000">
                  <a:srgbClr val="F0C419"/>
                </a:gs>
                <a:gs pos="10000">
                  <a:srgbClr val="F0C419"/>
                </a:gs>
                <a:gs pos="75000">
                  <a:srgbClr val="26B99A"/>
                </a:gs>
                <a:gs pos="62000">
                  <a:srgbClr val="2980BA"/>
                </a:gs>
                <a:gs pos="44000">
                  <a:srgbClr val="2980BA"/>
                </a:gs>
                <a:gs pos="91000">
                  <a:srgbClr val="26B99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0B3AEE32-C522-482F-81B3-BBE8A599ABDA}"/>
                </a:ext>
              </a:extLst>
            </p:cNvPr>
            <p:cNvCxnSpPr>
              <a:cxnSpLocks/>
              <a:endCxn id="8" idx="6"/>
            </p:cNvCxnSpPr>
            <p:nvPr/>
          </p:nvCxnSpPr>
          <p:spPr>
            <a:xfrm flipH="1">
              <a:off x="8432800" y="3822700"/>
              <a:ext cx="878400" cy="0"/>
            </a:xfrm>
            <a:prstGeom prst="line">
              <a:avLst/>
            </a:prstGeom>
            <a:ln w="12700">
              <a:solidFill>
                <a:srgbClr val="298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1074FEB-3E8E-4591-9F40-866FC6457851}"/>
                </a:ext>
              </a:extLst>
            </p:cNvPr>
            <p:cNvSpPr txBox="1"/>
            <p:nvPr/>
          </p:nvSpPr>
          <p:spPr>
            <a:xfrm>
              <a:off x="9439532" y="3407201"/>
              <a:ext cx="19904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И кто</a:t>
              </a:r>
            </a:p>
            <a:p>
              <a:r>
                <a:rPr lang="ru-RU" sz="2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Ramona" pitchFamily="2" charset="0"/>
                  <a:cs typeface="Ramona" pitchFamily="2" charset="0"/>
                </a:rPr>
                <a:t>угодно ещё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A4F23A1-29E3-4CBE-A0C9-765D7D9DDE25}"/>
              </a:ext>
            </a:extLst>
          </p:cNvPr>
          <p:cNvSpPr txBox="1"/>
          <p:nvPr/>
        </p:nvSpPr>
        <p:spPr>
          <a:xfrm>
            <a:off x="4114986" y="-993823"/>
            <a:ext cx="44769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SWOT </a:t>
            </a:r>
            <a:r>
              <a:rPr lang="ru-RU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- Анализ</a:t>
            </a: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E62C2593-CE1C-4AA3-AB3F-8E9C644C63D6}"/>
              </a:ext>
            </a:extLst>
          </p:cNvPr>
          <p:cNvSpPr/>
          <p:nvPr/>
        </p:nvSpPr>
        <p:spPr>
          <a:xfrm>
            <a:off x="-5975862" y="1310219"/>
            <a:ext cx="2707689" cy="2707689"/>
          </a:xfrm>
          <a:prstGeom prst="roundRect">
            <a:avLst>
              <a:gd name="adj" fmla="val 1437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208B7989-2A46-46B3-81DA-F90A866FCA1E}"/>
              </a:ext>
            </a:extLst>
          </p:cNvPr>
          <p:cNvSpPr/>
          <p:nvPr/>
        </p:nvSpPr>
        <p:spPr>
          <a:xfrm>
            <a:off x="12528893" y="2322931"/>
            <a:ext cx="2707689" cy="2707689"/>
          </a:xfrm>
          <a:prstGeom prst="roundRect">
            <a:avLst>
              <a:gd name="adj" fmla="val 1437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0DA40991-5DD8-4BB2-9E26-0DF0C76CA5E3}"/>
              </a:ext>
            </a:extLst>
          </p:cNvPr>
          <p:cNvSpPr/>
          <p:nvPr/>
        </p:nvSpPr>
        <p:spPr>
          <a:xfrm>
            <a:off x="-2995924" y="1816575"/>
            <a:ext cx="2707689" cy="2707689"/>
          </a:xfrm>
          <a:prstGeom prst="roundRect">
            <a:avLst>
              <a:gd name="adj" fmla="val 1437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1FDD60AA-99A2-4B16-93F2-F2453148B800}"/>
              </a:ext>
            </a:extLst>
          </p:cNvPr>
          <p:cNvSpPr/>
          <p:nvPr/>
        </p:nvSpPr>
        <p:spPr>
          <a:xfrm>
            <a:off x="15508831" y="2829286"/>
            <a:ext cx="2707689" cy="2707689"/>
          </a:xfrm>
          <a:prstGeom prst="roundRect">
            <a:avLst>
              <a:gd name="adj" fmla="val 1437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F0A21670-15CA-4C6C-8E2E-E7FCE195DD1E}"/>
              </a:ext>
            </a:extLst>
          </p:cNvPr>
          <p:cNvSpPr/>
          <p:nvPr/>
        </p:nvSpPr>
        <p:spPr>
          <a:xfrm>
            <a:off x="272250" y="7215262"/>
            <a:ext cx="11647502" cy="558082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7D2F02-E9A9-4C7F-9390-2218879FD3F4}"/>
              </a:ext>
            </a:extLst>
          </p:cNvPr>
          <p:cNvSpPr txBox="1"/>
          <p:nvPr/>
        </p:nvSpPr>
        <p:spPr>
          <a:xfrm>
            <a:off x="-5619647" y="1438710"/>
            <a:ext cx="1995257" cy="340542"/>
          </a:xfrm>
          <a:prstGeom prst="rect">
            <a:avLst/>
          </a:prstGeom>
          <a:solidFill>
            <a:srgbClr val="404040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404040"/>
                </a:solidFill>
                <a:effectLst/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Сильные стороны: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B1BF7A-96C5-4701-B312-C8D7D98CA43C}"/>
              </a:ext>
            </a:extLst>
          </p:cNvPr>
          <p:cNvSpPr txBox="1"/>
          <p:nvPr/>
        </p:nvSpPr>
        <p:spPr>
          <a:xfrm>
            <a:off x="-5860419" y="1996958"/>
            <a:ext cx="2476800" cy="1334211"/>
          </a:xfrm>
          <a:prstGeom prst="rect">
            <a:avLst/>
          </a:prstGeom>
          <a:solidFill>
            <a:srgbClr val="404040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404040"/>
                </a:solidFill>
                <a:effectLst/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Наша молодость: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404040"/>
                </a:solidFill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В</a:t>
            </a:r>
            <a:r>
              <a:rPr lang="ru-RU" sz="1400" dirty="0">
                <a:solidFill>
                  <a:srgbClr val="404040"/>
                </a:solidFill>
                <a:effectLst/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 наше время у нас много сил, времени, и, наверное, желания доделать данный проект)))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AC6A0C-D5BB-442A-9A32-86CE47C49253}"/>
              </a:ext>
            </a:extLst>
          </p:cNvPr>
          <p:cNvSpPr txBox="1"/>
          <p:nvPr/>
        </p:nvSpPr>
        <p:spPr>
          <a:xfrm>
            <a:off x="-2639709" y="1947667"/>
            <a:ext cx="1995257" cy="340542"/>
          </a:xfrm>
          <a:prstGeom prst="rect">
            <a:avLst/>
          </a:prstGeom>
          <a:solidFill>
            <a:srgbClr val="404040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404040"/>
                </a:solidFill>
                <a:effectLst/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Слабые стороны: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D16C7E-CE0A-414A-8CB8-9809062CCA3C}"/>
              </a:ext>
            </a:extLst>
          </p:cNvPr>
          <p:cNvSpPr txBox="1"/>
          <p:nvPr/>
        </p:nvSpPr>
        <p:spPr>
          <a:xfrm>
            <a:off x="12885108" y="2465789"/>
            <a:ext cx="1995257" cy="340542"/>
          </a:xfrm>
          <a:prstGeom prst="rect">
            <a:avLst/>
          </a:prstGeom>
          <a:solidFill>
            <a:srgbClr val="404040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404040"/>
                </a:solidFill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Возможности</a:t>
            </a:r>
            <a:r>
              <a:rPr lang="ru-RU" sz="1600" dirty="0">
                <a:solidFill>
                  <a:srgbClr val="404040"/>
                </a:solidFill>
                <a:effectLst/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4C14EC-AD56-4204-A737-BBEE1443CEC5}"/>
              </a:ext>
            </a:extLst>
          </p:cNvPr>
          <p:cNvSpPr txBox="1"/>
          <p:nvPr/>
        </p:nvSpPr>
        <p:spPr>
          <a:xfrm>
            <a:off x="16369039" y="3000148"/>
            <a:ext cx="987272" cy="340542"/>
          </a:xfrm>
          <a:prstGeom prst="rect">
            <a:avLst/>
          </a:prstGeom>
          <a:solidFill>
            <a:srgbClr val="404040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404040"/>
                </a:solidFill>
                <a:effectLst/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Угрозы: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145CF-7A7E-4F29-B0DC-21FF0B83CF59}"/>
              </a:ext>
            </a:extLst>
          </p:cNvPr>
          <p:cNvSpPr txBox="1"/>
          <p:nvPr/>
        </p:nvSpPr>
        <p:spPr>
          <a:xfrm>
            <a:off x="-2880481" y="2554610"/>
            <a:ext cx="2476800" cy="1231619"/>
          </a:xfrm>
          <a:prstGeom prst="rect">
            <a:avLst/>
          </a:prstGeom>
          <a:solidFill>
            <a:srgbClr val="404040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404040"/>
                </a:solidFill>
                <a:effectLst/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Возможное множество непростых ситуаций, которые могут подкосить даже самых стойких членов нашей команды.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133282-22C1-4110-8310-D497CEB934F5}"/>
              </a:ext>
            </a:extLst>
          </p:cNvPr>
          <p:cNvSpPr txBox="1"/>
          <p:nvPr/>
        </p:nvSpPr>
        <p:spPr>
          <a:xfrm>
            <a:off x="12644337" y="3406733"/>
            <a:ext cx="2476800" cy="540084"/>
          </a:xfrm>
          <a:prstGeom prst="rect">
            <a:avLst/>
          </a:prstGeom>
          <a:solidFill>
            <a:srgbClr val="404040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404040"/>
                </a:solidFill>
                <a:effectLst/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Возможность быть первыми на рынке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F72014-4C21-4B70-8743-1D42D7FA70D1}"/>
              </a:ext>
            </a:extLst>
          </p:cNvPr>
          <p:cNvSpPr txBox="1"/>
          <p:nvPr/>
        </p:nvSpPr>
        <p:spPr>
          <a:xfrm>
            <a:off x="15633784" y="3406733"/>
            <a:ext cx="2476151" cy="1897827"/>
          </a:xfrm>
          <a:prstGeom prst="rect">
            <a:avLst/>
          </a:prstGeom>
          <a:solidFill>
            <a:srgbClr val="404040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404040"/>
                </a:solidFill>
                <a:effectLst/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Приложение не выстрелит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404040"/>
                </a:solidFill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О</a:t>
            </a:r>
            <a:r>
              <a:rPr lang="ru-RU" sz="1400" dirty="0">
                <a:solidFill>
                  <a:srgbClr val="404040"/>
                </a:solidFill>
                <a:effectLst/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дна из крупных компаний выпустит подобное приложение до нас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404040"/>
                </a:solidFill>
                <a:effectLst/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(Либо любые другие плохие вещи)</a:t>
            </a: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D85B03C-DBAE-4D0B-A250-ED7B1E4D64A1}"/>
              </a:ext>
            </a:extLst>
          </p:cNvPr>
          <p:cNvSpPr/>
          <p:nvPr/>
        </p:nvSpPr>
        <p:spPr>
          <a:xfrm>
            <a:off x="387692" y="7310965"/>
            <a:ext cx="366675" cy="3666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673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3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4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04C4C3-569B-4C09-AEA2-FEFA6D694894}"/>
              </a:ext>
            </a:extLst>
          </p:cNvPr>
          <p:cNvSpPr txBox="1"/>
          <p:nvPr/>
        </p:nvSpPr>
        <p:spPr>
          <a:xfrm>
            <a:off x="4114986" y="540778"/>
            <a:ext cx="44769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SWOT </a:t>
            </a:r>
            <a:r>
              <a:rPr lang="ru-RU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- Анализ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5B76ECA-11F8-4143-A64E-523DBE8220CE}"/>
              </a:ext>
            </a:extLst>
          </p:cNvPr>
          <p:cNvSpPr/>
          <p:nvPr/>
        </p:nvSpPr>
        <p:spPr>
          <a:xfrm>
            <a:off x="272249" y="1310219"/>
            <a:ext cx="2707689" cy="2707689"/>
          </a:xfrm>
          <a:prstGeom prst="roundRect">
            <a:avLst>
              <a:gd name="adj" fmla="val 1437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CA7EFCD-677A-4F6B-B0A7-7A09FF46C4A8}"/>
              </a:ext>
            </a:extLst>
          </p:cNvPr>
          <p:cNvSpPr/>
          <p:nvPr/>
        </p:nvSpPr>
        <p:spPr>
          <a:xfrm>
            <a:off x="6232125" y="2322931"/>
            <a:ext cx="2707689" cy="2707689"/>
          </a:xfrm>
          <a:prstGeom prst="roundRect">
            <a:avLst>
              <a:gd name="adj" fmla="val 1437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6746994-0DE8-4A66-BB51-146F2742E35C}"/>
              </a:ext>
            </a:extLst>
          </p:cNvPr>
          <p:cNvSpPr/>
          <p:nvPr/>
        </p:nvSpPr>
        <p:spPr>
          <a:xfrm>
            <a:off x="3252187" y="1816575"/>
            <a:ext cx="2707689" cy="2707689"/>
          </a:xfrm>
          <a:prstGeom prst="roundRect">
            <a:avLst>
              <a:gd name="adj" fmla="val 1437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0585E052-3015-40D1-A589-66B162CB4519}"/>
              </a:ext>
            </a:extLst>
          </p:cNvPr>
          <p:cNvSpPr/>
          <p:nvPr/>
        </p:nvSpPr>
        <p:spPr>
          <a:xfrm>
            <a:off x="9212063" y="2829286"/>
            <a:ext cx="2707689" cy="2707689"/>
          </a:xfrm>
          <a:prstGeom prst="roundRect">
            <a:avLst>
              <a:gd name="adj" fmla="val 1437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8D5AD8E-2838-48B7-BAD0-23F4B74A4B22}"/>
              </a:ext>
            </a:extLst>
          </p:cNvPr>
          <p:cNvSpPr/>
          <p:nvPr/>
        </p:nvSpPr>
        <p:spPr>
          <a:xfrm>
            <a:off x="272250" y="5903651"/>
            <a:ext cx="11647502" cy="558082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996E1-658D-49B4-93B3-75C438D79338}"/>
              </a:ext>
            </a:extLst>
          </p:cNvPr>
          <p:cNvSpPr txBox="1"/>
          <p:nvPr/>
        </p:nvSpPr>
        <p:spPr>
          <a:xfrm>
            <a:off x="628464" y="1438710"/>
            <a:ext cx="1995257" cy="340542"/>
          </a:xfrm>
          <a:prstGeom prst="rect">
            <a:avLst/>
          </a:prstGeom>
          <a:solidFill>
            <a:srgbClr val="404040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404040"/>
                </a:solidFill>
                <a:effectLst/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Сильные стороны: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EE190-8F66-4144-A6FB-3655730485A1}"/>
              </a:ext>
            </a:extLst>
          </p:cNvPr>
          <p:cNvSpPr txBox="1"/>
          <p:nvPr/>
        </p:nvSpPr>
        <p:spPr>
          <a:xfrm>
            <a:off x="387692" y="1996958"/>
            <a:ext cx="2476800" cy="1334211"/>
          </a:xfrm>
          <a:prstGeom prst="rect">
            <a:avLst/>
          </a:prstGeom>
          <a:solidFill>
            <a:srgbClr val="404040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404040"/>
                </a:solidFill>
                <a:effectLst/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Наша молодость: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404040"/>
                </a:solidFill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В</a:t>
            </a:r>
            <a:r>
              <a:rPr lang="ru-RU" sz="1400" dirty="0">
                <a:solidFill>
                  <a:srgbClr val="404040"/>
                </a:solidFill>
                <a:effectLst/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 наше время у нас много сил, времени, и, наверное, желания доделать данный проект)))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D22042-7189-4FA3-B1B7-78BB3283F820}"/>
              </a:ext>
            </a:extLst>
          </p:cNvPr>
          <p:cNvSpPr txBox="1"/>
          <p:nvPr/>
        </p:nvSpPr>
        <p:spPr>
          <a:xfrm>
            <a:off x="3608402" y="1947667"/>
            <a:ext cx="1995257" cy="340542"/>
          </a:xfrm>
          <a:prstGeom prst="rect">
            <a:avLst/>
          </a:prstGeom>
          <a:solidFill>
            <a:srgbClr val="404040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404040"/>
                </a:solidFill>
                <a:effectLst/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Слабые стороны: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22578-1E98-4A4F-9546-2EB83E601E33}"/>
              </a:ext>
            </a:extLst>
          </p:cNvPr>
          <p:cNvSpPr txBox="1"/>
          <p:nvPr/>
        </p:nvSpPr>
        <p:spPr>
          <a:xfrm>
            <a:off x="6588340" y="2465789"/>
            <a:ext cx="1995257" cy="340542"/>
          </a:xfrm>
          <a:prstGeom prst="rect">
            <a:avLst/>
          </a:prstGeom>
          <a:solidFill>
            <a:srgbClr val="404040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404040"/>
                </a:solidFill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Возможности</a:t>
            </a:r>
            <a:r>
              <a:rPr lang="ru-RU" sz="1600" dirty="0">
                <a:solidFill>
                  <a:srgbClr val="404040"/>
                </a:solidFill>
                <a:effectLst/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0006EE-6971-4FA5-84F2-6279401CB5C6}"/>
              </a:ext>
            </a:extLst>
          </p:cNvPr>
          <p:cNvSpPr txBox="1"/>
          <p:nvPr/>
        </p:nvSpPr>
        <p:spPr>
          <a:xfrm>
            <a:off x="10072271" y="3000148"/>
            <a:ext cx="987272" cy="340542"/>
          </a:xfrm>
          <a:prstGeom prst="rect">
            <a:avLst/>
          </a:prstGeom>
          <a:solidFill>
            <a:srgbClr val="404040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404040"/>
                </a:solidFill>
                <a:effectLst/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Угрозы: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CF9C5B-763B-4E89-B27E-68DB370041CD}"/>
              </a:ext>
            </a:extLst>
          </p:cNvPr>
          <p:cNvSpPr txBox="1"/>
          <p:nvPr/>
        </p:nvSpPr>
        <p:spPr>
          <a:xfrm>
            <a:off x="3367630" y="2554610"/>
            <a:ext cx="2476800" cy="1231619"/>
          </a:xfrm>
          <a:prstGeom prst="rect">
            <a:avLst/>
          </a:prstGeom>
          <a:solidFill>
            <a:srgbClr val="404040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404040"/>
                </a:solidFill>
                <a:effectLst/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Возможное множество непростых ситуаций, которые могут подкосить даже самых стойких членов нашей команды.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CC6D87-F2C5-4F61-BEF1-9863F7FE2145}"/>
              </a:ext>
            </a:extLst>
          </p:cNvPr>
          <p:cNvSpPr txBox="1"/>
          <p:nvPr/>
        </p:nvSpPr>
        <p:spPr>
          <a:xfrm>
            <a:off x="6347569" y="3406733"/>
            <a:ext cx="2476800" cy="540084"/>
          </a:xfrm>
          <a:prstGeom prst="rect">
            <a:avLst/>
          </a:prstGeom>
          <a:solidFill>
            <a:srgbClr val="404040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404040"/>
                </a:solidFill>
                <a:effectLst/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Возможность быть первыми на рынке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D65DA3-6730-4940-84D2-4C61056DEE84}"/>
              </a:ext>
            </a:extLst>
          </p:cNvPr>
          <p:cNvSpPr txBox="1"/>
          <p:nvPr/>
        </p:nvSpPr>
        <p:spPr>
          <a:xfrm>
            <a:off x="9337016" y="3406733"/>
            <a:ext cx="2476151" cy="1897827"/>
          </a:xfrm>
          <a:prstGeom prst="rect">
            <a:avLst/>
          </a:prstGeom>
          <a:solidFill>
            <a:srgbClr val="404040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404040"/>
                </a:solidFill>
                <a:effectLst/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Приложение не выстрелит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404040"/>
                </a:solidFill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О</a:t>
            </a:r>
            <a:r>
              <a:rPr lang="ru-RU" sz="1400" dirty="0">
                <a:solidFill>
                  <a:srgbClr val="404040"/>
                </a:solidFill>
                <a:effectLst/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дна из крупных компаний выпустит подобное приложение до нас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404040"/>
                </a:solidFill>
                <a:effectLst/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(Либо любые другие плохие вещи)</a:t>
            </a: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7AEB4C82-B8C7-4B3B-81B0-112CD1D6E4EC}"/>
              </a:ext>
            </a:extLst>
          </p:cNvPr>
          <p:cNvSpPr/>
          <p:nvPr/>
        </p:nvSpPr>
        <p:spPr>
          <a:xfrm>
            <a:off x="387692" y="5999354"/>
            <a:ext cx="366675" cy="3666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697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04C4C3-569B-4C09-AEA2-FEFA6D694894}"/>
              </a:ext>
            </a:extLst>
          </p:cNvPr>
          <p:cNvSpPr txBox="1"/>
          <p:nvPr/>
        </p:nvSpPr>
        <p:spPr>
          <a:xfrm>
            <a:off x="4114986" y="540778"/>
            <a:ext cx="44769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SWOT </a:t>
            </a:r>
            <a:r>
              <a:rPr lang="ru-RU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- Анализ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5B76ECA-11F8-4143-A64E-523DBE8220CE}"/>
              </a:ext>
            </a:extLst>
          </p:cNvPr>
          <p:cNvSpPr/>
          <p:nvPr/>
        </p:nvSpPr>
        <p:spPr>
          <a:xfrm>
            <a:off x="272249" y="1310219"/>
            <a:ext cx="2707689" cy="2707689"/>
          </a:xfrm>
          <a:prstGeom prst="roundRect">
            <a:avLst>
              <a:gd name="adj" fmla="val 14372"/>
            </a:avLst>
          </a:prstGeom>
          <a:solidFill>
            <a:srgbClr val="008A3E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CA7EFCD-677A-4F6B-B0A7-7A09FF46C4A8}"/>
              </a:ext>
            </a:extLst>
          </p:cNvPr>
          <p:cNvSpPr/>
          <p:nvPr/>
        </p:nvSpPr>
        <p:spPr>
          <a:xfrm>
            <a:off x="6232125" y="2322931"/>
            <a:ext cx="2707689" cy="2707689"/>
          </a:xfrm>
          <a:prstGeom prst="roundRect">
            <a:avLst>
              <a:gd name="adj" fmla="val 1437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6746994-0DE8-4A66-BB51-146F2742E35C}"/>
              </a:ext>
            </a:extLst>
          </p:cNvPr>
          <p:cNvSpPr/>
          <p:nvPr/>
        </p:nvSpPr>
        <p:spPr>
          <a:xfrm>
            <a:off x="3252187" y="1816575"/>
            <a:ext cx="2707689" cy="2707689"/>
          </a:xfrm>
          <a:prstGeom prst="roundRect">
            <a:avLst>
              <a:gd name="adj" fmla="val 1437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0585E052-3015-40D1-A589-66B162CB4519}"/>
              </a:ext>
            </a:extLst>
          </p:cNvPr>
          <p:cNvSpPr/>
          <p:nvPr/>
        </p:nvSpPr>
        <p:spPr>
          <a:xfrm>
            <a:off x="9212063" y="2829286"/>
            <a:ext cx="2707689" cy="2707689"/>
          </a:xfrm>
          <a:prstGeom prst="roundRect">
            <a:avLst>
              <a:gd name="adj" fmla="val 1437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8D5AD8E-2838-48B7-BAD0-23F4B74A4B22}"/>
              </a:ext>
            </a:extLst>
          </p:cNvPr>
          <p:cNvSpPr/>
          <p:nvPr/>
        </p:nvSpPr>
        <p:spPr>
          <a:xfrm>
            <a:off x="272250" y="5903651"/>
            <a:ext cx="11647502" cy="558082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996E1-658D-49B4-93B3-75C438D79338}"/>
              </a:ext>
            </a:extLst>
          </p:cNvPr>
          <p:cNvSpPr txBox="1"/>
          <p:nvPr/>
        </p:nvSpPr>
        <p:spPr>
          <a:xfrm>
            <a:off x="628464" y="1438710"/>
            <a:ext cx="1995257" cy="340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Сильные стороны: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EE190-8F66-4144-A6FB-3655730485A1}"/>
              </a:ext>
            </a:extLst>
          </p:cNvPr>
          <p:cNvSpPr txBox="1"/>
          <p:nvPr/>
        </p:nvSpPr>
        <p:spPr>
          <a:xfrm>
            <a:off x="387692" y="1996958"/>
            <a:ext cx="2476800" cy="1334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Наша молодость: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В наше время у нас много сил, времени, и, наверное, желания доделать данный проект)))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D22042-7189-4FA3-B1B7-78BB3283F820}"/>
              </a:ext>
            </a:extLst>
          </p:cNvPr>
          <p:cNvSpPr txBox="1"/>
          <p:nvPr/>
        </p:nvSpPr>
        <p:spPr>
          <a:xfrm>
            <a:off x="3608402" y="1947667"/>
            <a:ext cx="1995257" cy="340542"/>
          </a:xfrm>
          <a:prstGeom prst="rect">
            <a:avLst/>
          </a:prstGeom>
          <a:solidFill>
            <a:srgbClr val="404040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404040"/>
                </a:solidFill>
                <a:effectLst/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Слабые стороны: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22578-1E98-4A4F-9546-2EB83E601E33}"/>
              </a:ext>
            </a:extLst>
          </p:cNvPr>
          <p:cNvSpPr txBox="1"/>
          <p:nvPr/>
        </p:nvSpPr>
        <p:spPr>
          <a:xfrm>
            <a:off x="6588340" y="2465789"/>
            <a:ext cx="1995257" cy="340542"/>
          </a:xfrm>
          <a:prstGeom prst="rect">
            <a:avLst/>
          </a:prstGeom>
          <a:solidFill>
            <a:srgbClr val="404040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404040"/>
                </a:solidFill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Возможности</a:t>
            </a:r>
            <a:r>
              <a:rPr lang="ru-RU" sz="1600" dirty="0">
                <a:solidFill>
                  <a:srgbClr val="404040"/>
                </a:solidFill>
                <a:effectLst/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0006EE-6971-4FA5-84F2-6279401CB5C6}"/>
              </a:ext>
            </a:extLst>
          </p:cNvPr>
          <p:cNvSpPr txBox="1"/>
          <p:nvPr/>
        </p:nvSpPr>
        <p:spPr>
          <a:xfrm>
            <a:off x="10072271" y="3000148"/>
            <a:ext cx="987272" cy="340542"/>
          </a:xfrm>
          <a:prstGeom prst="rect">
            <a:avLst/>
          </a:prstGeom>
          <a:solidFill>
            <a:srgbClr val="404040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404040"/>
                </a:solidFill>
                <a:effectLst/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Угрозы: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CF9C5B-763B-4E89-B27E-68DB370041CD}"/>
              </a:ext>
            </a:extLst>
          </p:cNvPr>
          <p:cNvSpPr txBox="1"/>
          <p:nvPr/>
        </p:nvSpPr>
        <p:spPr>
          <a:xfrm>
            <a:off x="3367630" y="2554610"/>
            <a:ext cx="2476800" cy="1231619"/>
          </a:xfrm>
          <a:prstGeom prst="rect">
            <a:avLst/>
          </a:prstGeom>
          <a:solidFill>
            <a:srgbClr val="404040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404040"/>
                </a:solidFill>
                <a:effectLst/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Возможное множество непростых ситуаций, которые могут подкосить даже самых стойких членов нашей команды.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CC6D87-F2C5-4F61-BEF1-9863F7FE2145}"/>
              </a:ext>
            </a:extLst>
          </p:cNvPr>
          <p:cNvSpPr txBox="1"/>
          <p:nvPr/>
        </p:nvSpPr>
        <p:spPr>
          <a:xfrm>
            <a:off x="6347569" y="3406733"/>
            <a:ext cx="2476800" cy="540084"/>
          </a:xfrm>
          <a:prstGeom prst="rect">
            <a:avLst/>
          </a:prstGeom>
          <a:solidFill>
            <a:srgbClr val="404040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404040"/>
                </a:solidFill>
                <a:effectLst/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Возможность быть первыми на рынке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D65DA3-6730-4940-84D2-4C61056DEE84}"/>
              </a:ext>
            </a:extLst>
          </p:cNvPr>
          <p:cNvSpPr txBox="1"/>
          <p:nvPr/>
        </p:nvSpPr>
        <p:spPr>
          <a:xfrm>
            <a:off x="9337016" y="3406733"/>
            <a:ext cx="2476151" cy="1897827"/>
          </a:xfrm>
          <a:prstGeom prst="rect">
            <a:avLst/>
          </a:prstGeom>
          <a:solidFill>
            <a:srgbClr val="404040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404040"/>
                </a:solidFill>
                <a:effectLst/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Приложение не выстрелит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404040"/>
                </a:solidFill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О</a:t>
            </a:r>
            <a:r>
              <a:rPr lang="ru-RU" sz="1400" dirty="0">
                <a:solidFill>
                  <a:srgbClr val="404040"/>
                </a:solidFill>
                <a:effectLst/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дна из крупных компаний выпустит подобное приложение до нас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404040"/>
                </a:solidFill>
                <a:effectLst/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(Либо любые другие плохие вещи)</a:t>
            </a: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7AEB4C82-B8C7-4B3B-81B0-112CD1D6E4EC}"/>
              </a:ext>
            </a:extLst>
          </p:cNvPr>
          <p:cNvSpPr/>
          <p:nvPr/>
        </p:nvSpPr>
        <p:spPr>
          <a:xfrm>
            <a:off x="1442754" y="5999354"/>
            <a:ext cx="366675" cy="366675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958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04C4C3-569B-4C09-AEA2-FEFA6D694894}"/>
              </a:ext>
            </a:extLst>
          </p:cNvPr>
          <p:cNvSpPr txBox="1"/>
          <p:nvPr/>
        </p:nvSpPr>
        <p:spPr>
          <a:xfrm>
            <a:off x="4114986" y="540778"/>
            <a:ext cx="44769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SWOT </a:t>
            </a:r>
            <a:r>
              <a:rPr lang="ru-RU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- Анализ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5B76ECA-11F8-4143-A64E-523DBE8220CE}"/>
              </a:ext>
            </a:extLst>
          </p:cNvPr>
          <p:cNvSpPr/>
          <p:nvPr/>
        </p:nvSpPr>
        <p:spPr>
          <a:xfrm>
            <a:off x="272249" y="1310219"/>
            <a:ext cx="2707689" cy="2707689"/>
          </a:xfrm>
          <a:prstGeom prst="roundRect">
            <a:avLst>
              <a:gd name="adj" fmla="val 14372"/>
            </a:avLst>
          </a:prstGeom>
          <a:solidFill>
            <a:srgbClr val="40404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04040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CA7EFCD-677A-4F6B-B0A7-7A09FF46C4A8}"/>
              </a:ext>
            </a:extLst>
          </p:cNvPr>
          <p:cNvSpPr/>
          <p:nvPr/>
        </p:nvSpPr>
        <p:spPr>
          <a:xfrm>
            <a:off x="6232125" y="2322931"/>
            <a:ext cx="2707689" cy="2707689"/>
          </a:xfrm>
          <a:prstGeom prst="roundRect">
            <a:avLst>
              <a:gd name="adj" fmla="val 1437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6746994-0DE8-4A66-BB51-146F2742E35C}"/>
              </a:ext>
            </a:extLst>
          </p:cNvPr>
          <p:cNvSpPr/>
          <p:nvPr/>
        </p:nvSpPr>
        <p:spPr>
          <a:xfrm>
            <a:off x="3252187" y="1816575"/>
            <a:ext cx="2707689" cy="2707689"/>
          </a:xfrm>
          <a:prstGeom prst="roundRect">
            <a:avLst>
              <a:gd name="adj" fmla="val 14372"/>
            </a:avLst>
          </a:prstGeom>
          <a:solidFill>
            <a:srgbClr val="E64C3C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0585E052-3015-40D1-A589-66B162CB4519}"/>
              </a:ext>
            </a:extLst>
          </p:cNvPr>
          <p:cNvSpPr/>
          <p:nvPr/>
        </p:nvSpPr>
        <p:spPr>
          <a:xfrm>
            <a:off x="9212063" y="2829286"/>
            <a:ext cx="2707689" cy="2707689"/>
          </a:xfrm>
          <a:prstGeom prst="roundRect">
            <a:avLst>
              <a:gd name="adj" fmla="val 1437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8D5AD8E-2838-48B7-BAD0-23F4B74A4B22}"/>
              </a:ext>
            </a:extLst>
          </p:cNvPr>
          <p:cNvSpPr/>
          <p:nvPr/>
        </p:nvSpPr>
        <p:spPr>
          <a:xfrm>
            <a:off x="272250" y="5903651"/>
            <a:ext cx="11647502" cy="558082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996E1-658D-49B4-93B3-75C438D79338}"/>
              </a:ext>
            </a:extLst>
          </p:cNvPr>
          <p:cNvSpPr txBox="1"/>
          <p:nvPr/>
        </p:nvSpPr>
        <p:spPr>
          <a:xfrm>
            <a:off x="628464" y="1438710"/>
            <a:ext cx="1995257" cy="340542"/>
          </a:xfrm>
          <a:prstGeom prst="rect">
            <a:avLst/>
          </a:prstGeom>
          <a:solidFill>
            <a:srgbClr val="404040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ln w="12700">
                  <a:noFill/>
                </a:ln>
                <a:solidFill>
                  <a:srgbClr val="404040"/>
                </a:solidFill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Сильные стороны: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EE190-8F66-4144-A6FB-3655730485A1}"/>
              </a:ext>
            </a:extLst>
          </p:cNvPr>
          <p:cNvSpPr txBox="1"/>
          <p:nvPr/>
        </p:nvSpPr>
        <p:spPr>
          <a:xfrm>
            <a:off x="387692" y="1996958"/>
            <a:ext cx="2476800" cy="1334211"/>
          </a:xfrm>
          <a:prstGeom prst="rect">
            <a:avLst/>
          </a:prstGeom>
          <a:solidFill>
            <a:srgbClr val="404040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ln w="12700">
                  <a:noFill/>
                </a:ln>
                <a:solidFill>
                  <a:srgbClr val="404040"/>
                </a:solidFill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Наша молодость: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ln w="12700">
                  <a:noFill/>
                </a:ln>
                <a:solidFill>
                  <a:srgbClr val="404040"/>
                </a:solidFill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В наше время у нас много сил, времени, и, наверное, желания доделать данный проект)))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D22042-7189-4FA3-B1B7-78BB3283F820}"/>
              </a:ext>
            </a:extLst>
          </p:cNvPr>
          <p:cNvSpPr txBox="1"/>
          <p:nvPr/>
        </p:nvSpPr>
        <p:spPr>
          <a:xfrm>
            <a:off x="3608402" y="1947667"/>
            <a:ext cx="1995257" cy="34054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Слабые стороны: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22578-1E98-4A4F-9546-2EB83E601E33}"/>
              </a:ext>
            </a:extLst>
          </p:cNvPr>
          <p:cNvSpPr txBox="1"/>
          <p:nvPr/>
        </p:nvSpPr>
        <p:spPr>
          <a:xfrm>
            <a:off x="6588340" y="2465789"/>
            <a:ext cx="1995257" cy="340542"/>
          </a:xfrm>
          <a:prstGeom prst="rect">
            <a:avLst/>
          </a:prstGeom>
          <a:solidFill>
            <a:srgbClr val="404040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404040"/>
                </a:solidFill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Возможности</a:t>
            </a:r>
            <a:r>
              <a:rPr lang="ru-RU" sz="1600" dirty="0">
                <a:solidFill>
                  <a:srgbClr val="404040"/>
                </a:solidFill>
                <a:effectLst/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0006EE-6971-4FA5-84F2-6279401CB5C6}"/>
              </a:ext>
            </a:extLst>
          </p:cNvPr>
          <p:cNvSpPr txBox="1"/>
          <p:nvPr/>
        </p:nvSpPr>
        <p:spPr>
          <a:xfrm>
            <a:off x="10072271" y="3000148"/>
            <a:ext cx="987272" cy="340542"/>
          </a:xfrm>
          <a:prstGeom prst="rect">
            <a:avLst/>
          </a:prstGeom>
          <a:solidFill>
            <a:srgbClr val="404040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404040"/>
                </a:solidFill>
                <a:effectLst/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Угрозы: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CF9C5B-763B-4E89-B27E-68DB370041CD}"/>
              </a:ext>
            </a:extLst>
          </p:cNvPr>
          <p:cNvSpPr txBox="1"/>
          <p:nvPr/>
        </p:nvSpPr>
        <p:spPr>
          <a:xfrm>
            <a:off x="3367630" y="2554610"/>
            <a:ext cx="2476800" cy="123161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Возможное множество непростых ситуаций, которые могут подкосить даже самых стойких членов нашей команды.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CC6D87-F2C5-4F61-BEF1-9863F7FE2145}"/>
              </a:ext>
            </a:extLst>
          </p:cNvPr>
          <p:cNvSpPr txBox="1"/>
          <p:nvPr/>
        </p:nvSpPr>
        <p:spPr>
          <a:xfrm>
            <a:off x="6347569" y="3406733"/>
            <a:ext cx="2476800" cy="540084"/>
          </a:xfrm>
          <a:prstGeom prst="rect">
            <a:avLst/>
          </a:prstGeom>
          <a:solidFill>
            <a:srgbClr val="404040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404040"/>
                </a:solidFill>
                <a:effectLst/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Возможность быть первыми на рынке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D65DA3-6730-4940-84D2-4C61056DEE84}"/>
              </a:ext>
            </a:extLst>
          </p:cNvPr>
          <p:cNvSpPr txBox="1"/>
          <p:nvPr/>
        </p:nvSpPr>
        <p:spPr>
          <a:xfrm>
            <a:off x="9337016" y="3406733"/>
            <a:ext cx="2476151" cy="1897827"/>
          </a:xfrm>
          <a:prstGeom prst="rect">
            <a:avLst/>
          </a:prstGeom>
          <a:solidFill>
            <a:srgbClr val="404040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404040"/>
                </a:solidFill>
                <a:effectLst/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Приложение не выстрелит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404040"/>
                </a:solidFill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О</a:t>
            </a:r>
            <a:r>
              <a:rPr lang="ru-RU" sz="1400" dirty="0">
                <a:solidFill>
                  <a:srgbClr val="404040"/>
                </a:solidFill>
                <a:effectLst/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дна из крупных компаний выпустит подобное приложение до нас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404040"/>
                </a:solidFill>
                <a:effectLst/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(Либо любые другие плохие вещи)</a:t>
            </a: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7AEB4C82-B8C7-4B3B-81B0-112CD1D6E4EC}"/>
              </a:ext>
            </a:extLst>
          </p:cNvPr>
          <p:cNvSpPr/>
          <p:nvPr/>
        </p:nvSpPr>
        <p:spPr>
          <a:xfrm>
            <a:off x="4422692" y="5999354"/>
            <a:ext cx="366675" cy="366675"/>
          </a:xfrm>
          <a:prstGeom prst="ellipse">
            <a:avLst/>
          </a:prstGeom>
          <a:solidFill>
            <a:srgbClr val="E64C3C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194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04C4C3-569B-4C09-AEA2-FEFA6D694894}"/>
              </a:ext>
            </a:extLst>
          </p:cNvPr>
          <p:cNvSpPr txBox="1"/>
          <p:nvPr/>
        </p:nvSpPr>
        <p:spPr>
          <a:xfrm>
            <a:off x="4114986" y="540778"/>
            <a:ext cx="44769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SWOT </a:t>
            </a:r>
            <a:r>
              <a:rPr lang="ru-RU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cs typeface="Ramona" pitchFamily="2" charset="0"/>
              </a:rPr>
              <a:t>- Анализ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5B76ECA-11F8-4143-A64E-523DBE8220CE}"/>
              </a:ext>
            </a:extLst>
          </p:cNvPr>
          <p:cNvSpPr/>
          <p:nvPr/>
        </p:nvSpPr>
        <p:spPr>
          <a:xfrm>
            <a:off x="272249" y="1310219"/>
            <a:ext cx="2707689" cy="2707689"/>
          </a:xfrm>
          <a:prstGeom prst="roundRect">
            <a:avLst>
              <a:gd name="adj" fmla="val 14372"/>
            </a:avLst>
          </a:prstGeom>
          <a:solidFill>
            <a:srgbClr val="40404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04040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CA7EFCD-677A-4F6B-B0A7-7A09FF46C4A8}"/>
              </a:ext>
            </a:extLst>
          </p:cNvPr>
          <p:cNvSpPr/>
          <p:nvPr/>
        </p:nvSpPr>
        <p:spPr>
          <a:xfrm>
            <a:off x="6232125" y="2322931"/>
            <a:ext cx="2707689" cy="2707689"/>
          </a:xfrm>
          <a:prstGeom prst="roundRect">
            <a:avLst>
              <a:gd name="adj" fmla="val 14372"/>
            </a:avLst>
          </a:prstGeom>
          <a:solidFill>
            <a:srgbClr val="0070C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6746994-0DE8-4A66-BB51-146F2742E35C}"/>
              </a:ext>
            </a:extLst>
          </p:cNvPr>
          <p:cNvSpPr/>
          <p:nvPr/>
        </p:nvSpPr>
        <p:spPr>
          <a:xfrm>
            <a:off x="3252187" y="1816575"/>
            <a:ext cx="2707689" cy="2707689"/>
          </a:xfrm>
          <a:prstGeom prst="roundRect">
            <a:avLst>
              <a:gd name="adj" fmla="val 14372"/>
            </a:avLst>
          </a:prstGeom>
          <a:solidFill>
            <a:srgbClr val="40404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04040"/>
              </a:solidFill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0585E052-3015-40D1-A589-66B162CB4519}"/>
              </a:ext>
            </a:extLst>
          </p:cNvPr>
          <p:cNvSpPr/>
          <p:nvPr/>
        </p:nvSpPr>
        <p:spPr>
          <a:xfrm>
            <a:off x="9212063" y="2829286"/>
            <a:ext cx="2707689" cy="2707689"/>
          </a:xfrm>
          <a:prstGeom prst="roundRect">
            <a:avLst>
              <a:gd name="adj" fmla="val 1437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8D5AD8E-2838-48B7-BAD0-23F4B74A4B22}"/>
              </a:ext>
            </a:extLst>
          </p:cNvPr>
          <p:cNvSpPr/>
          <p:nvPr/>
        </p:nvSpPr>
        <p:spPr>
          <a:xfrm>
            <a:off x="272250" y="5903651"/>
            <a:ext cx="11647502" cy="558082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996E1-658D-49B4-93B3-75C438D79338}"/>
              </a:ext>
            </a:extLst>
          </p:cNvPr>
          <p:cNvSpPr txBox="1"/>
          <p:nvPr/>
        </p:nvSpPr>
        <p:spPr>
          <a:xfrm>
            <a:off x="628464" y="1438710"/>
            <a:ext cx="1995257" cy="340542"/>
          </a:xfrm>
          <a:prstGeom prst="rect">
            <a:avLst/>
          </a:prstGeom>
          <a:solidFill>
            <a:srgbClr val="404040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ln w="12700">
                  <a:noFill/>
                </a:ln>
                <a:solidFill>
                  <a:srgbClr val="404040"/>
                </a:solidFill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Сильные стороны: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EE190-8F66-4144-A6FB-3655730485A1}"/>
              </a:ext>
            </a:extLst>
          </p:cNvPr>
          <p:cNvSpPr txBox="1"/>
          <p:nvPr/>
        </p:nvSpPr>
        <p:spPr>
          <a:xfrm>
            <a:off x="387692" y="1996958"/>
            <a:ext cx="2476800" cy="1334211"/>
          </a:xfrm>
          <a:prstGeom prst="rect">
            <a:avLst/>
          </a:prstGeom>
          <a:solidFill>
            <a:srgbClr val="404040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ln w="12700">
                  <a:noFill/>
                </a:ln>
                <a:solidFill>
                  <a:srgbClr val="404040"/>
                </a:solidFill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Наша молодость: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ln w="12700">
                  <a:noFill/>
                </a:ln>
                <a:solidFill>
                  <a:srgbClr val="404040"/>
                </a:solidFill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В наше время у нас много сил, времени, и, наверное, желания доделать данный проект)))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D22042-7189-4FA3-B1B7-78BB3283F820}"/>
              </a:ext>
            </a:extLst>
          </p:cNvPr>
          <p:cNvSpPr txBox="1"/>
          <p:nvPr/>
        </p:nvSpPr>
        <p:spPr>
          <a:xfrm>
            <a:off x="3608402" y="1947667"/>
            <a:ext cx="1995257" cy="34054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ln w="12700">
                  <a:noFill/>
                </a:ln>
                <a:solidFill>
                  <a:srgbClr val="404040"/>
                </a:solidFill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Слабые стороны: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22578-1E98-4A4F-9546-2EB83E601E33}"/>
              </a:ext>
            </a:extLst>
          </p:cNvPr>
          <p:cNvSpPr txBox="1"/>
          <p:nvPr/>
        </p:nvSpPr>
        <p:spPr>
          <a:xfrm>
            <a:off x="6588340" y="2465789"/>
            <a:ext cx="1995257" cy="34054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Возможности: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0006EE-6971-4FA5-84F2-6279401CB5C6}"/>
              </a:ext>
            </a:extLst>
          </p:cNvPr>
          <p:cNvSpPr txBox="1"/>
          <p:nvPr/>
        </p:nvSpPr>
        <p:spPr>
          <a:xfrm>
            <a:off x="10072271" y="3000148"/>
            <a:ext cx="987272" cy="340542"/>
          </a:xfrm>
          <a:prstGeom prst="rect">
            <a:avLst/>
          </a:prstGeom>
          <a:solidFill>
            <a:srgbClr val="404040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404040"/>
                </a:solidFill>
                <a:effectLst/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Угрозы: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CF9C5B-763B-4E89-B27E-68DB370041CD}"/>
              </a:ext>
            </a:extLst>
          </p:cNvPr>
          <p:cNvSpPr txBox="1"/>
          <p:nvPr/>
        </p:nvSpPr>
        <p:spPr>
          <a:xfrm>
            <a:off x="3367630" y="2554610"/>
            <a:ext cx="2476800" cy="123161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ln w="12700">
                  <a:noFill/>
                </a:ln>
                <a:solidFill>
                  <a:srgbClr val="404040"/>
                </a:solidFill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Возможное множество непростых ситуаций, которые могут подкосить даже самых стойких членов нашей команды.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CC6D87-F2C5-4F61-BEF1-9863F7FE2145}"/>
              </a:ext>
            </a:extLst>
          </p:cNvPr>
          <p:cNvSpPr txBox="1"/>
          <p:nvPr/>
        </p:nvSpPr>
        <p:spPr>
          <a:xfrm>
            <a:off x="6347569" y="3406733"/>
            <a:ext cx="2476800" cy="5400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Возможность быть первыми на рынке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D65DA3-6730-4940-84D2-4C61056DEE84}"/>
              </a:ext>
            </a:extLst>
          </p:cNvPr>
          <p:cNvSpPr txBox="1"/>
          <p:nvPr/>
        </p:nvSpPr>
        <p:spPr>
          <a:xfrm>
            <a:off x="9337016" y="3406733"/>
            <a:ext cx="2476151" cy="1897827"/>
          </a:xfrm>
          <a:prstGeom prst="rect">
            <a:avLst/>
          </a:prstGeom>
          <a:solidFill>
            <a:srgbClr val="404040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404040"/>
                </a:solidFill>
                <a:effectLst/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Приложение не выстрелит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404040"/>
                </a:solidFill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О</a:t>
            </a:r>
            <a:r>
              <a:rPr lang="ru-RU" sz="1400" dirty="0">
                <a:solidFill>
                  <a:srgbClr val="404040"/>
                </a:solidFill>
                <a:effectLst/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дна из крупных компаний выпустит подобное приложение до нас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404040"/>
                </a:solidFill>
                <a:effectLst/>
                <a:latin typeface="Ramona" pitchFamily="2" charset="0"/>
                <a:ea typeface="Calibri" panose="020F0502020204030204" pitchFamily="34" charset="0"/>
                <a:cs typeface="Ramona" pitchFamily="2" charset="0"/>
              </a:rPr>
              <a:t>(Либо любые другие плохие вещи)</a:t>
            </a: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7AEB4C82-B8C7-4B3B-81B0-112CD1D6E4EC}"/>
              </a:ext>
            </a:extLst>
          </p:cNvPr>
          <p:cNvSpPr/>
          <p:nvPr/>
        </p:nvSpPr>
        <p:spPr>
          <a:xfrm>
            <a:off x="7402630" y="5999354"/>
            <a:ext cx="366675" cy="366675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272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1137</Words>
  <Application>Microsoft Office PowerPoint</Application>
  <PresentationFormat>Широкоэкранный</PresentationFormat>
  <Paragraphs>316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Ramona</vt:lpstr>
      <vt:lpstr>Symbol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Тресвятский Игорь Алексеевич (Кс-23)</dc:creator>
  <cp:lastModifiedBy>Тресвятский Игорь Алексеевич (Кс-23)</cp:lastModifiedBy>
  <cp:revision>47</cp:revision>
  <dcterms:created xsi:type="dcterms:W3CDTF">2024-04-17T13:35:31Z</dcterms:created>
  <dcterms:modified xsi:type="dcterms:W3CDTF">2024-04-18T20:52:44Z</dcterms:modified>
</cp:coreProperties>
</file>