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7" r:id="rId4"/>
    <p:sldId id="257" r:id="rId5"/>
    <p:sldId id="258" r:id="rId6"/>
    <p:sldId id="259" r:id="rId7"/>
    <p:sldId id="265" r:id="rId8"/>
    <p:sldId id="260" r:id="rId9"/>
    <p:sldId id="261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5FB2-8EFC-40BB-A2E9-810AECC93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2EBA-2F36-4AED-B4E1-7E3877AE8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B895-F1C0-4C23-A14B-847D3BF2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F0D0-4C85-499F-9B06-EECCBFFE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4CB5-6A6A-4830-94BE-BD49B41A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AA1E-5AE2-4E48-90F2-4EEBAC1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22F2B-8995-4B6F-AA2A-A94C88ED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EB1D-9837-483B-8C53-657D8B2C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66A4-16FB-49C6-A050-F43AD90F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BD89-EEEF-494D-B320-B66C9057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A4321-D38F-4BAD-AACB-569EF8CFD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48E58-FEF7-4EE8-A9B5-C9AE200C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171B-2218-452A-B88F-3FA08B6A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F527C-06CB-44BD-9088-1481244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536C-C369-4589-B342-60166B6E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D657-ACAE-47AD-BC8B-DA28EDC8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1ACF-87BF-4C79-9E30-B317A460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D7E5-E882-4C2F-B631-52B1BEA9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2E1E-BAD8-40E1-A24D-88167CF2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9BDD-E1AD-4665-BFAF-74BCB504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0904-0350-43B9-BDCF-48D8E1E1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6BBE6-AA56-4DA1-B897-0351CB24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5988-CCA9-4568-B97B-40A646FB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1A45-F903-44B5-873D-9946CEF0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A3EE-B0FA-46A8-8D0A-3C709FA0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7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0ACE-7D41-4F36-A47E-394EC4BC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A07E-9DB8-44B6-A8AB-84AAF222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3A3EB-19EA-4E65-BCA4-F150A501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2B132-F22B-4E97-990F-18B5A6E0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7548-8DAF-4D4B-83CE-CAD8881B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C3909-63AF-4FD4-AFE8-9D4B9763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7016-8E82-4299-85A0-B6D8221B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6578-84B6-4F20-92CD-31D630B71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8E4A5-A3A3-46F0-8574-3562A596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8B48C-75FA-48F3-87A4-395AA0BE3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FA40A-C4C0-46B6-88C0-4727B5C37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3644E-FFA6-4FEF-B7B5-E55ED602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D3E74-3B4A-4CF0-87D7-A1AC0C54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54127-ACCF-45E1-A6BB-C300F810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4CC2-D10E-4A88-8AD1-08FD97AC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77524-F079-4900-910E-9F319087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3FC4E-A0E4-4CF4-95E8-5E62F805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655E7-77D3-4BD7-AAD7-F02EB666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6AB6E-6052-4B00-95BE-C49C5315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6E8FB-3F21-4E37-9E2D-FED6B7F4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65668-8E70-4B76-B548-D4BCF614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7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F71F-E1A1-4971-A029-D2C618D9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05F3-6129-46E8-BE01-1E6FE8A2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C1A1-4C44-4BEF-A893-D15396A9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699B-6C7E-4A24-8DE5-8E0E805B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475C9-768B-4320-A5E6-44458ACD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50A2-FC51-4FD9-80DA-46411C70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90B7-3EF9-43E1-AA67-0B66533C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E7697-F477-45A6-8189-C0659265C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2F593-2A05-45D7-B8FA-344E1049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34B64-4963-4104-9B0B-AA6AD7AE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D438D-19B5-40CA-BD11-13445076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AC8B6-843C-41C2-A0C5-5FE141A6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DD384-0980-4E2A-B83B-1468CAE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8FB4-236F-4141-BFD6-206B110B4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D8BC-4841-4FA4-9430-D24E82926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AD23-5FB7-4363-B160-4664E30803F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B06F-8032-43C3-BAD8-216FBBA16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23F3-FEB8-481E-958F-CDDCB8AC0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F718-52A2-4903-B0D4-D2F465D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AC38-FA94-413D-B289-9EEDDB5BC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Titanic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D96C-A998-409D-A697-228C76B06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4322 – Intro to Data Science and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E9CC-5991-4D5A-89BE-F994F31F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Now, we are going to make an inference too on the whole data set to find out the important predictors and to compare the test error rate.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D67D-E171-449F-9A59-1D8A075B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&amp; 2 : Create a model and get the summary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DED5A-0FE6-43F9-8818-611CA4E0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3" y="2276475"/>
            <a:ext cx="7396123" cy="13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5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7AB3-6EB9-4AEB-8472-B2F5DF01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1E2183-7ECE-4044-8369-B4CAF189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824" y="1690688"/>
            <a:ext cx="5514975" cy="4486275"/>
          </a:xfrm>
        </p:spPr>
        <p:txBody>
          <a:bodyPr/>
          <a:lstStyle/>
          <a:p>
            <a:r>
              <a:rPr lang="en-US" dirty="0"/>
              <a:t> According to the inference, the most significant predictors are </a:t>
            </a:r>
            <a:r>
              <a:rPr lang="en-US" dirty="0" err="1"/>
              <a:t>Pclass</a:t>
            </a:r>
            <a:r>
              <a:rPr lang="en-US" dirty="0"/>
              <a:t>(Ticket class), </a:t>
            </a:r>
            <a:r>
              <a:rPr lang="en-US" dirty="0" err="1"/>
              <a:t>Sexmale</a:t>
            </a:r>
            <a:r>
              <a:rPr lang="en-US" dirty="0"/>
              <a:t>, and Age. </a:t>
            </a:r>
          </a:p>
          <a:p>
            <a:r>
              <a:rPr lang="en-US" dirty="0"/>
              <a:t>(Same as when we did prediction)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E48700-709C-4E12-89FA-4CDB3128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" y="1324769"/>
            <a:ext cx="50006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6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4F1B-A9B7-45D3-83CB-41F84D1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1966-7236-4ED2-9289-A53E6D8F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, 4, and 5: same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93BC9-6542-444F-AEB2-41AA0509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647950"/>
            <a:ext cx="7894692" cy="3529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30453-C225-462C-9ABD-F5D5054A3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6345237"/>
            <a:ext cx="1789781" cy="3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9630-435B-4523-80D0-46E41D6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FB21-C33D-447D-A958-22D56A64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u="none" strike="noStrike" baseline="0" dirty="0"/>
              <a:t>According to the inference, the most significant predictors are </a:t>
            </a:r>
            <a:r>
              <a:rPr lang="en-US" sz="2000" b="0" u="none" strike="noStrike" baseline="0" dirty="0" err="1"/>
              <a:t>Pclass</a:t>
            </a:r>
            <a:r>
              <a:rPr lang="en-US" sz="2000" b="0" u="none" strike="noStrike" baseline="0" dirty="0"/>
              <a:t>(Ticket class), </a:t>
            </a:r>
            <a:r>
              <a:rPr lang="en-US" sz="2000" b="0" u="none" strike="noStrike" baseline="0" dirty="0" err="1"/>
              <a:t>Sexmale</a:t>
            </a:r>
            <a:r>
              <a:rPr lang="en-US" sz="2000" b="0" u="none" strike="noStrike" baseline="0" dirty="0"/>
              <a:t>, and Age. </a:t>
            </a:r>
          </a:p>
          <a:p>
            <a:pPr algn="l"/>
            <a:r>
              <a:rPr lang="en-US" sz="2000" b="0" u="none" strike="noStrike" baseline="0" dirty="0"/>
              <a:t>Observation: Prediction or inference did not make any significant changes to the results as they both share the same significant predictors and have similar error rates.</a:t>
            </a:r>
          </a:p>
          <a:p>
            <a:pPr algn="l"/>
            <a:endParaRPr lang="en-US" sz="2000" dirty="0"/>
          </a:p>
          <a:p>
            <a:pPr algn="l"/>
            <a:r>
              <a:rPr lang="en-US" sz="2000" b="0" u="none" strike="noStrike" baseline="0" dirty="0"/>
              <a:t>Overall, the </a:t>
            </a:r>
            <a:r>
              <a:rPr lang="en-US" sz="2000" b="0" u="none" strike="noStrike" baseline="0" dirty="0" err="1"/>
              <a:t>misclassication</a:t>
            </a:r>
            <a:r>
              <a:rPr lang="en-US" sz="2000" b="0" u="none" strike="noStrike" baseline="0" dirty="0"/>
              <a:t> rate was the about the same.  </a:t>
            </a:r>
          </a:p>
          <a:p>
            <a:pPr lvl="1"/>
            <a:r>
              <a:rPr lang="en-US" sz="1600" dirty="0"/>
              <a:t>14.8% for prediction  (</a:t>
            </a:r>
            <a:r>
              <a:rPr lang="en-US" sz="1600" dirty="0" err="1"/>
              <a:t>splitted</a:t>
            </a:r>
            <a:r>
              <a:rPr lang="en-US" sz="1600" dirty="0"/>
              <a:t> the data set intro training and testing) </a:t>
            </a:r>
          </a:p>
          <a:p>
            <a:pPr lvl="1"/>
            <a:r>
              <a:rPr lang="en-US" sz="1600" b="0" u="none" strike="noStrike" baseline="0" dirty="0"/>
              <a:t>1</a:t>
            </a:r>
            <a:r>
              <a:rPr lang="en-US" sz="1600" dirty="0"/>
              <a:t>4.4 % for inference  ( used the full data set) </a:t>
            </a:r>
            <a:endParaRPr lang="en-US" sz="1600" b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0900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E87B-C9B6-40BE-A21A-4024239A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Single Tree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Pruning &amp;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DA49-AAF6-4CC7-81F9-1AE374C7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9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7DB1-955B-4B88-B571-812B053A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888E-6F1A-4F0A-A4F2-20737D50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2: Single Tree, Pruning, RF</a:t>
            </a:r>
          </a:p>
          <a:p>
            <a:pPr lvl="1"/>
            <a:r>
              <a:rPr lang="en-US" dirty="0"/>
              <a:t>Starting with </a:t>
            </a:r>
            <a:r>
              <a:rPr lang="en-US" dirty="0" err="1"/>
              <a:t>dataset_One</a:t>
            </a:r>
            <a:r>
              <a:rPr lang="en-US" dirty="0"/>
              <a:t> we create a classification tree, Prune the tree, and finally use random Forest, calculating Test Error at each step.</a:t>
            </a:r>
          </a:p>
          <a:p>
            <a:pPr lvl="1"/>
            <a:r>
              <a:rPr lang="en-US" dirty="0"/>
              <a:t>After finding the best method from the above statistical learning methods we apply ten iterations of that method and find the avg error from that.</a:t>
            </a:r>
          </a:p>
          <a:p>
            <a:pPr lvl="1"/>
            <a:r>
              <a:rPr lang="en-US" dirty="0"/>
              <a:t>Finally, the method is run with the full, unsplit,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6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8BC2-8A4E-4734-B72D-D9513CB8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2E49-D5DA-4687-B26B-4AC0954F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Creating a Single Tree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22AE9F-C251-724C-80A6-0B2431D3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1825624"/>
            <a:ext cx="5510212" cy="46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0BC6-E0E9-CD49-BE55-C8C3673D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1995"/>
          </a:xfrm>
        </p:spPr>
        <p:txBody>
          <a:bodyPr>
            <a:normAutofit/>
          </a:bodyPr>
          <a:lstStyle/>
          <a:p>
            <a:r>
              <a:rPr lang="en-US" dirty="0"/>
              <a:t>Steps: Pruning and getting the Error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67078-FA90-B141-A5EC-AD41A55C7B83}"/>
              </a:ext>
            </a:extLst>
          </p:cNvPr>
          <p:cNvSpPr txBox="1"/>
          <p:nvPr/>
        </p:nvSpPr>
        <p:spPr>
          <a:xfrm>
            <a:off x="1839999" y="6282909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 = 12.64%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6C7D0-8A2D-CD43-822B-5FFB5193D81A}"/>
              </a:ext>
            </a:extLst>
          </p:cNvPr>
          <p:cNvSpPr txBox="1"/>
          <p:nvPr/>
        </p:nvSpPr>
        <p:spPr>
          <a:xfrm>
            <a:off x="8506597" y="6282909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 = 14.66%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53212E8-90D9-9F41-AE62-0629B843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8" y="3299254"/>
            <a:ext cx="4728421" cy="289244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5AE3938-29C5-A449-B24F-B95E0192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735010"/>
            <a:ext cx="4845887" cy="2892441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8951C36-6CA3-A14E-9397-A373B1EDC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859" y="3429000"/>
            <a:ext cx="4584941" cy="2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2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0BC6-E0E9-CD49-BE55-C8C3673D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1995"/>
          </a:xfrm>
        </p:spPr>
        <p:txBody>
          <a:bodyPr>
            <a:normAutofit/>
          </a:bodyPr>
          <a:lstStyle/>
          <a:p>
            <a:r>
              <a:rPr lang="en-US" dirty="0"/>
              <a:t>Steps: Random Forest to reduce error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83D25-4E59-CD4E-A4DC-C9A009BB1983}"/>
              </a:ext>
            </a:extLst>
          </p:cNvPr>
          <p:cNvSpPr txBox="1"/>
          <p:nvPr/>
        </p:nvSpPr>
        <p:spPr>
          <a:xfrm>
            <a:off x="6629400" y="5388531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 = 10.7%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FF32DB5-F726-DF4B-9CE3-44E91E43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70" y="1214438"/>
            <a:ext cx="6138129" cy="32131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5EDC42-5316-654D-BDE5-153607AF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1" y="1214438"/>
            <a:ext cx="3517900" cy="77470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FA5659-F524-834D-A425-0BCAAE8B0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1" y="1889125"/>
            <a:ext cx="3873500" cy="1651000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031B1C-A6F8-EA4B-8A57-29F3D3E47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70" y="4214812"/>
            <a:ext cx="5511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BE2C-98E9-4833-992E-E139FEAC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10 iterations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27D3-E201-47BB-8420-849DDC73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720" y="1690688"/>
            <a:ext cx="3930080" cy="4486275"/>
          </a:xfrm>
        </p:spPr>
        <p:txBody>
          <a:bodyPr/>
          <a:lstStyle/>
          <a:p>
            <a:r>
              <a:rPr lang="en-US" dirty="0"/>
              <a:t>Test Error = 11.6%</a:t>
            </a:r>
          </a:p>
          <a:p>
            <a:pPr marL="0" indent="0">
              <a:buNone/>
            </a:pPr>
            <a:r>
              <a:rPr lang="en-US" dirty="0"/>
              <a:t> on average 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536589-B883-40E2-B05B-C257DE01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1" y="1690688"/>
            <a:ext cx="6714109" cy="48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8B3B-C52C-48D0-A2B3-CF391E24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D581-CEC3-4625-A23C-5D8ACC77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to find out misclassification rate to determine if passengers survived or not  </a:t>
            </a:r>
          </a:p>
          <a:p>
            <a:r>
              <a:rPr lang="en-US" dirty="0"/>
              <a:t>Is to find out what are the important predictors in determining the survival</a:t>
            </a:r>
          </a:p>
        </p:txBody>
      </p:sp>
    </p:spTree>
    <p:extLst>
      <p:ext uri="{BB962C8B-B14F-4D97-AF65-F5344CB8AC3E}">
        <p14:creationId xmlns:p14="http://schemas.microsoft.com/office/powerpoint/2010/main" val="842077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0B49-AEF0-40A7-8644-EFCAE2ED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on Full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5E89-D982-4BFE-BA98-7D92671B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0" y="5537199"/>
            <a:ext cx="3479800" cy="639763"/>
          </a:xfrm>
        </p:spPr>
        <p:txBody>
          <a:bodyPr/>
          <a:lstStyle/>
          <a:p>
            <a:r>
              <a:rPr lang="en-US" dirty="0"/>
              <a:t>Test Error = 12.17%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014C067-6F0C-4655-9CD6-F9BDD6EF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2044"/>
            <a:ext cx="6619880" cy="4300093"/>
          </a:xfrm>
          <a:prstGeom prst="rect">
            <a:avLst/>
          </a:prstGeom>
        </p:spPr>
      </p:pic>
      <p:pic>
        <p:nvPicPr>
          <p:cNvPr id="5" name="Picture 4" descr="Chart, table&#10;&#10;Description automatically generated">
            <a:extLst>
              <a:ext uri="{FF2B5EF4-FFF2-40B4-BE49-F238E27FC236}">
                <a16:creationId xmlns:a16="http://schemas.microsoft.com/office/drawing/2014/main" id="{9A6ABE1F-E688-4423-8D2E-AF22FADD8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40" y="1472057"/>
            <a:ext cx="583592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5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1216-FB5E-4628-A787-B1581C76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B1AF-658D-4E82-95E3-BE217B83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1-Logistic Regression resulted in about 15% of misclassification rate </a:t>
            </a:r>
          </a:p>
          <a:p>
            <a:r>
              <a:rPr lang="en-US" dirty="0"/>
              <a:t>Model 2- Trees/ Random Forest resulted in about 12% of misclassification rate </a:t>
            </a:r>
          </a:p>
          <a:p>
            <a:r>
              <a:rPr lang="en-US" dirty="0"/>
              <a:t>The most important predictor when determining the survival was Sex.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7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C5FC-5EB0-482B-B339-AE7E738A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CBA15-F1D7-4B15-9FE8-9FF952BC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200" y="1690688"/>
            <a:ext cx="7054307" cy="4351338"/>
          </a:xfrm>
        </p:spPr>
      </p:pic>
    </p:spTree>
    <p:extLst>
      <p:ext uri="{BB962C8B-B14F-4D97-AF65-F5344CB8AC3E}">
        <p14:creationId xmlns:p14="http://schemas.microsoft.com/office/powerpoint/2010/main" val="414457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BF94-8DE3-4872-9263-60A08C6B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A9CE-77EA-46B4-ABFE-1D397969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Download, combine and clean data to prepare for analysis</a:t>
            </a:r>
          </a:p>
          <a:p>
            <a:pPr lvl="1"/>
            <a:r>
              <a:rPr lang="en-US" dirty="0"/>
              <a:t>Removing insignificant predictors, converting to factors, removing or engineering NA value</a:t>
            </a:r>
          </a:p>
          <a:p>
            <a:r>
              <a:rPr lang="en-US" dirty="0"/>
              <a:t>Model 1: Logistic Regression</a:t>
            </a:r>
          </a:p>
          <a:p>
            <a:pPr lvl="1"/>
            <a:r>
              <a:rPr lang="en-US" dirty="0"/>
              <a:t>Prediction:  We are wanted to predict if whether the observation will survive</a:t>
            </a:r>
          </a:p>
          <a:p>
            <a:pPr lvl="1"/>
            <a:r>
              <a:rPr lang="en-US" dirty="0"/>
              <a:t>Inference: Wanted to know what are the significant predictors that effected the survival.</a:t>
            </a:r>
          </a:p>
          <a:p>
            <a:pPr lvl="1"/>
            <a:r>
              <a:rPr lang="en-US" dirty="0"/>
              <a:t>Trying to find out which one results in a lower misclassification rate </a:t>
            </a:r>
          </a:p>
          <a:p>
            <a:r>
              <a:rPr lang="en-US" dirty="0"/>
              <a:t>Model 2: Classification Decision Trees </a:t>
            </a:r>
          </a:p>
          <a:p>
            <a:pPr lvl="1"/>
            <a:r>
              <a:rPr lang="en-US" dirty="0"/>
              <a:t>Creating a single tree</a:t>
            </a:r>
          </a:p>
          <a:p>
            <a:pPr lvl="1"/>
            <a:r>
              <a:rPr lang="en-US" dirty="0"/>
              <a:t>Pruning the tree </a:t>
            </a:r>
          </a:p>
          <a:p>
            <a:pPr lvl="1"/>
            <a:r>
              <a:rPr lang="en-US" dirty="0"/>
              <a:t>Using random forest to improve the test error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1DD-8CA9-4267-AAF4-4747F2FE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47ED-CE8F-475A-8AAF-C6F0F300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removed unnecessary predictors such as name, ticket, and cabin number.</a:t>
            </a:r>
          </a:p>
          <a:p>
            <a:r>
              <a:rPr lang="en-US" dirty="0"/>
              <a:t>We changed predictors such as Sex, </a:t>
            </a:r>
            <a:r>
              <a:rPr lang="en-US" dirty="0" err="1"/>
              <a:t>Emarked</a:t>
            </a:r>
            <a:r>
              <a:rPr lang="en-US" dirty="0"/>
              <a:t>, and </a:t>
            </a:r>
            <a:r>
              <a:rPr lang="en-US" dirty="0" err="1"/>
              <a:t>Pclass</a:t>
            </a:r>
            <a:r>
              <a:rPr lang="en-US" dirty="0"/>
              <a:t> to categorical variables </a:t>
            </a:r>
          </a:p>
          <a:p>
            <a:r>
              <a:rPr lang="en-US" dirty="0"/>
              <a:t>For the NA values in the Age predictor, we replaced the NA values with the average age of the rest observations.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5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D639-5A4A-4222-8EC5-BB1D41A6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(Multiple)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6E34-1D45-47EA-B379-E8B2521E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logistic regression as this was a binary classification problem: </a:t>
            </a:r>
          </a:p>
          <a:p>
            <a:pPr lvl="1"/>
            <a:r>
              <a:rPr lang="en-US" dirty="0"/>
              <a:t>We used prediction  on GLM model to predict survival based on multiple predictors. </a:t>
            </a:r>
          </a:p>
          <a:p>
            <a:pPr lvl="1"/>
            <a:r>
              <a:rPr lang="en-US" dirty="0"/>
              <a:t>Steps 1 and 2 : Create the model and get the summary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90DAB-D0E0-4646-B091-B3BCCF46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6" y="3890963"/>
            <a:ext cx="7828510" cy="15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6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FDF5-F800-4F20-A123-1816970B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111DBF-0AEA-47FE-BD4C-0D052170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9" y="1787525"/>
            <a:ext cx="6296025" cy="4351338"/>
          </a:xfrm>
        </p:spPr>
        <p:txBody>
          <a:bodyPr/>
          <a:lstStyle/>
          <a:p>
            <a:r>
              <a:rPr lang="en-US" sz="1800" u="none" strike="noStrike" baseline="0" dirty="0"/>
              <a:t>According to this data set, the most important predictors were </a:t>
            </a:r>
            <a:r>
              <a:rPr lang="en-US" sz="1800" u="none" strike="noStrike" baseline="0" dirty="0" err="1"/>
              <a:t>Pclass</a:t>
            </a:r>
            <a:r>
              <a:rPr lang="en-US" sz="1800" u="none" strike="noStrike" baseline="0" dirty="0"/>
              <a:t>(Ticket class), </a:t>
            </a:r>
            <a:r>
              <a:rPr lang="en-US" sz="1800" u="none" strike="noStrike" baseline="0" dirty="0" err="1"/>
              <a:t>Sexmale</a:t>
            </a:r>
            <a:r>
              <a:rPr lang="en-US" sz="1800" u="none" strike="noStrike" baseline="0" dirty="0"/>
              <a:t>, and Age.</a:t>
            </a:r>
          </a:p>
          <a:p>
            <a:pPr algn="l"/>
            <a:r>
              <a:rPr lang="en-US" sz="1800" u="none" strike="noStrike" baseline="0" dirty="0"/>
              <a:t> Logit = 4.3 -0.94(PClass2) - 1.92(PClass3) - 3.73(</a:t>
            </a:r>
            <a:r>
              <a:rPr lang="en-US" sz="1800" u="none" strike="noStrike" baseline="0" dirty="0" err="1"/>
              <a:t>SexMale</a:t>
            </a:r>
            <a:r>
              <a:rPr lang="en-US" sz="1800" u="none" strike="noStrike" baseline="0" dirty="0"/>
              <a:t>) - 0.032(Age) - 0.29(</a:t>
            </a:r>
            <a:r>
              <a:rPr lang="en-US" sz="1800" u="none" strike="noStrike" baseline="0" dirty="0" err="1"/>
              <a:t>SibSp</a:t>
            </a:r>
            <a:r>
              <a:rPr lang="en-US" sz="1800" u="none" strike="noStrike" baseline="0" dirty="0"/>
              <a:t>)</a:t>
            </a:r>
          </a:p>
          <a:p>
            <a:pPr algn="l"/>
            <a:r>
              <a:rPr lang="en-US" sz="1800" u="none" strike="noStrike" baseline="0" dirty="0"/>
              <a:t> Where Sex = 0 if female; 1 if male</a:t>
            </a:r>
          </a:p>
          <a:p>
            <a:pPr algn="l"/>
            <a:r>
              <a:rPr lang="en-US" sz="1800" u="none" strike="noStrike" baseline="0" dirty="0"/>
              <a:t>Where PClass2 = O if Class is not 2;1 if Class=2,  PClass3 = 0 if Class is not 3; 1 if Class=3</a:t>
            </a:r>
          </a:p>
          <a:p>
            <a:pPr algn="l"/>
            <a:r>
              <a:rPr lang="en-US" sz="1800" dirty="0"/>
              <a:t>Analysis: </a:t>
            </a:r>
            <a:endParaRPr lang="en-US" sz="1800" u="none" strike="noStrike" baseline="0" dirty="0"/>
          </a:p>
          <a:p>
            <a:pPr algn="l"/>
            <a:r>
              <a:rPr lang="en-US" sz="1800" u="none" strike="noStrike" baseline="0" dirty="0"/>
              <a:t>As the ticket class number, age, and the number of siblings/spouses increase, the probability of survival decreases.</a:t>
            </a:r>
          </a:p>
          <a:p>
            <a:pPr algn="l"/>
            <a:r>
              <a:rPr lang="en-US" sz="1800" u="none" strike="noStrike" baseline="0" dirty="0"/>
              <a:t>Observation: </a:t>
            </a:r>
          </a:p>
          <a:p>
            <a:pPr algn="l"/>
            <a:r>
              <a:rPr lang="en-US" sz="1800" u="none" strike="noStrike" baseline="0" dirty="0"/>
              <a:t>Being male decreases the chances of survival.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A015F4-EC5A-4855-96D4-75B230B4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3" y="1636713"/>
            <a:ext cx="4985569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4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050A-CFCA-4895-8153-E1DE986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2708-D74D-45C7-A6CF-0722C88B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3,4, and 5: Split the model into training and testing set, made a prediction and tested that prediction to get the error rate.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E3B59-FA6A-4091-AFEB-D100EFCA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2508245"/>
            <a:ext cx="5219700" cy="754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9225B-C67A-490B-8BFD-3321523C9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3" y="3262905"/>
            <a:ext cx="7415693" cy="3537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41BA0-29F8-4E25-9D4C-84867F342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764" y="4652345"/>
            <a:ext cx="3011635" cy="528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C36A0A-954D-40FB-B7A5-BFC117C0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764" y="4143671"/>
            <a:ext cx="1314211" cy="41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EFFF-61AF-4693-A1AC-955CF6EC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D383-2B3F-46DE-BC35-C4865DBD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prediction, there was 14.8% misclassification on whether a passenger will survive or not.  </a:t>
            </a:r>
          </a:p>
        </p:txBody>
      </p:sp>
    </p:spTree>
    <p:extLst>
      <p:ext uri="{BB962C8B-B14F-4D97-AF65-F5344CB8AC3E}">
        <p14:creationId xmlns:p14="http://schemas.microsoft.com/office/powerpoint/2010/main" val="45551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750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Titanic Data Set</vt:lpstr>
      <vt:lpstr>Goal </vt:lpstr>
      <vt:lpstr>Predictors </vt:lpstr>
      <vt:lpstr>Procedures </vt:lpstr>
      <vt:lpstr>Data Cleaning</vt:lpstr>
      <vt:lpstr>Model 1: (Multiple) Logistic Regression</vt:lpstr>
      <vt:lpstr>PowerPoint Presentation</vt:lpstr>
      <vt:lpstr>PowerPoint Presentation</vt:lpstr>
      <vt:lpstr>Result</vt:lpstr>
      <vt:lpstr>Now, we are going to make an inference too on the whole data set to find out the important predictors and to compare the test error rate.  </vt:lpstr>
      <vt:lpstr>PowerPoint Presentation</vt:lpstr>
      <vt:lpstr>PowerPoint Presentation</vt:lpstr>
      <vt:lpstr>Results </vt:lpstr>
      <vt:lpstr>Model 2: Single Tree  Pruning &amp; RF</vt:lpstr>
      <vt:lpstr>Procedures</vt:lpstr>
      <vt:lpstr>Steps</vt:lpstr>
      <vt:lpstr>Steps: Pruning and getting the Error Rate</vt:lpstr>
      <vt:lpstr>Steps: Random Forest to reduce error rate</vt:lpstr>
      <vt:lpstr>Doing 10 iterations </vt:lpstr>
      <vt:lpstr>Random Forest on Full Data 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Data Set</dc:title>
  <dc:creator>Ali H</dc:creator>
  <cp:lastModifiedBy>Ali H</cp:lastModifiedBy>
  <cp:revision>14</cp:revision>
  <dcterms:created xsi:type="dcterms:W3CDTF">2020-12-03T07:43:42Z</dcterms:created>
  <dcterms:modified xsi:type="dcterms:W3CDTF">2020-12-03T18:13:06Z</dcterms:modified>
</cp:coreProperties>
</file>