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custShowLst>
    <p:custShow name="Custom Show 1" id="0">
      <p:sldLst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0363"/>
    <a:srgbClr val="E739C6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73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3610989-96D8-4150-87FB-D796A889D373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CD7FFC0-28CD-4D4D-AF60-272AD865E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52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0989-96D8-4150-87FB-D796A889D373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FC0-28CD-4D4D-AF60-272AD865E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91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610989-96D8-4150-87FB-D796A889D373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CD7FFC0-28CD-4D4D-AF60-272AD865E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377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610989-96D8-4150-87FB-D796A889D373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CD7FFC0-28CD-4D4D-AF60-272AD865EC2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2662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610989-96D8-4150-87FB-D796A889D373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CD7FFC0-28CD-4D4D-AF60-272AD865E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060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0989-96D8-4150-87FB-D796A889D373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FC0-28CD-4D4D-AF60-272AD865E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089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0989-96D8-4150-87FB-D796A889D373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FC0-28CD-4D4D-AF60-272AD865E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391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0989-96D8-4150-87FB-D796A889D373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FC0-28CD-4D4D-AF60-272AD865E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506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610989-96D8-4150-87FB-D796A889D373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CD7FFC0-28CD-4D4D-AF60-272AD865E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57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0989-96D8-4150-87FB-D796A889D373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FC0-28CD-4D4D-AF60-272AD865E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28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610989-96D8-4150-87FB-D796A889D373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CD7FFC0-28CD-4D4D-AF60-272AD865E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56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0989-96D8-4150-87FB-D796A889D373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FC0-28CD-4D4D-AF60-272AD865E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0989-96D8-4150-87FB-D796A889D373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FC0-28CD-4D4D-AF60-272AD865E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78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0989-96D8-4150-87FB-D796A889D373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FC0-28CD-4D4D-AF60-272AD865E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30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0989-96D8-4150-87FB-D796A889D373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FC0-28CD-4D4D-AF60-272AD865E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95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0989-96D8-4150-87FB-D796A889D373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FC0-28CD-4D4D-AF60-272AD865E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32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0989-96D8-4150-87FB-D796A889D373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FC0-28CD-4D4D-AF60-272AD865E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04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10989-96D8-4150-87FB-D796A889D373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7FFC0-28CD-4D4D-AF60-272AD865E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381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53363-ACC8-4D44-8A7C-D592BB125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74645"/>
            <a:ext cx="9448800" cy="167017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Name :- OM GUPTA</a:t>
            </a:r>
            <a:endParaRPr lang="en-IN" sz="4000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83640-0F0B-47C6-B2C9-E364B3EF5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903446"/>
            <a:ext cx="9448800" cy="3974840"/>
          </a:xfrm>
        </p:spPr>
        <p:txBody>
          <a:bodyPr>
            <a:normAutofit fontScale="92500"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UNIVERSITY ROLL NUMBER:-15201219103</a:t>
            </a:r>
          </a:p>
          <a:p>
            <a:r>
              <a:rPr lang="en-US" sz="4000" dirty="0">
                <a:solidFill>
                  <a:srgbClr val="FFFF00"/>
                </a:solidFill>
              </a:rPr>
              <a:t>STREAM:- BCA</a:t>
            </a:r>
          </a:p>
          <a:p>
            <a:r>
              <a:rPr lang="en-US" sz="4000" dirty="0">
                <a:solidFill>
                  <a:srgbClr val="FFFF00"/>
                </a:solidFill>
              </a:rPr>
              <a:t>SEMESTER:-2</a:t>
            </a:r>
            <a:r>
              <a:rPr lang="en-US" sz="4000" baseline="30000" dirty="0">
                <a:solidFill>
                  <a:srgbClr val="FFFF00"/>
                </a:solidFill>
              </a:rPr>
              <a:t>nd</a:t>
            </a:r>
            <a:endParaRPr lang="en-US" sz="4000" dirty="0">
              <a:solidFill>
                <a:srgbClr val="FFFF00"/>
              </a:solidFill>
            </a:endParaRPr>
          </a:p>
          <a:p>
            <a:r>
              <a:rPr lang="en-US" sz="4000" dirty="0">
                <a:solidFill>
                  <a:srgbClr val="FFFF00"/>
                </a:solidFill>
              </a:rPr>
              <a:t>PAPER NAME:-</a:t>
            </a:r>
            <a:r>
              <a:rPr lang="en-US" sz="4000">
                <a:solidFill>
                  <a:srgbClr val="FFFF00"/>
                </a:solidFill>
              </a:rPr>
              <a:t>BUSINESS PRESENTATION </a:t>
            </a:r>
            <a:r>
              <a:rPr lang="en-US" sz="4000" dirty="0">
                <a:solidFill>
                  <a:srgbClr val="FFFF00"/>
                </a:solidFill>
              </a:rPr>
              <a:t>AND LANGUAGE LAB</a:t>
            </a:r>
          </a:p>
          <a:p>
            <a:r>
              <a:rPr lang="en-US" sz="4000" dirty="0">
                <a:solidFill>
                  <a:srgbClr val="FFFF00"/>
                </a:solidFill>
              </a:rPr>
              <a:t>PAPER CODE:-HUN291</a:t>
            </a:r>
            <a:endParaRPr lang="en-IN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49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0FCA-7946-40BF-9C5A-96FB4AA1D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247" y="737740"/>
            <a:ext cx="6249878" cy="1293028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ESTIMATE BUSINESS COST  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9F72F-6938-4869-A7F2-2B5F37CBD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8458200" cy="31142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The estimate cost  of this product across the country is about 8 crores.</a:t>
            </a:r>
          </a:p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. 6 crores for setting  up of manufacturing plant of this product.</a:t>
            </a:r>
          </a:p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.2 crores  for setting up of various service center and data center across  the country.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B57582-6064-4CFE-9F7C-5CB70E668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654" y="557213"/>
            <a:ext cx="2574340" cy="193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1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1B14E-D204-4DAB-A4D9-F5216050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4373"/>
            <a:ext cx="8265111" cy="1293028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Discount in shopping website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2B37F-DA6F-4FD2-B23A-15FCF570F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954697" cy="3389494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Amazon give over 10%-15% discount  in great Indian festival sell.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Flipkart give over 9%- 13.5% discount in  big billions days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For showroom like electronic shop and shopping complex give 5%-8% discount.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Other offer like cady gear headset free for 100 lucky customer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4847A-D41E-41B0-B8FB-6A6FC4156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122" y="205740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2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682D-9F6D-4FDB-A576-3C9A798F7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3844" y="276442"/>
            <a:ext cx="7843421" cy="26366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Gupta smart phone2020 series launch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34126-B5F2-479D-A1F6-2E0C36026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6186" y="3632200"/>
            <a:ext cx="3036164" cy="254665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idea by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.Sunil Shaw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.Ankit  Gupta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.Ashish ray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.Amit Rao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8F056A-CA5E-4F5E-AA24-9E9C755E2623}"/>
              </a:ext>
            </a:extLst>
          </p:cNvPr>
          <p:cNvSpPr/>
          <p:nvPr/>
        </p:nvSpPr>
        <p:spPr>
          <a:xfrm>
            <a:off x="1225119" y="3321698"/>
            <a:ext cx="1704513" cy="1418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REALME7pro</a:t>
            </a:r>
          </a:p>
          <a:p>
            <a:pPr algn="ctr"/>
            <a:r>
              <a:rPr lang="en-IN" b="1" i="0" dirty="0">
                <a:solidFill>
                  <a:schemeClr val="accent5"/>
                </a:solidFill>
                <a:effectLst/>
                <a:latin typeface="Roboto"/>
              </a:rPr>
              <a:t>REALME 7 </a:t>
            </a:r>
          </a:p>
          <a:p>
            <a:pPr algn="ctr"/>
            <a:r>
              <a:rPr lang="en-IN" dirty="0">
                <a:solidFill>
                  <a:srgbClr val="FF99CC"/>
                </a:solidFill>
                <a:latin typeface="Amazon Ember"/>
              </a:rPr>
              <a:t>REDMI </a:t>
            </a:r>
            <a:r>
              <a:rPr lang="en-IN" b="0" i="0" dirty="0">
                <a:solidFill>
                  <a:srgbClr val="FF99CC"/>
                </a:solidFill>
                <a:effectLst/>
                <a:latin typeface="Amazon Ember"/>
              </a:rPr>
              <a:t>Note 9 Pro</a:t>
            </a:r>
          </a:p>
          <a:p>
            <a:pPr algn="ctr"/>
            <a:endParaRPr lang="en-IN" dirty="0">
              <a:solidFill>
                <a:schemeClr val="accent5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A63538-ED90-43AC-BF37-E5919DC17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102" y="914401"/>
            <a:ext cx="1979718" cy="371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4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455">
        <p:split orient="vert"/>
      </p:transition>
    </mc:Choice>
    <mc:Fallback xmlns="">
      <p:transition spd="slow" advTm="5455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6E14-5403-4458-8478-048B5D255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408" y="497150"/>
            <a:ext cx="10087992" cy="18909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Launching </a:t>
            </a:r>
            <a:r>
              <a:rPr lang="en-US" dirty="0"/>
              <a:t>smart phone </a:t>
            </a:r>
            <a:r>
              <a:rPr lang="en-US" dirty="0">
                <a:solidFill>
                  <a:srgbClr val="00B050"/>
                </a:solidFill>
              </a:rPr>
              <a:t>in India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192BF-0049-498C-A183-988DD64A4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169329"/>
            <a:ext cx="9343748" cy="2272684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 A  brief  introduction:-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This  is a presentation on analysis of market , shares analysis, and s.w.o.t analysis for launching new smartphone in the market.</a:t>
            </a: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 Our company name:-REALME</a:t>
            </a: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 Our product name:-realme7 and realme7pro </a:t>
            </a: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.manufacture:- 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Sky Li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E15AE0-47EB-4060-900B-63DB9494B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117" y="1535837"/>
            <a:ext cx="2933700" cy="140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7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73">
        <p:split orient="vert"/>
      </p:transition>
    </mc:Choice>
    <mc:Fallback xmlns="">
      <p:transition spd="slow" advTm="1073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7918-3BC1-4A3D-8A36-93BED75C3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740" y="581486"/>
            <a:ext cx="8185211" cy="30406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New era of </a:t>
            </a:r>
            <a:r>
              <a:rPr lang="en-US" dirty="0">
                <a:solidFill>
                  <a:schemeClr val="accent1"/>
                </a:solidFill>
              </a:rPr>
              <a:t>smartphone with</a:t>
            </a:r>
            <a:r>
              <a:rPr lang="en-US" dirty="0">
                <a:solidFill>
                  <a:srgbClr val="E739C6"/>
                </a:solidFill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new smart feature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A73AA-EAD2-4221-8C07-3A9F95ABB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7615" y="4093840"/>
            <a:ext cx="7656991" cy="2413492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.REALME ai detection security</a:t>
            </a:r>
          </a:p>
          <a:p>
            <a:pPr algn="l"/>
            <a:r>
              <a:rPr lang="en-IN" b="0" i="0" dirty="0">
                <a:solidFill>
                  <a:schemeClr val="accent2">
                    <a:lumMod val="75000"/>
                  </a:schemeClr>
                </a:solidFill>
                <a:effectLst/>
                <a:latin typeface="Roboto"/>
              </a:rPr>
              <a:t>.6 GB RAM | 128 GB ROM | Expandable </a:t>
            </a:r>
            <a:r>
              <a:rPr lang="en-IN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Roboto"/>
              </a:rPr>
              <a:t>Upto</a:t>
            </a:r>
            <a:r>
              <a:rPr lang="en-IN" b="0" i="0" dirty="0">
                <a:solidFill>
                  <a:schemeClr val="accent2">
                    <a:lumMod val="75000"/>
                  </a:schemeClr>
                </a:solidFill>
                <a:effectLst/>
                <a:latin typeface="Roboto"/>
              </a:rPr>
              <a:t> 256 GB</a:t>
            </a:r>
          </a:p>
          <a:p>
            <a:pPr algn="l"/>
            <a:r>
              <a:rPr lang="en-IN" b="0" i="0" dirty="0">
                <a:solidFill>
                  <a:schemeClr val="accent2">
                    <a:lumMod val="75000"/>
                  </a:schemeClr>
                </a:solidFill>
                <a:effectLst/>
                <a:latin typeface="Roboto"/>
              </a:rPr>
              <a:t>.16.26 cm (6.4 inch) Full HD+ Display</a:t>
            </a:r>
          </a:p>
          <a:p>
            <a:pPr algn="l"/>
            <a:r>
              <a:rPr lang="en-IN" b="0" i="0" dirty="0">
                <a:solidFill>
                  <a:schemeClr val="accent2">
                    <a:lumMod val="75000"/>
                  </a:schemeClr>
                </a:solidFill>
                <a:effectLst/>
                <a:latin typeface="Roboto"/>
              </a:rPr>
              <a:t>.64MP + 8MP + 2MP + 2MP | 32MP Front Camera</a:t>
            </a:r>
          </a:p>
          <a:p>
            <a:r>
              <a:rPr lang="en-IN" dirty="0">
                <a:solidFill>
                  <a:schemeClr val="accent2"/>
                </a:solidFill>
              </a:rPr>
              <a:t>.cloud </a:t>
            </a:r>
            <a:r>
              <a:rPr lang="en-IN" dirty="0" err="1">
                <a:solidFill>
                  <a:schemeClr val="accent2"/>
                </a:solidFill>
              </a:rPr>
              <a:t>facillites</a:t>
            </a:r>
            <a:endParaRPr lang="en-IN" dirty="0">
              <a:solidFill>
                <a:schemeClr val="accent2"/>
              </a:solidFill>
            </a:endParaRPr>
          </a:p>
          <a:p>
            <a:r>
              <a:rPr lang="en-IN" dirty="0">
                <a:solidFill>
                  <a:schemeClr val="accent2"/>
                </a:solidFill>
              </a:rPr>
              <a:t>.smart ai  image resolution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088934-DC5E-4CC5-8082-C97B51BBE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083" y="453239"/>
            <a:ext cx="2619375" cy="1743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903F66-64C8-485C-8902-9452D616A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082" y="255746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3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887B-731C-43E7-8950-F5F2B05E9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820" y="949911"/>
            <a:ext cx="6536925" cy="22758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Specification of realme7 and realme7 pro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3B7D6-E4C0-4ACA-A78B-010C64884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821" y="3225799"/>
            <a:ext cx="5193436" cy="3059591"/>
          </a:xfrm>
        </p:spPr>
        <p:txBody>
          <a:bodyPr/>
          <a:lstStyle/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  <a:latin typeface="OpenSans-Semibold"/>
              </a:rPr>
              <a:t>.</a:t>
            </a:r>
            <a:r>
              <a:rPr lang="en-IN" b="1" i="0" dirty="0">
                <a:solidFill>
                  <a:schemeClr val="accent4">
                    <a:lumMod val="75000"/>
                  </a:schemeClr>
                </a:solidFill>
                <a:effectLst/>
                <a:latin typeface="OpenSans-Semibold"/>
              </a:rPr>
              <a:t>5W65W Super Dart Charge</a:t>
            </a:r>
          </a:p>
          <a:p>
            <a:r>
              <a:rPr lang="en-IN" b="1" i="0" dirty="0">
                <a:solidFill>
                  <a:schemeClr val="accent4">
                    <a:lumMod val="75000"/>
                  </a:schemeClr>
                </a:solidFill>
                <a:effectLst/>
                <a:latin typeface="OpenSans-Semibold"/>
              </a:rPr>
              <a:t>.Sony 64MP Quad Camera</a:t>
            </a:r>
          </a:p>
          <a:p>
            <a:r>
              <a:rPr lang="en-IN" b="1" i="0" dirty="0">
                <a:solidFill>
                  <a:schemeClr val="accent4">
                    <a:lumMod val="75000"/>
                  </a:schemeClr>
                </a:solidFill>
                <a:effectLst/>
                <a:latin typeface="OpenSans-Semibold"/>
              </a:rPr>
              <a:t>.Qualcomm Snapdragon 720G</a:t>
            </a:r>
          </a:p>
          <a:p>
            <a:r>
              <a:rPr lang="en-IN" b="1" i="0" dirty="0">
                <a:solidFill>
                  <a:schemeClr val="accent4">
                    <a:lumMod val="75000"/>
                  </a:schemeClr>
                </a:solidFill>
                <a:effectLst/>
                <a:latin typeface="OpenSans-Semibold"/>
              </a:rPr>
              <a:t>.Super AMOLED Fullscreen</a:t>
            </a:r>
          </a:p>
          <a:p>
            <a:r>
              <a:rPr lang="en-IN" b="1" i="0" dirty="0">
                <a:solidFill>
                  <a:schemeClr val="accent4">
                    <a:lumMod val="75000"/>
                  </a:schemeClr>
                </a:solidFill>
                <a:effectLst/>
                <a:latin typeface="OpenSans-Semibold"/>
              </a:rPr>
              <a:t>.32MP In-display Selfie</a:t>
            </a:r>
          </a:p>
          <a:p>
            <a:r>
              <a:rPr lang="en-IN" b="1" i="0" dirty="0">
                <a:solidFill>
                  <a:schemeClr val="accent4">
                    <a:lumMod val="75000"/>
                  </a:schemeClr>
                </a:solidFill>
                <a:effectLst/>
                <a:latin typeface="OpenSans-Semibold"/>
              </a:rPr>
              <a:t>.Dual Stereo </a:t>
            </a:r>
            <a:r>
              <a:rPr lang="en-IN" b="1" i="0" dirty="0" err="1">
                <a:solidFill>
                  <a:schemeClr val="accent4">
                    <a:lumMod val="75000"/>
                  </a:schemeClr>
                </a:solidFill>
                <a:effectLst/>
                <a:latin typeface="OpenSans-Semibold"/>
              </a:rPr>
              <a:t>Speakersrge</a:t>
            </a:r>
            <a:endParaRPr lang="en-IN" b="1" i="0" dirty="0">
              <a:solidFill>
                <a:schemeClr val="accent4">
                  <a:lumMod val="75000"/>
                </a:schemeClr>
              </a:solidFill>
              <a:effectLst/>
              <a:latin typeface="OpenSans-Semibold"/>
            </a:endParaRPr>
          </a:p>
          <a:p>
            <a:r>
              <a:rPr lang="en-IN" b="1" i="0" dirty="0">
                <a:solidFill>
                  <a:schemeClr val="accent4">
                    <a:lumMod val="75000"/>
                  </a:schemeClr>
                </a:solidFill>
                <a:effectLst/>
                <a:latin typeface="OpenSans-Regular"/>
              </a:rPr>
              <a:t>.8nm Gaming Processor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1440CF-3B54-49BE-AEAB-164252CD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01" y="1049785"/>
            <a:ext cx="4399810" cy="240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9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4E11-6511-4BEC-A41C-07E91D735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17" y="764373"/>
            <a:ext cx="10740803" cy="1293028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Major competitor of realme7 series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25C94-6A20-43FD-BDE0-5873B669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22585"/>
            <a:ext cx="5410200" cy="402412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Samsung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HTC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XIAOMI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SONY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OPPO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LENEVO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MICROMAX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MICROSOFT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6D9996-45F6-403A-8BAF-07EB32A7CFE0}"/>
              </a:ext>
            </a:extLst>
          </p:cNvPr>
          <p:cNvSpPr/>
          <p:nvPr/>
        </p:nvSpPr>
        <p:spPr>
          <a:xfrm>
            <a:off x="4740676" y="2352583"/>
            <a:ext cx="1083075" cy="4527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SONY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60CBA6-DC25-40E1-A708-32371E8EC4D7}"/>
              </a:ext>
            </a:extLst>
          </p:cNvPr>
          <p:cNvSpPr/>
          <p:nvPr/>
        </p:nvSpPr>
        <p:spPr>
          <a:xfrm>
            <a:off x="6933461" y="2352583"/>
            <a:ext cx="1083075" cy="461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XIAOMI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786A0C-D38E-49E9-BCE2-2E5C106C8C88}"/>
              </a:ext>
            </a:extLst>
          </p:cNvPr>
          <p:cNvSpPr/>
          <p:nvPr/>
        </p:nvSpPr>
        <p:spPr>
          <a:xfrm>
            <a:off x="9419208" y="2352583"/>
            <a:ext cx="1207363" cy="4616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OPPO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8E9CA9-FD8D-40B7-A2CC-A5088CF1CC9A}"/>
              </a:ext>
            </a:extLst>
          </p:cNvPr>
          <p:cNvSpPr/>
          <p:nvPr/>
        </p:nvSpPr>
        <p:spPr>
          <a:xfrm>
            <a:off x="4740676" y="3781887"/>
            <a:ext cx="1198485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Samsung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EA52B-7D15-4449-A350-4AF9359D0832}"/>
              </a:ext>
            </a:extLst>
          </p:cNvPr>
          <p:cNvSpPr/>
          <p:nvPr/>
        </p:nvSpPr>
        <p:spPr>
          <a:xfrm>
            <a:off x="6933461" y="3781888"/>
            <a:ext cx="1287261" cy="4527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HTC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B2CE1B-ABE1-44AB-A0B2-F0648FB93ADA}"/>
              </a:ext>
            </a:extLst>
          </p:cNvPr>
          <p:cNvSpPr/>
          <p:nvPr/>
        </p:nvSpPr>
        <p:spPr>
          <a:xfrm>
            <a:off x="9330431" y="3781887"/>
            <a:ext cx="1393794" cy="4527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LENEVO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488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AD3A4-E531-47DE-B614-A0127C041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676" y="541538"/>
            <a:ext cx="10493406" cy="26011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Competitive brand and their global market shares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64D2C-F802-4BBE-B2CE-229976B6A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0116" y="1642370"/>
            <a:ext cx="3249228" cy="102093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#Market of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REALME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from 2018-19 in India.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2167BA-22C3-434C-B839-6DF440C9C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50" y="3204839"/>
            <a:ext cx="10141332" cy="357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9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6DFE4-3B79-4B40-900B-523236CC8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83076"/>
            <a:ext cx="5508594" cy="205961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Marketing policy of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realmeseries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74C1B-E0E6-4EE3-B1FE-76EE6AE7E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62143" y="3632201"/>
            <a:ext cx="10972800" cy="3070440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92D050"/>
                </a:solidFill>
                <a:effectLst/>
                <a:latin typeface="Droid Serif"/>
              </a:rPr>
              <a:t>“</a:t>
            </a:r>
            <a:r>
              <a:rPr 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Droid Serif"/>
              </a:rPr>
              <a:t>REALME uses viral media and social marketing campaigns to target younger consumers like students,” said Neil , executive director of wireless device strategies at Strategy Analytics. YUGAL JOSHI, vice-president at Texas-based consultancy Everest Group, adds that in addition to digital marketing, REALME “seems to target the young crowd and focus on colleges, events, cultural festivals, etc.”</a:t>
            </a:r>
          </a:p>
          <a:p>
            <a:pPr algn="l"/>
            <a:r>
              <a:rPr 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Droid Serif"/>
              </a:rPr>
              <a:t>Though there are concerted efforts, the big question is whether REALME has had some beginner’s luck or if it’s here for the long haul.</a:t>
            </a:r>
          </a:p>
          <a:p>
            <a:pPr algn="l"/>
            <a:r>
              <a:rPr 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Droid Serif"/>
              </a:rPr>
              <a:t>“REALME is racing to the bottom on smartphone pricing and we question whether its breakneck growth is sustainable,”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Droid Serif"/>
              </a:rPr>
              <a:t>NEIL</a:t>
            </a:r>
            <a:r>
              <a:rPr 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Droid Serif"/>
              </a:rPr>
              <a:t> said. “We think REALME is in danger of over-shipping and building too much inventory in India. Next year will be much harder for REALME.”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7D855-617A-4DA7-9242-EF8D193DB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538" y="177738"/>
            <a:ext cx="53625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BE18-A3B3-4B33-B762-E9832014E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72" y="764373"/>
            <a:ext cx="11017928" cy="1293028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Price and  warranty of smartphone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FA550-5B01-47B5-82FE-8147E72D9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620522" cy="33184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Price is a key factor of selling the product , and it. Usually that one that is open to most change based on different  pricing strategies. The three main factor affecting  the amount charged for a product or service are cost of production and customer demand and competition . we launch our realme7 and realme7pro(approximately 21,999 or 313 dollar globally) including 0.8% GST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3ADD1-03B4-46A7-ADBC-87F98E111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330" y="2451577"/>
            <a:ext cx="3116109" cy="19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211</TotalTime>
  <Words>568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  <vt:variant>
        <vt:lpstr>Custom Shows</vt:lpstr>
      </vt:variant>
      <vt:variant>
        <vt:i4>1</vt:i4>
      </vt:variant>
    </vt:vector>
  </HeadingPairs>
  <TitlesOfParts>
    <vt:vector size="21" baseType="lpstr">
      <vt:lpstr>Amazon Ember</vt:lpstr>
      <vt:lpstr>Arial</vt:lpstr>
      <vt:lpstr>Arial</vt:lpstr>
      <vt:lpstr>Century Gothic</vt:lpstr>
      <vt:lpstr>Droid Serif</vt:lpstr>
      <vt:lpstr>OpenSans-Regular</vt:lpstr>
      <vt:lpstr>OpenSans-Semibold</vt:lpstr>
      <vt:lpstr>Roboto</vt:lpstr>
      <vt:lpstr>Vapor Trail</vt:lpstr>
      <vt:lpstr>Name :- OM GUPTA</vt:lpstr>
      <vt:lpstr>Gupta smart phone2020 series launch</vt:lpstr>
      <vt:lpstr>Launching smart phone in India</vt:lpstr>
      <vt:lpstr>New era of smartphone with new smart feature</vt:lpstr>
      <vt:lpstr>Specification of realme7 and realme7 pro</vt:lpstr>
      <vt:lpstr>Major competitor of realme7 series</vt:lpstr>
      <vt:lpstr>Competitive brand and their global market shares</vt:lpstr>
      <vt:lpstr>Marketing policy of realmeseries</vt:lpstr>
      <vt:lpstr>Price and  warranty of smartphone</vt:lpstr>
      <vt:lpstr>ESTIMATE BUSINESS COST  </vt:lpstr>
      <vt:lpstr>Discount in shopping website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Gupta smartphone2020 series launch</dc:title>
  <dc:creator>OM GUPTA</dc:creator>
  <cp:lastModifiedBy>OM GUPTA</cp:lastModifiedBy>
  <cp:revision>25</cp:revision>
  <dcterms:created xsi:type="dcterms:W3CDTF">2020-10-13T10:47:40Z</dcterms:created>
  <dcterms:modified xsi:type="dcterms:W3CDTF">2020-10-14T07:25:11Z</dcterms:modified>
</cp:coreProperties>
</file>