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9"/>
  </p:notesMasterIdLst>
  <p:sldIdLst>
    <p:sldId id="256" r:id="rId2"/>
    <p:sldId id="261" r:id="rId3"/>
    <p:sldId id="260" r:id="rId4"/>
    <p:sldId id="296" r:id="rId5"/>
    <p:sldId id="310" r:id="rId6"/>
    <p:sldId id="309" r:id="rId7"/>
    <p:sldId id="298" r:id="rId8"/>
    <p:sldId id="315" r:id="rId9"/>
    <p:sldId id="314" r:id="rId10"/>
    <p:sldId id="305" r:id="rId11"/>
    <p:sldId id="301" r:id="rId12"/>
    <p:sldId id="312" r:id="rId13"/>
    <p:sldId id="317" r:id="rId14"/>
    <p:sldId id="307" r:id="rId15"/>
    <p:sldId id="306" r:id="rId16"/>
    <p:sldId id="318" r:id="rId17"/>
    <p:sldId id="322" r:id="rId18"/>
    <p:sldId id="304" r:id="rId19"/>
    <p:sldId id="324" r:id="rId20"/>
    <p:sldId id="326" r:id="rId21"/>
    <p:sldId id="313" r:id="rId22"/>
    <p:sldId id="316" r:id="rId23"/>
    <p:sldId id="333" r:id="rId24"/>
    <p:sldId id="274" r:id="rId25"/>
    <p:sldId id="282" r:id="rId26"/>
    <p:sldId id="323" r:id="rId27"/>
    <p:sldId id="334" r:id="rId28"/>
    <p:sldId id="335" r:id="rId29"/>
    <p:sldId id="320" r:id="rId30"/>
    <p:sldId id="321" r:id="rId31"/>
    <p:sldId id="325" r:id="rId32"/>
    <p:sldId id="327" r:id="rId33"/>
    <p:sldId id="328" r:id="rId34"/>
    <p:sldId id="329" r:id="rId35"/>
    <p:sldId id="330" r:id="rId36"/>
    <p:sldId id="331" r:id="rId37"/>
    <p:sldId id="332" r:id="rId38"/>
  </p:sldIdLst>
  <p:sldSz cx="9144000" cy="5143500" type="screen16x9"/>
  <p:notesSz cx="6858000" cy="9144000"/>
  <p:embeddedFontLst>
    <p:embeddedFont>
      <p:font typeface="Lora" panose="020B0604020202020204" charset="0"/>
      <p:regular r:id="rId40"/>
      <p:bold r:id="rId41"/>
      <p:italic r:id="rId42"/>
      <p:boldItalic r:id="rId43"/>
    </p:embeddedFont>
    <p:embeddedFont>
      <p:font typeface="Quattrocento Sans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5" autoAdjust="0"/>
    <p:restoredTop sz="84070" autoAdjust="0"/>
  </p:normalViewPr>
  <p:slideViewPr>
    <p:cSldViewPr snapToGrid="0">
      <p:cViewPr varScale="1">
        <p:scale>
          <a:sx n="114" d="100"/>
          <a:sy n="114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readcount\Downloads\JSBC2IMG+Bal_training_set_iranalysis_JS-CN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  <a:latin typeface="Lora" panose="020B0604020202020204" charset="0"/>
              </a:rPr>
              <a:t>Training and Validation losses of proposed model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'JSBC2IMG+Bal_training_set_irana'!$D$1</c:f>
              <c:strCache>
                <c:ptCount val="1"/>
                <c:pt idx="0">
                  <c:v>Training Loss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val>
            <c:numRef>
              <c:f>'JSBC2IMG+Bal_training_set_irana'!$D$2:$D$51</c:f>
              <c:numCache>
                <c:formatCode>General</c:formatCode>
                <c:ptCount val="50"/>
                <c:pt idx="0">
                  <c:v>1.0428797006607</c:v>
                </c:pt>
                <c:pt idx="1">
                  <c:v>0.66813898086547796</c:v>
                </c:pt>
                <c:pt idx="2">
                  <c:v>0.54409414529800404</c:v>
                </c:pt>
                <c:pt idx="3">
                  <c:v>0.48546439409255898</c:v>
                </c:pt>
                <c:pt idx="4">
                  <c:v>0.43251812458038302</c:v>
                </c:pt>
                <c:pt idx="5">
                  <c:v>0.38476654887199402</c:v>
                </c:pt>
                <c:pt idx="6">
                  <c:v>0.36745592951774497</c:v>
                </c:pt>
                <c:pt idx="7">
                  <c:v>0.31919124722480702</c:v>
                </c:pt>
                <c:pt idx="8">
                  <c:v>0.30521842837333601</c:v>
                </c:pt>
                <c:pt idx="9">
                  <c:v>0.28185838460922202</c:v>
                </c:pt>
                <c:pt idx="10">
                  <c:v>0.25569170713424599</c:v>
                </c:pt>
                <c:pt idx="11">
                  <c:v>0.24304917454719499</c:v>
                </c:pt>
                <c:pt idx="12">
                  <c:v>0.23085260391235299</c:v>
                </c:pt>
                <c:pt idx="13">
                  <c:v>0.219730660319328</c:v>
                </c:pt>
                <c:pt idx="14">
                  <c:v>0.213294923305511</c:v>
                </c:pt>
                <c:pt idx="15">
                  <c:v>0.20601841807365401</c:v>
                </c:pt>
                <c:pt idx="16">
                  <c:v>0.20729722082614899</c:v>
                </c:pt>
                <c:pt idx="17">
                  <c:v>0.20563071966171201</c:v>
                </c:pt>
                <c:pt idx="18">
                  <c:v>0.200049757957458</c:v>
                </c:pt>
                <c:pt idx="19">
                  <c:v>0.20026104152202601</c:v>
                </c:pt>
                <c:pt idx="20">
                  <c:v>0.19765293598174999</c:v>
                </c:pt>
                <c:pt idx="21">
                  <c:v>0.196618437767028</c:v>
                </c:pt>
                <c:pt idx="22">
                  <c:v>0.193743586540222</c:v>
                </c:pt>
                <c:pt idx="23">
                  <c:v>0.19285281002521501</c:v>
                </c:pt>
                <c:pt idx="24">
                  <c:v>0.18879444897174799</c:v>
                </c:pt>
                <c:pt idx="25">
                  <c:v>0.19254669547080899</c:v>
                </c:pt>
                <c:pt idx="26">
                  <c:v>0.191753134131431</c:v>
                </c:pt>
                <c:pt idx="27">
                  <c:v>0.19412127137184099</c:v>
                </c:pt>
                <c:pt idx="28">
                  <c:v>0.19118508696556</c:v>
                </c:pt>
                <c:pt idx="29">
                  <c:v>0.19226615130901301</c:v>
                </c:pt>
                <c:pt idx="30">
                  <c:v>0.191661536693573</c:v>
                </c:pt>
                <c:pt idx="31">
                  <c:v>0.18920467793941401</c:v>
                </c:pt>
                <c:pt idx="32">
                  <c:v>0.19040913879871299</c:v>
                </c:pt>
                <c:pt idx="33">
                  <c:v>0.19155223667621599</c:v>
                </c:pt>
                <c:pt idx="34">
                  <c:v>0.18715147674083699</c:v>
                </c:pt>
                <c:pt idx="35">
                  <c:v>0.18930508196353901</c:v>
                </c:pt>
                <c:pt idx="36">
                  <c:v>0.18912813067436199</c:v>
                </c:pt>
                <c:pt idx="37">
                  <c:v>0.186590000987052</c:v>
                </c:pt>
                <c:pt idx="38">
                  <c:v>0.18521234393119801</c:v>
                </c:pt>
                <c:pt idx="39">
                  <c:v>0.18735660612583099</c:v>
                </c:pt>
                <c:pt idx="40">
                  <c:v>0.185663282871246</c:v>
                </c:pt>
                <c:pt idx="41">
                  <c:v>0.187717109918594</c:v>
                </c:pt>
                <c:pt idx="42">
                  <c:v>0.18537338078022</c:v>
                </c:pt>
                <c:pt idx="43">
                  <c:v>0.187311992049217</c:v>
                </c:pt>
                <c:pt idx="44">
                  <c:v>0.18516181409358901</c:v>
                </c:pt>
                <c:pt idx="45">
                  <c:v>0.18335875868797299</c:v>
                </c:pt>
                <c:pt idx="46">
                  <c:v>0.181765466928482</c:v>
                </c:pt>
                <c:pt idx="47">
                  <c:v>0.18828274309635101</c:v>
                </c:pt>
                <c:pt idx="48">
                  <c:v>0.18397548794746399</c:v>
                </c:pt>
                <c:pt idx="49">
                  <c:v>0.18275640904903401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66-4253-9E82-B8357FFF9B55}"/>
            </c:ext>
          </c:extLst>
        </c:ser>
        <c:ser>
          <c:idx val="1"/>
          <c:order val="1"/>
          <c:tx>
            <c:strRef>
              <c:f>'JSBC2IMG+Bal_training_set_irana'!$I$1</c:f>
              <c:strCache>
                <c:ptCount val="1"/>
                <c:pt idx="0">
                  <c:v>Validation Loss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'JSBC2IMG+Bal_training_set_irana'!$I$2:$I$51</c:f>
              <c:numCache>
                <c:formatCode>General</c:formatCode>
                <c:ptCount val="50"/>
                <c:pt idx="0">
                  <c:v>5.3160920143127397</c:v>
                </c:pt>
                <c:pt idx="1">
                  <c:v>1.6121573448181099</c:v>
                </c:pt>
                <c:pt idx="2">
                  <c:v>1.86272120475769</c:v>
                </c:pt>
                <c:pt idx="3">
                  <c:v>0.43490198254585199</c:v>
                </c:pt>
                <c:pt idx="4">
                  <c:v>0.42161312699317899</c:v>
                </c:pt>
                <c:pt idx="5">
                  <c:v>0.344048172235488</c:v>
                </c:pt>
                <c:pt idx="6">
                  <c:v>0.331587463617324</c:v>
                </c:pt>
                <c:pt idx="7">
                  <c:v>0.48558485507964999</c:v>
                </c:pt>
                <c:pt idx="8">
                  <c:v>0.29261869192123402</c:v>
                </c:pt>
                <c:pt idx="9">
                  <c:v>0.30821573734283397</c:v>
                </c:pt>
                <c:pt idx="10">
                  <c:v>0.321053236722946</c:v>
                </c:pt>
                <c:pt idx="11">
                  <c:v>0.40868765115737898</c:v>
                </c:pt>
                <c:pt idx="12">
                  <c:v>0.46312904357910101</c:v>
                </c:pt>
                <c:pt idx="13">
                  <c:v>0.67686182260513295</c:v>
                </c:pt>
                <c:pt idx="14">
                  <c:v>0.33106428384780801</c:v>
                </c:pt>
                <c:pt idx="15">
                  <c:v>0.97940284013748102</c:v>
                </c:pt>
                <c:pt idx="16">
                  <c:v>1.2065128087997401</c:v>
                </c:pt>
                <c:pt idx="17">
                  <c:v>0.67864543199539096</c:v>
                </c:pt>
                <c:pt idx="18">
                  <c:v>0.46958625316619801</c:v>
                </c:pt>
                <c:pt idx="19">
                  <c:v>0.37143886089324901</c:v>
                </c:pt>
                <c:pt idx="20">
                  <c:v>0.30134359002113298</c:v>
                </c:pt>
                <c:pt idx="21">
                  <c:v>0.27359467744827198</c:v>
                </c:pt>
                <c:pt idx="22">
                  <c:v>0.26121816039085299</c:v>
                </c:pt>
                <c:pt idx="23">
                  <c:v>0.247659221291542</c:v>
                </c:pt>
                <c:pt idx="24">
                  <c:v>0.243862435221672</c:v>
                </c:pt>
                <c:pt idx="25">
                  <c:v>0.23199205100536299</c:v>
                </c:pt>
                <c:pt idx="26">
                  <c:v>0.23032076656818301</c:v>
                </c:pt>
                <c:pt idx="27">
                  <c:v>0.23151519894599901</c:v>
                </c:pt>
                <c:pt idx="28">
                  <c:v>0.22353257238864899</c:v>
                </c:pt>
                <c:pt idx="29">
                  <c:v>0.221815750002861</c:v>
                </c:pt>
                <c:pt idx="30">
                  <c:v>0.22342644631862599</c:v>
                </c:pt>
                <c:pt idx="31">
                  <c:v>0.22774970531463601</c:v>
                </c:pt>
                <c:pt idx="32">
                  <c:v>0.22385089099407099</c:v>
                </c:pt>
                <c:pt idx="33">
                  <c:v>0.235312759876251</c:v>
                </c:pt>
                <c:pt idx="34">
                  <c:v>0.22875458002090401</c:v>
                </c:pt>
                <c:pt idx="35">
                  <c:v>0.223930418491363</c:v>
                </c:pt>
                <c:pt idx="36">
                  <c:v>0.21277430653571999</c:v>
                </c:pt>
                <c:pt idx="37">
                  <c:v>0.22137492895126301</c:v>
                </c:pt>
                <c:pt idx="38">
                  <c:v>0.22096227109432201</c:v>
                </c:pt>
                <c:pt idx="39">
                  <c:v>0.22589898109435999</c:v>
                </c:pt>
                <c:pt idx="40">
                  <c:v>0.22656489908695199</c:v>
                </c:pt>
                <c:pt idx="41">
                  <c:v>0.22876951098442</c:v>
                </c:pt>
                <c:pt idx="42">
                  <c:v>0.211178243160247</c:v>
                </c:pt>
                <c:pt idx="43">
                  <c:v>0.21495984494686099</c:v>
                </c:pt>
                <c:pt idx="44">
                  <c:v>0.21945135295390999</c:v>
                </c:pt>
                <c:pt idx="45">
                  <c:v>0.23803338408470101</c:v>
                </c:pt>
                <c:pt idx="46">
                  <c:v>0.22664758563041601</c:v>
                </c:pt>
                <c:pt idx="47">
                  <c:v>0.21628732979297599</c:v>
                </c:pt>
                <c:pt idx="48">
                  <c:v>0.21899530291557301</c:v>
                </c:pt>
                <c:pt idx="49">
                  <c:v>0.22804783284664101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66-4253-9E82-B8357FFF9B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5638112"/>
        <c:axId val="1415641440"/>
      </c:lineChart>
      <c:catAx>
        <c:axId val="1415638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  <a:latin typeface="Lora" panose="020B0604020202020204" charset="0"/>
                  </a:rPr>
                  <a:t>Epoch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641440"/>
        <c:crosses val="autoZero"/>
        <c:auto val="1"/>
        <c:lblAlgn val="ctr"/>
        <c:lblOffset val="100"/>
        <c:noMultiLvlLbl val="0"/>
      </c:catAx>
      <c:valAx>
        <c:axId val="14156414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  <a:latin typeface="Lora" panose="020B0604020202020204" charset="0"/>
                  </a:rPr>
                  <a:t>Value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638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9236577570333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Lora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Lora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VGG16</c:v>
                </c:pt>
                <c:pt idx="1">
                  <c:v>ResNet50</c:v>
                </c:pt>
                <c:pt idx="2">
                  <c:v>InceptionV3</c:v>
                </c:pt>
                <c:pt idx="3">
                  <c:v>Our Model</c:v>
                </c:pt>
                <c:pt idx="4">
                  <c:v>Our Model (Raw JS)</c:v>
                </c:pt>
                <c:pt idx="5">
                  <c:v>Our Model (Raw JS + No balance)</c:v>
                </c:pt>
                <c:pt idx="6">
                  <c:v>Our Model (Bytecode + No balance)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0.98776799999999998</c:v>
                </c:pt>
                <c:pt idx="1">
                  <c:v>0.97655499999999995</c:v>
                </c:pt>
                <c:pt idx="2">
                  <c:v>0.97859300000000005</c:v>
                </c:pt>
                <c:pt idx="3">
                  <c:v>0.96636100000000003</c:v>
                </c:pt>
                <c:pt idx="4">
                  <c:v>0.80224300000000004</c:v>
                </c:pt>
                <c:pt idx="5">
                  <c:v>0.926145</c:v>
                </c:pt>
                <c:pt idx="6">
                  <c:v>0.97784300000000002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AE-4D6B-8035-DAA8F9C41D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04826960"/>
        <c:axId val="2104827792"/>
      </c:barChart>
      <c:catAx>
        <c:axId val="2104826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Lora" panose="020B0604020202020204" charset="0"/>
                    <a:ea typeface="+mn-ea"/>
                    <a:cs typeface="+mn-cs"/>
                  </a:defRPr>
                </a:pPr>
                <a:r>
                  <a:rPr lang="en-US"/>
                  <a:t>Model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Lora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Lora" panose="020B0604020202020204" charset="0"/>
                <a:ea typeface="+mn-ea"/>
                <a:cs typeface="+mn-cs"/>
              </a:defRPr>
            </a:pPr>
            <a:endParaRPr lang="en-US"/>
          </a:p>
        </c:txPr>
        <c:crossAx val="2104827792"/>
        <c:crosses val="autoZero"/>
        <c:auto val="1"/>
        <c:lblAlgn val="ctr"/>
        <c:lblOffset val="100"/>
        <c:noMultiLvlLbl val="0"/>
      </c:catAx>
      <c:valAx>
        <c:axId val="21048277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Lora" panose="020B0604020202020204" charset="0"/>
                    <a:ea typeface="+mn-ea"/>
                    <a:cs typeface="+mn-cs"/>
                  </a:defRPr>
                </a:pPr>
                <a:r>
                  <a:rPr lang="en-US"/>
                  <a:t>Accuracy value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Lora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Lora" panose="020B0604020202020204" charset="0"/>
                <a:ea typeface="+mn-ea"/>
                <a:cs typeface="+mn-cs"/>
              </a:defRPr>
            </a:pPr>
            <a:endParaRPr lang="en-US"/>
          </a:p>
        </c:txPr>
        <c:crossAx val="2104826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tx1"/>
          </a:solidFill>
          <a:latin typeface="Lora" panose="020B060402020202020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Lora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Sheet1!$A$7</c:f>
              <c:strCache>
                <c:ptCount val="1"/>
                <c:pt idx="0">
                  <c:v>Matthews Correlation Coefficient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Lora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VGG16</c:v>
                </c:pt>
                <c:pt idx="1">
                  <c:v>ResNet50</c:v>
                </c:pt>
                <c:pt idx="2">
                  <c:v>InceptionV3</c:v>
                </c:pt>
                <c:pt idx="3">
                  <c:v>Our Model</c:v>
                </c:pt>
                <c:pt idx="4">
                  <c:v>Our Model (Raw JS)</c:v>
                </c:pt>
                <c:pt idx="5">
                  <c:v>Our Model (Raw JS + No balance)</c:v>
                </c:pt>
                <c:pt idx="6">
                  <c:v>Our Model (Bytecode + No balance)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0.97557499999999997</c:v>
                </c:pt>
                <c:pt idx="1">
                  <c:v>0.95341500000000001</c:v>
                </c:pt>
                <c:pt idx="2">
                  <c:v>0.95727399999999996</c:v>
                </c:pt>
                <c:pt idx="3">
                  <c:v>0.93295700000000004</c:v>
                </c:pt>
                <c:pt idx="4">
                  <c:v>0.64587300000000003</c:v>
                </c:pt>
                <c:pt idx="5">
                  <c:v>0.764741</c:v>
                </c:pt>
                <c:pt idx="6">
                  <c:v>0.93508500000000006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CA-40D5-B1AD-1A3A6CFE145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43329440"/>
        <c:axId val="2104219360"/>
      </c:barChart>
      <c:catAx>
        <c:axId val="2043329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Lora" panose="020B0604020202020204" charset="0"/>
                    <a:ea typeface="+mn-ea"/>
                    <a:cs typeface="+mn-cs"/>
                  </a:defRPr>
                </a:pPr>
                <a:r>
                  <a:rPr lang="en-US"/>
                  <a:t>Model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Lora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Lora" panose="020B0604020202020204" charset="0"/>
                <a:ea typeface="+mn-ea"/>
                <a:cs typeface="+mn-cs"/>
              </a:defRPr>
            </a:pPr>
            <a:endParaRPr lang="en-US"/>
          </a:p>
        </c:txPr>
        <c:crossAx val="2104219360"/>
        <c:crosses val="autoZero"/>
        <c:auto val="1"/>
        <c:lblAlgn val="ctr"/>
        <c:lblOffset val="100"/>
        <c:noMultiLvlLbl val="0"/>
      </c:catAx>
      <c:valAx>
        <c:axId val="21042193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Lora" panose="020B0604020202020204" charset="0"/>
                    <a:ea typeface="+mn-ea"/>
                    <a:cs typeface="+mn-cs"/>
                  </a:defRPr>
                </a:pPr>
                <a:r>
                  <a:rPr lang="en-US"/>
                  <a:t>MCC 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Lora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Lora" panose="020B0604020202020204" charset="0"/>
                <a:ea typeface="+mn-ea"/>
                <a:cs typeface="+mn-cs"/>
              </a:defRPr>
            </a:pPr>
            <a:endParaRPr lang="en-US"/>
          </a:p>
        </c:txPr>
        <c:crossAx val="2043329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tx1"/>
          </a:solidFill>
          <a:latin typeface="Lora" panose="020B060402020202020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Lora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Sheet1!$A$5</c:f>
              <c:strCache>
                <c:ptCount val="1"/>
                <c:pt idx="0">
                  <c:v>False Negative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Lora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VGG16</c:v>
                </c:pt>
                <c:pt idx="1">
                  <c:v>ResNet50</c:v>
                </c:pt>
                <c:pt idx="2">
                  <c:v>InceptionV3</c:v>
                </c:pt>
                <c:pt idx="3">
                  <c:v>Our Model</c:v>
                </c:pt>
                <c:pt idx="4">
                  <c:v>Our Model (Raw JS)</c:v>
                </c:pt>
                <c:pt idx="5">
                  <c:v>Our Model (Raw JS + No balance)</c:v>
                </c:pt>
                <c:pt idx="6">
                  <c:v>Our Model (Bytecode + No balance)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1.9009999999999999E-3</c:v>
                </c:pt>
                <c:pt idx="1">
                  <c:v>3.6122000000000001E-2</c:v>
                </c:pt>
                <c:pt idx="2">
                  <c:v>3.0418000000000001E-2</c:v>
                </c:pt>
                <c:pt idx="3">
                  <c:v>4.5627000000000001E-2</c:v>
                </c:pt>
                <c:pt idx="4">
                  <c:v>0</c:v>
                </c:pt>
                <c:pt idx="5">
                  <c:v>5.587E-3</c:v>
                </c:pt>
                <c:pt idx="6">
                  <c:v>2.2388000000000002E-2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61-4E47-B073-59EB0FB650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05608592"/>
        <c:axId val="2105607344"/>
      </c:barChart>
      <c:catAx>
        <c:axId val="2105608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Lora" panose="020B0604020202020204" charset="0"/>
                    <a:ea typeface="+mn-ea"/>
                    <a:cs typeface="+mn-cs"/>
                  </a:defRPr>
                </a:pPr>
                <a:r>
                  <a:rPr lang="en-US"/>
                  <a:t>Model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Lora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Lora" panose="020B0604020202020204" charset="0"/>
                <a:ea typeface="+mn-ea"/>
                <a:cs typeface="+mn-cs"/>
              </a:defRPr>
            </a:pPr>
            <a:endParaRPr lang="en-US"/>
          </a:p>
        </c:txPr>
        <c:crossAx val="2105607344"/>
        <c:crosses val="autoZero"/>
        <c:auto val="1"/>
        <c:lblAlgn val="ctr"/>
        <c:lblOffset val="100"/>
        <c:noMultiLvlLbl val="0"/>
      </c:catAx>
      <c:valAx>
        <c:axId val="210560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Lora" panose="020B0604020202020204" charset="0"/>
                    <a:ea typeface="+mn-ea"/>
                    <a:cs typeface="+mn-cs"/>
                  </a:defRPr>
                </a:pPr>
                <a:r>
                  <a:rPr lang="en-US"/>
                  <a:t>FNR Value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Lora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Lora" panose="020B0604020202020204" charset="0"/>
                <a:ea typeface="+mn-ea"/>
                <a:cs typeface="+mn-cs"/>
              </a:defRPr>
            </a:pPr>
            <a:endParaRPr lang="en-US"/>
          </a:p>
        </c:txPr>
        <c:crossAx val="210560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tx1"/>
          </a:solidFill>
          <a:latin typeface="Lora" panose="020B060402020202020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False Positive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VGG16</c:v>
                </c:pt>
                <c:pt idx="1">
                  <c:v>ResNet50</c:v>
                </c:pt>
                <c:pt idx="2">
                  <c:v>InceptionV3</c:v>
                </c:pt>
                <c:pt idx="3">
                  <c:v>Our Model</c:v>
                </c:pt>
                <c:pt idx="4">
                  <c:v>Our Model (Raw JS)</c:v>
                </c:pt>
                <c:pt idx="5">
                  <c:v>Our Model (Raw JS + No balance)</c:v>
                </c:pt>
                <c:pt idx="6">
                  <c:v>Our Model (Bytecode + No balance)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2.4176E-2</c:v>
                </c:pt>
                <c:pt idx="1">
                  <c:v>8.7910000000000002E-3</c:v>
                </c:pt>
                <c:pt idx="2">
                  <c:v>1.0989000000000001E-2</c:v>
                </c:pt>
                <c:pt idx="3">
                  <c:v>1.9779999999999999E-2</c:v>
                </c:pt>
                <c:pt idx="4">
                  <c:v>0.43015500000000001</c:v>
                </c:pt>
                <c:pt idx="5">
                  <c:v>0.33571400000000001</c:v>
                </c:pt>
                <c:pt idx="6">
                  <c:v>2.1277000000000001E-2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8F-4B6F-9E6A-025A9F5A48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98973904"/>
        <c:axId val="2098979312"/>
      </c:barChart>
      <c:catAx>
        <c:axId val="2098973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8979312"/>
        <c:crosses val="autoZero"/>
        <c:auto val="1"/>
        <c:lblAlgn val="ctr"/>
        <c:lblOffset val="100"/>
        <c:noMultiLvlLbl val="0"/>
      </c:catAx>
      <c:valAx>
        <c:axId val="2098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FPR Value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8973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326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V8 Engine used in Chrome, Electron, Brave, Opera, Microsoft Edge, Electron</a:t>
            </a:r>
          </a:p>
          <a:p>
            <a:r>
              <a:rPr lang="en-US" dirty="0" smtClean="0"/>
              <a:t>Second is </a:t>
            </a:r>
            <a:r>
              <a:rPr lang="en-US" dirty="0" err="1" smtClean="0"/>
              <a:t>SpiderMonkey</a:t>
            </a:r>
            <a:r>
              <a:rPr lang="en-US" dirty="0" smtClean="0"/>
              <a:t>,</a:t>
            </a:r>
            <a:r>
              <a:rPr lang="en-US" baseline="0" dirty="0" smtClean="0"/>
              <a:t> mostly used by Mozilla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16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Shannon diversity index: 0.768335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02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097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d5a3b4cb58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d5a3b4cb58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519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Spikes</a:t>
            </a:r>
            <a:r>
              <a:rPr lang="en-US" baseline="0" dirty="0" smtClean="0"/>
              <a:t> = mini-batches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1489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260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720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353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20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114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Inception</a:t>
            </a:r>
            <a:r>
              <a:rPr lang="en-US" baseline="0" dirty="0" smtClean="0"/>
              <a:t> V3: </a:t>
            </a:r>
            <a:r>
              <a:rPr lang="en-US" dirty="0" smtClean="0"/>
              <a:t>23,885,392</a:t>
            </a:r>
          </a:p>
          <a:p>
            <a:pPr marL="139700" indent="0">
              <a:buNone/>
            </a:pPr>
            <a:r>
              <a:rPr lang="en-US" dirty="0" smtClean="0"/>
              <a:t>ResNet50:</a:t>
            </a:r>
            <a:r>
              <a:rPr lang="en-US" baseline="0" dirty="0" smtClean="0"/>
              <a:t> </a:t>
            </a:r>
            <a:r>
              <a:rPr lang="en-US" dirty="0" smtClean="0"/>
              <a:t>25,636,712 </a:t>
            </a:r>
          </a:p>
          <a:p>
            <a:pPr marL="139700" indent="0">
              <a:buNone/>
            </a:pPr>
            <a:r>
              <a:rPr lang="en-US" dirty="0" smtClean="0"/>
              <a:t>VGG16: 138,423,208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19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71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5a3b4c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5a3b4cb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570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d5a3b4cb58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d5a3b4cb58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316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9374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917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713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730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3993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0723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561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8958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7430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623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935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https://www.researchgate.net/publication/221609264_Preventing_drive-by_download_via_inter-module_communication_monitoring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94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https://www.researchgate.net/publication/221609264_Preventing_drive-by_download_via_inter-module_communication_monitoring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40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514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2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60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338508984"/>
              </p:ext>
            </p:extLst>
          </p:nvPr>
        </p:nvGraphicFramePr>
        <p:xfrm>
          <a:off x="8334540" y="296479"/>
          <a:ext cx="483037" cy="547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r:id="rId10" imgW="8964720" imgH="10158480" progId="">
                  <p:embed/>
                </p:oleObj>
              </mc:Choice>
              <mc:Fallback>
                <p:oleObj r:id="rId10" imgW="8964720" imgH="10158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34540" y="296479"/>
                        <a:ext cx="483037" cy="547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7" r:id="rId7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563674" y="1420093"/>
            <a:ext cx="8282453" cy="15565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3200" dirty="0"/>
              <a:t>Malicious JavaScript code detection using Convolutional Neural Networks</a:t>
            </a:r>
            <a:endParaRPr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683" y="348371"/>
            <a:ext cx="3054102" cy="816866"/>
          </a:xfrm>
          <a:prstGeom prst="rect">
            <a:avLst/>
          </a:prstGeom>
        </p:spPr>
      </p:pic>
      <p:sp>
        <p:nvSpPr>
          <p:cNvPr id="4" name="Google Shape;71;p12"/>
          <p:cNvSpPr txBox="1">
            <a:spLocks/>
          </p:cNvSpPr>
          <p:nvPr/>
        </p:nvSpPr>
        <p:spPr>
          <a:xfrm>
            <a:off x="785721" y="3792199"/>
            <a:ext cx="7704026" cy="125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1800" b="0" dirty="0" smtClean="0"/>
              <a:t>Presented by:</a:t>
            </a:r>
          </a:p>
          <a:p>
            <a:pPr algn="ctr"/>
            <a:r>
              <a:rPr lang="en-US" sz="2000" dirty="0" err="1"/>
              <a:t>Neama</a:t>
            </a:r>
            <a:r>
              <a:rPr lang="en-US" sz="2000" dirty="0"/>
              <a:t> </a:t>
            </a:r>
            <a:r>
              <a:rPr lang="en-US" sz="2000" dirty="0" err="1" smtClean="0"/>
              <a:t>Kamaleldin</a:t>
            </a:r>
            <a:endParaRPr lang="en-US" sz="2000" dirty="0" smtClean="0"/>
          </a:p>
          <a:p>
            <a:pPr algn="ctr"/>
            <a:r>
              <a:rPr lang="en-US" sz="2000" dirty="0" err="1" smtClean="0"/>
              <a:t>Nourhan</a:t>
            </a:r>
            <a:r>
              <a:rPr lang="en-US" sz="2000" dirty="0" smtClean="0"/>
              <a:t> Hassan</a:t>
            </a:r>
          </a:p>
          <a:p>
            <a:pPr algn="ctr"/>
            <a:r>
              <a:rPr lang="en-US" sz="2000" dirty="0" smtClean="0"/>
              <a:t>Osama </a:t>
            </a:r>
            <a:r>
              <a:rPr lang="en-US" sz="2000" dirty="0" err="1" smtClean="0"/>
              <a:t>Ghozlan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244595" y="1222076"/>
            <a:ext cx="4698665" cy="1802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i="1" dirty="0" smtClean="0">
                <a:latin typeface="Lora"/>
                <a:ea typeface="Lora"/>
                <a:cs typeface="Lora"/>
                <a:sym typeface="Lora"/>
              </a:rPr>
              <a:t>“</a:t>
            </a:r>
            <a:r>
              <a:rPr lang="en-US" b="1" i="1" dirty="0" smtClean="0">
                <a:latin typeface="Lora"/>
                <a:ea typeface="Lora"/>
                <a:cs typeface="Lora"/>
                <a:sym typeface="Lora"/>
              </a:rPr>
              <a:t>A </a:t>
            </a:r>
            <a:r>
              <a:rPr lang="en-US" b="1" i="1" dirty="0">
                <a:latin typeface="Lora"/>
                <a:ea typeface="Lora"/>
                <a:cs typeface="Lora"/>
                <a:sym typeface="Lora"/>
              </a:rPr>
              <a:t>picture is worth a thousand </a:t>
            </a:r>
            <a:r>
              <a:rPr lang="en-US" b="1" i="1" dirty="0" smtClean="0">
                <a:latin typeface="Lora"/>
                <a:ea typeface="Lora"/>
                <a:cs typeface="Lora"/>
                <a:sym typeface="Lora"/>
              </a:rPr>
              <a:t>words”</a:t>
            </a:r>
          </a:p>
          <a:p>
            <a:pPr marL="0" indent="0" algn="ctr">
              <a:buNone/>
            </a:pPr>
            <a:endParaRPr lang="en-US" i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1" t="1934" r="2353" b="4919"/>
          <a:stretch/>
        </p:blipFill>
        <p:spPr>
          <a:xfrm>
            <a:off x="5665155" y="1526751"/>
            <a:ext cx="3011751" cy="3079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" name="Google Shape;125;p17"/>
          <p:cNvSpPr txBox="1">
            <a:spLocks/>
          </p:cNvSpPr>
          <p:nvPr/>
        </p:nvSpPr>
        <p:spPr>
          <a:xfrm>
            <a:off x="285846" y="2400241"/>
            <a:ext cx="4162401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2400"/>
            </a:pPr>
            <a:endParaRPr lang="en-US" b="1" dirty="0"/>
          </a:p>
        </p:txBody>
      </p:sp>
      <p:sp>
        <p:nvSpPr>
          <p:cNvPr id="15" name="Google Shape;125;p17"/>
          <p:cNvSpPr txBox="1">
            <a:spLocks/>
          </p:cNvSpPr>
          <p:nvPr/>
        </p:nvSpPr>
        <p:spPr>
          <a:xfrm>
            <a:off x="285846" y="2309891"/>
            <a:ext cx="526555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2400"/>
            </a:pPr>
            <a:r>
              <a:rPr lang="en-US" sz="2000" b="1" dirty="0" smtClean="0">
                <a:latin typeface="Lora" panose="020B0604020202020204" charset="0"/>
              </a:rPr>
              <a:t>Given the advancement in technologies regarding image classification, our work leverages these advancements in order to solve a classification problem by </a:t>
            </a:r>
            <a:r>
              <a:rPr lang="en-US" sz="2000" b="1" dirty="0" smtClean="0">
                <a:latin typeface="Lora" panose="020B0604020202020204" charset="0"/>
              </a:rPr>
              <a:t>mapping it </a:t>
            </a:r>
            <a:r>
              <a:rPr lang="en-US" sz="2000" b="1" dirty="0" smtClean="0">
                <a:latin typeface="Lora" panose="020B0604020202020204" charset="0"/>
              </a:rPr>
              <a:t>into the form on an image</a:t>
            </a:r>
            <a:endParaRPr lang="en-US" sz="2000" b="1" dirty="0">
              <a:latin typeface="Lora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33907" y="4718513"/>
            <a:ext cx="3788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Lora" panose="020B0604020202020204" charset="0"/>
              </a:rPr>
              <a:t>Illustration of a JavaScript file as an image</a:t>
            </a:r>
            <a:endParaRPr lang="en-US" sz="1100" dirty="0">
              <a:latin typeface="L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</a:t>
            </a:r>
            <a:r>
              <a:rPr lang="en" dirty="0" smtClean="0"/>
              <a:t>Solution: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20" y="2557500"/>
            <a:ext cx="1796082" cy="1100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756" y="2103330"/>
            <a:ext cx="715803" cy="6261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545" y="2447173"/>
            <a:ext cx="882325" cy="1100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7" y="2447173"/>
            <a:ext cx="832983" cy="10385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4" t="2021" r="1842" b="4645"/>
          <a:stretch/>
        </p:blipFill>
        <p:spPr>
          <a:xfrm>
            <a:off x="7232073" y="2416412"/>
            <a:ext cx="1073728" cy="1083105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1434713" y="2815031"/>
            <a:ext cx="1080654" cy="408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530064" y="2815030"/>
            <a:ext cx="777969" cy="408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386451" y="2815030"/>
            <a:ext cx="777969" cy="408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3287" y="3833758"/>
            <a:ext cx="10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JavaScript</a:t>
            </a:r>
          </a:p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59650" y="3843661"/>
            <a:ext cx="1061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Bytecode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32073" y="3819903"/>
            <a:ext cx="1061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1944" y="3875322"/>
            <a:ext cx="1061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V8 Engine</a:t>
            </a:r>
            <a:endParaRPr lang="en-US" dirty="0"/>
          </a:p>
        </p:txBody>
      </p:sp>
      <p:grpSp>
        <p:nvGrpSpPr>
          <p:cNvPr id="27" name="Google Shape;1144;p48"/>
          <p:cNvGrpSpPr/>
          <p:nvPr/>
        </p:nvGrpSpPr>
        <p:grpSpPr>
          <a:xfrm>
            <a:off x="931501" y="1003063"/>
            <a:ext cx="175405" cy="261971"/>
            <a:chOff x="6718575" y="2318625"/>
            <a:chExt cx="256950" cy="407375"/>
          </a:xfrm>
        </p:grpSpPr>
        <p:sp>
          <p:nvSpPr>
            <p:cNvPr id="28" name="Google Shape;1145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46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47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48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49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50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51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52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725690" y="4509750"/>
            <a:ext cx="302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Lora" panose="020B0604020202020204" charset="0"/>
              </a:rPr>
              <a:t>JavaScript to image transformation process</a:t>
            </a:r>
            <a:endParaRPr lang="en-US" sz="1100" dirty="0">
              <a:latin typeface="L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3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54201" y="894681"/>
            <a:ext cx="4717043" cy="435600"/>
          </a:xfrm>
          <a:solidFill>
            <a:schemeClr val="bg1"/>
          </a:solidFill>
        </p:spPr>
        <p:txBody>
          <a:bodyPr/>
          <a:lstStyle/>
          <a:p>
            <a:r>
              <a:rPr lang="en" dirty="0"/>
              <a:t>Proposed Solution: </a:t>
            </a:r>
            <a:r>
              <a:rPr lang="en" dirty="0" smtClean="0"/>
              <a:t>Pipeline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20" y="2557500"/>
            <a:ext cx="1796082" cy="1100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756" y="2103330"/>
            <a:ext cx="715803" cy="6261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545" y="2447173"/>
            <a:ext cx="882325" cy="11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4" t="2021" r="1842" b="4645"/>
          <a:stretch/>
        </p:blipFill>
        <p:spPr>
          <a:xfrm>
            <a:off x="280473" y="2422810"/>
            <a:ext cx="1073728" cy="1083105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1434713" y="2815031"/>
            <a:ext cx="1080654" cy="408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530064" y="2815030"/>
            <a:ext cx="777969" cy="408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386451" y="2815030"/>
            <a:ext cx="777969" cy="408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6665" y="4121236"/>
            <a:ext cx="1061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20950" y="4070541"/>
            <a:ext cx="1061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73855" y="4077416"/>
            <a:ext cx="1061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Flatten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1955" y="4092676"/>
            <a:ext cx="1265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" t="19918" b="20727"/>
          <a:stretch/>
        </p:blipFill>
        <p:spPr>
          <a:xfrm>
            <a:off x="254382" y="1702578"/>
            <a:ext cx="8154398" cy="21725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35281" y="4013514"/>
            <a:ext cx="10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Fully-Connected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47599" y="2875405"/>
            <a:ext cx="1061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Malicious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13224" y="2398242"/>
            <a:ext cx="1061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Benign</a:t>
            </a:r>
          </a:p>
        </p:txBody>
      </p:sp>
      <p:grpSp>
        <p:nvGrpSpPr>
          <p:cNvPr id="30" name="Google Shape;1144;p48"/>
          <p:cNvGrpSpPr/>
          <p:nvPr/>
        </p:nvGrpSpPr>
        <p:grpSpPr>
          <a:xfrm>
            <a:off x="931501" y="1003063"/>
            <a:ext cx="175405" cy="261971"/>
            <a:chOff x="6718575" y="2318625"/>
            <a:chExt cx="256950" cy="407375"/>
          </a:xfrm>
        </p:grpSpPr>
        <p:sp>
          <p:nvSpPr>
            <p:cNvPr id="31" name="Google Shape;1145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46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47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48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49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50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51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52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635740" y="4725980"/>
            <a:ext cx="3788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Lora" panose="020B0604020202020204" charset="0"/>
              </a:rPr>
              <a:t>Illustration of Neural Network used in our solution</a:t>
            </a:r>
            <a:endParaRPr lang="en-US" sz="1100" dirty="0">
              <a:latin typeface="L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54201" y="894681"/>
            <a:ext cx="4717043" cy="435600"/>
          </a:xfrm>
          <a:solidFill>
            <a:schemeClr val="bg1"/>
          </a:solidFill>
        </p:spPr>
        <p:txBody>
          <a:bodyPr/>
          <a:lstStyle/>
          <a:p>
            <a:r>
              <a:rPr lang="en" dirty="0"/>
              <a:t>Proposed Solution: </a:t>
            </a:r>
            <a:r>
              <a:rPr lang="en" dirty="0" smtClean="0"/>
              <a:t>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30" name="Google Shape;1144;p48"/>
          <p:cNvGrpSpPr/>
          <p:nvPr/>
        </p:nvGrpSpPr>
        <p:grpSpPr>
          <a:xfrm>
            <a:off x="931501" y="1003063"/>
            <a:ext cx="175405" cy="261971"/>
            <a:chOff x="6718575" y="2318625"/>
            <a:chExt cx="256950" cy="407375"/>
          </a:xfrm>
        </p:grpSpPr>
        <p:sp>
          <p:nvSpPr>
            <p:cNvPr id="31" name="Google Shape;1145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46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47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48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49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50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51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52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25;p17"/>
          <p:cNvSpPr txBox="1">
            <a:spLocks/>
          </p:cNvSpPr>
          <p:nvPr/>
        </p:nvSpPr>
        <p:spPr>
          <a:xfrm>
            <a:off x="543139" y="1547719"/>
            <a:ext cx="7778439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lnSpc>
                <a:spcPct val="150000"/>
              </a:lnSpc>
              <a:buClr>
                <a:schemeClr val="accent1"/>
              </a:buClr>
              <a:buSzPts val="2400"/>
            </a:pPr>
            <a:r>
              <a:rPr lang="en-US" sz="2000" b="1" dirty="0" smtClean="0">
                <a:latin typeface="Lora" panose="020B0604020202020204" charset="0"/>
              </a:rPr>
              <a:t>Dataset was collected from GitHub and was split as follows during the experiment:</a:t>
            </a:r>
          </a:p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en-US" sz="2000" b="1" dirty="0" smtClean="0">
                <a:latin typeface="Lora" panose="020B0604020202020204" charset="0"/>
              </a:rPr>
              <a:t>Training </a:t>
            </a:r>
            <a:r>
              <a:rPr lang="en-US" sz="2000" b="1" dirty="0">
                <a:latin typeface="Lora" panose="020B0604020202020204" charset="0"/>
              </a:rPr>
              <a:t>set: 1706 (Malicious: 1305, Benign: 401)</a:t>
            </a:r>
          </a:p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en-US" sz="2000" b="1" dirty="0">
                <a:latin typeface="Lora" panose="020B0604020202020204" charset="0"/>
              </a:rPr>
              <a:t>Validation set: 1002 (Malicious: 783, Benign: 219)</a:t>
            </a:r>
          </a:p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en-US" sz="2000" b="1" dirty="0">
                <a:latin typeface="Lora" panose="020B0604020202020204" charset="0"/>
              </a:rPr>
              <a:t>Testing set: 677 (Malicious: 537, Benign: 140</a:t>
            </a:r>
            <a:r>
              <a:rPr lang="en-US" sz="2000" b="1" dirty="0" smtClean="0">
                <a:latin typeface="Lora" panose="020B0604020202020204" charset="0"/>
              </a:rPr>
              <a:t>)</a:t>
            </a:r>
          </a:p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endParaRPr lang="en-US" sz="2000" b="1" dirty="0" smtClean="0">
              <a:latin typeface="Lora" panose="020B0604020202020204" charset="0"/>
            </a:endParaRPr>
          </a:p>
          <a:p>
            <a:pPr marL="76200">
              <a:lnSpc>
                <a:spcPct val="150000"/>
              </a:lnSpc>
              <a:buClr>
                <a:schemeClr val="accent1"/>
              </a:buClr>
              <a:buSzPts val="2400"/>
            </a:pPr>
            <a:r>
              <a:rPr lang="en-US" b="1" dirty="0" smtClean="0">
                <a:latin typeface="Lora" panose="020B0604020202020204" charset="0"/>
              </a:rPr>
              <a:t>*</a:t>
            </a:r>
            <a:r>
              <a:rPr lang="en-US" sz="1100" b="1" dirty="0" smtClean="0">
                <a:latin typeface="Lora" panose="020B0604020202020204" charset="0"/>
              </a:rPr>
              <a:t>Due to the imbalance in number of samples, benign samples were repeated by a factor of 2 to avoid potential overfitting that may arise from random </a:t>
            </a:r>
            <a:r>
              <a:rPr lang="en-US" sz="1100" b="1" dirty="0" err="1" smtClean="0">
                <a:latin typeface="Lora" panose="020B0604020202020204" charset="0"/>
              </a:rPr>
              <a:t>undersampling</a:t>
            </a:r>
            <a:r>
              <a:rPr lang="en-US" sz="1100" b="1" dirty="0" smtClean="0">
                <a:latin typeface="Lora" panose="020B0604020202020204" charset="0"/>
              </a:rPr>
              <a:t> of the majority class (Malicious)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20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15297" y="1787040"/>
            <a:ext cx="37343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Results</a:t>
            </a:r>
            <a:endParaRPr sz="4000"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5" name="Google Shape;325;p30"/>
          <p:cNvCxnSpPr/>
          <p:nvPr/>
        </p:nvCxnSpPr>
        <p:spPr>
          <a:xfrm>
            <a:off x="4080164" y="2572250"/>
            <a:ext cx="3304208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400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dirty="0"/>
          </a:p>
        </p:txBody>
      </p:sp>
      <p:sp>
        <p:nvSpPr>
          <p:cNvPr id="767" name="Google Shape;767;p4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768" name="Google Shape;768;p47"/>
          <p:cNvGraphicFramePr/>
          <p:nvPr>
            <p:extLst>
              <p:ext uri="{D42A27DB-BD31-4B8C-83A1-F6EECF244321}">
                <p14:modId xmlns:p14="http://schemas.microsoft.com/office/powerpoint/2010/main" val="3419806605"/>
              </p:ext>
            </p:extLst>
          </p:nvPr>
        </p:nvGraphicFramePr>
        <p:xfrm>
          <a:off x="185633" y="1463191"/>
          <a:ext cx="8600855" cy="3364415"/>
        </p:xfrm>
        <a:graphic>
          <a:graphicData uri="http://schemas.openxmlformats.org/drawingml/2006/table">
            <a:tbl>
              <a:tblPr>
                <a:noFill/>
                <a:tableStyleId>{FD83C8C0-4F54-423C-8FE9-BE38F65F2308}</a:tableStyleId>
              </a:tblPr>
              <a:tblGrid>
                <a:gridCol w="95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25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25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25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41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smtClean="0">
                          <a:solidFill>
                            <a:srgbClr val="00206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VGG16</a:t>
                      </a:r>
                      <a:endParaRPr sz="1000" b="1" dirty="0">
                        <a:solidFill>
                          <a:srgbClr val="00206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ResNet50</a:t>
                      </a:r>
                      <a:endParaRPr sz="100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Inception</a:t>
                      </a:r>
                      <a:r>
                        <a:rPr lang="en" sz="1000" baseline="0" dirty="0" smtClean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 V3</a:t>
                      </a:r>
                      <a:endParaRPr sz="100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Our Model</a:t>
                      </a:r>
                      <a:endParaRPr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Our Model (Raw JS)</a:t>
                      </a:r>
                      <a:endParaRPr sz="100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Our Model (Raw JS + No balance) </a:t>
                      </a:r>
                      <a:endParaRPr sz="100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Our Model (Bytecode + No balance)</a:t>
                      </a:r>
                      <a:endParaRPr sz="1000" b="1" dirty="0">
                        <a:solidFill>
                          <a:srgbClr val="7030A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Accuracy</a:t>
                      </a:r>
                      <a:endParaRPr sz="900" b="1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rgbClr val="00206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0.987768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0.976555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0.978593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0.966361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0.802243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0.926145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0.977843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 F1-Score</a:t>
                      </a:r>
                      <a:endParaRPr sz="900" b="1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rgbClr val="00206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0.988701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0.977821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0.979827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0.968177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0.845295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0.955277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0.985889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False Discovery Rate</a:t>
                      </a:r>
                      <a:endParaRPr sz="900" b="1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rgbClr val="00206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0.020522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0.007828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0.009709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0.017613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0.267956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0.080895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0.005693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False Negative Rate</a:t>
                      </a:r>
                      <a:endParaRPr sz="900" b="1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rgbClr val="00206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0.001901</a:t>
                      </a:r>
                    </a:p>
                  </a:txBody>
                  <a:tcPr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0.036122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0.030418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0.045627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0.000000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0.005587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0.022388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False Positive Rate</a:t>
                      </a:r>
                      <a:endParaRPr sz="900" b="1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rgbClr val="00206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0.024176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0.008791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0.010989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0.019780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0.430155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0.335714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0.021277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Matthews Correlation Coefficient</a:t>
                      </a:r>
                      <a:endParaRPr sz="900" b="1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rgbClr val="00206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0.975575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0.953415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0.957274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0.932957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0.645873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0.764741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0.935085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" name="Google Shape;888;p48"/>
          <p:cNvGrpSpPr/>
          <p:nvPr/>
        </p:nvGrpSpPr>
        <p:grpSpPr>
          <a:xfrm>
            <a:off x="932810" y="976942"/>
            <a:ext cx="174537" cy="298185"/>
            <a:chOff x="616425" y="2329600"/>
            <a:chExt cx="361700" cy="388475"/>
          </a:xfrm>
        </p:grpSpPr>
        <p:sp>
          <p:nvSpPr>
            <p:cNvPr id="11" name="Google Shape;889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0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1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2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3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4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5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96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52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24" name="Google Shape;325;p30"/>
          <p:cNvCxnSpPr/>
          <p:nvPr/>
        </p:nvCxnSpPr>
        <p:spPr>
          <a:xfrm>
            <a:off x="2551523" y="1127766"/>
            <a:ext cx="2840082" cy="108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644824"/>
              </p:ext>
            </p:extLst>
          </p:nvPr>
        </p:nvGraphicFramePr>
        <p:xfrm>
          <a:off x="1630327" y="1359528"/>
          <a:ext cx="6089686" cy="3622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Google Shape;888;p48"/>
          <p:cNvGrpSpPr/>
          <p:nvPr/>
        </p:nvGrpSpPr>
        <p:grpSpPr>
          <a:xfrm>
            <a:off x="932810" y="976942"/>
            <a:ext cx="174537" cy="298185"/>
            <a:chOff x="616425" y="2329600"/>
            <a:chExt cx="361700" cy="388475"/>
          </a:xfrm>
        </p:grpSpPr>
        <p:sp>
          <p:nvSpPr>
            <p:cNvPr id="8" name="Google Shape;889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90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1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2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3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4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5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6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9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Accuracy</a:t>
            </a:r>
            <a:endParaRPr lang="en-US"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840131"/>
              </p:ext>
            </p:extLst>
          </p:nvPr>
        </p:nvGraphicFramePr>
        <p:xfrm>
          <a:off x="788041" y="1359529"/>
          <a:ext cx="7416392" cy="3725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0" name="Google Shape;888;p48"/>
          <p:cNvGrpSpPr/>
          <p:nvPr/>
        </p:nvGrpSpPr>
        <p:grpSpPr>
          <a:xfrm>
            <a:off x="932810" y="976942"/>
            <a:ext cx="174537" cy="298185"/>
            <a:chOff x="616425" y="2329600"/>
            <a:chExt cx="361700" cy="388475"/>
          </a:xfrm>
        </p:grpSpPr>
        <p:sp>
          <p:nvSpPr>
            <p:cNvPr id="11" name="Google Shape;889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0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1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2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3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4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5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96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93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81249" y="896112"/>
            <a:ext cx="5875227" cy="4356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Results: Matthews Correlation Coefficient</a:t>
            </a:r>
            <a:endParaRPr lang="en-US"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35021"/>
              </p:ext>
            </p:extLst>
          </p:nvPr>
        </p:nvGraphicFramePr>
        <p:xfrm>
          <a:off x="553673" y="1492819"/>
          <a:ext cx="7499759" cy="3540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Google Shape;888;p48"/>
          <p:cNvGrpSpPr/>
          <p:nvPr/>
        </p:nvGrpSpPr>
        <p:grpSpPr>
          <a:xfrm>
            <a:off x="932810" y="976942"/>
            <a:ext cx="174537" cy="298185"/>
            <a:chOff x="616425" y="2329600"/>
            <a:chExt cx="361700" cy="388475"/>
          </a:xfrm>
        </p:grpSpPr>
        <p:sp>
          <p:nvSpPr>
            <p:cNvPr id="8" name="Google Shape;889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90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1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2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3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4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5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6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1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81250" y="1063892"/>
            <a:ext cx="3828314" cy="435600"/>
          </a:xfrm>
        </p:spPr>
        <p:txBody>
          <a:bodyPr/>
          <a:lstStyle/>
          <a:p>
            <a:r>
              <a:rPr lang="en-US" dirty="0"/>
              <a:t>Results: False Negative Rate</a:t>
            </a:r>
            <a:br>
              <a:rPr lang="en-US" dirty="0"/>
            </a:br>
            <a:r>
              <a:rPr lang="en-US" dirty="0"/>
              <a:t> </a:t>
            </a:r>
            <a:endParaRPr lang="en-US"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360310"/>
              </p:ext>
            </p:extLst>
          </p:nvPr>
        </p:nvGraphicFramePr>
        <p:xfrm>
          <a:off x="552230" y="1409350"/>
          <a:ext cx="7794815" cy="3656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oogle Shape;888;p48"/>
          <p:cNvGrpSpPr/>
          <p:nvPr/>
        </p:nvGrpSpPr>
        <p:grpSpPr>
          <a:xfrm>
            <a:off x="932810" y="976942"/>
            <a:ext cx="174537" cy="298185"/>
            <a:chOff x="616425" y="2329600"/>
            <a:chExt cx="361700" cy="388475"/>
          </a:xfrm>
        </p:grpSpPr>
        <p:sp>
          <p:nvSpPr>
            <p:cNvPr id="9" name="Google Shape;889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0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1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2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3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4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5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6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05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Agenda</a:t>
            </a:r>
            <a:endParaRPr sz="4000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b="1" dirty="0" smtClean="0">
                <a:latin typeface="Lora" panose="020B0604020202020204" charset="0"/>
              </a:rPr>
              <a:t>Motivation</a:t>
            </a:r>
            <a:endParaRPr b="1" dirty="0">
              <a:latin typeface="Lora" panose="020B060402020202020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b="1" dirty="0" smtClean="0">
                <a:latin typeface="Lora" panose="020B0604020202020204" charset="0"/>
              </a:rPr>
              <a:t>Related work</a:t>
            </a:r>
            <a:endParaRPr b="1" dirty="0">
              <a:latin typeface="Lora" panose="020B060402020202020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b="1" dirty="0" smtClean="0">
                <a:latin typeface="Lora" panose="020B0604020202020204" charset="0"/>
              </a:rPr>
              <a:t>Proposed Solution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b="1" dirty="0" smtClean="0">
                <a:latin typeface="Lora" panose="020B0604020202020204" charset="0"/>
              </a:rPr>
              <a:t>Results</a:t>
            </a:r>
          </a:p>
          <a:p>
            <a:pPr lvl="0">
              <a:spcBef>
                <a:spcPts val="0"/>
              </a:spcBef>
              <a:buClr>
                <a:schemeClr val="accent1"/>
              </a:buClr>
            </a:pPr>
            <a:r>
              <a:rPr lang="en-US" b="1" dirty="0" smtClean="0">
                <a:latin typeface="Lora" panose="020B0604020202020204" charset="0"/>
              </a:rPr>
              <a:t>Conclusion &amp; </a:t>
            </a:r>
            <a:r>
              <a:rPr lang="en-US" b="1" dirty="0">
                <a:latin typeface="Lora" panose="020B0604020202020204" charset="0"/>
              </a:rPr>
              <a:t>Future work </a:t>
            </a:r>
            <a:endParaRPr b="1" dirty="0">
              <a:latin typeface="Lora" panose="020B0604020202020204" charset="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0" name="Google Shape;1066;p48"/>
          <p:cNvGrpSpPr/>
          <p:nvPr/>
        </p:nvGrpSpPr>
        <p:grpSpPr>
          <a:xfrm>
            <a:off x="891769" y="1006367"/>
            <a:ext cx="256388" cy="251793"/>
            <a:chOff x="3927500" y="301425"/>
            <a:chExt cx="461550" cy="411625"/>
          </a:xfrm>
        </p:grpSpPr>
        <p:sp>
          <p:nvSpPr>
            <p:cNvPr id="11" name="Google Shape;1067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8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9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70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71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72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73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74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75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76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77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8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79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80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81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82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83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84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85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86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87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88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89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90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91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2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93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81250" y="1055503"/>
            <a:ext cx="3878400" cy="435600"/>
          </a:xfrm>
        </p:spPr>
        <p:txBody>
          <a:bodyPr/>
          <a:lstStyle/>
          <a:p>
            <a:r>
              <a:rPr lang="en-US" dirty="0"/>
              <a:t>Results: False Positive Rate</a:t>
            </a:r>
            <a:br>
              <a:rPr lang="en-US" dirty="0"/>
            </a:br>
            <a:endParaRPr lang="en-US"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633048"/>
              </p:ext>
            </p:extLst>
          </p:nvPr>
        </p:nvGraphicFramePr>
        <p:xfrm>
          <a:off x="276836" y="1400961"/>
          <a:ext cx="8179267" cy="3598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oogle Shape;888;p48"/>
          <p:cNvGrpSpPr/>
          <p:nvPr/>
        </p:nvGrpSpPr>
        <p:grpSpPr>
          <a:xfrm>
            <a:off x="932810" y="976942"/>
            <a:ext cx="174537" cy="298185"/>
            <a:chOff x="616425" y="2329600"/>
            <a:chExt cx="361700" cy="388475"/>
          </a:xfrm>
        </p:grpSpPr>
        <p:sp>
          <p:nvSpPr>
            <p:cNvPr id="9" name="Google Shape;889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0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1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2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3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4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5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6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11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9099" y="1795176"/>
            <a:ext cx="4076067" cy="1554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Conclusion </a:t>
            </a:r>
            <a:r>
              <a:rPr lang="en-US" sz="4000" dirty="0" smtClean="0"/>
              <a:t>&amp; Future </a:t>
            </a:r>
            <a:r>
              <a:rPr lang="en-US" sz="4000" dirty="0"/>
              <a:t>work </a:t>
            </a:r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95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81249" y="896112"/>
            <a:ext cx="4270155" cy="435600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Conclusion &amp; Future work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900649" y="1939604"/>
            <a:ext cx="7778439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en-US" sz="2000" b="1" dirty="0" smtClean="0">
                <a:latin typeface="Lora" panose="020B0604020202020204" charset="0"/>
              </a:rPr>
              <a:t>Our proposed model provided comparable results to the pre-trained models while having a significantly smaller number of </a:t>
            </a:r>
            <a:r>
              <a:rPr lang="en-US" sz="2000" b="1" dirty="0" smtClean="0">
                <a:latin typeface="Lora" panose="020B0604020202020204" charset="0"/>
              </a:rPr>
              <a:t>parameters (24,401 compared </a:t>
            </a:r>
            <a:r>
              <a:rPr lang="en-US" sz="2000" b="1" dirty="0">
                <a:latin typeface="Lora" panose="020B0604020202020204" charset="0"/>
              </a:rPr>
              <a:t>to smallest of the pre-trained (Inception </a:t>
            </a:r>
            <a:r>
              <a:rPr lang="en-US" sz="2000" b="1" dirty="0" smtClean="0">
                <a:latin typeface="Lora" panose="020B0604020202020204" charset="0"/>
              </a:rPr>
              <a:t>V3) which has 23,885,392)</a:t>
            </a:r>
            <a:endParaRPr lang="en-US" sz="2000" b="1" dirty="0" smtClean="0">
              <a:latin typeface="L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81249" y="896112"/>
            <a:ext cx="4270155" cy="435600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Conclusion &amp; Future work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900649" y="1834451"/>
            <a:ext cx="7778439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en-US" sz="2000" b="1" dirty="0">
                <a:latin typeface="Lora" panose="020B0604020202020204" charset="0"/>
              </a:rPr>
              <a:t>Future work would involve testing various methods to normalize data and measure its </a:t>
            </a:r>
            <a:r>
              <a:rPr lang="en-US" sz="2000" b="1" dirty="0" smtClean="0">
                <a:latin typeface="Lora" panose="020B0604020202020204" charset="0"/>
              </a:rPr>
              <a:t>effect</a:t>
            </a:r>
          </a:p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en-US" sz="2000" b="1" dirty="0" smtClean="0">
                <a:latin typeface="Lora" panose="020B0604020202020204" charset="0"/>
              </a:rPr>
              <a:t>Revisiting regularization parameters to lower False Negative Rate</a:t>
            </a:r>
            <a:endParaRPr lang="en-US" sz="2000" b="1" dirty="0">
              <a:latin typeface="L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2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3079100" y="3965051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Questions?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1715717" y="859175"/>
            <a:ext cx="5255302" cy="2841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 you for your attention</a:t>
            </a:r>
            <a:endParaRPr sz="6000" dirty="0"/>
          </a:p>
        </p:txBody>
      </p:sp>
      <p:cxnSp>
        <p:nvCxnSpPr>
          <p:cNvPr id="325" name="Google Shape;325;p30"/>
          <p:cNvCxnSpPr/>
          <p:nvPr/>
        </p:nvCxnSpPr>
        <p:spPr>
          <a:xfrm>
            <a:off x="6303818" y="1428642"/>
            <a:ext cx="2840082" cy="108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 smtClean="0"/>
              <a:t>Appendix</a:t>
            </a:r>
            <a:endParaRPr dirty="0"/>
          </a:p>
        </p:txBody>
      </p:sp>
      <p:sp>
        <p:nvSpPr>
          <p:cNvPr id="452" name="Google Shape;452;p3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proposed model</a:t>
            </a:r>
            <a:endParaRPr lang="en-US"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" name="AutoShape 3" descr="data:image/png;base64,iVBORw0KGgoAAAANSUhEUgAAAnQAAAgRCAIAAADoQug/AAAABmJLR0QA/wD/AP+gvaeTAAAgAElEQVR4nOzdeUAT17448DMhCWFLAFllh4iKoGi1l6BcSm2tlaciuFCXV7Ra1GpkUREXioBYlws8LNTrUvquUEHQoldF+7OWWluwbqjFVhFFFhcW2RMkhPn9cV7n5bEkASYkyPfzl3NmOWdmYr7MyZzzJUiSRAAAAACgD0PdDQAAAADeNBBcAQAAAJpBcAUAAABoBsEVAAAAoBlT3Q1QvwULFqi7CQAA8EbJzs5WdxPUDJ5cUU5OTmVlpbpbMdgqKytzcnLU3YohrLCwsLCwUN2tUDn4nIC+gs8MRsBQHIIgsrKyFi5cqO6GDKoTJ04sWrQI7n6/4Q6PN/7Pc/icgL6CzwwGT64AAAAAzSC4AgAAADSD4AoAAADQDIIrAAAAQDMIrgAAAADNILgCMHjOnz/P4/H+/e9/q7shNFu9ejXxl6VLl8quunTpUmRk5MmTJx0dHfEGy5Ytk91gxowZBgYGWlpa48aNu3Xr1uA2/H/ExMS4uLhwuVxtbW0+n7958+aWlhZqbVxcHPF/ubq6yu4ukUji4+P5fD6bzTY0NHR1dS0rK9PkerHOzs7ExERPT0/ZwjNnzuzZs0cqlVIlubm5VANMTEyUP/4wB8EVgMHzBo9PMDY2zsvLe/DgwdGjR6nCzz//PDk5eevWrQEBAY8fP3ZychoxYkR6evq5c+eobb7//vvs7OzZs2cXFxdPmjRJHW1Hly9fXrduXVlZWW1tbXx8fFJSUp/mllm0aNG//vWvjIwMkUj0xx9/ODk5ycZIDawXIVRSUvL3v/89LCxMJBLJls+ZM4fD4UyfPr2hoQGXzJ07t7Ky8sqVK7NmzVK+bQCRwx5CKCsrS92tGGxZWVlw9wdi/vz58+fPV3creiUSiQQCwcCPo+TnJDg42MrKqkvh7t27nZ2dxWIxVeLk5JSRkcFgMKysrBoaGqjyvLy8uXPnDry1/ebr69vR0UEt4lHv5eXleDE2NvbYsWO97Xv8+HGCIO7evTuE6i0qKvL3909PT3d3d58wYUL3DYRCoUAgkEgksoUbNmwYMWKEwoPDdwsGT64AvIGOHj1aXV2txgY8evRox44dO3fu5HA4suWenp4hISFVVVUbN25UV9u6O3v2rJaWFrWIOz+7PNL15quvvpo0aZKbm9sQqnfChAknT55csmSJtrZ2jxtER0cXFRUlJSX14+AAg+AKwCC5evWqra0tQRBffvklQig1NVVPT09XV/f06dMffvghl8u1trY+fvw43jg5OZnD4ZiZma1evdrS0pLD4Xh6el67dg2vFQqFbDbbwsICL3722Wd6enoEQdTW1iKEQkJCwsPDS0tLCYLg8/kIoQsXLnC53F27dg3aySYnJ5MkOWfOnO6r4uLinJ2djxw5cunSpR73JUkyISFh7Nix2traRkZGfn5+f/75J14l/6IhhKRSaVRUlK2trY6Ozvjx4/FTVF9VVVXp6Og4ODgo3LK9vb2wsNDd3b0ftWhOvd0ZGRl5e3snJSWRb+4PGaoGwRWAQTJt2rRff/2VWly7dm1oaKhYLDYwMMjKyiotLXV0dFy1apVEIkEICYXCoKAgkUi0YcOGsrKyW7dudXR0vP/++xUVFQih5ORk2Qk7U1JSdu7cSS0mJSXNnj3bycmJJMlHjx4hhPD7KZ2dnYN2sufOnRs9erSurm73VTo6Ot988w2DwVi1alVra2v3DaKjoyMjI7dt21ZdXX3lypWKigovL6+XL18iRRcNIbRly5a9e/cmJiY+f/589uzZixcvvnHjRp9aLhKJLl++vGrVKjabTRVGRkYaGRmx2WwHBwc/P7/r16/j8mfPnrW3t9+8edPHxwf/DTR27NiUlJR+xCR11dubiRMnVlVV3blzh64DDjcQXAFQM09PTy6Xa2pqGhgY2NraWl5eTq1iMpn4Ac7FxSU1NbW5uTktLa0fVfj6+jY1Ne3YsYO+VsvT2tr65MkTJyen3jYQCAShoaFlZWVbtmzpskosFickJPj7+y9dupTH47m5uR08eLC2tvbQoUOym/V40dra2lJTU+fNmxcQEGBoaLh9+3YWi9XXKxYfH29paRkXF0eVfPzxx2fOnKmoqGhpaTl+/Hh5ebm3t3dxcTFCCL9AZGpqumvXruLi4pcvX/r5+a1bt+7bb7/tU6VqrLc3o0aNQgjdu3ePrgMONxBcAdAU+JGFegjrYvLkybq6ulQHqSarrq4mSbLHx1ZKXFzc6NGjU1JSrl69KlteXFzc0tIyefJkqmTKlClsNpvqEu9C9qI9ePBAJBJR41V0dHQsLCz6dMVOnTp14sSJixcvGhgYUIU2NjYTJ07U19dns9keHh5paWlisTglJQUhhH+zHDdunKenp7GxMY/H27lzJ4/H6/KngMbWKwe+fbjDAPQDBFcAhgxtbe2amhp1t0KxtrY29FcA6A2Hw0lLSyMIYsWKFWKxmCrHI0D09fVlNzY0NGxublZYL+5k3r59OzUu8+nTp0q+H4QQyszM/OKLL/Lz8+3t7eVs5ubmpqWl9fDhQ4SQpaUlQgj/1I2x2Ww7O7vS0lIlK1VjvfLp6Oigv24l6AcIrgAMDRKJpKGhwdraWt0NUQx/L8tORNAjgUAQFhZWUlISGxtLFRoaGiKEuoRSJU/c1NQUIZSYmCg7IqKgoECZNh84cCA9Pf3y5csjR46Uv2VnZ2dnZyf+00FfX3/UqFH379+X3aCjo4PH4ylTqRrrVai9vR39dStBP0BwBWBoyM/PJ0nSw8MDLzKZzN46kNXOzMyMIIjGxkaFW8bGxo4ZM+b27dtUiaurq76+vuxbSNeuXWtvb3/rrbcUHs3GxobD4RQVFfWptSRJRkRE3Lt3Lzc3t8sTM/bBBx/ILl6/fp0kSYFAgBcXLVp0+/btx48f40WRSPT06VNlRsioq14l4dtnbm5O1wGHGwiuAGiuzs7O+vr6jo6Ou3fvhoSE2NraBgUF4VV8Pv/Vq1e5ubkSiaSmpubp06eyOxobGz979qysrKy5uVkikeTl5Q3mUBxdXV1HR8fKykqFW+LOYdmxnhwOJzw8/NSpU+np6U1NTffu3VuzZo2lpWVwcLAyR1u+fPnx48dTU1ObmpqkUmllZeXz588RQoGBgebm5j1Or3j//v29e/cePnyYxWLJzjW4f/9+vEFVVVVmZmZDQ4NEIikoKFi5cqWtre2aNWvw2rCwMDs7u6CgoPLy8rq6uoiICLFYTL2opYH1KgnfPhqj9XADwRWAQfLll19OmTIFIRQRETF37tzU1NTExESE0Pjx4x8/fnz48OHw8HCE0MyZM0tKSvAubW1tbm5uOjo6Xl5ezs7OP/74I/VD5tq1a318fD766KPRo0fHxsbi7juBQIDH6qxZs8bMzMzFxWXWrFmvXr0a/JP19fUtLi6mfkz97rvv+Hx+aWnplClT1q9fL7ulh4dHWFiYbMnnn38eHx8fExNjYmLi7e1tb2+fn5+vp6eHEFJ40ZKSkkJDQ/fs2TNixAhLS8uQkJD6+nqEUHt7e3V19enTp7s3VeHwlZkzZ27fvt3a2lpXV3fhwoVTp04tLCwcMWIEXmtkZPTzzz9bW1u7u7tbWVn99ttv586do0agamC9CKHCwsJp06aNHDny2rVrd+7csbS0nDp16pUrV2S3uX79upWV1fjx4+U3EvRq8CaD0lQIpj8EfTcI0x8GBwcbGxurtAqF+j39YUlJCZPJlDN73yCTSqVeXl5Hjx6FepVRW1vL4XD2798vWwjTH/YJPLkCoLkUvhOkOcRi8cWLF0tKSvCLMHw+PyYmJiYmRvmp5FVHKpXm5uY2NzcHBgZCvcqIjo52d3cXCoUIIZIknz17dvXqVTwhCVASBFcAAA1evXo1c+ZMZ2fnFStW4JLIyMgFCxYEBgYq82aTSuXn5588eTIvL0/+0FuoF0tISCgqKjp//jyLxUIInT592srKysvLSzaXEVAIgqtSNDkNZ49JGWlRWFg4duxYBoNBEIS5ubns3DGqJpv+08LCokuK0OFg69ataWlpjY2NDg4OOTk56m6OAgcPHqR6w9LT06nyXbt2CYXC3bt3q7FtCKHp06dnZGRQUzFDvXKcPn369evX+fn5RkZGuMTPz4+6ubIja4F8THU3YGggNXX26pKSkuXLl//yyy8TJkyg/eAeHh5//PHHzJkzL168+ODBAzwAcXAEBAQEBATw+fza2toXL14MWr2aIz4+Pj4+Xt2toMGMGTNmzJih7lYAZc2dO3fu3LnqbsWbAJ5cleLr69vY2Dh79mxVVyQWi5V/Br1z586WLVvWrFmjuuQYg6lP5w4AAJoMgqtm6VMaToVJGYcWtacgBQAAukBwVUyNaTg1jaad+88//+zi4sLj8Tgcjpub28WLFxFCK1euxD/WOjk54al/li9frqury+Pxzpw5g3pJ+bl3715dXV0DA4Pq6urw8HArK6sHDx7Qee0AAMPK4I/+0TRIiXGueGD+gQMH8OK2bdsQQj/88ENjY2N1dbWXl5eenl57ezteGxwcrKend//+/ba2tuLi4ilTphgYGJSXl+O1S5YsMTc3p468b98+hFBNTQ1eDAgIwGk4++Rvf/vbhAkT+rSL8mPR8Bxs9fX1eHEwz93JyYnH48lpW3Z2dnR09KtXr+rq6jw8PKhBeAEBAVpaWlVVVdSWixcvPnPmDP73xo0btbW1c3Jy6uvrt27dymAw8MRy+NQ2bNhw4MABf3//P/74Q07VgzDOVRPAmEXQV/CZweDJtf8GIQ2nxtKQc58/f/7nn39uZGRkbGw8Z86curo6nDRmzZo1UqmUqrepqen69euzZs1CSqT8/OKLL9atW3fy5MkxY8aoqNkAgDcevC1MgzcmDWc/aM654zF5eNaFd99919nZ+euvv966dStBEJmZmYGBgXgC24Gn/KTk5OQQBEHfGWiuYXKaANAIgutgGCppOFVBped+7ty5ffv2FRcXNzU1yQZ4giBWr14dFhb2ww8/vPfee//6178yMjLwKirl5/bt26ntcXbMvvLw8AgNDR3YGWi6goKCpKQk3NEHgDLwZ0bdrVA/CK4qN4TScNJOFed+5cqVmzdvhoaGlpeXz5s3z9/f/+uvvx45cuSBAwc2b95MbRYUFLR169YjR47Y2NhwuVw7OztcTqX8DAkJGWBLrK2tFy5cOMCDaL6kpKThcJqARhBcEQTXQTCE0nDSThXnfvPmTZwg5d69exKJZO3atY6Ojqhb16WRkdGiRYsyMzMNDAxWrVpFlfcv5ScAAPQJvNCkEnSl4VRD0wdMdecukUhevnxJZR+ztbVFCF26dKmtra2kpIQa80NZs2bN69evz549Kzv7h5yUnwAAQBt1v66sfkjRUJwDBw7g0Zm6urpz5sxJSUnB02GPGjWqtLT00KFDXC4XIWRnZ/fw4UOSJIODg1kslpWVFZPJ5HK5fn5+paWl1NHq6up8fHw4HI6Dg8P69es3bdqEEOLz+Xi8yq1bt+zs7HR0dKZNm/bixQv5LS8oKJg6dSr1e6GFhYWnp+dPP/2kzFkr87p8YWHhuHHjGAwGPviuXbsG7dy/+uorJyen3j60p06dwgeMiIgwNjY2NDRcsGABHoXs5OREjfwhSXLixImRkZFdzuv169cRERG2trZMJtPU1DQgIKC4uHjPnj04JaqNjY0yidJgKA4APYLPDAaXgP58rpqQhlMhFf0H0LRznzVr1uPHj1VxZAiuAPQIPjMYdAurxBBKw0k7tZ871aV89+5d/JSs3vYAAIYhCK4a6s8//yR6N8i5l4eWiIiIkpKShw8fLl++PDY2Vt3NGRZWr15NfTi75Ae8dOlSZGSkbA7BZcuWyW4wY8YMAwMDLS2tcePG3bp1a3Ab/j9iYmJcXFy4XK62tjafz9+8ebNsjve4uLgu/wGpcdKYRCKJj4/n8/lsNtvQ0NDV1bWsrEyT68V6zFZ55syZPXv2yP6JnJubSzXAxMRE+eMPd+p+dFY/RGu3cGRkJJ5Xwd7ePjs7m67D0k4VXTcacu7btm1jMBg2NjbUfIeqAN3CsvDPAXl5eQ8ePGhra6PKo6KiZs+e3dTUhBednJxGjBiBEDp79qzs7nl5eXPnzqW35X3i7e2dkpJSV1fX1NSUlZXFYrFmzpxJre3+J9q4ceNkd583b97o0aMLCwslEsmzZ8/mzJlz7949Ta6XJMmHDx9OnToVIdR95tSkpCRvb29qxtPOzs7KysorV67MmjWLmmFUDugWxuAS0P+b65AA/wEGaBCCq0gkEggE6j2U8sHVysqqS+Hu3budnZ3FYjFV4uTklJGRwWAwrKysGhoaqHK1B1dfX9+Ojg5qEY/rpd6Mi42NlfOO2/HjxwmCuHv37hCqt6ioyN/fPz093d3dvcdpyYVCoUAgkEgksoUbNmyA4Ko86BYGQEPRmINv8NP5PXr0aMeOHTt37uRwOLLlnp6eISEhVVVVGzduHMz2yHf27Fk8OyaGOz9FIpEy+3711VeTJk1yc3MbQvUqzFYZHR1dVFQEc0EMBARXAFSIJMmEhAScycDIyMjPz4+ax7hPOfjoTed34cIFLpe7a9cu1Z14cnIySZJz5szpviouLs7Z2fnIkSOXLl3qcV85F01+0kPUSz7BvqqqqtLR0VHmVbj29vbCwkJ3d/d+1KI59XZnZGTk7e2dlJREkqSKqnjjQXAFQIWio6MjIyO3bdtWXV195cqViooKLy+vly9fIoSSk5NlpxVMSUnZuXMntZiUlDR79mycg+/Ro0dCoTAoKEgkEm3YsKGsrOzWrVsdHR3vv/8+TobYp0Ohv97o7uzsVN2Jnzt3bvTo0XhUdBc6OjrffPMNg8FYtWoVnuq5CzkXbe3ataGhoWKx2MDAICsrq7S01NHRcdWqVdQr4lu2bNm7d29iYuLz589nz569ePHiGzdu9KnlIpHo8uXLq1atwi8QYJGRkUZGRmw228HBwc/P7/r167j82bNn7e3tN2/e9PHxwX/0jB07NiUlpR8xSV319mbixIlVVVV37tyh64DDDQRXAFRFLBYnJCT4+/svXbqUx+O5ubkdPHiwtrb20KFD/TsgXen8fH19m5qaduzY0b9mKNTa2vrkyRM504AIBILQ0NCysrItW7Z0WaXkResx6aHCfILKiI+Pt7S0jIuLo0o+/vjjM2fOVFRUtLS0HD9+vLy83Nvbu7i4GCGEX+41NTXdtWtXcXHxy5cv/fz81q1b9+233/apUjXW25tRo0YhhO7du0fXAYcbCK4AqEpxcXFLS8vkyZOpkilTprDZ7O4zNfaDJqcyrK6uJkmyx8dWSlxc3OjRo1NSUq5evSpb3teLJpv0cOD5BE+dOnXixImLFy8aGBhQhTY2NhMnTtTX12ez2R4eHmlpaWKxOCUlBSGEf7McN26cp6ensbExj8fbuXMnj8fr699P6qpXDnz7cIcB6AcIrgCoSkNDA0JIX19fttDQ0LC5uZmW42tsKsO2tjb0VwDoDYfDSUtLIwhixYoVYrGYKh/IRaPyCVLjMp8+fark+0EIoczMzC+++CI/P9/e3l7OZm5ublpaWg8fPkR/JSvEv21jbDbbzs6utLRUyUrVWK98eDZQfCtBP0BwBUBVDA0NEUJdogJdOfg0OZUh/l5WOFeXQCAICwsrKSmRHdA5kItG5ROUHRFRUFCgTJsPHDiQnp5++fLlkSNHyt+ys7Ozs7MT/+mgr68/atSo+/fvy27Q0dHB4/GUqVSN9SrU3t6O/rqVoB8guAKgKq6urvr6+rIv1Fy7dq29vf2tt97CiwPJwafJqQzNzMwIgmhsbFS4ZWxs7JgxY27fvk2VKLxocvQvnyBJkhEREffu3cvNze3yxIx98MEHsovXr18nSVIgEODFRYsW3b59+/Hjx3hRJBI9ffpUmREy6qpXSfj2mZub03XA4QaCKwCqwuFwwsPDT506lZ6e3tTUdO/evTVr1lhaWgYHB+MN+pqDj650fnl5eSodiqOrq+vo6FhZWalwS9w5LDvWU+FFk3+03vIJBgYGmpub9zi94v379/fu3Xv48GEWiyU71+D+/fvxBlVVVZmZmQ0NDRKJpKCgYOXKlba2tmvWrMFrw8LC7OzsgoKCysvL6+rqIiIixGIx9aKWBtarJHz7aIzWww0EVwBU6PPPP4+Pj4+JiTExMfH29ra3t6fy0SKE1q5d6+Pj89FHH40ePTo2NhZ3wQkEAjzAZs2aNWZmZi4uLrNmzXr16hVCqK2tzc3NTUdHx8vLy9nZ+ccff6R+1+zroVTN19e3uLiY+jH1u+++4/P5paWlU6ZMWb9+veyWHh4eYWFhsiVyLlpqampiYiJCaPz48Y8fPz58+HB4eDhCaObMmSUlJQihpKSk0NDQPXv2jBgxwtLSMiQkpL6+HiHU3t5eXV19+vTp7k1VOHxl5syZ27dvt7a21tXVXbhw4dSpUwsLC/E8jgghIyOjn3/+2dra2t3d3crK6rfffjt37hw1AlUD60UIFRYWTps2beTIkdeuXbtz546lpeXUqVOvXLkiu83169etrKzGjx8vv5GgV4M1FZTmQjD9Iei7wZ9bWC3p/Po9/WFJSQmTyVQmM+7gkEqlXl5eR48ehXqVUVtby+Fw9u/fL1sI0x/2CTy5AjBkqD2dnxxisfjixYslJSX4RRg+nx8TExMTEyOb5kVdpFJpbm5uc3PzIKeTGrr1RkdHu7u7C4VChBBJks+ePbt69SqegQQoCYIrAIAGr169mjlzprOz84oVK3BJZGTkggULAgMDlXmzSaXy8/NPnjyZl5cnf+gt1IslJCQUFRWdP3+exWIhhE6fPm1lZeXl5XXu3Dm6W/omg+AKwBCwdevWtLS0xsZGBweHnJwcdTenq4MHD1K9Yenp6VT5rl27hELh7t271dg2hND06dMzMjKouZehXjlOnz79+vXr/Px8IyMjXOLn50fdXNmRtUA+probAABQLD4+Pj4+Xt2t6I8ZM2bMmDFD3a0Aypo7d+7cuXPV3Yo3ATy5AgAAADSD4AoAAADQDIIrAAAAQDMIrgAAAADN4IUmhBBScmrvNwk+5RMnTqi7IUMVnhzujb+A8DkBfTUMv057RJD0Za4fogiCUHcTAADgjQKRBYIrAEPDwoULETxEAjBEwG+uAAAAAM0guAIAAAA0g+AKAAAA0AyCKwAAAEAzCK4AAAAAzSC4AgAAADSD4AoAAADQDIIrAAAAQDMIrgAAAADNILgCAAAANIPgCgAAANAMgisAAABAMwiuAAAAAM0guAIAAAA0g+AKAAAA0AyCKwAAAEAzCK4AAAAAzSC4AgAAADSD4AoAAADQDIIrAAAAQDMIrgAAAADNILgCAAAANIPgCgAAANAMgisAAABAMwiuAAAAAM0guAIAAAA0g+AKAAAA0AyCKwAAAEAzCK4AAAAAzSC4AgAAADSD4AoAAADQDIIrAAAAQDMIrgAAAADNCJIk1d0GAEAPMjIyjh492tnZiRefPHmCEHJwcMCLDAbjk08+WbJkidraBwDoHQRXADTU3bt3J0yYIGeDO3fujB8/ftDaAwBQHgRXADTXmDFjHjx40OMqPp9fUlIyyO0BACgJfnMFQHMtW7aMxWJ1L2exWMuXLx/89gAAlARPrgBorsePH/P5/B7/k5aUlPD5/MFvEgBAGfDkCoDmcnR0nDRpEkEQsoUEQUyePBkiKwCaDIIrABrtP//zP7W0tGRLtLS0/vM//1Nd7QEAKAO6hQHQaNXV1ZaWltSAHIQQg8F49uyZubm5GlsFAJAPnlwB0GhmZmbe3t7Uw6uWltY777wDkRUADQfBFQBNt2zZMtkepmXLlqmxMQAAZUC3MACarqmpydTUtL29HSHEYrGqq6sNDQ3V3SgAgDzw5AqApuNyuTNnzmQymUwmc9asWRBZAdB8EFwBGAKWLl0qlUqlUilMJgzAkADdwgAMAW1tbSYmJiRJ1tbW6ujoqLs5AAAFILj2WZcR/QAA8MaDSNFXTHU3YEgKCQkRCATqbsUgWbRo0bA6XzkSExMRQqGhoWqpvaioiCAI+XlyaFFQUJCUlJSVlaXqisCQgD8P6m7F0ANPrn1GEERWVtbChQvV3ZBBMtzOV44FCxYghLKzs9VSe0dHB0KIyVT5H8QnTpxYtGgRfDMADD4P/QNPrgAMDYMQVgEAdIG3hQEAAACaQXAFAAAAaAbBFQAAAKAZBFcAAACAZhBcAVCt8+fP83i8f//73+puiKpcunQpMjLy5MmTjo6OBEEQBNEltcCMGTMMDAy0tLTGjRt369YttTQyJibGxcWFy+Vqa2vz+fzNmze3tLRQa+Pi4oj/y9XVVXZ3iUQSHx/P5/PZbLahoaGrq2tZWZkm14t1dnYmJiZ6enrKFp45c2bPnj1SqVT544B+gOAKgGq92WMYPv/88+Tk5K1btwYEBDx+/NjJyWnEiBHp6ennzp2jtvn++++zs7Nnz55dXFw8adIktbTz8uXL69atKysrq62tjY+PT0pKwgOrlLRo0aJ//etfGRkZIpHojz/+cHJyko2RGlgvQqikpOTvf/97WFiYSCSSLZ8zZw6Hw5k+fXpDQ4PyLQF9RoI+QghlZWWpuxWDZ7idrxzz58+fP3++ulvRK5FIJBAIBn4cPH2EMlvu3r3b2dlZLBZTJU5OThkZGQwGw8rKqqGhgSrPy8ubO3fuwNvWb76+vh0dHdQiHrddXl6OF2NjY48dO9bbvsePHycI4u7du0Oo3qKiIn9///T0dHd39wkTJnTfQCgUCgQCiUSi8FDKfx6ALHhyBeANcfTo0erq6kGr7tGjRzt27Ni5cyeHw5Et9/T0DAkJqaqq2rhx46A1RqGzZ89SCecRQiYmJgihLo90vfnqq68mTZrk5uY2hOqdMGHCyZMnlyxZoq2t3eMG0dHRRUVFMPWS6kBwBUCFrl69amtrSxDEl19+iRvSNOgAACAASURBVBBKTU3V09PT1dU9ffr0hx9+yOVyra2tjx8/jjdOTk7mcDhmZmarV6+2tLTkcDienp7Xrl3Da4VCIZvNtrCwwIufffaZnp4eQRC1tbUIoZCQkPDw8NLSUoIg+Hw+QujChQtcLnfXrl0qOrXk5GSSJOfMmdN9VVxcnLOz85EjRy5dutTjviRJJiQkjB07Vltb28jIyM/P788//8Sr5F8ihJBUKo2KirK1tdXR0Rk/fnz/pmmsqqrS0dFxcHBQuGV7e3thYaG7u3s/atGcerszMjLy9vZOSkoi3+ifLdQIgisAKjRt2rRff/2VWly7dm1oaKhYLDYwMMjKyiotLXV0dFy1apVEIkEICYXCoKAgkUi0YcOGsrKyW7dudXR0vP/++xUVFQih5ORk2UkoU1JSdu7cSS0mJSXNnj3bycmJJMlHjx4hhPAbK52dnSo6tXPnzo0ePVpXV7f7Kh0dnW+++YbBYKxataq1tbX7BtHR0ZGRkdu2bauurr5y5UpFRYWXl9fLly+RokuEENqyZcvevXsTExOfP38+e/bsxYsX37hxo08tF4lEly9fXrVqFZvNpgojIyONjIzYbLaDg4Ofn9/169dx+bNnz9rb22/evOnj44P/4hk7dmxKSko/YpK66u3NxIkTq6qq7ty5Q9cBgSwIrgCogaenJ5fLNTU1DQwMbG1tLS8vp1YxmUz8SOfi4pKamtrc3JyWltaPKnx9fZuamnbs2EFfq/9Xa2vrkydPnJycettAIBCEhoaWlZVt2bKlyyqxWJyQkODv77906VIej+fm5nbw4MHa2tpDhw7JbtbjJWpra0tNTZ03b15AQIChoeH27dtZLFZfr098fLylpWVcXBxV8vHHH585c6aioqKlpeX48ePl5eXe3t7FxcUIIfwCkamp6a5du4qLi1++fOnn57du3bpvv/22T5Wqsd7ejBo1CiF07949ug4IZEFwBUCd8EMM9VjWxeTJk3V1dakuU81RXV1NkmSPj62UuLi40aNHp6SkXL16Vba8uLi4paVl8uTJVMmUKVPYbDbVAd6F7CV68OCBSCSixqvo6OhYWFj06fqcOnXqxIkTFy9eNDAwoAptbGwmTpyor6/PZrM9PDzS0tLEYnFKSgpCCP9mOW7cOE9PT2NjYx6Pt3PnTh6P1+VPAY2tVw58+3CHAaAdBFcANJq2tnZNTY26W9FVW1sb+isA9IbD4aSlpREEsWLFCrFYTJXjESD6+vqyGxsaGjY3NyusF3cyb9++nRoY+vTpUyXfD0IIZWZmfvHFF/n5+fb29nI2c3Nz09LSevjwIULI0tISIYR/2MbYbLadnV1paamSlaqxXvl0dHTQX7cS0A6CKwCaSyKRNDQ0WFtbq7shXeHvZYUTEQgEgrCwsJKSktjYWKrQ0NAQIdQllCp5mqampgihxMRE2TEPBQUFyrT5wIED6enply9fHjlypPwtOzs7Ozs78Z8O+vr6o0aNun//vuwGHR0dPB5PmUrVWK9C7e3t6K9bCWgHwRUAzZWfn0+SpIeHB15kMpm9dSAPMjMzM4IgGhsbFW4ZGxs7ZsyY27dvUyWurq76+vqybyFdu3atvb39rbfeUng0GxsbDodTVFTUp9aSJBkREXHv3r3c3NwuT8zYBx98ILt4/fp1kiQFAgFeXLRo0e3btx8/fowXRSLR06dPlRkho656lYRvn7m5OV0HBLIguAKgWTo7O+vr6zs6Ou7evRsSEmJraxsUFIRX8fn8V69e5ebmSiSSmpqap0+fyu5obGz87NmzsrKy5uZmiUSSl5enuqE4urq6jo6OlZWVCrfEncOyYz05HE54ePipU6fS09Obmpru3bu3Zs0aS0vL4OBgZY62fPny48ePp6amNjU1SaXSysrK58+fI4QCAwPNzc17nF7x/v37e/fuPXz4MIvFkp1rcP/+/XiDqqqqzMzMhoYGiURSUFCwcuVKW1vbNWvW4LVhYWF2dnZBQUHl5eV1dXURERFisZh6UUsD61USvn00RmvwfwzmjBVvBjTMZiwabucrRz9maDpw4AAemaqrqztnzpyUlBT8FsmoUaNKS0sPHTrE5XIRQnZ2dg8fPiRJMjg4mMViWVlZMZlMLpfr5+dXWlpKHa2urs7Hx4fD4Tg4OKxfv37Tpk0IIT6fj2f8uXXrlp2dnY6OzrRp0168eHH+/HkDA4O4uLi+nqaSM/IIhUIWiyUSifDiqVOn8MvDJiYm69at67Lxpk2bZGdo6uzs3Ldv36hRo1gslpGR0bx58x48eIBXKbxEr1+/joiIsLW1ZTKZpqamAQEBxcXFJEnOmzcPIRQVFdW9qb29ELtv3z68QXh4uJOTk56eHpPJtLa2XrVq1bNnz2SPUFFR8dFHHxkZGWlra7/99tt5eXnUKg2slyTJgoKCqVOn4h9uEUIWFhaenp4//fST7Da+vr5WVladnZ09HoECMzT1D1yyPhtuwWa4na8cgzD9YXBwsLGxsUqrUEjJL9OSkhImkyln9r5BJpVKvby8jh49CvUqo7a2lsPh7N+/X+GWEFz7B7qFAdAsQyVdCZ/Pj4mJiYmJUX4qedWRSqW5ubnNzc2BgYFQrzKio6Pd3d2FQiG9DQMUCK5vCPmZrWStXLnSwMCAIIi+vhWi0IMHD9avXz9u3DgDAwMmk8nj8ZydnX19fZV8mXMg5Jy+bCo0jM1mm5mZvfPOO/v27auvr1d1295gkZGRCxYsCAwMVObNJpXKz88/efJkXl6e/KG3UC+WkJBQVFR0/vx5FotFe9vA/1D3o/PQgzSym9Tb2zslJaWurq6pqSkrK4vFYs2cObO3jfFMrbdv31bmyEqe75EjR1gs1t///vcLFy7U19e3tbWVlpZmZmZ6enr+85//7MOZ9IvC03dycuLxeCRJ4teFfvzxx6CgIIIgLC0t8SuaylB1t3BkZCSeMMHe3j47O1t1FcnX127AixcvRkREqK49gF65ubnx8fGyuXrkg27h/oFL1meaGVzlZ7bqgvbgWlBQoKWl9e6773bPYHXhwoUDBw4oU9FAKDx9KrjKys7OZjAYZmZmssnR5NDwlHN0gS9TIAs+D/0D3cJviD5ltiIIgt7a4+LipFLp7t27mUxml1UffPDBunXr6K2uu/4l9po/f35QUFB1dfXBgwdV2z4AwDADwVVVjh07NnnyZA6Ho6enZ29vj2eoIfubaWvs2LEEQTAYjLfeegvHjM2bN/N4PA6H880333SvvUtmK5Ik9+3bN3r0aG1tbR6Ph4dw0KW9vf2HH34YMWLE22+/LX9LdZ2+HHgIaV5eXh9OGAAAFFLzk/MQhJToJk1MTEQI7d69u66u7tWrV//85z+XLFlCkmRUVBSbzT527FhDQ8Pdu3cnTZpkYmLy4sULvNe2bdsQQj/88ENjY2N1dbWXl5eenl57eztJkh0dHfb29ra2trKdn6GhoV3mgcNaW1sNDAyEQiFVsm3bNoIg/vGPf9TX14tEIjwzOF3dwngqVA8PD4WHUtfpk710C5Mk2dTUhBCysbFR2HgSuoXBsASfh/6BS9ZnCoNNe3u7oaGhj48PVdLR0ZGUlCQSifT19QMDA6ny3377DSEUExODF3F0EYvFeBGHwEePHuFFHLBPnDiBF1tbW21tbRsbG7s3YNu2bc7Ozk1NTXhRJBLp6uq+//771Ab0/uaK57F777335B9HXaeP9RZcSZIkCMLQ0FB+4zEIrmAYgs9D/3T9hQwM3N27dxsaGmRnDdXS0tqwYcONGzf6nWkLIbRy5cro6OikpKQFCxYghNLT0/38/PDkNbJwZqvvv/+eymz16NEjkUg0ffp0+k7x/8CTpir8gXMgicbQAE5fvtbWVpIkux+nN5WVlSdOnFBy4yEKD516408TKGkQhtK9kSC40g/3NOLUH7IGkmkL7/jpp5/u27fvt99+e/vtt7/66qucnJwu22RmZiYkJOTn58vm38AziOJ0Iqpgb2/P4XBw57Ac6jp9+XCzx4wZo+T2hYWFixYtUnLjIW2YnCYAKgIvNNEPf7PLJmLEBpJpC8OzuSYmJl65csXGxgZP5UrpLbMVh8NBCL1+/bqP56EsbW3tDz74oLa29pdffum+9tWrVytXrkTqO335Lly4gBD68MMPldweuoXBcIM/D6CvILjSz97e3tjY+Pvvv+9SPpBMW5i1tfXChQtzcnJ27NgREhJClZNyM1u5uroyGIyffvqpX2ejlOjoaG1t7bCwMNmc2Njvv/+Ox+eo6/TlePHiRWJiorW19YoVK5TfCwAAFILgSj9tbe2tW7deuXJFKBRWVVV1dnY2Nzffv39/IJm2KOHh4R0dHfX19e+++y5VKD+zFc4ckpOTc/To0aamprt37x46dIjeU3Z3d8/IyPj999+9vLzOnz/f2NgokUiePHly+PDhTz75BE+xpq7Tp5Ak2dLSgnOA1NTUZGVlTZ06VUtLKzc3V/nfXAEAQCnq7XAYipByMzR9+eWXbm5uHA6Hw+FMnDgxJSWFHFimLYqPj8+RI0dkSxRmtmpubl65cuWIESP09fWnTZsWFRWFELK2tr5z5w5d50uSZHl5+caNG93c3PT19bW0tAwNDSdOnPjJJ5/88ssveAO1nP6ZM2fGjx+vq6vLZrMZDAZCCL8e/Pbbb8fExNTV1Slzahi8LQyGIfg89A9BkiT9EfuNRhBEVlYWnmBvOBhu5ysHflE5Oztb3Q1RrRMnTixatAi+GQAGn4f+gW5hAAAAgGYQXAEAAACaQXAFAAzIpUuXIiMjZfPmLlu2THaDGTNmGBgYaGlpjRs37tatW+pqJ0Kos7MzMTHR09OzS7nCdMjffvvtlClTDAwM7Ozsli9f/uLFC82vt7d9z5w5s2fPHqlU2qdTAH2m5t98hyCkkSnnVGe4na8c8EJTd1FRUbNnz6Ymm3RychoxYgRC6OzZs7Kb5eXlzZ07l+aG9tHDhw+nTp2KEJowYUKXVfLzAWdmZiKE9uzZ09DQcPv2bUdHR3d39+7ZFTWqXvn7JiUleXt719fXK3MoeKGpf+CS9dlwCzbD7XzlGITgKhKJBAKBeg+l/Jfp7t27nZ2dqemgSZJ0cnLKyMhgMBhWVlayWXLVHlyLior8/f3T09Pd3d27Bzn5+YB9fHxGjhyJB3GRJPnll18ihK5evarJ9SrcVygUCgQCZUI1BNf+gW5hADTI0aNHq6urNe1QPXr06NGOHTt27tyJpwCjeHp6hoSEVFVVbdy4UXW199WECRNOnjy5ZMkSbW3t7mvl5wOuqKiwtLSksiDb2NgghJ4+farJ9SrcNzo6uqioKCkpSZmjgX6A4AoAzcje09YKhUI2m21hYYEXP/vsMz09PYIg8GSZISEh4eHhpaWlBEHw+fzk5GQOh2NmZrZ69WpLS0sOh+Pp6UnlOejToRBCFy5c4HK5u3btous0k5OTSZKcM2dO91VxcXHOzs5Hjhy5dOlSXy+R/My+CCGpVBoVFWVra6ujozN+/HhVTM7XJR+wo6Oj7J8p+MdLR0dHTa5X4b5GRkbe3t5JSUkkjLFREfU+OA9FaJh1kw6385VDyW5h+WlrlyxZYm5uTm28b98+hFBNTQ1eDAgIcHJyotYGBwfr6endv3+/ra2tuLgYv59CdRv26VBnz541MDCgEvzJoWQ3oKOjo4uLS5dCJyenJ0+ekCT566+/MhgMe3v7lpYWslu3cL8z+5IkuXHjRm1t7ZycnPr6+q1btzIYjOvXrytsLeVvf/tb9+5ZWd3zAefn57NYrOTk5Kampt9//33s2LEffPCB8jWqpV5l9o2MjERKpJ6EbuH+gSdXAOgkFosTEhL8/f2XLl3K4/Hc3NwOHjxYW1vb7yknmUwmfsJzcXFJTU1tbm5OS0vrx3F8fX2bmpp27NjRv2Z00dra+uTJky65E2QJBILQ0NCysrItW7Z0WaXkJfL09ORyuaampoGBga2treXl5Qihtra21NTUefPmBQQEGBoabt++ncVi9e+C9CY+Pt7S0jIuLo4q8fb2joiIEAqFXC7X1dW1ubn5yJEjNNaoinqV2XfUqFEIod4mOAMDBMEVADr1NW1tn0yePFlXV5fqQVWj6upqkiTxjJW9iYuLGz16dEpKytWrV2XLB5LZ98GDByKRyNXVFa/S0dGxsLCg8YLgfMAXL16UzQe8bdu2Q4cO/fDDDy0tLY8fP/b09BQIBBUVFXRVqop6ldkX376XL1/SeCKAAsEVADoNMG2tQtra2jU1NbQcaiDa2tpwY+Rsw+Fw0tLSCIJYsWKFbLqkgVyi1tZWhND27dup9AxPnz6l3gAaoMzMzC+++CI/P9/e3p4qfP78+Z49ez799NN3331XT0/PwcHh8OHDz549w53wmlmvkvvq6Oigv24loB0EVwDoNPC0tXJIJBK6DjVA+HtZ4UQEAoEgLCyspKQkNjaWKhzIJTI1NUUIJSYmyv64VVBQ0I9T6KK3fMAlJSVSqVS2kMvlGhsbFxcXD7xSFdWr5L7t7e3or1sJaMdUdwMAeKMoTFvLZDJxD2c/5OfnkyTp4eEx8EMNkJmZGUEQjY2NCreMjY09e/bs7du3bW1tcclAMvva2NhwOJyioqJ+t7w7kiS3bNlSX1+fm5uLcw/LwiH/+fPnVElzc/OrV6/w4BbNrFfJffHtMzc3H8BJgF7BkysAdFKYtpbP57969So3N1cikdTU1HQZtmhsbPzs2bOysrLm5mYcODs7O+vr6zs6Ou7evRsSEmJraxsUFNSPQ+Xl5dE4FEdXV9fR0bGyslKZC5KWliY7mnMgmX05HM7y5cuPHz+empra1NQklUorKytxFAkMDDQ3N+/H9Iry8wE7ODj4+PgcPnz4ypUrYrG4oqICt/OTTz7Bu2tgvQr3xfDtc3Nz62vLgVLU8Yry0IaG2dCU4Xa+cig5FEdO2lqSJOvq6nx8fDgcjoODw/r16zdt2oQQ4vP5eIDNrVu37OzsdHR0pk2b9uLFi+DgYBaLZWVlxWQyuVyun59faWlp/w51/vx5AwODuLg4he1XcuiFUChksVgikQgvnjp1Cr88bGJism7dui4bb9q0SXYozkAy+75+/ToiIsLW1pbJZJqamgYEBBQXF5MkOW/ePIRQVFRUj60tKCiYOnWqpaUl/t6zsLDw9PT86aefSCXSIdfW1oaEhPD5fG1tbX19/alTp3733XfUkTWzXvn7Yr6+vlZWVtQsTr2BoTj9A5esz4ZbsBlu5yvH4M8tHBwcbGxsPJg1kkp/mZaUlDCZzGPHjg1Ck5QhlUq9vLyOHj0K9SqjtraWw+Hs379f4ZYQXPsHuoUB0Ggam72Ez+fHxMTExMR0SeSiFlKpNDc3t7m5OTAwEOpVRnR0tLu7u1AopLdhgALBFQDQT5GRkQsWLAgMDFTmzSaVys/PP3nyZF5envyht1AvlpCQUFRUdP78eRaLRXvbAAbBFQANtXXr1rS0tMbGRgcHh5ycHHU3p2e7du0SCoW7d+9WbzOmT5+ekZFBzbQM9cpx+vTp169f5+fnGxkZ0d4wQIGhOABoqPj4+Pj4eHW3QrEZM2bMmDFD3a0Aypo7d+7cuXPV3Yo3Hzy5AgAAADSD4AoAAADQDIIrAAAAQDMIrgAAAADNCBLS0PcRQRAeHh6aMHn64MjJyRlW5ytHYWEhQoia2vdNVVlZWVhYOH/+fHU3BGgE/HmASNFXEFz7bMGCBepuAhiObt++jRCaOHGiuhsChqPs7Gx1N2GIgeAKwNCwcOFChNCJEyfU3RAAgGLwmysAAABAMwiuAAAAAM0guAIAAAA0g+AKAAAA0AyCKwAAAEAzCK4AAAAAzSC4AgAAADSD4AoAAADQDIIrAAAAQDMIrgAAAADNILgCAAAANIPgCgAAANAMgisAAABAMwiuAAAAAM0guAIAAAA0g+AKAAAA0AyCKwAAAEAzCK4AAAAAzSC4AgAAADSD4AoAAADQDIIrAAAAQDMIrgAAAADNILgCAAAANIPgCgAAANAMgisAAABAMwiuAAAAAM0guAIAAAA0g+AKAAAA0AyCKwAAAEAzCK4AAAAAzSC4AgAAADSD4AoAAADQjKnuBgAAeiYSiV6/fk0ttre3I4Tq6+upEm1tbV1dXTW0DACgCEGSpLrbAADoQWpq6meffSZng5SUlLVr1w5aewAAyoPgCoCGqqmpsbS0lEqlPa7V0tJ6/vy5qanpILcKAKAM+M0VAA1lamo6ffp0LS2t7qu0tLTee+89iKwAaCwIrgBorqVLl/bYt0SS5NKlSwe/PQAAJUG3MACaq7m52dTUVPa1JozNZtfU1HC5XLW0CgCgEDy5AqC5DAwMZs+ezWKxZAuZTObcuXMhsgKgySC4AqDRlixZ0tHRIVsilUqXLFmirvYAAJQB3cIAaLT29nYTE5Pm5maqRF9fv7a2VltbW42tAgDIB0+uAGg0Npu9YMECNpuNF1ks1qJFiyCyAqDhILgCoOkWL16Mp2dCCEkkksWLF6u3PQAAhaBbGABN19nZaWFhUVNTgxAyMTF58eJFj4NfAQCaA55cAdB0DAZj8eLFbDabxWItWbIEIisAmg+CKwBDwEcffdTe3g59wgAMFWrOilNZWfnrr7+qtw0AaD6SJEeMGIEQevLkSVlZmbqbA4Cm8/T0tLa2VmcLSLXKyspS58kDAAB4E2VlZak3umlEPlcSXqoaUgiCyMrKWrhwobobMrzcv38fIeTi4qL8LidOnFi0aNFw+P8Fn0kgiyAIdTdB3d3CAAAl9SmsAgDUC15oAgAAAGgGwRUAAACgGQRXAAAAgGYQXAEAAACaQXAFAAAAaAbBFQDwf5w/f57H4/373/9Wd0NU5dKlS5GRkSdPnnR0dCQIgiCIZcuWyW4wY8YMAwMDLS2tcePG3bp1S13tRAh1dnYmJiZ6enp2KY+JiXFxceFyudra2nw+f/PmzS0tLbIbfPvtt1OmTDEwMLCzs1u+fPmLFy80v97e9j1z5syePXukUmmfTkH91DvMFk8iod42gL5CGjBAGyijf/+/zp49y+Vyz5w5o4omqYjyn8moqKjZs2c3NTXhRScnJzz11dmzZ2U3y8vLmzt3Lv0N7YuHDx9OnToVITRhwoQuq7y9vVNSUurq6pqamrKyslgs1syZM6m1mZmZCKE9e/Y0NDTcvn3b0dHR3d1dIpFocr3y901KSvL29q6vr1fyFDThOwqCK+gzTfjgAmVo+P8vkUgkEAhoOZSSn8ndu3c7OzuLxWKqxMnJKSMjg8FgWFlZNTQ0UOVqD65FRUX+/v7p6enu7u7dg5yvr29HRwe1iGfPKC8vx4s+Pj4jR47s7OzEi19++SVC6OrVq5pcr8J9hUKhQCBQMlRrwncUdAsDANTj6NGj1dXVg1bdo0ePduzYsXPnTg6HI1vu6ekZEhJSVVW1cePGQWuMQhMmTDh58uSSJUu0tbW7rz179qxsciQTExOEkEgkwosVFRWWlpbULEU2NjYIoadPn2pyvQr3jY6OLioqSkpKUuZomgCCKwDgf129etXW1pYgCPzokJqaqqenp6ure/r06Q8//JDL5VpbWx8/fhxvnJyczOFwzMzMVq9ebWlpyeFwPD09r127htcKhUI2m21hYYEXP/vsMz09PYIgamtrEUIhISHh4eGlpaUEQfD5fITQhQsXuFzurl27VHRqycnJJEnOmTOn+6q4uDhnZ+cjR45cunSpx31JkkxISBg7dqy2traRkZGfn9+ff/6JV8m/RAghqVQaFRVla2uro6Mzfvx4VUyoXlVVpaOj4+DggBcdHR1l/2rBP146Ojpqcr0K9zUyMvL29k5KSiKHynSe6n1w1vBuK9AjpAFdLkAZ/fv/VVFRgRA6cOAAXty2bRtC6IcffmhsbKyurvby8tLT02tvb8drg4OD9fT07t+/39bWVlxcjF9IofoJlyxZYm5uTh153759CKGamhq8GBAQ4OTkRK09e/asgYFBTExMP85Umc+ko6Oji4tLl0InJ6cnT56QJPnrr78yGAx7e/uWlhayW7dwVFQUm80+duxYQ0PD3bt3J02ahLPW47XyL9HGjRu1tbVzcnLq6+u3bt3KYDCuX7+u/Kn97W9/6949K6u1tdXAwEAoFFIl+fn5LBYrOTm5qanp999/Hzt27AcffKB8jWqpV5l9IyMjEUK3b99WeDRN+I6CJ1cAgGKenp5cLtfU1DQwMLC1tbW8vJxaxWQy8SOdi4tLampqc3NzWlpaP6rw9fVtamrasWMHfa3+X62trU+ePHFycuptA4FAEBoaWlZWtmXLli6rxGJxQkKCv7//0qVLeTyem5vbwYMHa2trDx06JLtZj5eora0tNTV13rx5AQEBhoaG27dvZ7FY/bs+vYmPj7e0tIyLi6NKvL29IyIihEIhl8t1dXVtbm4+cuQIjTWqol5l9h01ahRC6N69e3SdgkpBcAUA9AGbzUYISSSSHtdOnjxZV1eX6jLVHNXV1SRJ6urqytkmLi5u9OjRKSkpV69elS0vLi5uaWmZPHkyVTJlyhQ2m011gHche4kePHggEolcXV3xKh0dHQsLCxqvz6lTp06cOHHx4kUDAwOqcNu2bYcOHfrhhx9aWloeP37s6ekpEAhwh4TG1qvMvvj2vXz5ksYTUR0IrgAAOmlra9fU1Ki7FV21tbUhhHp8SYfC4XDS0tIIglixYoVYLKbKGxoaEEL6+vqyGxsaGjY3Nyust7W1FSG0fft24i9Pnz6l3gAaoMzMzC+++CI/P9/e3p4qfP78+Z49ez799NN3331XT0/PwcHh8OHDz549w33ymlmvkvvq6Oigv26l5oPgCgCgjUQiaWhosLa2VndDusLfywonIhAIBGFhYSUlJbGxsVShoaEhQqhLKFXyNE1NTRFCiYmJsr/GFRQU9OMUujhw4EB6evrly5dHjhwpW15SUiKVSmULuV4H9QAAIABJREFUuVyusbFxcXHxwCtVUb1K7tve3o7+upWaD/K5AgBok5+fT5Kkh4cHXmQymb11IA8yMzMzgiAaGxsVbhkbG3v27Nnbt2/b2triEldXV319/Rs3blDbXLt2rb29/a233lJ4NBsbGw6HU1RU1O+Wd0eS5JYtW+rr63Nzc5nMrt/hOOQ/f/6cKmlubn716hUe3KKZ9Sq5L7595ubmAziJwQNPrgCAAens7Kyvr+/o6Lh7925ISIitrW1QUBBexefzX716lZubK5FIampqugx5NDY2fvbsWVlZWXNzs0QiycvLU91QHF1dXUdHx8rKSoVb4s5h2dGcHA4nPDz81KlT6enpTU1N9+7dW7NmjaWlZXBwsDJHW758+fHjx1NTU5uamqRSaWVlJY4igYGB5ubm/Zhe8f79+3v37j18+DCLxSJk7N+/HyHk4ODg4+Nz+PDhK1euiMXiiooK3M5PPvkE766B9SrcF8O3z83Nra8tVw91vKL8v2AozlCENOA1d6CMfvz/OnDgAB6ZqqurO2fOnJSUFPwWyahRo0pLSw8dOsTlchFCdnZ2Dx8+JEkyODiYxWJZWVkxmUwul+vn51daWkodra6uzsfHh8PhODg4rF+/ftOmTQghPp+Px+rcunXLzs5OR0dn2rRpL168OH/+vIGBQVxcXD/OVJnPpFAoZLFYIpEIL546dQq/PGxiYrJu3bouG2/atEl2KE5nZ+e+fftGjRrFYrGMjIzmzZv34MEDvErhJXr9+nVERIStrS2TyTQ1NQ0ICCguLiZJct68eQihqKioHltbUFAwdepUS0tL/EVtYWHh6en5008/kSTZ2+uy+/btw/vW1taGhITw+XxtbW19ff2pU6d+99131JE1s175+2K+vr5WVlbULE5yaMJ3FARX0Gea8MEFyhiE/1/BwcHGxsYqrUIZynwmS0pKmEzmsWPHBqdJCkmlUi8vr6NHj0K9yqitreVwOPv371dmY034joJuYQDAgAyVdCV8Pj8mJiYmJqZLIhe1kEqlubm5zc3NgYGBUK8yoqOj3d3dhUIhvQ1THQiu6rR//378nsXBgwdxCY3ZvhQmh6KsXLnSwMCAIAi6XruQTebV25wACQkJBEEwGIwxY8ZcuXJl4BURBIH7J5csWfLHH38MoPn/Q113p8tJEQTBZrPNzMzeeeedffv21dfXD7z2YSsyMnLBggWBgYHKvNmkUvn5+SdPnszLy5M/9BbqxRISEoqKis6fP89isWhvm6qo98EZuoVLSkoQQl999RVepDHbl/zkUF3gqVCVmVeMVLrLBf+gZWFhQc0DR+no6LCzs0MITZ8+XZkaFVbE4/FIkmxpaTlz5oytra2+vv6ff/458COr8e5QJ4VfF/rxxx+DgoIIgrC0tFR+8jxV//+KjIzEEybY29tnZ2erriKFlPxMYhcvXoyIiFBpewCNcnNz4+PjZbPxKNSnz4OKQHBVsy5f3zSSnxyqCxUFVzxW4cSJE11WZWVl4TzM9AZX7LvvvkMIffbZZwM/shrvTpeTwrKzsxkMhpmZmWxyNDmGz/8vTfgyBZpDEz4P0C385iBJMjs7m5rvVH5yqC6oTE/0Wrt2LULoq6++6lKekJAQHh6uihoRQm+//TZC6Pfff1fR8ftnIHeHMn/+/KCgoOrqaqqnGgCgmYZAcE1KStLT02MwGG+99Za5uTmLxdLT05s0aZKXlxceoG1oaLh582Zq+59//tnFxYXH43E4HDc3t4sXLyKEvvnmG319fYIgjIyMcnNzb9y4YWdnp6WltXjxYoUNkJ9XC8lNR6Vwraw+ZftCCEml0vj4+NGjR+vo6JiYmDg4OMTHx+NnoO66JIciSXLfvn2jR4/W1tbm8Xh4jATt3n333bFjx/74448PHjygCn/55ReRSDRjxowuG9N14zo6OpDMRHdD8e7IgYeQ5uXlKdwSAKBOanxqJpXutvr8888RQteuXWttba2trZ05cyZC6Ny5czU1Na2trfj9saKiIrxxdnZ2dHT0q1ev6urqPDw8RowYgcvv37+vq6v78ccf48XIyMgjR44o2U75ebXkp6OSv7ZLx2Ofsn3t2rVLS0vr9OnTIpHo5s2b5ubm77zzTo/t754catu2bQRB/OMf/6ivrxeJRCkpKUgF3cJPnjz5r//6L4RQSEgIVT5v3ry0tDQ8mZxst3C/b1yXHtRjx44hhDZt2oQXh+Ld6X5SlKamJoSQjY1Nj4fqArqFwfCkCZ+HoRRcm5ub8eJ///d/I4Tu3buHF3/77TeEUGZmZvcd4+Pj0V8JMUiS/Oc//4kQSk9P//bbb8PCwpRvZ3BwsOw33fXr1xFCO3fuJElSJBLp6+sHBgZSa3F7cFpK+WtJ5b6+xWIxXsQh8NGjR3hxypQpb7/9NnXkTz/9lMFgvH79unv7t23b5uzs3NTUhBdFIpGuru77779PbaCi31yfPHnS0NCgp6dnZGSEB++XlpZaW1u/fv26e3CV1acbJ/tCU05Ojrm5uZmZWWVlJTk0706Xk+qOIAhDQ8MeV3UBwRUMT5rweRiScwvjFxRx7x9CCL+c3eMUpngVNQ7v008//X//7/+tXr36vffey8nJ6XcDZPNqyU9H1ddkVfJ1yfbV1tbG4XCotVKplMViyf6Sh+HkUN9//z2VHOrRo0cikWj69On9aENf8Xi8xYsXHz58ODMzc/ny5YmJiWvXrmWz2XgO7t709cY1NjYSBKGlpWVhYTFr1qzPP//cysoKDc27I19raytJkngOICUtWLBA+Y2HrsTExOzsbHW3AoD/MQR+c+2rc+fOvfPOO6amptra2rK/xWK7du1qaWmprq4eYC1UXi356agGkqxKoVmzZt28efP06dNisfjGjRu5ubn/8R//0eXru8fkUHiKTpyvYxDg15oOHjzY0NCQnZ29evXqHjcbyI3DD3kdHR2VlZVff/01HueDhubdke/hw4cIoTFjxgy8hQAA1RmST65ylJeXz5s3z9/f/+uvvx45cuSBAwdkv6YlEsmGDRvwq6pxcXG4t7kfZPNqyU9HNZBkVQpFR0ffvHkzKCiopaXF0tJy4cKFXSY9P3DgwMWLFy9fvtwlfuAnqtevXw+8Dcpwd3f38PAoLCwMDg5esGCBkZFR921UdOOG4t2R78KFCwihDz/8UPldhsPzHEEQoaGhvb0vBoYbFQ1/6JM3Lbjeu3dPIpGsXbvW0dERdbvE69evX7Vqlb+/f1VVVWxs7IwZMwQCQT9qkc2rJT8d1UCSVSlUXFxcWlpaU1PTPf0TKTc5lKurK4PB+Omnn9asWTPwZihj7dq1hYWFOTk5+FfM7lR044bi3ZHjxYsXiYmJ1tbWK1asGHgLAQCq86Z1C+MUjJcuXWprayspKZH98SwlJcXKysrf3x8hFB8f7+LismTJEvzupTJ6y6slPx3VQJJVKbRu3TpbW9seJzWUnxwKp+bIyck5evRoU1PT3bt3qfGXKrJw4UITE5N58+bh2Nmdim7cULw7FJIkW1pacA6QmpqarKysqVOnamlp5ebm9uk3VwCAGqjxZSpSubcZk5KS8HSU9vb2P//88xdffMHj8RBC5ubmGRkZmZmZOHeukZHR8ePHSZKMiIgwNjY2NDRcsGABHpLo5OTk7u5OEISxsfGvv/5KkmRoaCiDwUAI8Xi8GzduKGyn/LxactJRyV/7j3/8AzdeT0/P39+/r9m+Ll++PGLECOpWslissWPHnjx5klQiOVRzc/PKlStHjBihr68/bdq0qKgohJC1tfWdO3cUXg2k6E28HpN5bd68GV98kiS3b9+Oz5TBYLi4uPz888/9u3G//PKLs7MzPjVLS8sFCxZ0b8yQuztnzpwZP368rq4um83GJ4tfD3777bdjYmLq6uoU3iAKvC0MhidN+DwMgeCqCTQkr1YXKSkpsuNHX79+HRoaqq2tTWWsVBFN+OBqPnXdHVlD5f/XwMFnEsjShM/Dm/abq+poWl6tFy9eCIVC2Tw2bDbb1tZWIpFIJBIdHR01tg3A3QFgmHvTfnPthz///JPo3SBnPVSejo4Oi8U6evToy5cvJRLJs2fPjhw5EhUVFRgYCD/IqR3cnaHr0qVLkZGRson/li1bJrvBjBkzDAwMtLS0xo0bd+vWLXW1k9LW1jZmzJjt27dTJcqnmxzkI3/77bd4ejs7O7vly5e/ePECl585c2bPnj2a9gAzUOp9cB4S3Vaak1eriytXrrz33ntcLldLS4vH43l6eqakpEgkElXXizSgy0XzqevuyBoS/79oQddnMioqavbs2dRsWU5OTviH87Nnz8pulpeXN3fu3IFXR4uwsDCE0LZt26iSPqWbHLQjZ2ZmIoT27NnT0NBw+/ZtR0dHd3d36n9EUlKSt7d3fX19P9rZnSZ8R0FwBX2mCR9coIxB+P8lEokEAoHaD0XLZ3L37t3Ozs7UfJYkSTo5OWVkZDAYDCsrK9k0f5oTXH/55RecA0M2BPYp3eSgHdnHx2fkyJH47XeSJPFLi1evXqU2EAqFAoGAlj9ANeE7CrqFAQD9d/To0YHPd0b7ofrh0aNHO3bs2Llzp+yklQghT0/PkJCQqqqqjRs3qqttvRGLxZs2bUpKSupS3r+Ehqo+ckVFhaWlJTWE3cbGBiH09OlTaoPo6OiioqLulQ5REFwBGO7I3vPuCYVCNpuNxyAhhD777DM9PT2CIGpraxFCISEh4eHhpaWlBEHw+Xz5yRn7dCiE0IULF7hcbpdprVQnOTmZJMk5c+Z0XxUXF+fs7HzkyJH/z96dxzV17vkDf04gEIgJiyzigmxuVNDbyr3ClKHUjhuj1AXFajt1GalaEbdSFpeyKdUrDNZcFbnMHbUKiIXWinZEM15eWq+dyhXx1qKoiBsgSAIEgXh+f5xXz+SHmAQ4yQnwef9lznny5Jtzjvlyluf5njt3rsv3atmA+pQm3Lp1q6urq5WVla+vL3OxQU9xcXFr1qzROY+p/gUNDdqzh4eH5h9PzA1XzYHvdnZ2QUFB6enpzKlnn8fviTMuC/dFxAQuuYA+9Pz/pb3u3uLFi52dndnGu3btIoTU1tYyL+fNm+fp6cmu1V6csVtdnTp1SiKRsBWKtOv9Menh4eHt7d1pIVPZiabpS5cuCQQCNze3pqYm+pXLwto3oPbShJs2bbK0tDxx4kRDQ0NsbKxAILh69ao+AZeUlMyePZumaWaSc82Lt5q6LGjIS89yuVwoFGZkZCgUihs3bowbN27atGmd2sTExBC9y3NpYQq/UThzBRjQVCrVnj175s6du2TJEhsbGx8fn/3799fV1fV40i5zc3PmHM7b21smkymVyuzs7B70ExISolAotmzZ0rMwuqW5ufnu3bvMzCdd8vf3X79+/b179z7//PNOq/TcgAEBAVKp1NHRMTw8vLm5uaqqihDS2toqk8nmzJkzb948W1vb+Ph4oVCoz+ZSqVRRUVEymUxny5SUFBcXl6SkJJ0tDd1zUFBQdHR0ZGSkVCodP368Uqk8dOhQpzajRo0ihLxulpW+BckVYEDjtu5eJ5rFGU0ZUzmYmXLrdZKSksaMGbNv376SkhLN5d3dgJqlCW/dutXS0jJ+/HhmlZWV1ZAhQ/TZXLGxsStXrmTqKmrBFDQ8e/asngUNDdpzXFzcwYMHi4uLm5qaKisrAwIC/P39mRrJLGYXPH36VM8+TRmSK8CAZtC6e0SjOKMpa21tJYRYWlpqaSMSibKzsymKWrZsmUqlYpf3ZgM2NzcTQuLj49mB9ffv39f5fFBJSUlZWdmKFSu0N+tBQUPD9fz48ePU1NSVK1e+++67YrHY3d09MzPz0aNHzK0BFjO/CrM7+jokV4ABzaB19zSLM5oy5jdd5yQG/v7+GzZsqKioSExMZBf2ZgMyTwylpaVp3qu7fPmy9ndlZWUVFxcLBAImHzOdJCcnUxTFlnjau3fvkSNHzp8/P3ToUJ1hGKHniooKtVqt+RapVGpvb19eXq7ZrK2tjfy2O/o6JFeAAU1n3T1zc3PmGmYPaBZn7GVXBuXk5ERRVGNjo86WiYmJY8eOvXbtGrukN4ULR4wYIRKJNKfJ1Ed2drZmMtZ87GjSpEk0TUdHR5eVlRUUFHSrVLBBe2b+1Hj8+DG7RKlU1tfXMwNyWMwuYApm9HVIrgADms66e15eXvX19QUFBe3t7bW1tZoDEwkh9vb2jx49unfvnlKpZBLn64ozdreroqIiow3Fsba29vDwqK6u1tmSuTisOdazN4ULRSLR0qVLjx07JpPJFAqFWq2urq5mMlB4eLizs3MPplfUWdCQl57d3d2Dg4MzMzMvXryoUqkePHjAbJ/ly5drNmN2gY+PT3djM0FIrgAD3bZt21JSUhISEhwcHIKCgtzc3ORyuVgsZtauXr06ODh40aJFY8aMSUxMZC7ZsY+irFq1ysnJydvbe+bMmfX19YSQ1tZWHx8fKyurwMDA0aNHX7hwgb2X2d2ujCkkJKS8vJy9mfrNN994eXnduXPHz89v7dq1mi0nT57MzAvI0rIBZTJZWloaIcTX17eysjIzM3Pjxo2EkOnTp1dUVBBC0tPT169fn5qaOnjwYBcXl6ioqIaGBkJIW1tbTU1NYWFhd78IrWuQKC89UxSVl5cXHh6+fPlyOzs7b2/vqqqq/Pz8wMBAzWZXr14dNmyYr69vd2MzRYYb5aMPjHPti4gJjCEDfRj//xdfxRl7f0xWVFSYm5sfPnyYq5B6Sa1WBwYGZmVlDZye6+rqRCLR7t27ex+JKfxG4cwVALjUR2ubeHl5JSQkJCQk9KyADLfUanVBQYFSqeS8Kpcp97x9+/aJEydGRkZyGxhfkFwBAAghJCYmJiwsLDw8XJ8nmwxKLpfn5+cXFRVpH3rbn3res2dPaWnp6dOnhUIht4HxBckVALgRGxubnZ3d2Njo7u5+4sQJvsPpieTk5MjIyB07dvAbxpQpU44ePcrOw9zvey4sLHzx4oVcLrezs+M8ML6Y8x0AAPQTKSkpKSkpfEfRW1OnTmVKrYHRhIaGhoaG8h0Fx3DmCgAAwDEkVwAAAI4huQIAAHAMyRUAAIBjSK4AAABc43cOC2YGGQAAAA7xPkMTReuaLtKgqqurL126xGMAAH0FM0Xt+vXr+Q4EoA8ICAjgt9Yhz8kVAPS0YMECQkhubi7fgQCAbrjnCgAAwDEkVwAAAI4huQIAAHAMyRUAAIBjSK4AAAAcQ3IFAADgGJIrAAAAx5BcAQAAOIbkCgAAwDEkVwAAAI4huQIAAHAMyRUAAIBjSK4AAAAcQ3IFAADgGJIrAAAAx5BcAQAAOIbkCgAAwDEkVwAAAI4huQIAAHAMyRUAAIBjSK4AAAAcQ3IFAADgGJIrAAAAx5BcAQAAOIbkCgAAwDEkVwAAAI4huQIAAHAMyRUAAIBjSK4AAAAcQ3IFAADgGJIrAAAAx5BcAQAAOGbOdwAA0LUrV678/e9/Z19WVlYSQg4ePMgumTBhwh/+8AceIgMAXSiapvmOAQC6cOrUqVmzZpmZmQkEAkII81+VoihCyMuXL9Vq9Xffffev//qvPEcJAF1BcgUwUe3t7Q4ODgqFosu1Uqm0trbWwsLCyFEBgD5wzxXARAmFwkWLFnWZPrWsAgBTgOQKYLoWLVrU1tb26vL29vYPPvjA+PEAgJ5wWRjAdL18+XLo0KFPnz7ttNzR0fHJkyfMvVgAMEH4zwlgugQCwYcfftjp8q+FhcXHH3+MzApgyvD/E8CkvXpluK2tbdGiRXzFAwD6wGVhAFM3atSo27dvsy89PDzu3LnDYzwAoBPOXAFM3ZIlS4RCIfNvCwuLf/u3f+M3HgDQCWeuAKbu9u3bo0aNYl/eunVr9OjRPMYDADrhzBXA1Hl5eU2YMIGiKIqiJkyYgMwKYPqQXAH6gI8++sjMzMzMzOyjjz7iOxYA0A2XhQH6gEePHo0YMYKm6QcPHgwbNozvcABAh14l17CwMA5DAQAt5HI5IeSdd97hOQ6AASMvL6/H7+3VZeETJ05UV1f3pgfof6qrq0+cOMF3FP2Qq6vryJEj+Y6ie3788ccff/yR7ygMDsd8/9P7fdqrM1eKonJychYsWNCbCKCfyc3NXbhwIW43cK6+vp4QYm9vz3cg3cBc3OrNn/99Ao75/qf3+xTF0gH6hr6VVgEGODwtDAAAwDEkVwAAAI4huQIAAHAMyRUAAIBjSK4AYFpOnz5tY2Pz3Xff8R2IoZw7dy4mJiY/P9/Dw4OZ1fLDDz/UbDB16lSJRGJmZvbGG2/8/PPPfMXJam1tHTt2bHx8PLskISHB29tbKpVaWlp6eXl99tlnTU1NptDz119/7efnJ5FIRo4cuXTp0idPnjDLv/3229TUVLVa3YMgewbJFQBMS/8e07Jt27aMjIzY2Nh58+ZVVlZ6enoOHjz4yJEj33//Pdvmhx9+yMvLmzVrVnl5+ZtvvsljtIy4uLhbt25pLjl//vynn3567969urq6lJSU9PT0ns0pxG3POTk5ixcvDgsLq66uLiwsvHjx4owZMzo6Ogghs2fPFolEU6ZMef78eQ/i7AEkVwAwLSEhIY2NjbNmzTL0B6lUqoCAAEN/iqadO3ceP348NzdXIpGwCzMyMgQCQURERGNjozGD0dOlS5du3LjRaeGgQYMiIiLs7e0lEsmCBQvmzJlz5syZBw8e8NvzgQMHhg4dunnzZhsbm4kTJ27YsKG0tPTKlSvM2nXr1k2YMGHmzJlMujU0JFcAGKCysrJqamqM9nG3b9/esmXLF198IRKJNJcHBARERUU9fPhw06ZNRgtGTyqVavPmzenp6Z2Wnzp1yszMjH3p4OBACGlpaeG35wcPHri4uFAUxbwcMWIEIeT+/ftsg+3bt5eWlr76oYaA5AoAJqSkpMTV1ZWiqK+++ooQIpPJxGKxtbV1YWHhjBkzpFLp8OHDjx07xjTOyMgQiUROTk6ffPKJi4uLSCQKCAhgz1QiIyMtLCyGDBnCvFyzZo1YLKYoqq6ujhASFRW1cePGO3fuUBTl5eVFCDlz5oxUKk1OTjbQV8vIyKBpevbs2a+uSkpKGj169KFDh86dO9fle2ma3rNnz7hx4ywtLe3s7N5///1ffvmFWaV9ExFC1Gr11q1bXV1draysfH19c3Jy9I85Li5uzZo1jo6O2ps9fPjQysrK3d2d3549PDw0/1pibrh6eHiwS+zs7IKCgtLT041x64HuBUJITk5Ob3qA/of5r8t3FGAS5s+fP3/+/O6+i7kGuHfvXuZlXFwcIaS4uLixsbGmpiYwMFAsFre1tTFrIyIixGLxzZs3W1tby8vLmYdZqqqqmLWLFy92dnZme961axchpLa2lnk5b948T09Pdu2pU6ckEklCQkJ3A9bzmPfw8PD29u600NPT8+7duzRNX7p0SSAQuLm5NTU10TRdVFQUGhrKNtu6dauFhcXhw4efP39+/fr1N99808HB4cmTJ8xa7Zto06ZNlpaWJ06caGhoiI2NFQgEV69e1ed7lZSUzJ49m6bp2tpaQkhcXFyXzZqbmyUSSWRkpD59GrRnuVwuFAozMjIUCsWNGzfGjRs3bdq0Tm1iYmIIIdeuXdPeVe9/x3DmCgB9QEBAgFQqdXR0DA8Pb25urqqqYleZm5szp3Te3t4ymUypVGZnZ/fgI0JCQhQKxZYtW7iL+v80NzffvXvX09PzdQ38/f3Xr19/7969zz//vNMqlUq1Z8+euXPnLlmyxMbGxsfHZ//+/XV1dQcPHtRs1uUmam1tlclkc+bMmTdvnq2tbXx8vFAo1Gf7qFSqqKgomUyms2VKSoqLi0tSUpLOlobuOSgoKDo6OjIyUiqVjh8/XqlUHjp0qFObUaNGEULKysr07LPHkFwBoC+xsLAghLS3t3e5dtKkSdbW1uwlU9NRU1ND07S1tbWWNklJSWPGjNm3b19JSYnm8vLy8qampkmTJrFL/Pz8LCws2AvgnWhuolu3brW0tIwfP55ZZWVlNWTIEH22T2xs7MqVK3UWDz558mRubu7Zs2c1H9Hiq+e4uLiDBw8WFxc3NTVVVlYGBAT4+/t3ehiK2QVPnz7Vs88eQ3IFgH7F0tKSudhoUlpbWwkhlpaWWtqIRKLs7GyKopYtW6ZSqdjlzOiRQYMGaTa2tbVVKpU6P7e5uZkQEh8fT/3m/v37Op8PKikpKSsrW7FihfZmx48f37lzp1wud3Nz0xmJoXt+/PhxamrqypUr3333XbFY7O7unpmZ+ejRI+ZeAMvKyor8tjsMCskVAPqP9vb258+fDx8+nO9AOmN+03VOYuDv779hw4aKiorExER2oa2tLSGkUyrV82syTwylpaVp3g68fPmy9ndlZWUVFxcLBAImHzOdJCcnUxT1008/MW327t175MiR8+fPDx06VGcYRui5oqJCrVZrvkUqldrb25eXl2s2a2trI7/tDoNCcgWA/kMul9M0PXnyZOalubn56y4gG5mTkxNFUfqMZE1MTBw7duy1a9fYJePHjx80aBCbewghV65caWtre+utt3T2NmLECJFIVFpa2q1os7OzNZOx5mNHkyZNomk6Ojq6rKysoKCg0/k0jz0zf2o8fvyYXaJUKuvr65kBOSxmFzg7O3er8x5AcgWAvu3ly5cNDQ0dHR3Xr1+PiopydXX9+OOPmVVeXl719fUFBQXt7e21tbWaQx4JIfb29o8ePbp3755SqWxvby8qKjLcUBxra2sPD4/q6mqdLZmLw5pjPUUi0caNG0+ePHnkyBGFQlFWVrZq1SoXF5eIiAh9elu6dOmxY8dkMplCoVCr1dXV1UwGCg8Pd3Z27sH0ijdv3vzyyy8zMzOFQiGlYffu3UwDXnp2d3cPDg7OzMy8ePGiSqV68OABs32WL1+u2YzZBT4+Pt2NrbuQXAHAhHz11Vd+fn6EkOjo6NDQUJl4jADRAAAgAElEQVRMlpaWRgjx9fWtrKzMzMzcuHEjIWT69OkVFRXMW1pbW318fKysrAIDA0ePHn3hwgX21ubq1auDg4MXLVo0ZsyYxMRE5mIg+5DLqlWrnJycvL29Z86cWV9fb+ivFhISUl5ezt5M/eabb7y8vO7cuePn57d27VrNlpMnT96wYYPmkm3btqWkpCQkJDg4OAQFBbm5ucnlcrFYTAjRuYnS09PXr1+fmpo6ePBgFxeXqKiohoYGQkhbW1tNTU1hYWF3vwita5AoLz1TFJWXlxceHr58+XI7Oztvb++qqqr8/PzAwEDNZlevXh02bJivr293Y+u23ozjIRjnCq/AOFdg9Wyca7cwU+UZ9CN00vOYr6ioMDc3P3z4sBFC0odarQ4MDMzKyho4PdfV1YlEot27d+tsiXGuADDQGbPUSW94eXklJCQkJCT0rIAMt9RqdUFBgVKpDA8PHzg9b9++feLEiZGRkdwG1iUkVwAAI4mJiQkLCwsPD+d9jn65XJ6fn19UVKR96G1/6nnPnj2lpaWnT58WCoXcBtYlwyZXPz8/MzOziRMnGqLzpUuXikQiiqKMMGLJCHbv3s08T7h//35mCbdVLU2qRqZmJUuGubm5g4PDe++9d/LkSa4+RfsRYuLVNAfU8dBjsbGx2dnZjY2N7u7uJ06c4DscvSQnJ0dGRu7YsYPfMKZMmXL06FF24uV+33NhYeGLFy/kcrmdnR3ngXXJsMn16tWrwcHBBuo8OzvbBItI9NimTZsuXbqkuYTmdGppbnvrJbaSpY2NDXN/ora2Nicn5+HDh/PmzevWxOJaaD9CTLya5oA6HnosJSXlxYsXNE3fvXt3/vz5fIejr6lTp+7cuZPvKAaW0NDQmJgYzWewDc0Yl4XZAkD6M36dRRPUy6qWnbah0Wpk9oydnd2UKVP+4z/+gxCSm5ursz2HR4iJV9NkDajjAaCvM0Zy7cEF7m7VWexB8h4IjFyrkhPMVGfMZG/acXiEmHI1TQ71xeMBoO8yRnK9ffv22LFjxWIxMxBNc07qv/71r97e3jY2NiKRyMfH5+zZs6SrOouEkMOHD0+aNEkkEonFYjc3N3ZuMIFA8P3338+YMcPGxsbFxeXPf/6zPiHprIBIv7564pdffmltbS2RSGpqajZu3Dhs2LBVq1aJxWKBQPDWW285OzsLhUKxWPzmm28GBgYy06PY2tp+9tln2r91J52qWt6+fZt6xX//93/ruQ079ab9C+rcOIZz/fp1QkhQUBC7xDhHSG+qaeJ4AIAu9GYcD9FjnOuUKVM8PDzu3r3b3t5+48aNP/zhDyKR6Ndff2XW5uXlbd++vb6+/tmzZ5MnTx48eDCzvFOdRWaI9I4dO549e1ZfX3/gwIHFixfTGlUMnz9/Xl9fP3PmTEtLy+bmZn2C114BUZ/qievWrdu7d+/cuXP/8Y9/bNu2jRBy5cqV5ubmurq66dOnE0K+//772tra5uZm5snv0tJS7d+aGfH9pz/9iXmpWdWyoqLi888/Z77a48eP7ezsAgIC1Gq1/tuwU43M3pSH1E7/8WGa91xbWlqKiopGjhw5depUpp6l9m3F1RHCYTVNHA+vMsI4V1OAsd39T+/3qTGS64QJE9iXzKnJpk2bXm2ZkpJCfivMpPlD0NbWZmtrGxwczLbs6OhgSskz/+dVKhWz/L/+678IITdu3NAn+E7v3bdvHyHk9u3bNE23tLQMGjQoPDycbfy3v/2NEMJWUe70XpqmmR9TpVLJvPzLX/5CCCkrK9N8+/Hjx7V/ay0/pprmzJkjEol++eUX7b1p+THt7hfU3Dg6dSu5dvpTz8fH5y9/+QvziIr+3643RwibXGmaZua1+fTTT+n/P7nieOjx8YDkCn1U7/epeU/OdnvBx8fHxsaGSbGdMLdmXx0Pfv369efPn0+bNo1dYmZmtm7dutf10LN5ujUrIHa3euLreuvo6NAZ2Ou+9evk5uZ+8803qampY8aM6XFvvSkPyS0bGxvmDmtHR8fTp09/+OGHyMjIlJSUkpISBweHTo0NfYQkJSWdOnVq3759Cxcu1FyO46GTbh0PJ06cGCBPRQyQrwl6MnZyJYQIhUL2v+X333+/a9eu8vJyhULxuv+rCoWC/FZ0yTh6Uz1RH/p86y49e/Zs7dq1fn5+zDlWj3sz9BfsAXNz82HDhi1dulStVv/7v//7jh07/vjHPxLjHiHMhOlvv/32smXLUlNT2eU4Hnpj8uTJ69ev730/puzy5cvp6elcDSEDU8Ds0970YOzk2tHRUV9f7+rqSgipqqqaM2fO3Llz//znPw8dOnTv3r2aT3mwmPp8dXV1RguyN9UTddLzW3dp3bp1z58/P3/+PDtaq2e9GfQL9hJTreLmzZuEjyOEqaa5e/fuxMRE5iglOB56Z/jw4QsWLOh9PyYuPT19IHzNAaWXydXY0x9euHDh5cuXzMD8srKy9vb21atXe3h4MDPpdPkWNzc3e3v7H374wWhB9qZ6ok56futXff/990ePHt2yZcsbb7zBLNm8eXPPejPoF+yl//3f/yWEMBc5eTlCuK2mqROOB4B+yRjJta2trbGxsaOj4+eff46MjBw5ciRTbZE5Mzh37lxra2tFRYXmDR7NOosCgSA2NvbixYuRkZEPHz58+fKlUqlkzmwMpDfVE3XS8q21UCgUn3zyycSJEz///HNCSGtr608//VRaWqrnNux0edCgX7C7VCrVy5cvaZp+9OhRdnZ2fHy8g4MDcyGRlyOE22qaOuF4AOifevM0FNHjaeHs7Ozg4GAnJydzc/PBgwcvWrTo/v377Nro6Gh7e3tbW9uwsDBmyJ2np2dVVdXPP/88cuRIKyurt99+mxkP8NVXX/n4+IhEIpFI9Lvf/W7fvn2pqalMdcZRo0bduXPnyJEjzKSRw4cP1/nA8L59+5ipn5n3Hjx4UCqVEkJGjhzJDBN6+fLlrl27Ro0aJRQK7ezs5syZc+vWLea97OeOGDGCqR6Vnp7O9Obm5vbXv/51586dNjY2hBBnZ+ejR48eP36cqXpvZ2d37Nix133rqKgopplYLJ47d+7evXuZKTStra1nz57N1grWNHPmTD23YXx8vGZv2r+gzo2jnT5P2Z08efLVR4UtLS1HjRq1evXqqqoqIxwhbAwODg7ME8KaNm/erDkUB8dDz44HPC0MfVTv9ylF92KKUYqicnJycKcBNOXm5i5cuLA3xxX0G2FhYYSQvLw8vgMxLBzz/U/v9ylKzgEAAHCsfybXX3755dXJ4Vicl/AFANDfuXPnYmJiTLzooabW1taxY8fGx8ezSxISEry9vaVSqaWlpZeX12effdazCvCc9/z111/7+flJJJKRI0cuXbr0yZMnzPJvv/02NTVV/xHkvdc/k+vYsWO1XAo/fvw43wECwAC1bdu2jIyM2NhYEy96qCkuLu7WrVuaS86fP//pp5/eu3evrq4uJSUlPT2duQXAb885OTmLFy8OCwurrq4uLCy8ePHijBkzmMlbZs+eLRKJpkyZok9dEE70z+QKAAMEh8UHjVDpcufOncePH8/NzZVIJOxCEy96eOnSpRs3bnRaOGjQoIiICHt7e4lEsmDBgjlz5pw5c4aZU5PHng8cODB06NDNmzfb2NhMnDhxw4YNpaWl7DPz69atmzBhwsyZM9m50gwKyRUA+jAOS+kZuirf7du3t2zZ8sUXX4hEIs3lplz0UKVSbd68+dXpFE6dOqU5XI2ZrLSlpYXfnh88eODi4sIO7x4xYgQh5P79+2yD7du3l5aW9nJ2CD0huQIAz+jXF7yLjIy0sLBgBg4RQtasWSMWiymKYibk6lRKLyMjQyQSOTk5ffLJJy4uLiKRKCAggD1x6VZXhJAzZ85IpdLk5GSuvmZGRgZN07Nnz351VW+KHuqsCahWq7du3erq6mplZeXr69utaRrj4uLWrFnj6OiovdnDhw+trKzc3d357dnDw0PzzyPmhquHhwe7xM7OLigoiKnqoX+oPdSbcTxEj3GuMNBgzB+w9Bznqr3g3eLFi52dndnGu3btIoTU1tYyLztV+4mIiBCLxTdv3mxtbS0vL2eebWFHTnerq1OnTkkkErY0kBZ6HvMeHh7e3t6dFnJY9PB1NQE3bdpkaWl54sSJhoaG2NhYgUBw9epVndHSNF1SUsIMg66trSWExMXFddmsublZIpFERkbq06dBe5bL5UKhMCMjQ6FQ3LhxY9y4cdOmTevUJiYmhhBy7do17V31/ncMZ64AwCeVSrVnz565c+cuWbLExsbGx8dn//79dXV1Bw8e7FmH5ubmzBmet7e3TCZTKpXZ2dk96CckJEShUGzZsqVnYXTS3Nx89+7dV+dOYfn7+69fv/7evXvMrFua9NxEAQEBUqnU0dExPDy8ubm5qqqKENLa2iqTyebMmTNv3jxbW9v4+HihUKjPBlGpVFFRUTKZTGfLlJQUFxeXpKQknS0N3XNQUFB0dHRkZKRUKh0/frxSqTx06FCnNqNGjSKElJWV6dlnjyG5AgCfel/RT4tJkyZZW1uzV1B5xFTVZea6ep2kpKQxY8bs27evpKREc3lvagLeunWrpaVl/PjxzCorK6shQ4bos0FiY2NXrlw5bNgw7c1OnjyZm5t79uxZzUe0+Oo5Li7u4MGDxcXFTU1NlZWVAQEB/v7+nR6GYnbB06dP9eyzx5BcAYBPhq7oZ2lpyVx75FdraysTjJY2zLzWFEUtW7ZMpVKxy3uziZqbmwkh8fHx7ED/+/fv63w+qKSkpKysbMWKFdqbHT9+fOfOnXK53M3NTWckhu758ePHqampK1eufPfdd8Visbu7e2Zm5qNHj5iL/yxmslJmdxgUkisA8MmgBe/a29tNpJYi85uucxIDpuhhRUVFYmIiu7A3m4h5YigtLU3zduDly5e1vysrK6u4uFggEDD5mOkkOTmZoii2etLevXuPHDly/vx5puajngzXc0VFhVqt1nyLVCq1t7cvLy/XbNbW1kZ+2x0GheQKAHzSWfDO3Ny8WzXkNcnlcpqmJ0+e3PuuesnJyYmiKH1GsnJb9HDEiBEikai0tLRb0WZnZ2smY83HjiZNmkTTdHR0dFlZWUFBQafzaR57Zv7UePz4MbtEqVTW19czA3JYzC5gqmIYFJIrAPBJZ8E7Ly+v+vr6goKC9vb22tpazWGLpKtSei9fvmxoaOjo6Lh+/XpUVJSrqytT47K7XRUVFXE4FMfa2trDw6O6ulqfDcJh0UORSLR06dJjx47JZDKFQqFWq6urq5kMFB4e7uzs3IPpFW/evPnll19mZmYKhULNmWXZYk289Ozu7h4cHJyZmXnx4kWVSvXgwQNm+yxfvlyzGbMLfHx8uhtbdyG5AgDPtm3blpKSkpCQ4ODgEBQU5ObmJpfLxWIxs3b16tXBwcGLFi0aM2ZMYmIic0GPfVBl1apVTk5O3t7eM2fOrK+vJ4S0trb6+PhYWVkFBgaOHj36woUL7J3O7nbFrZCQkPLycvZm6jfffOPl5XXnzh0/P7+1a9dqtpw8efKGDRv03EQymSwtLY0Q4uvrW1lZmZmZuXHjRkLI9OnTKyoqCCHp6enr169PTU0dPHiwi4tLVFRUQ0MDIaStra2mpqawsLC7X4TWNUiUl54pisrLywsPD1++fLmdnZ23t3dVVVV+fn5gYKBms6tXrw4bNszX17e7sXVbb8bxEIxzhVdgnCuwjF/PlZk5z5ifSOt9zFdUVJibmzNFf02BWq0ODAzMysoaOD3X1dWJRKLdu3frbIlxrgAA/x9jVj7pFi8vr4SEhISEhJ4VkOGWWq0uKChQKpWcVwkz5Z63b98+ceLEyMhIbgPrEpIrAICRxMTEhIWFhYeH8z5Hv1wuz8/PLyoq0j70tj/1vGfPntLS0tOnTwuFQm4D6xKSKwD0E7GxsdnZ2Y2Nje7u7idOnOA7nK4lJydHRkbu2LGD3zCmTJly9OhRdqblft9zYWHhixcv5HK5nZ0d54F1ydw4HwMAYGgpKSkpKSl8R6Hb1KlTp06dyncUA0toaGhoaKgxPxFnrgAAABxDcgUAAOAYkisAAADHkFwBAAA41tsHmnROAA0DDXNI5Obm8h0I8I+Zaq7fHww45vuf3qc2itY13ZS2N1NULz8eAADANPUqP/bmzQBgNAsWLCA4PQLoI3DPFQAAgGNIrgAAABxDcgUAAOAYkisAAADHkFwBAAA4huQKAADAMSRXAAAAjiG5AgAAcAzJFQAAgGNIrgAAABxDcgUAAOAYkisAAADHkFwBAAA4huQKAADAMSRXAAAAjiG5AgAAcAzJFQAAgGNIrgAAABxDcgUAAOAYkisAAADHkFwBAAA4huQKAADAMSRXAAAAjiG5AgAAcAzJFQAAgGNIrgAAABxDcgUAAOAYkisAAADHkFwBAAA4huQKAADAMSRXAAAAjiG5AgAAcAzJFQAAgGMUTdN8xwAAXTh69GhWVtbLly+Zl3fv3iWEuLu7My8FAsHy5csXL17MW3wA8HpIrgAm6vr16xMmTNDS4O9//7uvr6/R4gEA/SG5ApiusWPH3rp1q8tVXl5eFRUVRo4HAPSEe64ApuvDDz8UCoWvLhcKhUuXLjV+PACgJ5y5ApiuyspKLy+vLv+TVlRUeHl5GT8kANAHzlwBTJeHh8ebb75JUZTmQoqiJk2ahMwKYMqQXAFM2kcffWRmZqa5xMzM7KOPPuIrHgDQBy4LA5i0mpoaFxcXdkAOIUQgEDx69MjZ2ZnHqABAO5y5Apg0JyenoKAg9uTVzMzsnXfeQWYFMHFIrgCm7sMPP9S8wvThhx/yGAwA6AOXhQFMnUKhcHR0bGtrI4QIhcKamhpbW1u+gwIAbXDmCmDqpFLp9OnTzc3Nzc3NZ86cicwKYPqQXAH6gCVLlqjVarVajcmEAfoEXBYG6ANaW1sdHBxomq6rq7OysuI7HADQAcmVY53G+wMA9AnIBdwy5zuAfigqKsrf35/vKIzq8uXL6enpOTk5fAfCp7S0NELI+vXrDdR/aWkpRVHa6+QYAfZ1/8PsU76j6G9w5soxiqJycnIWLFjAdyBGlZubu3DhwgF+LIWFhRFC8vLyDNR/R0cHIcTcnOc/iLGv+x/sU0PAmStA38B7WgUA/eFpYQAAAI4huQIAAHAMyRUAAIBjSK4AAAAcQ3IF4NPp06dtbGy+++47vgMxlHPnzsXExOTn53t4eFAURVFUp8IDU6dOlUgkZmZmb7zxxs8//8xXnKzW1taxY8fGx8ezSxISEry9vaVSqaWlpZeX12effdbU1GQKPX/99dd+fn4SiWTkyJFLly598uQJs/zbb79NTU1Vq9U9CBK4guQKwKf+Pf5h27ZtGRkZsbGx8+bNq6ys9PT0HDx48JEjR77//nu2zQ8//JCXlzdr1qzy8vI333yTx2gZcXFxt27d0lxy/vz5Tz/99N69e3V1dSkpKenp6cywK357zsnJWbx4cVhYWHV1dWFh4cWLF2fMmMGM15o9e7ZIJJoyZcrz5897ECdwAskVgE8hISGNjY2zZs0y9AepVKqAgABDf4qmnTt3Hj9+PDc3VyKRsAszMjIEAkFERERjY6Mxg9HTpUuXbty40WnhoEGDIiIi7O3tJRLJggUL5syZc+bMmQcPHvDb84EDB4YOHbp582YbG5uJEydu2LChtLT0ypUrzNp169ZNmDBh5syZTLoF40NyBRgQsrKyampqjPZxt2/f3rJlyxdffCESiTSXBwQEREVFPXz4cNOmTUYLRk8qlWrz5s2vzlV06tQptlg9IcTBwYEQ0tLSwm/PDx48cHFxYedbHTFiBCHk/v37bIPt27eXlpZi6iW+ILkC8KakpMTV1ZWiqK+++ooQIpPJxGKxtbV1YWHhjBkzpFLp8OHDjx07xjTOyMgQiUROTk6ffPKJi4uLSCQKCAhgz1QiIyMtLCyGDBnCvFyzZo1YLKYoqq6ujhASFRW1cePGO3fuUBTl5eVFCDlz5oxUKk1OTjbQV8vIyKBpevbs2a+uSkpKGj169KFDh86dO9fle2ma3rNnz7hx4ywtLe3s7N5///1ffvmFWaV9ExFC1Gr11q1bXV1draysfH19uzVNY1xc3Jo1axwdHbU3e/jwoZWVlbu7O789e3h4aP61xNxw9fDwYJfY2dkFBQWlp6f371sPposGThFCcnJy+I7C2JifML6j4Nn8+fPnz5/f3Xcx1wD37t3LvIyLiyOEFBcXNzY21tTUBAYGisXitrY2Zm1ERIRYLL5582Zra2t5eTnzMEtVVRWzdvHixc7OzmzPu3btIoTU1tYyL+fNm+fp6cmuPXXqlEQiSUhI6G7Aeu5rDw8Pb2/vTgs9PT3v3r1L0/SlS5cEAoGbm1tTUxNN00VFRaGhoWyzrVu3WlhYHD58+Pnz59evX3/zzTcdHByePHnCrNW+iTZt2mRpaXnixImGhobY2FiBQHD16lV9vldJScns2bNpmq6trSWExMXFddmsublZIpFERkbq06dBe5bL5UKhMCMjQ6FQ3LhxY9y4cdOmTevUJiYmhhBy7do17V3h/68h4MwVwOQEBARIpVJHR8fw8PDm5uaqqip2lbm5OXNK5+3tLZPJlEpldnZ2Dz4iJCREoVBs2bKFu6j/T3Nz8927dz09PV/XwN/ff/369ffu3fv88887rVKpVHv27Jk7d+6SJUtsbGx8fHz2799fV1d38OBBzWZdbqLW1laZTDZnzpx58+bZ2trGx8cLhUJ9to9KpYqKipLJZDpbpqSkuLi4JCUl6Wxp6J6DgoKio6MjIyOlUun48eOVSuWhQ4c6tRk1ahQhpKysTM8+gUNIrgCmy8LCghDS3t7e5dpJkyZZW1uzl0xNR01NDU3T1tbWWtokJSWNGTNm3759JSUlmsvLy8ubmpomTZrELvHz87OwsGAvgHeiuYlu3brV0tIyfvx4ZpWVldWQIUP02T6xsbErV64cNmyY9mYnT57Mzc09e/as5iNafPUcFxd38ODB4uLipqamysrKgIAAf3//Tg9DMbvg6dOnevYJHEJyBejDLC0tmYuNJqW1tZUQYmlpqaWNSCTKzs6mKGrZsmUqlYpdzoweGTRokGZjW1tbpVKp83Obm5sJIfHx8dRv7t+/r/P5oJKSkrKyshUrVmhvdvz48Z07d8rlcjc3N52RGLrnx48fp6amrly58t133xWLxe7u7pmZmY8ePWLuBbCsrKzIb7sDjAzJFaCvam9vf/78+fDhw/kOpDPmN13nJAb+/v4bNmyoqKhITExkF9ra2hJCOqVSPb8m88RQWlqa5q2vy5cva39XVlZWcXGxQCBg8jHTSXJyMkVRP/30E9Nm7969R44cOX/+/NChQ3WGYYSeKyoq1Gq15lukUqm9vX15eblms7a2NvLb7gAjQ3IF6KvkcjlN05MnT2Zempubv+4CspE5OTlRFKXPSNbExMSxY8deu3aNXTJ+/PhBgwaxuYcQcuXKlba2trfeektnbyNGjBCJRKWlpd2KNjs7WzMZaz52NGnSJJqmo6Ojy8rKCgoKOp1P89gz86fG48eP2SVKpbK+vp4ZkMNidoGzs3O3OgdOILkC9CUvX75saGjo6Oi4fv16VFSUq6vrxx9/zKzy8vKqr68vKChob2+vra3VHPJICLG3t3/06NG9e/eUSmV7e3tRUZHhhuJYW1t7eHhUV1frbMlcHNYc6ykSiTZu3Hjy5MkjR44oFIqysrJVq1a5uLhERETo09vSpUuPHTsmk8kUCoVara6urmYyUHh4uLOzcw+mV7x58+aXX36ZmZkpFAopDbt372Ya8NKzu7t7cHBwZmbmxYsXVSrVgwcPmO2zfPlyzWbMLvDx8elubNB7SK4AvPnqq6/8/PwIIdHR0aGhoTKZLC0tjRDi6+tbWVmZmZm5ceNGQsj06dMrKiqYt7S2tvr4+FhZWQUGBo4ePfrChQvsrc3Vq1cHBwcvWrRozJgxiYmJzMVA9iGXVatWOTk5eXt7z5w5s76+3tBfLSQkpLy8nL2Z+s0333h5ed25c8fPz2/t2rWaLSdPnrxhwwbNJdu2bUtJSUlISHBwcAgKCnJzc5PL5WKxmBCicxOlp6evX78+NTV18ODBLi4uUVFRDQ0NhJC2traamprCwsLufhFa1yBRXnqmKCovLy88PHz58uV2dnbe3t5VVVX5+fmBgYGaza5evTps2DBfX9/uxgYcMNwon4GJYJzrQNWzca7dwkyVZ9CP0EnPfV1RUWFubn748GEjhKQPtVodGBiYlZU1cHquq6sTiUS7d+/W2RL/fw0BZ64AfUlfKXXi5eWVkJCQkJDQswIy3FKr1QUFBUqlMjw8fOD0vH379okTJ0ZGRnIbGOgJyZVnK1askEgkFEV19ymMPkez6BjDwsLCycnpnXfe2bVrF3PtDvqTmJiYsLCw8PBw3ufol8vl+fn5RUVF2ofe9qee9+zZU1paevr0aaFQyG1goCckV54dOnQoMzOT7yiMgS06ZmNjQ9P0y5cva2pqcnNz3d3do6Oj33jjDc0HROFVsbGx2dnZjY2N7u7uJ06c4DscvSQnJ0dGRu7YsYPfMKZMmXL06FF24uV+33NhYeGLFy/kcrmdnR3ngYGekFzhtQxapIyiKFtb23feeSc7Ozs3N/fp06dM8TUDfVyPGb9S2+ukpKS8ePGCpum7d+/Onz+f73D0NXXq1J07d/IdxcASGhoaExOj+Qw2GB+SK//YolGmxmhFyubPn//xxx/X1NTs37/fCB/XLUau1AYA/QOSKw9omt61a9eYMWMsLS1tbGw2b97Mrvryyy+tra0lEklNTc3GjRuHDRt269Yt+vUVuLSXISNaq3d1t0iZQTGDNYuKigbyRgCA/oPHJ5X7JaLHUJy4uDiKov74xz82NDS0tLTs27ePaJSFYipqrVu3bu/evcqZYEUAACAASURBVHPnzv3HP/6hvQKX9jJk2t/brSJlWuj/KD97z7UThUJBCBkxYkTf3QhGGIpjCjBso//BPjUEnLkam0qlSktLe++99zZs2GBra2tlZWVvb/9qs507d3766af5+fkjR47UWYHrdWXI9KzeZQqYR6Y7zSg70DYCAPQb5nwHMODcvn27paVlypQperbvbgUuzTJk3X0vj5qbm2malkqlXa7tKxuhuro6NzeX825NCjMPfr//mgOKztoG0ANIrsbGzPbJ1MfQRw8qcLFlyHpTvcvIfv31V0LI2LFju1zbVzbCjz/+uHDhQs67NUED5GsC9BguCxubSCQihLx48ULP9t2twKVZhqw31buM7MyZM4SQGTNmdLm2r2wE3HOFvojZp8AtJFdjGz9+vEAg+J//+R/923erApdmGTKd7zWRImVPnjxJS0sbPnz4smXLumwwEDYCAPQnSK7G5ujoOG/evBMnTmRlZSkUiuvXr2t/skafClyvK0Om873dKlLG1Ragabqpqenly5c0TdfW1ubk5PzTP/2TmZlZQUHB6+659r+NAAD9HL+XI/ofosdQHKVSuWLFisGDBw8aNOjtt9/eunUrIWT48OF///vfU1NTmUphI0aMYCuKvHz5cteuXaNGjRIKhXZ2dnPmzGHGfTIiIiKEQuGwYcPMzc2lUun7779/584ddq329z579iw4OFgkErm7u69du5YZcevl5cUMYvn5559HjhxpZWX19ttvswNXuqTPpcJvv/3W19fX2trawsJCIBCQ3yZp+v3vf5+QkPDs2TO2ZR/dCBiKA30U9qkhULSumoLQLRRF5eTkLFiwwGif+Mknn+Tl5T179sxon/iq3NzchQsX8ngsmcJGCAsLI4Tk5eXxGIMR8L6vgXPYp4aAy8L9QV8pQ2ZQ2AgAYDqQXAEAADiG5Nq39cUyZJzDRjBl586di4mJ0azm++GHH2o2mDp1qkQiMTMze+ONN37++We+4mS1traOHTs2Pj6eXZKQkODt7S2VSi0tLb28vD777LOeVYDnvOevv/6amelz5MiRS5cuffLkCbP822+/TU1NxbUcnvF7y7f/IXo80NT/4IEIGg80dWXr1q2zZs1SKBTMS09Pz8GDBxNCTp06pdmsqKgoNDSU40B7asOGDYSQuLg4dklQUNC+ffuePXumUChycnKEQuH06dN57/n48eOEkNTU1OfPn1+7ds3Dw2PixInt7e3M2vT09KCgoIaGBn26wv9fQ8CZK0CfwWFxWSPUqd25c+fx48dzc3MlEgm7MCMjQyAQREREmGDtXkLIpUuXbty40WnhoEGDIiIi7O3tJRLJggUL5syZc+bMmQcPHvDb84EDB4YOHbp582YbG5uJEydu2LChtLSUndRz3bp1EyZMmDlzZkdHR7fiBK4guQL0GRwWlzV0ndrbt29v2bLliy++YKYkYwUEBERFRT18+HDTpk2G+/SeUalUmzdvTk9P77T81KlTmoXHHRwcCCEtLS389vzgwQMXFxe2GvSIESMIIZqjtLdv315aWvrqh4JxILkCGBXNUXFZ7VVsu1un9syZM1KpNDk5mauvmZGRQdP07NmzX12VlJQ0evToQ4cOnTt3rrubSCaTicVia2vrwsLCGTNmSKXS4cOHHzt2jH2vWq3eunWrq6urlZWVr69vtyb2i4uLW7Nmjc55vx8+fGhlZeXu7s5vzx4eHpp/HjE3XD08PNgldnZ2QUFB6enpNMbY8ILfq9L9D8E914FKz3uuHBaX1V7FtltdnTp1SiKRJCQk6Ixfz33t4eHh7e3daaGnp+fdu3dpmr506ZJAIHBzc2tqaqJfueeqfRMxtX6Li4sbGxtramoCAwPFYnFbWxuzdtOmTZaWlidOnGhoaIiNjRUIBFevXtUZLU3TJSUls2fPpmmaqfegeWdUU3Nzs0QiiYyM1KdPg/Ysl8uFQmFGRoZCobhx48a4ceOmTZvWqU1MTAzRqBX9Ovj/awg4cwUwHs6Ly76uim13hYSEKBSKLVu29CyMTpqbm+/evevp6fm6Bv7+/uvXr793797nn3/eaZWemyggIEAqlTo6OoaHhzc3N1dVVRFCWltbZTLZnDlz5s2bZ2trGx8fLxQK9dkgKpUqKipKJpPpbJmSkuLi4pKUlKSzpaF7DgoKio6OjoyMlEql48ePVyqVhw4d6tRm1KhRhJCysjI9+wQOIbkCGI9Bi8tqVrHlV01NDU3T1tbWWtokJSWNGTNm3759JSUlmsu7u4ksLCwIIcy0z7du3WppaRk/fjyzysrKasiQIfpskNjY2JUrVw4bNkx7s5MnT+bm5p49e1bzES2+eo6Lizt48GBxcXFTU1NlZWVAQIC/v3+nh6GYXfD06VM9+wQOIbkCGI+hi8uyVWz51draygSjpY1IJMrOzqYoatmyZSqVil3em03U3NxMCImPj6d+c//+fZ3PB5WUlJSVla1YsUJ7s+PHj+/cuVMul7u5uemMxNA9P378ODU1deXKle+++65YLHZ3d8/MzHz06BFz8Z/FzNHN7A4wMiRXAOMxaHFZzSq2/GJ+03VOYuDv779hw4aKiorExER2YW82EfPEUFpamuatr8uXL2t/V1ZWVnFxsUAgYPIx00lycjJFUWylwr179x45cuT8+fNDhw7VGYYReq6oqFCr1ZpvkUql9vb25eXlms3a2trIb7sDjAzJFcB4DFpcVrOKbS+76iUnJyeKovQZyZqYmDh27Nhr166xS7pbu1fTiBEjRCJRaWlpt6LNzs7WTMaajx1NmjSJpuno6OiysrKCgoJO59M89sz8qfH48WN2iVKprK+vZwbksJhd4Ozs3K3OgRNIrgDGw3lx2ddVse1uV0VFRRwOxbG2tvbw8KiurtZng2RnZ2uO9dSndq+W3pYuXXrs2DGZTKZQKNRqdXV1NZOBwsPDnZ2dezC94s2bN7/88svMzEyhUEhp2L17N9OAl57d3d2Dg4MzMzMvXryoUqkePHjAbJ/ly5drNmN2gY+PT3djg95DcgUwqm3btqWkpCQkJDg4OAQFBbm5ucnlcrFYzKxdvXp1cHDwokWLxowZk5iYyFzQYx9UWbVqlZOTk7e398yZM+vr6wkhra2tPj4+VlZWgYGBo0ePvnDhAnuns7tdcSskJKS8vJy9mfrNN994eXnduXPHz89v7dq1mi0nT57MzAuozyaSyWRpaWmEEF9f38rKyszMzI0bNxJCpk+fXlFRQQhJT09fv359amrq4MGDXVxcoqKiGhoaCCFtbW01NTWFhYXd/SK0rkGivPRMUVReXl54ePjy5cvt7Oy8vb2rqqry8/MDAwM1m129enXYsGG+vr7djQ04YLhRPgMTwTjXgcr4cwszM+cZ8xNpvfd1RUWFubk5W+ued2q1OjAwMCsra+D0XFdXJxKJdu/erbMl/v8aAs5cAfowk6184uXllZCQkJCQ0LMCMtxSq9UFBQVKpTI8PHzg9Lx9+/aJEydGRkZyGxjoCckVAAwiJiYmLCwsPDyc9zn65XJ5fn5+UVGR9qG3/annPXv2lJaWnj59WigUchsY6AnJFaBP6hNVbJOTkyMjI3fs2MFvGFOmTDl69Cg703K/77mwsPDFixdyudzOzo7zwEBP5nwHAAA9kZKSkpKSwncUuk2dOnXq1Kl8RzGwhIaGhoaG8h3FQIczVwAAAI4huQIAAHAMyRUAAIBjSK4AAAAcwwNN3EtLS8vLy+M7CqNiZlkLCwvjOxA+/fjjj2QAbATs6/5Hn4kqobsoWtcUXNAt+NEBA2Fmt//d737HdyDQPw20UwJDQ3IF6BsWLFhACMnNzeU7EADQDfdcAQAAOIbkCgAAwDEkVwAAAI4huQIAAHAMyRUAAIBjSK4AAAAcQ3IFAADgGJIrAAAAx5BcAQAAOIbkCgAAwDEkVwAAAI4huQIAAHAMyRUAAIBjSK4AAAAcQ3IFAADgGJIrAAAAx5BcAQAAOIbkCgAAwDEkVwAAAI4huQIAAHAMyRUAAIBjSK4AAAAcQ3IFAADgGJIrAAAAx5BcAQAAOIbkCgAAwDEkVwAAAI4huQIAAHAMyRUAAIBjSK4AAAAcQ3IFAADgGJIrAAAAx8z5DgAAutbS0vLixQv2ZVtbGyGkoaGBXWJpaWltbc1DZACgC0XTNN8xAEAXZDLZmjVrtDTYt2/f6tWrjRYPAOgPyRXARNXW1rq4uKjV6i7XmpmZPX782NHR0chRAYA+cM8VwEQ5OjpOmTLFzMzs1VVmZmbvvfceMiuAyUJyBTBdS5Ys6fLaEk3TS5YsMX48AKAnXBYGMF1KpdLR0VHzsSaGhYVFbW2tVCrlJSoA0AlnrgCmSyKRzJo1SygUai40NzcPDQ1FZgUwZUiuACZt8eLFHR0dmkvUavXixYv5igcA9IHLwgAmra2tzcHBQalUsksGDRpUV1dnaWnJY1QAoB3OXAFMmoWFRVhYmIWFBfNSKBQuXLgQmRXAxCG5Api6Dz74gJmeiRDS3t7+wQcf8BsPAOiEy8IApu7ly5dDhgypra0lhDg4ODx58qTLwa8AYDpw5gpg6gQCwQcffGBhYSEUChcvXozMCmD6kFwB+oBFixa1tbXhmjBAX4GqODpUV1dfunSJ7yhgoKNpevDgwYSQu3fv3rt3j+9wYKALCAgYPnw431GYNNxz1SE3N3fhwoV8RwEAYEJycnIWLFjAdxQmDWeuesGfIPpg/hDBtmJQFMXtD9DNmzcJId7e3lx1yImwsDBCSF5eHt+BgPFQFMV3CH0AkitA32BqaRUAtMADTQAAABxDcgUAAOAYkisAAADHkFwBAAA4huQKAADAMSRXABNy+vRpGxub7777ju9AjOTcuXMxMTH5+fkeHh4URVEU9eGHH2o2mDp1qkQiMTMze+ONN37++We+4mS1traOHTs2Pj6eXZKQkODt7S2VSi0tLb28vD777LOmpiZT6Pnrr7/28/OTSCQjR45cunTpkydPmOXffvttamqqWq3uQZCgPyRXABMyoEYJb9u2LSMjIzY2dt68eZWVlZ6enoMHDz5y5Mj333/Ptvnhhx/y8vJmzZpVXl7+5ptv8hgtIy4u7tatW5pLzp8//+mnn967d6+uri4lJSU9PZ0Z+8tvzzk5OYsXLw4LC6uuri4sLLx48eKMGTM6OjoIIbNnzxaJRFOmTHn+/HkP4gQ9IbkCmJCQkJDGxsZZs2YZ+oNUKlVAQIChP0WLnTt3Hj9+PDc3VyKRsAszMjIEAkFERERjYyOPsb3OpUuXbty40WnhoEGDIiIi7O3tJRLJggUL5syZc+bMmQcPHvDb84EDB4YOHbp582YbG5uJEydu2LChtLT0ypUrzNp169ZNmDBh5syZTLoFQ0ByBRiIsrKyampq+Pr027dvb9my5YsvvhCJRJrLAwICoqKiHj58uGnTJr5iex2VSrV58+b09PROy0+dOqVZp8jBwYEQ0tLSwm/PDx48cHFxYadSGjFiBCHk/v37bIPt27eXlpa++qHAFSRXAFNRUlLi6upKUdRXX31FCJHJZGKx2NraurCwcMaMGVKpdPjw4ceOHWMaZ2RkiEQiJyenTz75xMXFRSQSBQQEsKcmkZGRFhYWQ4YMYV6uWbNGLBZTFFVXV0cIiYqK2rhx4507dyiK8vLyIoScOXNGKpUmJycb55tmZGTQND179uxXVyUlJY0ePfrQoUPnzp3r8r00Te/Zs2fcuHGWlpZ2dnbvv//+L7/8wqzSvsUIIWq1euvWra6urlZWVr6+vjk5OfrHHBcXt2bNGkdHR+3NHj58aGVl5e7uzm/PHh4emn88MTdcPTw82CV2dnZBQUHp6ekD6k6EUdGgFfPfj+8o+gZsK02EkJycnO6+i7not3fvXuZlXFwcIaS4uLixsbGmpiYwMFAsFre1tTFrIyIixGLxzZs3W1tby8vLmadXqqqqmLWLFy92dnZme961axchpLa2lnk5b948T09Pdu2pU6ckEklCQkJ3A54/f/78+fO7+y4PDw9vb+9OCz09Pe/evUvT9KVLlwQCgZubW1NTE03TRUVFoaGhbLOtW7daWFgcPnz4+fPn169ff/PNN5kC8sxa7Vts06ZNlpaWJ06caGhoiI2NFQgEV69e1SfgkpKS2bNn0zTNlKyPi4vrsllzc7NEIomMjNR/UxioZ7lcLhQKMzIyFArFjRs3xo0bN23atE5tYmJiCCHXrl3TP1pGz47tgQZnrgCmLiAgQCqVOjo6hoeHNzc3V1VVsavMzc2Zczhvb2+ZTKZUKrOzs3vwESEhIQqFYsuWLdxF/VrNzc1379719PR8XQN/f//169ffu3fv888/77RKpVLt2bNn7ty5S5YssbGx8fHx2b9/f11d3cGDBzWbdbnFWltbZTLZnDlz5s2bZ2trGx8fLxQK9dlcKpUqKipKJpPpbJmSkuLi4pKUlKSzpaF7DgoKio6OjoyMlEql48ePVyqVhw4d6tRm1KhRhJCysjI9+4RuQXIF6DMsLCwIIe3t7V2unTRpkrW1NXuN1GTV1NTQNG1tba2lTVJS0pgxY/bt21dSUqK5vLy8vKmpadKkSewSPz8/CwsL9np4J5pb7NatWy0tLePHj2dWWVlZDRkyRJ/NFRsbu3LlymHDhmlvdvLkydzc3LNnz2o+osVXz3FxcQcPHiwuLm5qaqqsrAwICPD39+/0MBSzC54+fapnn9AtSK4A/YelpSVzddGUtba2EkIsLS21tBGJRNnZ2RRFLVu2TKVSscuZ0SODBg3SbGxra6tUKnV+bnNzMyEkPj6e+s39+/d1Ph9UUlJSVla2YsUK7c2OHz++c+dOuVzu5uamMxJD9/z48ePU1NSVK1e+++67YrHY3d09MzPz0aNHzK0BlpWVFfltdwDnkFwB+on29vbnz58PHz6c70B0YH7TdU5i4O/vv2HDhoqKisTERHahra0tIaRTKtXzWzNPDKWlpWneGLt8+bL2d2VlZRUXFwsEAiYfM50kJydTFPXTTz8xbfbu3XvkyJHz588PHTpUZxhG6LmiokKtVmu+RSqV2tvbl5eXazZra2sjv+0O4BySK0A/IZfLaZqePHky89Lc3Px1F5D55eTkRFGUPiNZExMTx44de+3aNXbJ+PHjBw0axOYeQsiVK1fa2treeustnb2NGDFCJBKVlpZ2K9rs7GzNZKz52NGkSZNomo6Oji4rKysoKOh0Ps1jz8yfGo8fP2aXKJXK+vp6ZkAOi9kFzs7O3eoc9ITkCtCHvXz5sqGhoaOj4/r161FRUa6urh9//DGzysvLq76+vqCgoL29vba2VnOMIyHE3t7+0aNH9+7dUyqV7e3tRUVFRhuKY21t7eHhUV1drbMlc3FYc6ynSCTauHHjyZMnjxw5olAoysrKVq1a5eLiEhERoU9vS5cuPXbsmEwmUygUarW6urqayUDh4eHOzs49mF7x5s2bX375ZWZmplAopDTs3r2bacBLz+7u7sHBwZmZmRcvXlSpVA8ePGC2z/LlyzWbMbvAx8enu7GBPpBcAUzFV1995efnRwiJjo4ODQ2VyWRpaWmEEF9f38rKyszMzI0bNxJCpk+fXlFRwbyltbXVx8fHysoqMDBw9OjRFy5cYO9lrl69Ojg4eNGiRWPGjElMTGSu/rFPtaxatcrJycnb23vmzJn19fVG/qYhISHl5eXszdRvvvnGy8vrzp07fn5+a9eu1Ww5efLkDRs2aC7Ztm1bSkpKQkKCg4NDUFCQm5ubXC4Xi8WEEJ1bLD09ff369ampqYMHD3ZxcYmKimpoaCCEtLW11dTUFBYWdveL0LoGifLSM0VReXl54eHhy5cvt7Oz8/b2rqqqys/PDwwM1Gx29erVYcOG+fr6djc20IvhRvn0Dxi7qT9sK03E8GMBmbnxDPoROvVsnGtFRYW5ufnhw4cNEVIPqNXqwMDArKysgdNzXV2dSCTavXt3D95rhGO7H8CZK0Af1kdrm3h5eSUkJCQkJPSsgAy31Gp1QUGBUqkMDw8fOD1v37594sSJkZGR3AYGLCTXvkr/clQrVqyQSCQURXXrUY6XL1+mpaUZbm73W7durV279o033pBIJObm5jY2NqNHjw4JCdH59Gbvadl0mrXPGBYWFk5OTu+8886uXbuYS4jAiZiYmLCwsPDwcN7n6JfL5fn5+UVFRdqH3vannvfs2VNaWnr69GmhUMhtYPB/+D51NnUme6kzKCho3759z549UygUOTk5QqFw+vTpr2vMTK+q/zxnv/766z/90z8RQiZMmKB/SPpvq0OHDgmFwn/+538+c+ZMQ0NDa2vrnTt3jh8/HhAQcODAAf0/sWd0bjpPT08bGxuappnHhS5cuPDxxx9TFOXi4qLnbHm04S+dxcTEMDMkuLm55eXlGe6DtOvZZWHW2bNno6OjOYwHdCooKEhJSeno6OhxD4Y+tvsHU0wbJsVkk2tISIjmf48FCxYQQth5ZTvpVnItLS2dO3fukSNHJk6caIjkevnyZTMzs3fffbe9vb3TqjNnzrDT6hqOzk3HJldNeXl5AoHAycnp+fPn+nzKAPkB6mVyhb5ogBzbvYTLwn1Vt8pRsZWn9DFhwoT8/PzFixdrn0Onx5KSktRq9Y4dO8zNzTutmjZt2qeffmqID9XUs0pe8+fP//jjj2tqavbv32/Y+ACg70Ny5czhw4cnTZokEonEYrGbmxszrQzd0/JY48aNoyhKIBC89dZbzO/+Z599ZmNjIxKJ/vM///PVT+9Ujoqm6V27do0ZM8bS0tLGxmbz5s1G2AL6aGtrKy4uHjx48O9//3vtLfnadFowQ0iLioq68YUBYGDi+czZ5Ol5qZMZXbdjx45nz57V19cfOHBg8eLFdC/KY3V0dLi5ubm6umpewFy/fn2nydsYr5ajiouLoyjqj3/8Y0NDQ0tLy759+0j3a0v94Q9/4Pyy8K+//koImTx5ss7e+Np09GsuC9M0rVAoCCEjRozQGTw9YC6d4bLwADRAju1eQnLVQZ+E0dbWZmtrGxwczC7p6OhIT09vaWkZNGhQeHg4u/xvf/sbIYStmslkCJVKxbxkUuDt27eZl0zCzs3NZV42Nze7uro2Nja+GkBcXNzo0aMVCgXzsqWlxdra+l/+5V/YBt19oIlhiOTKTFz33nvvaW/G16ZjvC650jRNUZStra324BkD5AcIyXUAGiDHdi91vukFPXD9+vXnz59PmzaNXWJmZrZu3bqffvqpx+WxCCErVqzYvn17enp6WFgYIeTIkSPvv/++VCrt9C6mHNUPP/zAlqO6fft2S0vLlClTuPuKnGFmSdV5g7M3lcVILzadds3NzTRNv9rP66SlpeXl5enZuI/68ccfCSHMdgYAFu65coC5WsjU69DUm/JYzBtXrlx56dIl5qTtT3/606sjvrssR8VMGcoU2TA1bm5u/4+9Ow9o4sz/B/6EI4Qz3BBBUA5BFESrraCsdWlZi4uKF3h11dUiaBFQqxwqoFCtLrAo6Kos3aoVRVuwRa1rlXpibRVEbCmHgFcFBAFJkGt+f8yv2XwDJgGGJMj79ZeZmXzmmYN8nON5PhwOh745LIGidp1kdLMdHR1lXB4ABi1cuTKALu1UW1srNr0v5bFowcHBSUlJiYmJgYGBQ4cOtbW1FZ27Z8+e77777uLFi2JJiMPhEEJevXrVw+2QBw0Njb/85S/Z2dnXrl2ju9KKqqur++STTw4dOqSoXSfZuXPnCCEffPCBjMuHhobS/XzeYPQ16xt/gQ6ietT7YNDClSsDhg0bZmhoeP78ebHpfSmPRbO0tJw/f/7Jkyc3b94cEhIinE5JLEc1evRoFRWVH374oVdb0++io6M1NDTCwsJEi2DT7t27R/fPUdSuk+D3339PTEy0tLRcvny57N8CgMEJyZUBGhoaERERly9fDg4Ofvz4cWdnZ1NT0/379/tSHkto3bp17e3t9fX1f/7zn4UTJZejMjExmTNnzsmTJ9PS0hobG+/evXvgwAHmN7u3XF1djx49eu/ePQ8PjzNnzjQ0NLS1tT148ODgwYN///vf6fHYFLXrhCiKevnyZWdnJ0VRNTU1x48fnzRpkqqqalZWluzPXAFg8FLo61QDgOwjNO3du9fZ2ZnD4XA4nLFjx6akpFAU1dnZuWvXLnt7e3V1dQMDA19f3+LiYnr5lJQUelxQe3v7srKyAwcO0L/a1tbWv/32m2jkqVOnHjp0SHRKYWFht0dz165d9AJNTU0rVqwwMjLS0dGZPHnyli1bCCGWlpYFBQVSN+TGjRuTJk3i8Xh0THNzc3d39x9++IHBfUVRVFVV1fr1652dnXV0dFRVVfX19ceOHfv3v//92rVr9AIK2XWnT592cXHR0tJis9kqKiqEEPr14Lfffjs2Nvb58+cybh01aN6oxNvCg9AgObf7iEVJqxo4yJ04ccLPzw97SRbYV6JYLNbx48fxzBXePIPk3O4j3BYGAABgGJLr4PLrr7+yXo/xqpMAYi5cuBAeHi5a2m/JkiWiC3h5eenq6qqqqo4aNer27duKaqdQS0uLo6NjVFSUcIrs1R7lH1lCpci2trb4+Hg7Ozs2m62vrz969OiKigpCyOnTp3fu3DlACwMrMyTXwcXR0VHCQ4KMjAxFNxDeZFu3bk1OTo6IiJgzZ055ebmtra2RkdGRI0dycnKEy5w/fz4zM9PHx6eoqGjcuHEKbC0tMjKyuLhYdMrFixfXrFlTUVFRW1sbHx8vHKtE4ZFLSkr+9Kc/hYWFdTtIi5+f3xdffHH06FE+n//LL7/Y2trSmXvGjBkcDsfT05PuXA5MQXIFGJAEAgFTpewZDCXBjh07MjIyTpw4IToeVnJysoqKSkBAgMJLpnfr+vXr9+7dE5uoo6MTEBBgaGioq6s7f/58X1/fc+fOPXz4ULGRCwoKNm3aFBgY6Orq2nVuRkZGqEt+XQAAIABJREFUVlZWZmbmO++8o6amxuPxsrOzR48eTc9du3btmDFjvL2929vbe7QVIAGSK8CAlJaWVl1drWyhXqe0tHTz5s0xMTH0CCdC7u7uISEhjx8/Xr9+fb82oBcEAsGGDRuSkpLEpveuZGF/R5ZcKXLfvn3jxo1zdnZ+3dejo6Pz8/O7Ngl6DckVQGGo15fVCw4OZrPZ5ubm9MfVq1dra2uzWCx6ILCQkJB169aVlZWxWCw7O7vk5GQOh2Nqarpq1Soej8fhcNzd3YXjMPcoFCHk3Llzenp6cXFxDG5pcnIyRVEzZszoOmv79u0jRow4dOjQhQsXerqXJBcfJIR0dHRs2bLFyspKU1PTxcWF7i0mo8jIyNWrV0sdRlT2koVyiNyt1tbWvLy8bq9ohQwMDKZMmZKUlIS3/RnT/719BrYe9d0c5LCvRBEZ+gJKLqu3aNEiMzMz4cK7du0ihNTU1NAf58yZY2trK5wbEBCgra19//79lpaWoqKiCRMm6OrqVlVV9SLUt99+q6urKyxAJJmM/VxtbGycnJzEJtra2j548ICiqOvXr6uoqAwbNuzly5cURZ09e3bmzJnCxXpdfJCiqPXr12toaJw8ebK+vj4iIkJFReXWrVuybNfVq1dnzJhBUVRNTQ0hJDIystvFui1ZqKjItK7FrB48eEAIcXV1fffdd83NzTU0NBwdHffu3UuPkSIUHh5OZKudJcu5DbhyBVAMgUCQkJAwe/bsxYsXc7lcZ2fn/fv319bW9no4LTU1NfryzsnJKTU1tampKT09vRdxpk+f3tjYuHnz5t41o6vm5uYHDx6IDe8sys3NLTQ0tKKiYtOmTWKzZNxL7u7uenp6JiYm/v7+zc3NVVVVhJCWlpbU1FRfX985c+bo6+tHRUWpq6vLsk8EAkFISEhqaqrUJePj43k83vbt26Uu2d+RJaBfXDIxMYmLiysqKnr27NmsWbPWrFnz5Zdfii5mb29PCHndKCvQU0iuAIrR07J6PTJ+/HgtLS3h7VPFqq6upiiKHlTrdbZv3+7g4JCSknL16lXR6X0pPlhcXMzn84Wv7Whqapqbm8uyTyIiIj766CMLCwvJi9ElC7/77jsZSxb2a2QJ6Kewo0aNcnd3NzQ05HK5MTExXC5X7D8o9AF69uxZ39cIBMkVQFH6WFZPKg0NDfrGo8K1tLSQP37iX4fD4aSnp7NYrOXLl4tWdOjLXmpubiaEREVFCXtyV1ZWSn0/6OrVq4WFhStWrJC8WC9KFvZfZMnooUxFy3ax2Wxra+uysjLRxTQ1NckfBwv6DskVQDH6XlZPgra2NqZC9R39qy11mAI3N7ewsLCSkpJt27YJJ/ZlL9FvDCUmJoo+Cbtx44bkb6WlpX3//fcqKip0PqaDxMXFsVgsYZmmPXv2HDly5OLFi3S5SRn1X2TJdHR07O3t79+/Lzqxvb2dy+WKTmltbSV/HCzoOyRXAMWQWlZPTU2Nvr3ZC7m5uRRFTZw4se+h+s7U1JTFYsnSk3Xbtm2Ojo537twRTulL8cGhQ4dyOJz8/PwetTY9PV00GYu+djR+/HiqtyUL+zWyVH5+fnfu3CkvL6c/8vn8yspKsZ459AEyMzNjdtWDFpIrgGJILatnZ2dXV1eXlZXV1tZWU1NTWVkp+nVDQ8MnT55UVFQ0NTXRibOzs7O+vr69vf3u3bshISFWVlZLly7tRaizZ88y2xVHS0vLxsbm0aNHUpekbw6L9vXsS/FBDoezbNmyY8eOpaamNjY2dnR0PHr06OnTp4QQf39/MzOzXgyvKLVkoRJGJoSEhYVZW1svXbq0qqrq+fPnGzduFAgEYq+P0QdIQl9Y6BEkVwCF2bp1a3x8fGxsrLGx8ZQpU4YNG5abm6utrU3PDQoKmjp16oIFCxwcHLZt20bfr3Nzc6OH7AkMDDQ1NXVycvL29q6rqyOEtLS0ODs7a2pqenh4jBgx4tKlS8LHnD0Nxbjp06cXFRUJH6Z+/fXXdnZ2ZWVlEyZM+Pjjj0WXnDhxYlhYmIx7KTU1NTExkRDi4uJSXl5+8ODBdevWEUKmTZtWUlJCCElKSgoNDd25c6eRkRGPxwsJCamvryeEtLa2VldXZ2dn93RDKGndQBUVOS8vb/LkyUOGDLl582ZBQQGPx5s0adLly5fpuQYGBleuXLG0tHR1dbWwsPjxxx9zcnLEer7eunXLwsLCxcWlpy2H7vVfL583A/puyg77ShSRb19Aetg8ua1OSMZ+riUlJWpqaocPH5ZDk2TR0dHh4eGRlpaGyLTa2loOh7N7925ZFpbzuT1A4coV4A2hzIVN7OzsYmNjY2Nje1dAhlkdHR1ZWVlNTU2Ml4EaiJFp0dHRrq6uwcHB/RF8cEJyBQB5CA8Pnzdvnr+/v8LH6M/NzT116tTZs2cld70dJJEJIQkJCfn5+WfOnFFXV2c8+KCF5Aow4EVERKSnpzc0NAwfPvzkyZOKbs5rxcXFBQcHf/rpp4pthqen59GjR4WDLQ/yyNnZ2a9evcrNzTUwMGA8+GCmpugGAEBfxcfHx8fHK7oVMvHy8vLy8lJ0K+B/Zs6cOXPmTEW34g2EK1cAAACGIbkCAAAwDMkVAACAYUiuAAAADENyBQAAYBjeFpYJi8VSdBMGDOwrIT8/Pz8/P0W3Qh5w0AHEsChpA1oOco8ePbp+/bqiWwFA6EF0Q0NDFd0QAOLu7q4kBQ2VFpIrwMAwf/58QsiJEycU3RAAkA7PXAEAABiG5AoAAMAwJFcAAACGIbkCAAAwDMkVAACAYUiuAAAADENyBQAAYBiSKwAAAMOQXAEAABiG5AoAAMAwJFcAAACGIbkCAAAwDMkVAACAYUiuAAAADENyBQAAYBiSKwAAAMOQXAEAABiG5AoAAMAwJFcAAACGIbkCAAAwDMkVAACAYUiuAAAADENyBQAAYBiSKwAAAMOQXAEAABiG5AoAAMAwJFcAAACGIbkCAAAwDMkVAACAYUiuAAAADENyBQAAYBiSKwAAAMPUFN0AAOjezZs3CwoKhB/Ly8sJIQcOHBBOGTNmzDvvvKOAlgGANCyKohTdBgDoxrfffuvj46OqqqqiokIIof9UWSwWIaSzs7Ojo+Obb77561//quBWAkB3kFwBlFRbW5uxsXFjY2O3c/X09GpqathstpxbBQCywDNXACWlrq6+YMGCbtOnhFkAoAyQXAGU14IFC1pbW7tOb2trW7hwofzbAwAywm1hAOXV2dk5ZMiQZ8+eiU03MTH5/fff6WexAKCE8McJoLxUVFSWLFkidvuXzWYvXboUmRVAmeHvE0Cpdb0z3NraumDBAkW1BwBkgdvCAMrO3t6+tLRU+NHGxqasrEyB7QEAqXDlCqDsFi9erK6uTv+bzWb/7W9/U2x7AEAqXLkCKLvS0lJ7e3vhx+Li4hEjRiiwPQAgFa5cAZSdnZ3dmDFjWCwWi8UaM2YMMiuA8kNyBRgAPvzwQ1VVVVVV1Q8//FDRbQEA6XBbGGAAePLkydChQymKevjwoYWFhaKbAwBSyDu5JiQk3LhxQ55rBHgz5ObmEkLeffddBbcDYAByc3MLCwuT5xrlfVv4xo0beXl5cl4pKMqjR49Onjyp6Fa8IaysrKytrfsvfl5e3mD428Q5OQjl5eXJ/6JO3leu8+bNI4RkZmbKc6WgKCdOnPDz88OjB0bU1dURQgwNDfsp/iD528Q5OQgp5NxGsXSAgaH/0ioAMA5vCwMAADAMyRUAAIBhSK4AAAAMQ3IFAABgGJIrAPTemTNnuFzuN998o+iG9JcLFy6Eh4efOnXKxsaGHoFyyZIlogt4eXnp6uqqqqqOGjXq9u3bimqnUEtLi6OjY1RUlHBKbGysk5OTnp6ehoaGnZ3dJ5988vLlSyWJ3NnZmZiY6O7u3nVWW1tbfHy8nZ0dm83W19cfPXp0RUUFIeT06dM7d+7s6OjoxSbIE5IrAPTem92nZevWrcnJyREREXPmzCkvL7e1tTUyMjpy5EhOTo5wmfPnz2dmZvr4+BQVFY0bN06BraVFRkYWFxeLTrl48eKaNWsqKipqa2vj4+OTkpLorikKj1xSUvKnP/0pLCyMz+d3nevn5/fFF18cPXqUz+f/8ssvtra2dOaeMWMGh8Px9PR88eJFL7ZCbpBcAaD3pk+f3tDQ4OPj098rEggE3V7f9J8dO3ZkZGScOHFCV1dXODE5OVlFRSUgIKChoUGejZHR9evX7927JzZRR0cnICDA0NBQV1d3/vz5vr6+586de/jwoWIjFxQUbNq0KTAw0NXVtevcjIyMrKyszMzMd955R01NjcfjZWdnjx49mp67du3aMWPGeHt7t7e392gr5AnJFQAGgLS0tOrqarmtrrS0dPPmzTExMRwOR3S6u7t7SEjI48eP169fL7fGyEggEGzYsCEpKUls+rfffquqqir8aGxsTAjp9mJRnpHHjBlz6tSpRYsWaWhodJ27b9++cePGOTs7v+7r0dHR+fn5XZukPJBcAaCXrl69amVlxWKx9u7dSwhJTU3V1tbW0tLKzs7+4IMP9PT0LC0tjx07Ri+cnJzM4XBMTU1XrVrF4/E4HI67u/vNmzfpucHBwWw229zcnP64evVqbW1tFotVW1tLCAkJCVm3bl1ZWRmLxbKzsyOEnDt3Tk9PLy4urp82LTk5maKoGTNmdJ21ffv2ESNGHDp06MKFC91+l6KohISEkSNHamhoGBgYzJo169dff6VnSd5FhJCOjo4tW7ZYWVlpamq6uLgcP35c9jZHRkauXr3axMRE8mKPHz/W1NQcPny4MkTuVmtra15eXrdXtEIGBgZTpkxJSkpS2gcTSK4A0EuTJ0++fv268GNQUFBoaKhAINDV1T1+/HhZWZmNjc3KlSvb2toIIcHBwUuXLuXz+WvXrq2oqLh9+3Z7e/v7779P30VMTk6eP3++MFRKSkpMTIzwY1JSko+Pj62tLUVRpaWlhBD6fZbOzs5+2rScnBwHBwctLa2uszQ1NT///HMVFZWVK1c2Nzd3XSA6Ojo8PDwyMrK6uvry5csPHz708PB49uwZkbaLCCGbNm367LPPEhMTnz596uPjs3Dhwp9++kmWBl+7dq2srGzhwoWSF+Pz+RcvXly5ciWbzZYlbL9Gfp0nT560trb+/PPPU6dOpf8fNnLkyJSUFLE8Onbs2MePHxcUFPRxdf0EyRUAGObu7q6np2diYuLv79/c3FxVVSWcpaamRl/SOTk5paamNjU1paen92IV06dPb2xs3Lx5M3Ot/p/m5uYHDx7Y2tq+bgE3N7fQ0NCKiopNmzaJzRIIBAkJCbNnz168eDGXy3V2dt6/f39tbe2BAwdEF+t2F7W0tKSmpvr6+s6ZM0dfXz8qKkpdXV2W/SMQCEJCQlJTU6UuGR8fz+Pxtm/fLnXJ/o4sAf3ikomJSVxcXFFR0bNnz2bNmrVmzZovv/xSdDF7e3tCSGFhYd/X2B+QXAGgv9AXMcLLMjHjx4/X0tIS3jJVHtXV1RRFdXvZKrR9+3YHB4eUlJSrV6+KTi8qKnr58uX48eOFUyZMmMBms4U3wMWI7qLi4mI+ny98bUdTU9Pc3FyW/RMREfHRRx9JLfT71VdfnThx4rvvvhN9RUtRkSWgn8KOGjXK3d3d0NCQy+XGxMRwuVyx/6DQB4i+JaCEkFwBQGE0NDRqamoU3QpxLS0t5I+f+NfhcDjp6eksFmv58uUCgUA4ne4foqOjI7qwvr5+U1OT1PXSN5mjoqJYf6isrJT6ftDVq1cLCwtXrFghebGMjIwdO3bk5uYOGzZMakv6O7JkPB6PEEI/bqex2Wxra+uysjLRxTQ1NckfB0sJIbkCgGK0tbW9ePHC0tJS0Q0RR/9qSx2mgK6/XVJSsm3bNuFEfX19QohYKpVxM+k3hhITEykRUguRpqWlff/99yoqKnQ+poPExcWxWCzh89o9e/YcOXLk4sWLQ4YMkdoMOUSWTEdHx97e/v79+6IT29vbuVyu6JTW1lbyx8FSQkiuAKAYubm5FEVNnDiR/qimpva6G8hyZmpqymKxZOnJum3bNkdHxzt37ginjB49WkdHR/QtpJs3b7a2tr711ltSow0dOpTD4eTn5/eotenp6aLJmL4TEBkZSVHU+PHjKYrauHFjYWFhVlaW2PW0AiNL5efnd+fOnfLycvojn8+vrKwU65lDHyAzMzNmV80UJFcAkJ/Ozs76+vr29va7d++GhIRYWVktXbqUnmVnZ1dXV5eVldXW1lZTU1NZWSn6RUNDwydPnlRUVDQ1NbW1tZ09e7b/uuJoaWnZ2Ng8evRI6pL0zWHRvp4cDmfdunVfffXVkSNHGhsbCwsLAwMDeTxeQECALNGWLVt27Nix1NTUxsbGjo6OR48ePX36lBDi7+9vZmbWi+EV79+//9lnnx08eFBdXZ0lYvfu3fQCShiZEBIWFmZtbb106dKqqqrnz59v3LhRIBCIvT5GHyAJfWEVC8kVAHpp7969EyZMIIRs3Lhx5syZqampiYmJhBAXF5fy8vKDBw+uW7eOEDJt2rSSkhL6Ky0tLc7Ozpqamh4eHiNGjLh06ZLw0WZQUNDUqVMXLFjg4OCwbds2+nafm5sb3VcnMDDQ1NTUycnJ29u7rq6uvzdt+vTpRUVFwoepX3/9tZ2dXVlZ2YQJEz7++GPRJSdOnBgWFiY6ZevWrfHx8bGxscbGxlOmTBk2bFhubq62tjYhROouSkpKCg0N3blzp5GREY/HCwkJqa+vJ4S0trZWV1dnZ2f3dEOkdgNVVOS8vLzJkycPGTLk5s2bBQUFPB5v0qRJly9fpucaGBhcuXLF0tLS1dXVwsLixx9/zMnJEev5euvWLQsLCxcXl562XE4o+Zo7d+7cuXPlvFJQFLoLvKJbATKRw98mPVRev65CKhnPyZKSEjU1tcOHD8uhSbLo6Ojw8PBIS0tDZFptbS2Hw9m9e7csCysk7+DKFQDkR/mLmdDs7OxiY2NjY2N7V0CGWR0dHVlZWU1NTf7+/ohMi46OdnV1DQ4O7o/gjEByBQDoRnh4+Lx58/z9/RU+Rn9ubu6pU6fOnj0ruevtIIlMCElISMjPzz9z5oy6ujrjwZmC5CpXu3fvpl9E3L9/Pz2FwXKYstdWXLFiha6uLovF6tF7iRIqL/aFaKXM1w24k5CQwGKxVFRUHB0dhU9l+rIiFoulrq5uYWGxaNGiX375pQ/N//8UdWTFNorFYrHZbFNT03fffXfXrl304zolERERkZ6e3tDQMHz48JMnTyq6OTKJi4sLDg7+9NNPFdsMT0/Po0ePCgdeHuSRs7OzX716lZuba2BgwHhwJsn5NjSeudKvLezbt4/++O233+rp6Z0+fbrvkadMmZKSkvL8+fPGxsbjx4+rq6tPmzbtdQvTY4XfuXNHxuC//fbbpEmTCCFjxoyRvUmyP3Olh5ozNzdvbW0Vm9Xe3m5tbU0I8fT0lH3VElbE5XIpinr58uXp06etrKx0dHR+/fXXvkdW4JEVbhT9Lu6lS5eWLl3KYrF4PN6tW7dkXMsg+dvEewCDEJ65DkYMlsNkpGpjtyRXXmTKW2+99fvvv2dlZYlNP3XqlNTR13pBW1vbx8fnn//858uXL/fs2cN4fIUcWRaLpa+v/+6776anp584ceLZs2d0M/reBgDoESTXAYyiqMzMTOF4mz2qrchisWRfkeTKi0wJCgoihOzbt09sekJCAt1doT+8/fbbhJCuVaAVqy9HVmju3LlLly6trq4W3qkGALlRxuSalJSkra2toqLy1ltvmZmZqaura2trjxs3zsPDgx7BRF9f/5NPPhEuf+XKFScnJy6Xy+FwnJ2dv/vuO0LI559/rqOjw2KxDAwMsrKyfvrpJ2tra1VVVamFk4i0wpNEYr1GqXNF9agcJiGko6MjPj7ewcFBU1PT2Nh4+PDh8fHxooW6RInVVqQoateuXQ4ODhoaGlwud8OGDVL3g5z9+c9/Hjly5KVLl4qLi4UTr127xufzvby8xBZm6qC3t7cTkVFkB+KRlYAen+Hs2bNSlwQAhsn5NrSM9763bt1KCLl582Zzc3Ntbe20adMIITk5OTU1Nc3NzfTr1/n5+fTCmZmZ0dHRdXV1z58/nzhxopGRET39/v37Wlpaf/vb3+iP4eHhhw4dkrGdAQEB2tra9+/fb2lpKSoqmjBhgq6ublVVFT13y5YtbDb78OHDL168uHv37rhx44yNjX///XdZ5oo9maNv7u3Zs4f+GBkZSQj5/vvvGxoaqqurPTw8tLW1hY8h4+LiVFVVs7Oz+Xz+zz//bGZm9u6773bb/ubmZl1d3eDgYOGUyMhIFov1j3/8o76+ns/np6SkkJ48c6W98847/ffM9cGDB//85z8JISEhIcLpvr6+6enp9Eitos9ce33QhY8naYcPHyaEbNiwgf44EI9s140SamxsJIQMHTq021Bi8MwV3lQKObeVOrk2NTXRH//zn/8QQgoLC+mPP/74IyEkIyOj6xfj4+PJHxWjKIr617/+RQg5cuTIl19+GRYWJns7AwICRH+tbt26RQiJiYmhKIrP5+vo6Pj7+wvn0u2JjY2VOpeS7SdYIBDQH+kUWFpaSn+cMGHC22+/LYz80UcfqaiovHr1qmv7IyMjR4wY0djYSH/k8/laWlrvv/++cIGevtBE6+/k+uLFC21tbQMDAz6fT1FUWVmZpaXlq1evuiZXUT066KIvNJ08edLMzMzU1PTRo0fUwDyyYhvVFf0UtttZYpBc4U2lkHNbrf+uiRlElzyk7+ARQui+Td2O8U3PEnZU/+ijj/773/+uWrXqvffe68vb/6KFJyXXa+xpNUfJxMphtrS0cDgc4dyOjg51dXXRp3E0urbi+fPnhbUVS0tL+Xy+p6dnL9ogT1wud+HChQcPHszIyFi2bFliYmJQUBCbzabLX7xOTw96Q0MDi8VSVVU1Nzf39vbeunUr/cLUQDyykjU3N1MUpaenJ2OrTp482aOH8QPXINlMEJo7d66c1zgwkqtkOTk5u3btKioqamxs7Jpx4+LiTp48WV1d3ce1CAtPSq7X2JdqjlJ5e3vv2rUrOzvby8urqKgoKyvrr3/9q9hPcEZGRkJCQm5urmgFKHqEa7pilJILCgo6ePDg/v37fX19MzMzX9cJtS8Hncvl0odJzEA8spL99ttvhBBHR0cZl584cWJoaGiPWj7g3LhxIykpib5+hUGCHs9ZzgZ8cq2qqvL19Z09e/a///3vIUOG7NmzR/Rdp7a2trVr19Kvm27fvp2+29wLooUnJddr7Es1R6mio6N//vnnpUuXvnz5ksfjzZ8/X6wqyJ49e7777ruLFy+K5QD6qujVq1d9b0N/c3V1nThxYl5eXkBAwLx587rtJ95PB30gHlnJzp07Rwj54IMPZFze0tLydW9RvUmSkpIGw2aCUGZmpvxXOuCTa2FhYVtbW1BQkI2NDelyt+fjjz9euXLl7NmzHz9+vG3bNi8vLzc3t16sRbTwpOR6jX2p5ihVUVFRWVlZTU2Nmpr4gaMoatOmTfX19VlZWV3njh49WkVF5YcffggMDOx7M/pbUFBQXl7eyZMnhaVUxPTTQR+IR1aC33//PTEx0dLScvny5X1vIQD0iDJ2xekRKysrQsiFCxdaWlpKSkpEH4ClpKRYWFjMnj2bEBIfH+/k5LRo0SL6/UlZvK7wpOR6jX2p5ijVmjVrrKysuh3UUHJtRRMTkzlz5pw8eTItLa2xsfHu3bvCPpRKaP78+cbGxr6+vnTu7KqfDvpAPLJCFEW9fPmys7OToqiamprjx49PmjRJVVU1KytL9meuAMAYOb9AJctbW0lJSfRYz8OGDbty5cqOHTu4XC4hxMzM7OjRoxkZGXTpeQMDg2PHjlEUtXHjRkNDQ319/Xnz5tHdCm1tbV1dXVkslqGh4fXr1ymKCg0NVVFRIYRwudyffvpJajsDAgLosWfV1NT09PRmzZpVVlYmnNvZ2blr1y57e3t1dXUDAwNfX9/i4mJZ5v7jH/+gG6+trT179uw9e/bQY29qaWnNmDEjJSWF3nB7e/uysrIDBw7QP4vW1ta//fYbRVEXL140MjISHjt1dfWRI0eeOnWKoqjCwsJuj++uXbvoVTc1Na1YscLIyEhHR2fy5MlbtmwhhFhaWhYUFEjdGzdu3Jg0aRKPx6Njmpubu7u7//DDD1K/KMubmV999RU99qGxsfGaNWvoiZ988gl94CiKioqKoveSioqKk5PTlStXqF4d9GvXro0YMYLeBB6PN2/evK6NGXBH9vTp0y4uLlpaWmw2m95Y+vXgt99+OzY29vnz51KPkRDeFoY3lULObRYlreAts+bNm0cUdAe8R1atWpWZmfn8+XNFN+T/SE1NLSkpET6cb21t3bRpU2pqan19PV1ZWtmcOHHCz89PzufYQKQMR3ag/G32Ec7JQUgh5/aAf+baf5St8OTvv/8eHBwsWseGzWZbWVm1tbW1tbUpZ3IFWeDIArx5Bvwz11749ddfWa/XT6V9+05TU1NdXT0tLe3Zs2dtbW1Pnjw5dOjQli1b/P39+/JQbYDujTdJPx1ZYMSFCxfCw8NFS/stWbJEdAEvLy9dXV1VVdVRo0bdvn1bUe0kshWFbGlpcXR0jIqKUv7IbW1t8fHxdnZ2bDZbX19/9OjRFRUVhJDTp0/v3LlT2S5+uiHn29AD4rlOeHg43cd/2LBhmZmZim7O/1y+fPm9997T09NTVVXlcrnu7u4pKSltbW2Kbtdr4fmWjJThyA6Iv82+69E5uWXLFh8fH+F4WLa2tvSj8W+//VZ0sbNnz86cOZPhhvaQjEUhw8LCCCGRkZHKH9nX19fBwSEvL4/+H+eMGTOEg/QlJSVNmTKlvr5exhVhhCZlER8fT4+op2w8PDz++9//KroVwLxBcmQFAoGw+QLoAAAgAElEQVSnp+f169eVKtTr7NixIyMjo6CgQHTwrOTk5CVLlgQEBBQVFdEvWiqDgoKC2NjYwMBAekyu1y12/fr1nhaAUlTkjIyMrKysgoICZ2dnQgiPx8vOzhbOXbt2bXl5ube39+XLl3vUP02eBuNtYQBQiLS0tL6PlcZ4qG6VlpZu3rw5JiZGNLMSQtzd3UNCQh4/frx+/fr+W3tPyVIUUiAQbNiwISkpaUBE3rdv37hx4+jM2q3o6Oj8/PyerlSekFwBoAeo19fdCw4OZrPZdB8kQsjq1au1tbVZLFZtbS0hJCQkZN26dWVlZSwWy87OTnJhxx6FIoScO3dOT09PbFirvkhOTqYoasaMGV1nbd++fcSIEYcOHbpw4UJPd5EsxQe3bNliZWWlqanp4uLC4DCNkZGRq1ev7o8xUBmP3NrampeX5+rqKmEZAwODKVOmJCUlSbieViwkVwDogejo6PDw8MjIyOrq6suXLz98+NDDw+PZs2eEkOTkZNFhBVNSUmJiYoQfk5KSfHx8bG1tKYoqLS0NDg5eunQpn89fu3ZtRUXF7du329vb33//fbqaUI9CkT/e7e/s7GRqM3NychwcHOjeyWI0NTU///xzFRWVlStXNjc3d11Awi4KCgoKDQ0VCAS6urrHjx8vKyuzsbFZuXKlcHzsTZs2ffbZZ4mJiU+fPvXx8Vm4cKHooGC9du3atbKyMlmqWStD5CdPnrS2tv78889Tp06l/+M1cuTIlJQUsTw6duzYx48fFxQUMLhqBiG5AoCsBAJBQkLC7NmzFy9ezOVynZ2d9+/fX1tb2+sBv9TU1OgrPCcnp9TU1KampvT09F7EmT59emNj4+bNm3vXDDHNzc0PHjygxzbplpubW2hoaEVFxaZNm8RmybiL3N3d9fT0TExM/P39m5ubq6qqCCEtLS2pqam+vr5z5szR19ePiopSV1fv3Q4Ra1JISEhqamof48gtMj1UmYmJSVxcXFFR0bNnz2bNmrVmzZovv/xSdDF7e3tCyOtGWVE4JFcAkBWzdffEiBZ2VCy6NnC3l61C27dvd3BwSElJuXr1quj0nu4i0eKDxcXFfD5/9OjR9CxNTU1zc/O+75CIiIiPPvqIrqvIrH6KTD+FHTVqlLu7u6GhIZfLjYmJ4XK5Yv9BoQ8QfUtACSG5AoCs+rXuHhEp7KhYLS0t5I+f+NfhcDjp6eksFmv58uUCgUA4vS+7iL7JHBUVJexoXllZyefze7cVtKtXrxYWFq5YsaIvQeQcmR5plX6+TmOz2dbW1mVlZaKL0eOr0AdLCSG5AoCs+rXunmhhR8Wif7WlDlPg5uYWFhZWUlKybds24cS+7CL6naDExETR7pI3btzoxSYIpaWlff/99yoqKnS2plcRFxfHYrH6+DS3/yLr6OjY29vfv39fdGJ7e7tY36fW1lbyx8FSQkiuACArqXX31NTUutaul5FoYcc+huojU1NTFovV0NAgdclt27Y5OjreuXNHOKUvpQmHDh3K4XBEB8Lsu/T0dNFUTd8YoId6EL13rVSRCSF+fn537twpLy+nP/L5/MrKSrGeOfQBogtmKCEkVwCQldS6e3Z2dnV1dVlZWW1tbTU1NZWVlaJfNzQ0fPLkSUVFRVNTE504X1fYsaehzp49y2BXHC0tLRsbm0ePHsmyQ9LT01VVVUWn9Lo0IYfDWbZs2bFjx1JTUxsbGzs6Oh49evT06VNCiL+/v5mZWX8Mr6ickcPCwqytrZcuXVpVVfX8+fONGzcKBAKx18foAyShL6xiIbkCQA9s3bo1Pj4+NjbW2Nh4ypQpw4YNy83N1dbWpucGBQVNnTp1wYIFDg4O27Zto2/Zubm50R1sAgMDTU1NnZycvL296+rqCCEtLS3Ozs6ampoeHh4jRoy4dOmS8ElnT0Mxa/r06UVFRcKHqV9//bWdnV1ZWdmECRM+/vhj0SUnTpxIj/wnyy5KTU2lax+5uLiUl5cfPHhw3bp1hJBp06aVlJQQQpKSkkJDQ3fu3GlkZMTj8UJCQurr6wkhra2t1dXVoqMUicrLy5s8efKQIUNu3rxZUFDA4/EmTZp0+fJlWbZUOSMbGBhcuXLF0tLS1dXVwsLixx9/zMnJEev5euvWLQsLCxcXF1kaowD9MaaiBINk/FKgYWzhAUT+f5sBAQGGhobyXCMl8zlZUlKipqZ2+PBhOTRJFh0dHR4eHmlpaYhMq62t5XA4u3fvlmVhheQdXLkCgMIobW0TOzu72NjY2NhYus+lYnV0dGRlZTU1NTFepWogRqZFR0e7uroGBwf3R3BGILkCAHQjPDx83rx5/v7+srzZ1K9yc3NPnTp19uxZyV1vB0lkQkhCQkJ+fv6ZM2fU1dUZD84UJFcAUICIiIj09PSGhobhw4efPHlS0c3pXlxcXHBw8KeffqrYZnh6eh49elQ40vIgj5ydnf3q1avc3FwDAwPGgzNISYv1AMCbTWkLO4rx8vLy8vJSdCvgf2bOnDlz5kxFt0I6XLkCAAAwDMkVAACAYUiuAAAADENyBQAAYJgCXmh69OjRiRMn5L9ekD96zHEc7gGBHkzujT9YOCcHoUePHimgIIScB62YO3euvLcQAAAGN/mP0MSiKErRWw0A0s2fP5/gkgtggMAzVwAAAIYhuQIAADAMyRUAAIBhSK4AAAAMQ3IFAABgGJIrAAAAw5BcAQAAGIbkCgAAwDAkVwAAAIYhuQIAADAMyRUAAIBhSK4AAAAMQ3IFAABgGJIrAAAAw5BcAQAAGIbkCgAAwDAkVwAAAIYhuQIAADAMyRUAAIBhSK4AAAAMQ3IFAABgGJIrAAAAw5BcAQAAGIbkCgAAwDAkVwAAAIYhuQIAADAMyRUAAIBhSK4AAAAMQ3IFAABgGJIrAAAAw5BcAQAAGIbkCgAAwDAkVwAAAIaxKIpSdBsAoBtHjx5NS0vr7OykPz548IAQMnz4cPqjiorK3//+90WLFimsfQDwekiuAErq7t27Y8aMkbBAQUGBi4uL3NoDALJDcgVQXo6OjsXFxd3OsrOzKykpkXN7AEBGeOYKoLyWLFmirq7edbq6uvqyZcvk3x4AkBGuXAGUV3l5uZ2dXbd/pCUlJXZ2dvJvEgDIAleuAMrLxsZm3LhxLBZLdCKLxRo/fjwyK4AyQ3IFUGoffvihqqqq6BRVVdUPP/xQUe0BAFngtjCAUquurubxeMIOOYQQFRWVJ0+emJmZKbBVACAZrlwBlJqpqemUKVOEF6+qqqrvvvsuMiuAkkNyBVB2S5YsEb3DtGTJEgU2BgBkgdvCAMqusbHRxMSktbWVEKKurl5dXa2vr6/oRgGAJLhyBVB2enp606ZNU1NTU1NT8/b2RmYFUH5IrgADwOLFizs6Ojo6OjCYMMCAgNvCAANAS0uLsbExRVG1tbWampqKbg4ASEOJOH78uKKbAwAAMPAcP35cNJ+qdbuE/JsFb6rExERCSGhoqKIbMuDl5+ezWCzJdXKUnJ+fX0hIiJubm6Ib0r9wzg9Cfn5+YlO6Sa7z58+XS2NgUMjMzCQ4qZgwe/ZsQoiaWjd/swOFn5+fm5vbG38y4JwfhGRKrgCghAZ0WgUYbPC2MAAAAMOQXAEAABiG5AoAAMAwJFcAAACGIbkCgFI7c+YMl8v95ptvFN2Q/nLhwoXw8PBTp07Z2NiwWCwWiyVWm8HLy0tXV1dVVXXUqFG3b99WVDsJIZ2dnYmJie7u7hKWaWlpcXR0jIqKUv7IbW1t8fHxdnZ2bDZbX19/9OjRFRUVhJDTp0/v3Lmzo6OjRysSg+QKAErtzR5FbuvWrcnJyREREXPmzCkvL7e1tTUyMjpy5EhOTo5wmfPnz2dmZvr4+BQVFY0bN05RTS0pKfnTn/4UFhbG5/MlLBYZGVlcXDwgIvv5+X3xxRdHjx7l8/m//PKLra3ty5cvCSEzZszgcDienp4vXrzo0epE4eV+AFBq06dPb2hokMOKBAKBp6fn9evX5bAu2o4dOzIyMgoKCjgcjnBicnLykiVLAgICioqKuFyu3BojWUFBQWxsbGBgYHNzs4T/7ly/fv3evXsDInJGRkZWVlZBQYGzszMhhMfjZWdnC+euXbu2vLzc29v78uXLvesFhytXAABCCElLS6uurpbb6kpLSzdv3hwTEyOaWQkh7u7uISEhjx8/Xr9+vdwaI9WYMWNOnTq1aNEiDQ2N1y0jEAg2bNiQlJQ0ICLv27dv3LhxdGbtVnR0dH5+fk9XKoTkCgDK6+rVq1ZWViwWa+/evYSQ1NRUbW1tLS2t7OzsDz74QE9Pz9LS8tixY/TCycnJHA7H1NR01apVPB6Pw+G4u7vfvHmTnhscHMxms83NzemPq1ev1tbWZrFYtbW1hJCQkJB169aVlZWxWCw7OztCyLlz5/T09OLi4vpp05KTkymKmjFjRtdZ27dvHzFixKFDhy5cuNDtdymKSkhIGDlypIaGhoGBwaxZs3799Vd6luRdRAjp6OjYsmWLlZWVpqami4sLg+PdRkZGrl692sTEhKmA/Re5tbU1Ly/P1dVVwjIGBgZTpkxJSkrq3YMJJFcAUF6TJ08WvU8bFBQUGhoqEAh0dXWPHz9eVlZmY2OzcuXKtrY2QkhwcPDSpUv5fP7atWsrKipu377d3t7+/vvvP3z4kBCSnJwsOiRhSkpKTEyM8GNSUpKPj4+trS1FUaWlpYQQ+n2Wzs7Oftq0nJwcBwcHLS2trrM0NTU///xzFRWVlStXNjc3d10gOjo6PDw8MjKyurr68uXLDx8+9PDwePbsGZG2iwghmzZt+uyzzxITE58+ferj47Nw4cKffvqp75tz7dq1srKyhQsX9j2UHCI/efKktbX1559/njp1Kv3/sJEjR6akpIjl0bFjxz5+/LigoKAXq0ByBYCBx93dXU9Pz8TExN/fv7m5uaqqSjhLTU2NvqRzcnJKTU1tampKT0/vxSqmT5/e2Ni4efNm5lr9P83NzQ8ePLC1tX3dAm5ubqGhoRUVFZs2bRKbJRAIEhISZs+evXjxYi6X6+zsvH///tra2gMHDogu1u0uamlpSU1N9fX1nTNnjr6+flRUlLq6eu/2j1iTQkJCUlNT+xhHbpHpF5dMTEzi4uKKioqePXs2a9asNWvWfPnll6KL2dvbE0IKCwt7sQokVwAYwNhsNiFEeFkmZvz48VpaWsJbpsqjurqaoqhuL1uFtm/f7uDgkJKScvXqVdHpRUVFL1++HD9+vHDKhAkT2Gy28Aa4GNFdVFxczOfzR48eTc/S1NQ0Nzfv+/6JiIj46KOPLCws+hhHbpHpp7CjRo1yd3c3NDTkcrkxMTFcLlfsPyj0AaJvCfQUkisAvMk0NDRqamoU3QpxLS0t5I+f+NfhcDjp6eksFmv58uUCgUA4ne4foqOjI7qwvr5+U1OT1PXSN5mjoqJYf6isrJTcAUaqq1evFhYWrlixoi9B5ByZx+MRQujH7TQ2m21tbV1WVia6mKamJvnjYPUUkisAvLHa2tpevHhhaWmp6IaIo3+1pQ5T4ObmFhYWVlJSsm3bNuFEfX19QohYKpVxM+l3ghITE0XLet+4caMXmyCUlpb2/fffq6io0NmaXkVcXByLxerj09z+i6yjo2Nvb3///n3Rie3t7WJ9n1pbW8kfB6unkFwB4I2Vm5tLUdTEiRPpj2pqaq+7gSxnpqamLBZLlv6727Ztc3R0vHPnjnDK6NGjdXR0RLPLzZs3W1tb33rrLanRhg4dyuFw8vPze9fsbqWnp4umavo+QWRkJEVRoveulSoyIcTPz+/OnTvl5eX0Rz6fX1lZKdYzhz5AZmZmvYiP5AoAb5TOzs76+vr29va7d++GhIRYWVktXbqUnmVnZ1dXV5eVldXW1lZTU1NZWSn6RUNDwydPnlRUVDQ1NbW1tZ09e7b/uuJoaWnZ2Ng8evRI6pL0zWFVVVXRKevWrfvqq6+OHDnS2NhYWFgYGBjI4/ECAgJkibZs2bJjx46lpqY2NjZ2dHQ8evTo6dOnhBB/f38zM7P+GF5ROSOHhYVZW1svXbq0qqrq+fPnGzduFAgEYq+P0QdIQl9YCZBcAUB57d27d8KECYSQjRs3zpw5MzU1NTExkRDi4uJSXl5+8ODBdevWEUKmTZtWUlJCf6WlpcXZ2VlTU9PDw2PEiBGXLl0SPtoMCgqaOnXqggULHBwctm3bRt/uc3Nzo/vqBAYGmpqaOjk5eXt719XV9femTZ8+vaioSPgw9euvv7azsysrK5swYcLHH38suuTEiRPDwsJEp2zdujU+Pj42NtbY2HjKlCnDhg3Lzc3V1tYmhEjdRUlJSaGhoTt37jQyMuLxeCEhIfX19YSQ1tbW6upq0VGKROXl5U2ePHnIkCE3b94sKCjg8XiTJk26fPmyLFuqnJENDAyuXLliaWnp6upqYWHx448/5uTkiPV8vXXrloWFhYuLiyyNESd60U33JqYAmDN37ty5c+cquhWgFAghx48f79dVBAQEGBoa9usqpJLxnC8pKVFTUzt8+LAcmiSLjo4ODw+PtLQ0RKbV1tZyOJzdu3fLsnDXcxtXrgDwRuljMRO5sbOzi42NjY2NpftcKlZHR0dWVlZTU5O/vz8i06Kjo11dXYODg3v39R4n1wkTJqiqqkoeNarXli1bxuFwWCxW7159Vja7d++mX1vYv38/PYXZ4llyLsUlS02o3hEttkVTU1MzNjZ+7733vvrqK6bWIvnsUvKCX2/YuQS08PDwefPm+fv7y6cygQS5ubmnTp06e/as5K63gyQyISQhISE/P//MmTPq6uq9i9Dj5Hrr1q2pU6f2bmVSpaenK9VY1X20fv16sQobFKPFs5iNJpmMNaF6R1hsi8vl0ndUampqjh8//vjx4zlz5jA19qnks0vJC369SedS/4mIiEhPT29oaBg+fPjJkycV3RyZxMXFBQcHf/rpp4pthqen59GjR4UDLw/yyNnZ2a9evcrNzTUwMOh1kF7eFmaxWD39ikAg6I+LnoGFLp7l4+PTu6+L7cM+RpNdQUHBpk2bAgMD++mORVcGBgaenp7//Oc/CSEnTpyQujyDZ1dycrKKikpAQIDCLyYkG6DnUr+Kj49/9eoVRVEPHjyYO3euopsjKy8vrx07dii6FfA/M2fODA8PF31Duxd6mVx7caXco3JOvUjeg4GcS2IJyVITqj8MGzaM/DEejWQMnl3KWfCLcYo6lwAGiV4m19LSUkdHR21tbfp9d9GhL69cueLk5MTlcjkcjrOz83fffUe6K+dECDl8+PD48eM5HI62tvawYcOEQ5CoqKjk5OR88MEHXC6Xx+P9+9//lqVJUgstUa8v0vTZZ59paWnp6upWV1evW7fOwsIiMDBQW1tbRUXlrbfeMjMzU1dX19bWHjdunIeHB90LW19f/5NPPpG81WLEimeVlpayuvjvf/8r4z4UiyZ5A6XuHOV09+5dQsiUKVOEU+RzdvWl4BfOJQAgpFddcTw9PW1sbB48eNDW1nbv3r133nmHw+H89ttv9NzMzMzo6Oi6urrnz59PnDjRyMiInj5nzhy6nBON7on16aefPn/+vK6u7l//+teiRYsoioqMjCSEfP/99y9evKirq/P29tbQ0KDryEsl/G5DQ0N1dbWHh4e2tnZrays9d8uWLWw2+/Dhwy9evLh79+64ceOMjY1///130e+uXbt2z549s2fP/uWXX7Zu3UoIuXnzZnNzc21t7bRp0wghOTk5NTU1zc3N9Ctk+fn5krea7li2b98++iPdnW7Pnj30rE2bNtGb9vTpUwMDA3d3946ODtn3oWg0GTfwdTtHRu+8886YMWN69BXZu+KIPnPl8/lnz561trb28vJ6+fKlcJn+PrtsbW0fPHhAUdT169dVVFSGDRtGr/3s2bMzZ84ULoZzqXfnEun/rjjKAN3PBqGu53Yvk6voLyx9ebF+/fquS8bHx5M/6j+I/jG3trbq6+tPnTpVuGR7eztdk5b+uxUIBPT0L774ghBy7949WTZP7LspKSmEkNLSUoqi+Hy+jo6Ov7+/cOEff/yREBIbG9vtdymKon8Qm5qa6I//+c9/CCGFhYWiX8/IyJC81RJ+EEX5+vpyOJxff/1VcjQJP4g93UDRnSO7/k6uYv/zc3Z2/s9//kM/ReuqP84uYXKlKIruer9mzRrq/yZXnEu9PpeQXOFN1fXcVuvd9a7YLyCXy6VTrBj60WzXbmd379598eLFX/7yF+EUVVXVtWvXvi5C74YDFS201NMiTa+L1t7eLrVhr9vq1zlx4sTXX3+9c+dOBweHXkfrSxUq5cHlcuknrO3t7c+ePTt//nxwcHB8fPzVq1eNjY3FFu7vs2v79u3ffvttSkqKn5+f6HScS2J6dC71cYz4AYEeM0+WF/HgDcZAciWEqKurC/+0cnJydu3aVVRU1NjY+Lq/t8bGRvJHbQf56EuRJlnIstXdev78+ccffzxhwgT6OqnX0fp7A+VMTU3NwsJi2bJlHR0dK1eu/PTTT//xj38Q+Z5d9JiukydPXr58+c6dO4XTcS71RVJSUlJSUt/jKD+x/5PBYMPACE3t7e11dXVWVlaEkKqqKl9fX3Nz85s3bzY0NIj+JIkaMmQI+b+19PpbX4o0SSXjVndr7dq1L168EB2Yu3fR+nUDFYgeMpuuDCX/s4vxgl9SvfHnEm4Lwxup66nOQHK9dOlSZ2cn3bm+sLCwra0tKCjIxsaGHg2n268MGzbM0NDw/PnzfV+7jPpSpEkqGbe6q5ycnKNHj27evHnUqFH0lA0bNvQuWr9uoAL9/PPPhBD6JqdCzi5mC35JhXMJ4M3Qy+Ta2tra0NDQ3t5++/bt4OBgunAPIYS+fr1w4UJLS0tJSYnoQxrRck4qKioRERGXL18ODg5+/PhxZ2dnU1OTWN1aZvWlSJNUErZagsbGxlWrVrm6utJFjlpaWn766af8/HwZ96HYLb5+3UB5EggEnZ2dFEU9efIkPT09KirK2Ng4NDSUKOjsYrbgl1Q4lwDeEKIXtjK+LZyenj516lRTU1M1NTUjI6MFCxZUVlYK527cuNHQ0FBfX3/evHl0tzlbW9uqqqrbt29bW1trampOnjyZfqd/7969zs7OHA6Hw+GMHTs2JSVl586ddBEoe3v7srKyI0eO0KNPWVpaSn1hOCUlhR5hkv7ugQMH9PT0CCHW1tZ0N6HOzs5du3bZ29urq6sbGBj4+voWFxfT3xWud+jQoXSRiqSkJDrasGHDrly5smPHDrpCvZmZ2dGjRzMyMujyuQYGBseOHXvdVoeEhNCLaWtrz549e8+ePfRIXVpaWjNmzNi9e3fXw+Ht7S3jPoyKihKNJnkDpe4cyW7cuDFp0iQej0c30tzc3N3d/YcffpD6RUq2W2RfffVV11eFNTQ07O3tg4KCqqqqhEv239klbIOxsTH9hrCoDRs2iHbFwbnUu3OJ4LYwvKG6ntssSuRm8YkTJ/z8/Kg3YpRRUBLz5s0jhGRmZiq6IaB4LBbr+PHj8+fPV3RD+hfO+UGo67mNknMAAAAMGzDJ9ddff+06wJtQP9XzGwywYwEAGDdgkqujo6OE+90ZGRmKbuBAhR0LoFgXLlwIDw9X8orCNFmKOre0tDg6OkZFRSl/5La2tvj4eDs7Ozabra+vP3r06IqKCkLI6dOnd+7cKfvgLd0aMMkVAODNs3Xr1uTk5IiICCWvKExkLuocGRlZXFw8ICL7+fl98cUXR48e5fP5v/zyi62t7cuXLwkhM2bM4HA4np6espTkeh0kVwB4QzBY1lc+9ad37NiRkZFx4sQJXV1d4UTlrCgsY1Hn69ev37t3b0BEzsjIyMrKyszMfOedd9TU1Hg8XnZ29ujRo+m5a9euHTNmjLe3t3CY0p5CcgWANwSDRWrlUO+2tLR08+bNMTExHA5HdLpyVhSWpaizQCDYsGFDT4e3VFTkffv2jRs3jh4DrlvR0dH5+fm9Hq0TyRUAlAj1+lKywcHBbDab7pJLCFm9erW2tjaLxaKHuhQrUpucnMzhcExNTVetWsXj8Tgcjru7u3AYjR6FIoScO3dOT08vLi6OwS1NTk6mKGrGjBldZ/WlorDUgrsdHR1btmyxsrLS1NR0cXGhhzdgRGRk5OrVq01MTJgK2H+RW1tb8/LyJF8rGxgYTJkyhS6o1YtVILkCgBKJjo4ODw+PjIysrq6+fPnyw4cPPTw8nj17RghJTk4W7UeYkpISExMj/JiUlOTj40PX0SstLQ0ODl66dCmfz1+7dm1FRcXt27fb29vff/99urhej0KRP0oJdXZ2MrilOTk5Dg4O9IgcYjQ1NT///HMVFZWVK1c2Nzd3XUDCXgoKCgoNDRUIBLq6usePHy8rK7OxsVm5cqVwHK5NmzZ99tlniYmJT58+9fHxWbhwoehQl7127dq1srKyhQsX9j2UHCI/efKktbX1559/njp1Kv1/r5EjR6akpIjl0bFjxz5+/LigoKAXq0ByBQBlIRAIEhISZs+evXjxYi6X6+zsvH///tra2gMHDvQuoJqaGn155+TklJqa2tTUlJ6e3os406dPb2xs3Lx5c++a0VVzc/ODBw+6Dkwm5ObmFhoaWlFRQQ9pKUrGveTu7q6np2diYuLv79/c3FxVVUUIaWlpSU1N9fX1nTNnjr6+flRUlLq6eu/2iViTQkJCUlNT+xhHbpHpF5dMTEzi4uKKioqePXs2a9asNWvWfPnll6KL2dvbE0IKCwt7sQokVwBQFn2vlSvB+PHjtbS0hLdPFYsuWd/tZavQ9u3bHRwcUlJSrl69Kjq9LwV3i4uL+Xy+8LUdTU1Nc3Pzvu+TiIiIjz76yMLCoo9x5BaZfgo7atQod3d3Q0NDLpcbExPD5XLF/oNCHyD6lkBPIbkCgLLo71q5GhoaNTU1jITqo5aWFvLHT/zr0EUjWM609XQAACAASURBVCzW8uXLBQKBcHpf9hJ9kzkqKko4UExlZaXkDjBSXb16tbCwcMWKFX0JIufI9EjpooUp2Wy2tbV1WVmZ6GL0OOH0weopJFcAUBb9Wkq2ra1NeSoc07/aUocpYLyiMP1OUGJiouhYMTdu3OjFJgilpaV9//33KioqdLamVxEXF8disfr4NLf/Iuvo6Njb24sVy2pvb6eLagi1traSPw5WTyG5AoCykFpKVk1NTaxAnuxyc3Mpipo4cWLfQ/Wdqakpi8WSpScrsxWFhw4dyuFw8vPze9fsbqWnp4umavreQGRkJEVRoveulSoyIcTPz+/OnTvl5eX0Rz6fX1lZKdYzhz5AdEGqnkJyBQBlIbWUrJ2dXV1dXVZWVltbW01NTWVlpejXuxap7ezsrK+vb29vv3v3bkhIiJWVFV15uqehzp49y2xXHC0tLRsbm0ePHkldktmKwhwOZ9myZceOHUtNTW1sbOzo6Hj06NHTp08JIf7+/mZmZv0xvKJyRg4LC6MrkVdVVT1//nzjxo0CgUDs9TH6AEnoCysBkisAKJGtW7fGx8fHxsYaGxtPmTJl2LBhubm52tra9NygoKCpU6cuWLDAwcFh27Zt9P06Nzc3uoNNYGCgqampk5OTt7d3XV0dIaSlpcXZ2VlTU9PDw2PEiBGXLl0SPubsaSjGTZ8+vaioSPgw9euvv7azsysrK5swYcLHH38suuTEiRPDwsJk3EupqamJiYmEEBcXl/Ly8oMHD65bt44QMm3atJKSEkJIUlJSaGjozp07jYyMeDxeSEhIfX09IaS1tbW6ujo7O7vb1ubl5U2ePHnIkCE3b94sKCjg8XiTJk26fPmyLFuqnJENDAyuXLliaWnp6upqYWHx448/5uTkiPV8vXXrloWFhYuLiyyNESd60S1jsXQA2aFwNAgR+RZLDwgIMDQ0lNvqhGQ850tKStTU1A4fPiyHJsmio6PDw8MjLS0NkWm1tbUcDmf37t2yLNz13MaVKwC8sfpY2KRf2dnZxcbGxsbG0n0uFaujoyMrK6upqYnxKpMDMTItOjra1dU1ODi4d19HcgUAUIzw8PB58+b5+/srfIz+3NzcU6dOnT17VnLX20ESmRCSkJCQn59/5swZdXX13kVAcgWAN1BERER6enpDQ8Pw4cNPnjyp6Oa8VlxcXHBw8KeffqrYZnh6eh49elQ42PIgj5ydnf3q1avc3FwDA4NeB1FjsEEAAEoiPj4+Pj5e0a2QiZeXl5eXl6JbAf8zc+bMmTNn9jEIrlwBAAAYhuQKAADAMCRXAAAAhiG5AgAAMKybF5rmzZsn/3bAmyovL4/gpII/JCYmZmZmKroV/QvnPBBCWJRI4fUbN24kJCQosDUA8Dr00O1jx45VdEMAoBthYWFubm7Cj/8nuQKA0po/fz4h5MSJE4puCABIh2euAAAADENyBQAAYBiSKwAAAMOQXAEAABiG5AoAAMAwJFcAAACGIbkCAAAwDMkVAACAYUiuAAAADENyBQAAYBiSKwAAAMOQXAEAABiG5AoAAMAwJFcAAACGIbkCAAAwDMkVAACAYUiuAAAADENyBQAAYBiSKwAAAMOQXAEAABiG5AoAAMAwJFcAAACGIbkCAAAwDMkVAACAYUiuAAAADENyBQAAYBiSKwAAAMOQXAEAABiG5AoAAMAwJFcAAACGIbkCAAAwDMkVAACAYWqKbgAAdI/P57969Ur4sbW1lRBSX18vnKKhoaGlpaWAlgGANCyKohTdBgDoRmpq6urVqyUskJKSEhQUJLf2AIDskFwBlFRNTQ2Px+vo6Oh2rqqq6tOnT01MTOTcKgCQBZ65AigpExMTT09PVVXVrrNUVVXfe+89ZFYApYXkCqC8Fi9e3O29JYqiFi9eLP/2AICMcFsYQHk1NTWZmJiIvtZEY7PZNTU1enp6CmkVAEiFK1cA5aWrq+vj46Ouri46UU1NbebMmcisAMoMyRVAqS1atKi9vV10SkdHx6JFixTVHgCQBW4LAyi11tZWY2PjpqYm4RQdHZ3a2loNDQ0FtgoAJMOVK4BSY7PZ8+bNY7PZ9Ed1dXU/Pz9kVgAlh+QKoOwWLlxID89ECGlra1u4cKFi2wMAUuG2MICy6+zsNDc3r6mpIYQYGxv//vvv3XZ+BQDlgStXAGWnoqKycOFCNputrq6+aNEiZFYA5YfkCjAALFiwoLW1FfeEAQYKVMWR4tGjR9evX1d0K2CwoyjKyMiIEPLgwYOKigpFNwcGO3d3d0tLS0W3QqnhmasUJ06c8PPzU3QrAACUyPHjx+fPn6/oVig1XLnKBP8F6ZF58+YRQjIzMxXdEEVisVjM/gDdv3+fEOLk5MRUQEbgWA9CLBZL0U0YAJBcAQYGZUurACABXmgCAABgGJIrAAAAw5BcAQAAGIbkCgAAwDAkVwAAAIYhuQIokTNnznC53G+++UbRDekvFy5cCA8PP3XqlI2NDYvFYrFYS5YsEV3Ay8tLV1dXVVV11KhRt2/fVlQ7CSGdnZ2JiYnu7u4SlmlpaXF0dIyKilL+yG1tbfHx8XZ2dmw2W19ff/To0fRoJKdPn965c2dHR0ePVgRSIbkCKJE3u0f11q1bk5OTIyIi5syZU15ebmtra2RkdOTIkZycHOEy58+fz8zM9PHxKSoqGjdunKKaWlJS8qc//SksLIzP50tYLDIysri4eEBE9vPz++KLL44ePcrn83/55RdbW9uXL18SQmbMmMHhcDw9PV+8eNGj1YFk6OcKoESmT5/e0NAghxUJBAJPT095Du25Y8eOjIyMgoICDocjnJicnLxkyZKAgICioiIulyu3xkhWUFAQGxsbGBjY3Nws4b87169fv3fv3oCInJGRkZWVVVBQ4OzsTAjh8XjZ2dnCuWvXri0vL/f29r58+bKaGpICM3DlCjAYpaWlVVdXy211paWlmzdvjomJEc2shBB3d/eQkJDHjx+vX79ebo2RasyYMadOnVq0aJGEovQCgWDDhg1JSUkDIvK+ffvGjRtHZ9ZuRUdH5+fn93SlIAGSK4CyuHr1qpWVFYvF2rt3LyEkNTVVW1tbS0srOzv7gw8+0NPTs7S0PHbsGL1wcnIyh8MxNTVdtWoVj8fjcDju7u43b96k5wYHB/8/9u48oIlrbRj4mUBCQthlEVlECIsouFR7BaVovaVWLioqiluLXpGKioC1gqAiCBWxwIuSequ8tNeNTYveutaFumJtFURsKURRwCWAaJCAQJj3j/M1N1+AEMiQBHl+fzUzJ2fOnIk8nTNzzsNgMIYOHYo/rlmzhs1mEwRRV1eHEAoNDd2wYQOPxyMIgsPhIITOnj2rp6cXHx/fT6eWlpZGkuSsWbM679qxY4eDg8OBAwcuXLjQ5XdJkkxOTh45cqSWlpahoeGcOXP++OMPvEt2FyGERCLR1q1bra2tWSyWq6trdnY2VWcUFRW1Zs0aExMTqirsv5pbW1sLCwvHjh0ro4yhoaGnp2dqauq7/WBCmSC4AqAupkyZIjlOGxwcHBYW1tzcrKurm52dzePxbG1tAwMD29raEEIhISEBAQFCoXD9+vWVlZV37txpb2//6KOPqqqqEEJpaWmSyxqnp6dv375d/DE1NdXHx8fOzo4kyYqKCoQQfp+lo6Ojn07t1KlTjo6O2tranXexWKzvvvuORqMFBgY2NTV1LhATExMZGRkVFcXn869cuVJVVeXh4fHixQvUUxchhCIiInbt2pWSkvLs2TMfH5/Fixf/+uuvip/O9evXeTxef6T/64+anz592tra+ttvv02bNg3/f9jIkSPT09Ol4ui4ceNqamqKi4spPPRgBsEVAHXn7u6up6dnYmLi7+/f1NT05MkT8S5NTU18S+fs7MzlchsbGzMzM/twCG9vb4FAsGXLFupa/V9NTU2PHj2ys7PrroCbm1tYWFhlZWVERITUrubm5uTk5Llz5y5dulRfX9/FxWXfvn11dXXffvutZLEuu6ilpYXL5fr6+s6bN8/AwCA6OppOp/etf6SaFBoayuVyFaxHaTXjF5dMTEzi4+NLS0tfvHgxZ86ctWvXHjlyRLKYvb09QqikpITaow9aEFwBGDAYDAZCSHxbJmXChAna2triIVP1wefzSZLs8rZVbMeOHY6Ojunp6deuXZPcXlpa+ubNmwkTJoi3TJw4kcFgiAfApUh2UVlZmVAoHD16NN7FYrGGDh2qeP9s3rx51apVFhYWCtajtJrxU9hRo0a5u7sbGRnp6+tv375dX19f6n9Q8AXCQwJAcRBcAXh3aGlp1dbWqroV0lpaWtBff+K7w2QyMzMzCYJYsWJFc3OzeDueH6KjoyNZ2MDAoLGxscfj4kHm6Oho4i+PHz+WPQGmR9euXSspKVm5cqUilSi5ZnNzc4QQftyOMRiM4cOH83g8yWIsFgv9dbGA4iC4AvCOaGtre/XqlaWlpaobIg3/1e5xmQI3N7fw8PDy8vK4uDjxRgMDA4SQVCiV8zTxO0EpKSmkhJs3b/bhFMQyMjIuXrxIo9FwtMaHiI+PJwhCwae5/Vezjo6Ovb09zgcs1t7eLjX3qbW1Ff11sYDiILgC8I4oKCggSXLSpEn4o6amZncDyEpmampKEIQ883fj4uKcnJzu3r0r3jJ69GgdHR3J6HLr1q3W1tb33nuvx9qsrKyYTGZRUVHfmt2lzMxMyVCNxwmioqJIkpQcu1armhFCCxcuvHv37sOHD/FHoVD4+PFjqZk5+AKZmZkpeCyAQXAFYADr6OhoaGhob2+/d+9eaGiotbV1QEAA3sXhcF6+fJmfn9/W1lZbW/v48WPJLxoZGT19+rSysrKxsbGtre3MmTP9NxVHW1vb1ta2urq6x5J4cFhDQ0Nyy4YNG44fP37o0CGBQFBSUrJ69Wpzc/OgoCB5alu+fPnRo0e5XK5AIBCJRNXV1c+ePUMI+fv7m5mZ9cfyiupZc3h4+PDhwwMCAp48eVJfX79p06bm5map18fwBZIxFxb0CgRXANTF3r17J06ciBDatGnT7NmzuVxuSkoKQsjV1fXhw4f79+/fsGEDQmjGjBnl5eX4Ky0tLS4uLiwWy8PDw8HB4fLly+JHm8HBwdOmTVu0aJGjo2NcXBwe7nNzc8NzdVavXm1qaurs7Dxz5syXL1/296l5e3uXlpaKH6b+8MMPHA6Hx+NNnDhx3bp1kiUnTZoUHh4uuWXbtm0JCQmxsbHGxsaenp42NjYFBQVsNhsh1GMXpaamhoWFJSYmDhkyxNzcPDQ0tKGhASHU2trK5/MlVymSVFhYOGXKlGHDht26dau4uNjc3Hzy5MlXrlyR50zVs2ZDQ8OrV69aWlqOHTvWwsLil19+OXXqlNTM19u3b1tYWLi6usrTGNAzEsiEZ52ruhUDzPz58+fPn6/qVqgYQig7O7tfDxEUFGRkZNSvh+iRnNe6vLxcU1Pz4MGDSmiSPEQikYeHR0ZGBtSM1dXVMZnM3bt3y1NYCb/tdwDcuQIwgA2UZCYcDic2NjY2NhbPuVQtkUiUn5/f2Njo7+8PNWMxMTFjx44NCQnpj8oHJwiu1Fu5cqWuri5BENS+SaEq8qTH6gPJpGMYg8EwNTWdOnVqUlISHrsD75LIyEg/Pz9/f3/lZCaQoaCg4NixY2fOnJE99XaQ1IwQSk5OLioqOn36NJ1Op7zyQQuCK/UOHDiwf/9+VbeCGnKmx+oDcdIxfX19kiQ7Ojr4fH5OTs6IESM2bdo0atQoSpape4dt3rw5MzPz9evXI0aMyMvLU3Vz5BIfHx8SEvLVV1+pthnTp08/fPiweOHlQV7ziRMn3r59W1BQYGhoSHnlgxkE18GlublZ/nvQ4uLiiIiI1atXy17ymxIEQRgYGEydOjUzMzMnJ+fFixdKS77WK73qwH6VkJDw9u1bkiQfPXo0f/58VTdHXl5eXjt37lR1K8B/zZ49OzIyUvINbUAJCK79giAIVTeha71KNCZPeqz+MH/+/ICAAD6fv2/fPmUeVx5KztQGABigILhSgyTJpKQkR0dHLS0tfX39jRs3inft2rVLW1tbV1eXz+dv2LDBwsKirKyM7D6LluxUYkhmBq7eJhpTW3iy5pkzZxB0IABgIFLhm8oDgpxTcaKiogiC+PrrrxsaGoRCYXp6OkLo7t274r0IofXr1+/Zs2fu3Lm///771q1bGQzGwYMHX716de/evfHjxxsbGz9//hyXDwoKYrPZDx48aGlpKS0tnThxoq6u7pMnT/Be2d9dsmSJmZmZuGFJSUkIodraWvxx3rx5ONFYr/ztb38bM2aM/OXln4ojfuYqRSAQIISsrKzwx4HYgWhwTFeAaVeD0CD5bSsI7lwp0NzcnJKS8ve//z08PNzAwIDFYhkZGXUutnPnzrVr1x47dmz48OE9ZtHqLpWYnBm4Bjr8urXUirLQgQCAgUJT1Q14F1RUVAiFwunTp8tZvrdZtCRTifX2uwNUU1MTSZJ6enpd7h0oHZiSkpKbm0t5tWqlsLAQIeTn56fqhgCgXuDOlQJ4TU6cxUIefciiJU4lpkgGrgHkzz//RAg5OTl1uRc6EACg5uDOlQJMJhMh9PbtWznL9zaLlmQqMUUycA0gZ8+eRQh98sknXe4dKB0YFha2YMECyqtVK/ie9Z2/QQeS1HY2hFqBO1cKjB49mkaj/fzzz/KX71UWLclUYj1+V30SjfXZ8+fPU1JSLC0tV6xY0WUB6EAAgJqD4EoBExOTefPm5eXlZWRkCASCe/fuyX47Rp4sWt2lEuvxu71KNEZ9X/QeSZJv3rzp6OggSbK2tjY7O3vy5MkaGhr5+fndPXOFDgQAqDuVvqs8AMg5FaexsXHlypVDhgzR0dGZMmXK1q1bEUKWlpbFxcWJiYk425eVlZU4K0hHR0dSUpK9vT2dTjc0NPT19cVzN7GgoCA6nW5hYaGpqamnpzdnzhwejyfeK/u79fX106ZNYzKZI0aMWLduHZ5xy+Fw8ESUO3fuDB8+nMViTZkyRTz5pDs3b96cPHmyubk5/qkMHTrU3d39559/7rE35JmecfLkSVdXV21tbQaDQaPR0F+LNL3//vuxsbH19fXikgO0A9HgmK4AU3EGoUHy21YQQZKkSoL6QJGTk7Nw4UIl99Lnn3+em5tbX1+vzINSSOXP4dShAwmCyM7Ohmeu4N0zSH7bCoJhYTU1UFKJqS3oQACACkFwHaT++OMPonv9lDMSgAsXLkRGRkomHFy2bJlkAS8vL11dXQ0NjVGjRt25c0dV7UTyJVtsaWlxcnKKjo5W/5rb2toSEhI4HA6DwTAwMBg9enRlZSVC6OTJk4mJifA/o5SD4Kp2lJNKzMnJScbTgqysrH46rhIMxFxsg8S2bdvS0tI2b94sTjg4ZMiQQ4cOnTp1Slzm/Pnzubm5Pj4+paWl48ePV1VT5Uy2GBUVVVZWNiBqXrhw4b///e/Dhw8LhcLff//dzs4OJ66fNWsWk8mcPn06ngIOqALBVe0M0FRi6mOQdCCFye+Uk0dv586dWVlZOTk5urq64o1paWk0Gi0oKEit0gvKmWzxxo0b9+/fHxA1Z2Vl5efn5+bm/u1vf9PU1DQ3Nz9x4sTo0aPx3vXr148ZM2bmzJnt7e29OiiQAYIrAAMShcnvlJBHr6KiYsuWLdu3b8crroi5u7uHhobW1NR88cUX/dqAXpEn2WJzc/PGjRtTU1MHRM3ffPPN+PHjXVxcuvt6TExMUVFRbw8KZIDgCoDKkBQlv5OdZa+3efTOnj2rp6cXHx9P4ZmmpaWRJDlr1qzOu3bs2OHg4HDgwIELFy70tpe4XC6bzdbW1j5x4sQnn3yip6dnaWl59OhR8XdFItHWrVutra1ZLJarqyueWUeJqKioNWvWyL/oqQprbm1tLSwslH2vbGho6OnpmZqaCvNHqALBFQCViYmJiYyMjIqK4vP5V65cqaqq8vDwePHiBUIoLS1NcqpDenr69u3bxR9TU1N9fHxw8ruKioqQkJCAgAChULh+/frKyso7d+60t7d/9NFHVVVVva0K/fWidUdHB4VneurUKUdHR21t7c67WCzWd999R6PRAgMDm5qaOheQ0UvBwcFhYWHNzc26urrZ2dk8Hs/W1jYwMFC8vkdERMSuXbtSUlKePXvm4+OzePFiycW5+uz69es8Hm/x4sWKV6WEmp8+fdra2vrbb79NmzYN/7/XyJEj09PTpeLouHHjampqiouLKTz0YAbBFQDVoDz5XXdZ9nrL29tbIBBs2bKlb83orKmp6dGjR3Z2dt0VcHNzCwsLq6ysjIiIkNolZy+5u7vr6emZmJj4+/s3NTU9efIEIdTS0sLlcn19fefNm2dgYBAdHU2n0/vWJ1JNCg0N5XK5CtajtJrxi0smJibx8fGlpaUvXryYM2fO2rVrjxw5IlnM3t4eIVRSUkLt0QctCK4AqEa/Jr+TzLKncnw+nyTJLm9bxXbs2OHo6Jienn7t2jXJ7b3tJQaDgRDCd65lZWVCoVD82g6LxRo6dKjifbJ58+ZVq1ZZWFgoWI/SasZPYUeNGuXu7m5kZKSvr799+3Z9fX2p/0HBFwgPCQDFQXAFQDX6O/mdOMueyrW0tKC//sR3h8lkZmZmEgSxYsWK5uZm8XZFegkPMkdHR4sncD9+/Fj2BJgeXbt2raSkZOXKlYpUouSa8Qqm+BE7xmAwhg8fzuPxJIvhRUbxxQKKg+AKgGr0a/I7ySx7Kof/ave4TIGbm1t4eHh5eXlcXJx4oyK9hN8JSklJkZzDffPmzT6cglhGRsbFixdpNBqO1vgQ8fHxBEEo+DS3/2rW0dGxt7d/8OCB5Mb29nZ9fX3JLa2treiviwUUB8EVANXo1+R3kln2FKxKcaampgRByDOTNS4uzsnJ6e7du+ItvU0vKMnKyorJZBYVFfWt2V3KzMyUDNV4bCAqKookScmxa7WqGSG0cOHCu3fvPnz4EH8UCoWPHz+WmpmDL5CZmZmCxwIYBFcAVIPy5HfdZdnrbVVnzpyhdiqOtra2ra1tdXV1jyXx4LCGhobklh7TC8qobfny5UePHuVyuQKBQCQSVVdXP3v2DCHk7+9vZmbWH8srqmfN4eHhw4cPDwgIePLkSX19/aZNm5qbm6VeH8MXSMZcWNArEFwBUJlt27YlJCTExsYaGxt7enra2NgUFBSw2Wy8Nzg4eNq0aYsWLXJ0dIyLi8PjdW5ubniCzerVq01NTZ2dnWfOnPny5UuEUEtLi4uLC4vF8vDwcHBwuHz5svgxZ2+ropy3t3dpaan4YeoPP/zA4XB4PN7EiRPXrVsnWXLSpEnh4eFy9hKXy01JSUEIubq6Pnz4cP/+/Rs2bEAIzZgxo7y8HCGUmpoaFhaWmJg4ZMgQc3Pz0NDQhoYGhFBrayufzz9x4kSXrS0sLJwyZcqwYcNu3bpVXFxsbm4+efLkK1euyHOm6lmzoaHh1atXLS0tx44da2Fh8csvv5w6dUpq5uvt27ctLCxcXV3laQzoWd+z1Q0OcuZzBZIgxyep9JyXQUFBRkZGSjucmJzXury8XFNTU5yOV+VEIpGHh0dGRgbUjNXV1TGZzN27d8tTWMm/7QEK7lwBeEeoc2ITDocTGxsbGxuL51yqlkgkys/Pb2xspDz700CsGYuJiRk7dmxISEh/VD44QXAFAChDZGSkn5+fv7+/ytfoLygoOHbs2JkzZ2RPvR0kNSOEkpOTi4qKTp8+TafTKa980ILgCsCAN1Cy7MXHx4eEhHz11Veqbcb06dMPHz4sXmx5kNd84sSJt2/fFhQUGBoaUl75YKap6gYAABSVkJCQkJCg6lbIxcvLy8vLS9WtAP81e/bs2bNnq7oV7yC4cwUAAAAoBsEVAAAAoBgEVwAAAIBiEFwBAAAAikFwBQAAACgGbwvLhSAIVTdh4IFOW7hw4cKFC1XdCmWAaw2AFIIkSVW3Qa1VV1ffuHFD1a0AAOFFdMPCwlTdEACQu7u7miQ0VFsQXAEYGBYsWIAQysnJUXVDAAA9g2euAAAAAMUguAIAAAAUg+AKAAAAUAyCKwAAAEAxCK4AAAAAxSC4AgAAABSD4AoAAABQDIIrAAAAQDEIrgAAAADFILgCAAAAFIPgCgAAAFAMgisAAABAMQiuAAAAAMUguAIAAAAUg+AKAAAAUAyCKwAAAEAxCK4AAAAAxSC4AgAAABSD4AoAAABQDIIrAAAAQDEIrgAAAADFILgCAAAAFIPgCgAAAFAMgisAAABAMQiuAAAAAMUguAIAAAAUg+AKAAAAUAyCKwAAAEAxCK4AAAAAxSC4AgAAABSD4AoAAABQDIIrAAAAQDFNVTcAANC1W7duFRcXiz8+fPgQIfTtt9+Kt4wZM+Zvf/ubCloGAOgJQZKkqtsAAOjCjz/+6OPjo6GhQaPREEL4nypBEAihjo4OkUj0n//85x//+IeKWwkA6AoEVwDUVFtbm7GxsUAg6HKvnp5ebW0tg8FQcqsAAPKAZ64AqCk6nb5o0aIuw6eMXQAAdQDBFQD1tWjRotbW1s7b29raFi9erPz2AADkBMPCAKivjo6OYcOGvXjxQmq7iYnJ8+fP8bNYAIAagn+cAKgvGo22bNkyqeFfBoMREBAAkRUAdQb/PgFQa51HhltbWxctWqSq9gAA5AHDwgCoO3t7+4qKCvFHW1tbHo+nwvYAAHoEd64AqLulS5fS6XT83wwG47PPPlNtewAAPYI7VwDUXUVFhb29vfhjWVmZg4ODCtsDAOgR3LkCoO44HM6YMWMIgiAIYsyYMRBZAVB/EFwBGAA+/fRTDQ0NDQ2NTz/9VNVtAQD0DIaFARgAnj59amVlRZJkVVWVhYWFqpsDAOgBBNce3Lx5Mzk5WdWtAAAVFBQghKZOnaridgCAUHh4uJubm6pbodZgWLgHVVVVeXl5qm7FwFBdXQ19JZaXl1ddXU1h8gQa+wAAIABJREFUhdbW1sOHD6ewQkoUFhYWFhaquhVAqfLy8qqqqlTdCnUH+Vzlkpubq+omDAA5OTkLFy6EvsIIgggLC1uwYAFVFb58+RIhZGRkRFWFlPDz80PwD2SQwXkPgWwQXAEYGNQtrAIAZIBhYQAAAIBiEFwBAAAAikFwBQAAACgGwRUAAACgGARXANTI6dOn9fX1//Of/6i6If3lwoULkZGRx44ds7W1xQs6Llu2TLKAl5eXrq6uhobGqFGj7ty5o6p2IoQ6OjpSUlLc3d1llGlpaXFycoqOjlb/mtva2hISEjgcDoPBMDAwGD16dGVlJULo5MmTiYmJIpGoVwcCPYLgCoAaebcXddm2bVtaWtrmzZvnzZv38OFDOzu7IUOGHDp06NSpU+Iy58+fz83N9fHxKS0tHT9+vKqaWl5e/sEHH4SHhwuFQhnFoqKiysrKBkTNCxcu/Pe//3348GGhUPj777/b2dm9efMGITRr1iwmkzl9+vRXr1716nBANpiKA4Aa8fb2fv36tRIO1NzcPH369Bs3bijhWNjOnTuzsrKKi4uZTKZ4Y1pa2rJly4KCgkpLS/X19ZXWGNmKi4tjY2NXr17d1NQk4393bty4cf/+/QFRc1ZWVn5+fnFxsYuLC0LI3Nz8xIkT4r3r169/+PDhzJkzr1y5oqkJQYEacOcKwGCUkZHB5/OVdriKiootW7Zs375dMrIihNzd3UNDQ2tqar744gulNaZHY8aMOXbs2JIlS7S0tLor09zcvHHjxtTU1AFR8zfffDN+/HgcWbsUExNTVFTU24MCGSC4AqAurl27Zm1tTRDE3r17EUJcLpfNZmtra584ceKTTz7R09OztLQ8evQoLpyWlsZkMk1NTT///HNzc3Mmk+nu7n7r1i28NyQkhMFgDB06FH9cs2YNm80mCKKurg4hFBoaumHDBh6PRxAEh8NBCJ09e1ZPTy8+Pr6fTi0tLY0kyVmzZnXetWPHDgcHhwMHDly4cKHL75IkmZycPHLkSC0tLUNDwzlz5vzxxx94l+wuQgiJRKKtW7daW1uzWCxXV9fs7GyqzigqKmrNmjUmJiZUVdh/Nbe2thYWFo4dO1ZGGUNDQ09Pz9TU1Hf7wYQyQXAFQF1MmTJFcpw2ODg4LCysublZV1c3Ozubx+PZ2toGBga2tbUhhEJCQgICAoRC4fr16ysrK+/cudPe3v7RRx/hRV/T0tIkV15MT0/fvn27+GNqaqqPj4+dnR1JkhUVFQgh/D5LR0dHP53aqVOnHB0dtbW1O+9isVjfffcdjUYLDAxsamrqXCAmJiYyMjIqKorP51+5cqWqqsrDw+PFixeopy5CCEVEROzatSslJeXZs2c+Pj6LFy/+9ddfFT+d69ev83i8xYsXK16VEmp++vRpa2vrb7/9Nm3aNPz/YSNHjkxPT5eKo+PGjaupqSkuLqbw0IMZBFcA1J27u7uenp6JiYm/v39TU9OTJ0/EuzQ1NfEtnbOzM5fLbWxszMzM7MMhvL29BQLBli1bqGv1fzU1NT169MjOzq67Am5ubmFhYZWVlREREVK7mpubk5OT586du3TpUn19fRcXl3379tXV1X377beSxbrsopaWFi6X6+vrO2/ePAMDg+joaDqd3rf+kWpSaGgol8tVsB6l1YxfXDIxMYmPjy8tLX3x4sWcOXPWrl175MgRyWL29vYIoZKSEmqPPmhBcAVgwGAwGAgh8W2ZlAkTJmhra4uHTNUHn88nSbLL21axHTt2ODo6pqenX7t2TXJ7aWnpmzdvJkyYIN4yceJEBoMhHgCXItlFZWVlQqFw9OjReBeLxRo6dKji/bN58+ZVq1b1R1bdfqoZP4UdNWqUu7u7kZGRvr7+9u3b9fX1pf4HBV8gPCQAFAfBFYB3h5aWVm1trapbIa2lpQX99Se+O0wmMzMzkyCIFStWNDc3i7fj+SE6OjqShQ0MDBobG3s8Lh5kjo6OJv7y+PFj2RNgenTt2rWSkpKVK1cqUomSazY3N0cI4cftGIPBGD58OI/HkyzGYrHQXxcLKA6CKwDviLa2tlevXllaWqq6IdLwX+0elylwc3MLDw8vLy+Pi4sTbzQwMEAISYVSOU8TvxOUkpJCSrh582YfTkEsIyPj4sWLNBoNR2t8iPj4eIIgFHya23816+jo2NvbP3jwQHJje3u71Nyn1tZW9NfFAoqD4ArAO6KgoIAkyUmTJuGPmpqa3Q0gK5mpqSlBEPLM342Li3Nycrp79654y+jRo3V0dCSjy61bt1pbW997770ea7OysmIymUVFRX1rdpcyMzMlQzUeJ4iKiiJJUnLsWq1qRggtXLjw7t27Dx8+xB+FQuHjx4+lZubgC2RmZqbgsQAGwRWAAayjo6OhoaG9vf3evXuhoaHW1tYBAQF4F4fDefnyZX5+fltbW21t7ePHjyW/aGRk9PTp08rKysbGxra2tjNnzvTfVBxtbW1bW9vq6uoeS+LBYQ0NDcktGzZsOH78+KFDhwQCQUlJyerVq83NzYOCguSpbfny5UePHuVyuQKBQCQSVVdXP3v2DCHk7+9vZmbWH8srqmfN4eHhw4cPDwgIePLkSX19/aZNm5qbm6VeH8MXSMZcWNArEFwBUBd79+6dOHEiQmjTpk2zZ8/mcrkpKSkIIVdX14cPH+7fv3/Dhg0IoRkzZpSXl+OvtLS0uLi4sFgsDw8PBweHy5cvix9tBgcHT5s2bdGiRY6OjnFxcXi4z83NDc/VWb16tampqbOz88yZM1++fNnfp+bt7V1aWip+mPrDDz9wOBwejzdx4sR169ZJlpw0aVJ4eLjklm3btiUkJMTGxhobG3t6etrY2BQUFLDZbIRQj12UmpoaFhaWmJg4ZMgQc3Pz0NDQhoYGhFBrayufz5dcpUhSYWHhlClThg0bduvWreLiYnNz88mTJ1+5ckWeM1XPmg0NDa9evWppaTl27FgLC4tffvnl1KlTUjNfb9++bWFh4erqKk9jQM9IIBOeda7qVgwM0FeSEELZ2dn9eoigoCAjI6N+PUSP5s+fP3/+/B6LlZeXa2pqHjx4UAlNkodIJPLw8MjIyICasbq6OiaTuXv3bnkKK+G3/Q6AO1cABrCBksyEw+HExsbGxsbiOZeqJRKJ8vPzGxsb/f39oWYsJiZm7NixISEh/VH54ATBFQCgDJGRkX5+fv7+/srJTCBDQUHBsWPHzpw5I3vq7SCpGSGUnJxcVFR0+vRpOp1OeeWDFgTXgSo2NtbZ2VlPT09LS4vD4Xz55Zfd3ROsXLlSV1eXIAg5X5uUv2ZFlJWVrVu3btSoUbq6upqamvr6+g4ODt7e3grOlJCHjBOUzDOKMRgMU1PTqVOnJiUl4cd1amLz5s2ZmZmvX78eMWJEXl6eqpsjl/j4+JCQkK+++kq1zZg+ffrhw4fFCy8P8ppPnDjx9u3bgoICQ0NDyisf1FQ9Lq3u1PY5oqenZ3p6en19vUAgyM7OptPpM2bM6K4wXsr87t27lNcsSf6+OnDgAJ1O/+CDD86ePdvQ0NDS0sLj8bKystzd3f/1r3/JU4MiejxBOzs7fX19kiTxu7iXL18OCAggCMLc3Pz27dtyHgUNjudScj5zBe+SQfLbVhCk7huodHR0goKC8KSFBQsWHDt2LCcnp6qqysrKSm1rxgoLC4OCgjw9Pc+dOydOHmlra2tra2tgYCB+D7b/yH+CBEEYGBhMnTp16tSp3t7eCxcu9Pb2/vPPP9Un8ygAQD3BsPBA9eOPP0pOBzQ2NkYIdbe0G0EQ/VRzH+zYsUMkEn311Ved0zJ//PHHa9eupepA3enbCc6fPz8gIIDP5+/bt69/2wcAGPgguFLm4MGDEyZMYDKZbDbbxsYGL+FG9jUV5ciRIwmCoNFo7733Hv67/+WXX+rr6zOZzO+++67z0Wtqalgs1ogRI/BHkiSTkpIcHR21tLT09fU3btzY5/OSqllBra2tFy9eHDJkyPvvvy+7pKq6Tga8PsOZM2d6ccIAgMFJxcPSak/O54h4JvtXX31VX1//8uXLf/3rX0uWLCFJcuvWrQwG4+DBg69evbp379748eONjY2fP3+OvxUVFYUQunjx4uvXr/l8voeHB5vNbm1tJUmyvb3dxsbG2tq6vb1dfJSwsDCphVKxpqYmXV3dkJAQ8ZaoqCiCIL7++uuGhgahUJieno7kfuYqu2YZ5OmrP//8EyE0adKkHmtTVdeREs9cpQgEAoSQlZVVj40nB81zKXjmOggNkt+2giC49kCegNHa2mpgYDBt2jTxlvb29tTUVKFQqKOj4+/vL97+yy+/IIRiY2PxRxwhmpub8UccAisqKvBHHLBzcnLwx6amJmtr69evX3duQFRUlIODg0AgwB+FQqG2tvZHH30kLtCrF5pk1CybPH2FF4n9+9//LruYqroO6y64kiSJn8LKbjw2SP4AQXAdhAbJb1tBMCxMgXv37r169erjjz8Wb9HQ0Fi/fr0iqSgRQitXrtTX109NTcUfDx06NGfOHD09PalvHT9+PCcn59y5c7q6unhLRUWFUCicPn26gufVuWbF4dxhPT7gVFXXydbU1ESSZOd6urNw4ULiXZeXl5eXl6fqVgClkvP3P8jB28IUwKOFODeWJEVSUeIvrlq1Kikp6Zdffnn//fe/+eabztMZs7KykpOTCwoKhg0bJt6IF+DGKav6rMuaFWdjY8NkMvHgsAyq6jrZcLOdnJzkLB8aGurm5iZn4QEKDxKEhYWpuiFAeRYuXKjqJgwAEFwpgP86S+YixhRJRYmFhISkpqampKSsXr3aysrKzs5Ocu+ePXvOnTt36dIlqSDEZDIRQm/fvu3lefRcs+K0tLQ+/vjjEydOXL9+ffLkyVJ7X758+eWXXx44cEBVXSfb2bNnEUKffPKJnOXd3NwWLFggf/0DUW5uLkLonT9NIAmCqzxgWJgCNjY2RkZG58+fl9quSCpKzNLScsGCBXl5eVu2bAkNDRVvJ0ly06ZNJSUl+fn5ncPD6NGjaTTazz//3IdzkV0zJWJiYrS0tMLDw8U5UsTu37+P5+eoqutkeP78eUpKiqWl5YoVK+T/FgBgcILgSgEtLa3NmzdfuXIlJCSkpqamo6OjsbHxwYMHiqSiFNuwYUN7e3tDQ8OHH34o3vjgwYNdu3bt37+fTqdLPgvZvXs3QsjExGTevHl5eXkZGRkCgeDevXvffvutnIeTXTMlxo4de/jw4fv373t4eJw+ffr169dtbW2PHj3av3//P//5T7y6qaq6TowkyTdv3nR0dJAkWVtbm52dPXnyZA0Njfz8fPmfuQIABi9Vvk01EMi/pN/evXtdXFyYTCaTyRw3blx6ejpJkh0dHUlJSfb29nQ63dDQ0NfXt6ysDJdPT0/Ha3Db29vzeLxvv/0W/9UePnz4n3/+KVnztGnTDhw4ILmlpKSky6uZlJSECzQ2Nq5cuXLIkCE6OjpTpkzZunUrQsjS0rK4uFj2WfRYMyV9RZLkkydPvvjiCxcXFx0dHQ0NDQMDg3Hjxv3zn/+8fv06LqCSrjt58qSrq6u2tjaDwaDRaOivRZref//92NjY+vp6Oc+OHDRvVMLbwoPQIPltK4ggSVLB8Pxuy8nJWbhwIfSSPKCvJBEEkZ2d/c4/jPTz80N/PXkFg8Qg+W0rCIaFAQAAAIpBcB1c/vjjDxnT1/opDzMAYhcuXIiMjJRM7bds2TLJAl5eXrq6uhoaGqNGjbpz546q2okQ6ujoSElJcXd3l1GmpaXFyckpOjpa5TUnJiY6OTmxWCw2m+3k5LRlyxY8RRCTkWbx5MmTiYmJIpGoV6cAegTBdXBxcnKS8ZAgKytL1Q0E77Jt27alpaVt3rx53rx5Dx8+tLOzGzJkyKFDh06dOiUuc/78+dzcXB8fn9LS0vHjx6uqqeXl5R988EF4eLjsBU+ioqLKysrUoearV68GBgY+efLkxYsXcXFxiYmJ8+fPF++9dOnS2rVrKysr6+rqEhISUlNT8Xg+QmjWrFlMJnP69Ol4cjmgCgRXAAak5uZm2bc+KqlKhp07d2ZlZeXk5Eiuh5WWlkaj0YKCgl6/ft3fDZBfcXFxRETE6tWrx44dK6PYjRs37t+/ryY1MxiMNWvWmJiY6Ojo+Pn5zZkz56effnr27Bnei9MsGhkZ6erqLliwwNfX9+zZs1VVVXjv+vXrx4wZM3PmzPb29l4dFMgAwRWAASkjI4PP56tbVd2pqKjYsmXL9u3b8QonYu7u7qGhoTU1NV988UW/NqBXxowZc+zYsSVLlmhpaXVXprm5eePGjeIlNlVe8/HjxyX71sLCAiEkHvvtMc1iTExMUVFRbw8KZIDgCoDKkN2n1QsJCWEwGEOHDsUf16xZw2azCYLAC4GFhoZu2LCBx+MRBMHhcNLS0phMpqmp6eeff25ubs5kMt3d3cXrMPeqKoTQ2bNn9fT04uPjKTzTtLQ0kiRnzZrVedeOHTscHBwOHDhw4cKF3vaS7OSDCCGRSLR161Zra2sWi+Xq6opni1EiKioK3ylSVSG1NZeXlxsYGAwfPrzLvZ3TLBoaGnp6eqampsLb/lSB4AqAysTExERGRkZFRfH5/CtXrlRVVXl4eLx48QIhlJaWJjnVIT09ffv27eKPqampPj4+dnZ2JElWVFSEhIQEBAQIhcL169dXVlbeuXOnvb39o48+wuN+vaoKIYTfbeno6KDwTE+dOuXo6IhnJ0thsVjfffcdjUYLDAxsamrqXEBGLwUHB4eFhTU3N+vq6mZnZ/N4PFtb28DAQHEKh4iIiF27dqWkpDx79szHx2fx4sWSy3712fXr13k83uLFixWvitqa29raampq9u7de+HChT179uCEFlKEQuGlS5cCAwOl9o4bN66mpqa4uLhvhwZSILgCoBrNzc3Jyclz585dunSpvr6+i4vLvn376urq5F9OS4qmpia+vXN2duZyuY2NjZmZmX2ox9vbWyAQbNmypW/N6KypqenRo0dSyztLcnNzCwsLq6ysjIiIkNolZy+5u7vr6emZmJj4+/s3NTU9efIEIdTS0sLlcn19fefNm2dgYBAdHU2n0/vWJ1JNCg0N5XK5CtbTHzVbWVlZWlrGxMTs2rWruxWAExISzM3Nd+zYIbXd3t4eIdTdKiugtyC4AqAavU2r1ysTJkzQ1tYWD5+qFp/PJ0myy9tWsR07djg6Oqanp1+7dk1yuyLJB8vKyoRC4ejRo/EuFos1dOhQxftk8+bNq1atwg81qaV4zVVVVXw+/8iRI99///24ceM6P0qXkWYRXyA8JAAUB8EVANVQMK1ej7S0tGpraympSkEtLS0IIRmv8CCEmExmZmYmQRArVqyQzOigSC/hQebo6GjxTO7Hjx/3mEtYtmvXrpWUlKxcuVKRSvqvZjqdbmJi4uXllZWVVVpampCQILk3Kytr586dBQUFNjY2nb/LYrHQXxcLKA6CKwCqoXhaPRna2tqoqkpx+K92j8sUuLm5hYeHl5eXx8XFiTcq0kv4naCUlBTJydw3b97swymIZWRkXLx4kUaj4WiNDxEfH08QhIJPc6mtmcPhaGholJaWirfs2bPn0KFDly5d6i6BcWtrK/rrYgHFQXAFQDV6TKunqakpfjGntwoKCkiSnDRpkuJVKc7U1JQgCHlmssbFxTk5Od29e1e8RZHkg1ZWVkwms6ioqG/N7lJmZqZkqMZjA1FRUSRJSo5dK7nm+vp6qXegysvLRSKRlZUVkjvNIr5AZmZmipwFEIPgCoBq9JhWj8PhvHz5Mj8/v62trba29vHjx5JfNzIyevr0aWVlZWNjIw6cHR0dDQ0N7e3t9+7dCw0Ntba2DggI6ENVZ86coXYqjra2tq2tbXV1dY8l8eCw5IxMRZIPMpnM5cuXHz16lMvlCgQCkUhUXV2N11Xw9/c3MzPrj+UVVVIzm80+f/78pUuXBAJBW1vb3bt3P/vsMzabHR4ejuROs4gvkIuLC+UtH5wguAKgMtu2bUtISIiNjTU2Nvb09LSxsSkoKGCz2XhvcHDwtGnTFi1a5OjoGBcXh8fr3Nzc8ASb1atXm5qaOjs7z5w58+XLlwihlpYWFxcXFovl4eHh4OBw+fJl8WPO3lZFOW9v79LSUvHD1B9++IHD4fB4vIkTJ65bt06y5KRJk3BIkKeXuFxuSkoKQsjV1fXhw4f79+/fsGEDQmjGjBnl5eUIodTU1LCwsMTExCFDhpibm4eGhjY0NCCEWltb+Xz+iRMnumxtYWHhlClThg0bduvWreLiYnNz88mTJ1+5ckWeM1VJzUwmc/LkyStXrrSwsNDV1fXz87OxsSksLMQvc8k5dfX27dsWFhaurq7yFAY963u2usGhVzlKBznoK0lIuTkv8eJ2SjucmJz5XMvLyzU1NQ8ePKiEJslDJBJ5eHhkZGRAzVhdXR2Tydy9e7c8hZX82x6g4M4VgHeEOic24XA4sbGxsbGx4gX5VEgkEuXn5zc2NlKeBmog1ozFxMSMHTs2JCSkPyofnCC4AgCUITIy0s/Pz9/fX+Vr9BcUFBw7duzMmTOyp94OkpoRQsnJyUVFRadPn6bT6ZRXPmhBcAVgwNu8eXNmZubr169HjBiRl5en6uZ0Kz4+PiQk5KuvvlJtM6ZPn3748GHxYsuDvOYTJ068ffu2oKDA0NCQ8soHM01VNwAAoKiEhASp5QLUlpeXl5eXl6pbAf5r9uzZs2fPVnUr3kFw5woAAABQDIIrAAAAQDEIrgAAAADFILgCAAAAFIMXmuSSk5Oj6iYMAHhJdOgrMQXXiB8Q8Jp5cNEBkEKQ8q2MNWjl5OR0l3MYAAAGp+zs7AULFqi6FWoNgisAAwP+Wwb3iAAMCPDMFQAAAKAYBFcAAACAYhBcAQAAAIpBcAUAAAAoBsEVAAAAoBgEVwAAAIBiEFwBAAAAikFwBQAAACgGwRUAAACgGARXAAAAgGIQXAEAAACKQXAFAAAAKAbBFQAAAKAYBFcAAACAYhBcAQAAAIpBcAUAAAAoBsEVAAAAoBgEVwAAAIBiEFwBAAAAikFwBQAAACgGwRUAAACgGARXAAAAgGIQXAEAAACKQXAFAAAAKAbBFQAAAKAYBFcAAACAYhBcAQAAAIpBcAUAAAAoBsEVAAAAoBgEVwAAAIBiEFwBAAAAikFwBQAAACgGwRUAAACgGEGSpKrbAADowuHDhzMyMjo6OvDHR48eIYRGjBiBP9JotH/+859LlixRWfsAAN2D4AqAmrp3796YMWNkFCguLnZ1dVVaewAA8oPgCoD6cnJyKisr63IXh8MpLy9XcnsAAHKCZ64AqK9ly5bR6fTO2+l0+vLly5XfHgCAnODOFQD19fDhQw6H0+U/0vLycg6Ho/wmAQDkAXeuAKgvW1vb8ePHEwQhuZEgiAkTJkBkBUCdQXAFQK19+umnGhoakls0NDQ+/fRTVbUHACAPGBYGQK3x+Xxzc3PxhByEEI1Ge/r0qZmZmQpbBQCQDe5cAVBrpqamnp6e4ptXDQ2NqVOnQmQFQM1BcAVA3S1btkxyhGnZsmUqbAwAQB4wLAyAuhMIBCYmJq2trQghOp3O5/MNDAxU3SgAgCxw5wqAutPT05sxY4ampqampubMmTMhsgKg/iC4AjAALF26VCQSiUQiWEwYgAEBhoUBGABaWlqMjY1Jkqyrq2OxWKpuDgCgJ6RyzZ8/X9VnDAAAYHCZP3++koOdpvJPctKkSWFhYco/LlC+mzdvpqamZmdnq7oh74KioiKCIGTnyVFESkoKQuid/7cJv8lBCP+2lUwFwdXS0nLBggXKPy5QidTUVLjclJg7dy5CSFOzv/7N5ubmIoQGw8WC3+Rgg3/bSqaC4AoA6IP+C6sAAMrB28IAAAAAxSC4AgAAABSD4AoAAABQDIIrAAAAQDEIrgCAvjt9+rS+vv5//vMfVTekv1y4cCEyMvLYsWO2trYEQRAEIZU4wcvLS1dXV0NDY9SoUXfu3FFVOxFCHR0dKSkp7u7uMsq0tLQ4OTlFR0ervObExEQnJycWi8Vms52cnLZs2SIQCMR7Y2NjnZ2d9fT0tLS0OBzOl19++ebNG7zr5MmTiYmJIpGoV6egfBBcAQB9R77TS7xt27YtLS1t8+bN8+bNe/jwoZ2d3ZAhQw4dOnTq1ClxmfPnz+fm5vr4+JSWlo4fP15VTS0vL//ggw/Cw8OFQqGMYlFRUWVlZepQ89WrVwMDA588efLixYu4uLjExETJJYYuXbq0du3aysrKurq6hISE1NRUPz8/vGvWrFlMJnP69OmvXr3q1YkoGQRXAEDfeXt7v3792sfHp78P1NzcLPvOiXI7d+7MysrKycnR1dUVb0xLS6PRaEFBQa9fv1ZmY2QrLi6OiIhYvXr12LFjZRS7cePG/fv31aRmBoOxZs0aExMTHR0dPz+/OXPm/PTTT8+ePcN7dXR0goKCjIyMdHV1FyxY4Ovre/bs2aqqKrx3/fr1Y8aMmTlzZnt7e68OqkwQXAEAA0BGRgafz1fa4SoqKrZs2bJ9+3Ymkym53d3dPTQ0tKam5osvvlBaY3o0ZsyYY8eOLVmyREtLq7syzc3NGzduTE1NVZOajx8/Ltm3FhYWCCHx2O+PP/6ooaEh3mtsbIwQkrx1jomJKSoq6u1BlQmCKwCgj65du2ZtbU0QxN69exFCXC6XzWZra2ufOHHik08+0dPTs7S0PHr0KC6clpbGZDJNTU0///xzc3NzJpPp7u5+69YtvDckJITBYAwdOhR/XLNmDZvNJgiirq4OIRQaGrphwwYej0cQBIfDQQidPXtWT08vPj6+n04tLS2NJMlZs2Z13rVjxw4HB4cDBw5cuHChy++SJJmcnDxy5EgtLS1DQ8M5c+b88ccfeJfsLkIIiUSirVu3Wltbs1gsV1dXCpdpjIqKwneKVFVIbc3l5eXhFCk/AAAgAElEQVQGBgbDhw/vcm9NTQ2LxRoxYoR4i6GhoaenZ2pqqto+mIDgCgDooylTpty4cUP8MTg4OCwsrLm5WVdXNzs7m8fj2draBgYGtrW1IYRCQkICAgKEQuH69esrKyvv3LnT3t7+0Ucf4bG+tLQ0ySUJ09PTt2/fLv6Ymprq4+NjZ2dHkmRFRQVCCL/P0tHR0U+ndurUKUdHR21t7c67WCzWd999R6PRAgMDm5qaOheIiYmJjIyMiori8/lXrlypqqry8PB48eIF6qmLEEIRERG7du1KSUl59uyZj4/P4sWLf/31V8VP5/r16zweb/HixYpXRW3NbW1tNTU1e/fuvXDhwp49exgMRucyQqHw0qVLgYGBUnvHjRtXU1NTXFzct0P3NwiuAACKubu76+npmZiY+Pv7NzU1PXnyRLxLU1MT39I5OztzudzGxsbMzMw+HMLb21sgEGzZsoW6Vv9XU1PTo0eP7Ozsuivg5uYWFhZWWVkZEREhtau5uTk5OXnu3LlLly7V19d3cXHZt29fXV3dt99+K1msyy5qaWnhcrm+vr7z5s0zMDCIjo6m0+l96x+pJoWGhnK5XAXr6Y+araysLC0tY2Jidu3atXDhwi7LJCQkmJub79ixQ2q7vb09QqikpKTPR+9XEFwBAP0F32qIb8ukTJgwQVtbWzxkqj74fD5Jkl3etort2LHD0dExPT392rVrkttLS0vfvHkzYcIE8ZaJEycyGAzxALgUyS4qKysTCoWjR4/Gu1gs1tChQxXvn82bN69atQo/1KSW4jVXVVXx+fwjR458//3348aN6/xY/fjx4zk5OefOnZN8rQzDFwgPCaghCK4AAJXR0tKqra1VdSuktbS0IIRkvMKDEGIymZmZmQRBrFixorm5Wbwdzw/R0dGRLGxgYNDY2NjjcfEgc3R0NPGXx48fy54A06Nr166VlJSsXLlSkUr6r2Y6nW5iYuLl5ZWVlVVaWpqQkCC5Nysra+fOnQUFBTY2Np2/y2Kx0F8XSw1BcAUAqEZbW9urV68sLS1V3RBp+K92j8sUuLm5hYeHl5eXx8XFiTcaGBgghKRCqZynid8JSklJkcy5ffPmzT6cglhGRsbFixdpNBqO1vgQ8fHxBEEo+DSX2po5HI6GhkZpaal4y549ew4dOnTp0qVhw4Z1+ZXW1lb018VSQxBcAQCqUVBQQJLkpEmT8EdNTc3uBpCVzNTUlCAIeWayxsXFOTk53b17V7xl9OjROjo6ktHl1q1bra2t7733Xo+1WVlZMZnMoqKivjW7S5mZmZKhGo8TREVFkSQpOXat5Jrr6+ul3oEqLy8XiURWVlYIIZIkN23aVFJSkp+fLzUGIAlfIDMzM0XOov9AcAUAKE9HR0dDQ0N7e/u9e/dCQ0Otra0DAgLwLg6H8/Lly/z8/La2ttra2sePH0t+0cjI6OnTp5WVlY2NjW1tbWfOnOm/qTja2tq2trbV1dU9lsSDw5IzMplM5oYNG44fP37o0CGBQFBSUrJ69Wpzc/OgoCB5alu+fPnRo0e5XK5AIBCJRNXV1XhdBX9/fzMzs/5YXlElNbPZ7PPnz1+6dEkgELS1td29e/ezzz5js9nh4eEIoQcPHuzatWv//v10Op2QsHv3bslK8AVycXGhvOWUgOAKAOijvXv3Tpw4ESG0adOm2bNnc7nclJQUhJCrq+vDhw/379+/YcMGhNCMGTPKy8vxV1paWlxcXFgsloeHh4ODw+XLl8WPNoODg6dNm7Zo0SJHR8e4uDg83Ofm5obn6qxevdrU1NTZ2XnmzJkvX77s71Pz9vYuLS0VP0z94YcfOBwOj8ebOHHiunXrJEtOmjQJhwSxbdu2JSQkxMbGGhsbe3p62tjYFBQUsNlshFCPXZSamhoWFpaYmDhkyBBzc/PQ0NCGhgaEUGtrK5/PP3HiRJetLSwsnDJlyrBhw27dulVcXGxubj558uQrV67Ic6YqqZnJZE6ePHnlypUWFha6urp+fn42NjaFhYX4ZS45p67evn3bwsLC1dVVnsIqQCrX/Pnz58+fr+SDAlXBU+BV3QogFyX828QL2vXrIXok52+yvLxcU1Pz4MGDSmiSPEQikYeHR0ZGBtSM1dXVMZnM3bt3y1NYJXEH7lwBAMqj/slMMA6HExsbGxsbK16QT4VEIlF+fn5jY6O/vz/UjMXExIwdOzYkJKQ/KqcEBFel2r17N35XYt++fXgLhRm7ZCRpkrJy5UpdXV2CIOR8dUL+mvtAMplXd2sCJCcnEwRBo9GcnJzkHJKSfSCCIOh0uoWFxZIlS37//XcFmv//qOrKSp0UQRAMBsPU1HTq1KlJSUl4RBH0TWRkpJ+fn7+/v8rX6C8oKDh27NiZM2dkT70dJDUjhJKTk4uKik6fPk2n0ymvnDJKvlOGYWH8ZOWbb77BH3/88Uc9Pb2TJ08qXrOnp2d6enp9fb1AIMjOzqbT6TNmzOiuMF7O9O7du5TXLEn+YWG8Gs7QoUNbW1uldrW3t+MVR6dPny5PVT0eSF9fnyTJN2/enDx50traWkdH548//lC8ZhVeWfFJ4deFLl++HBAQQBCEubn57du35TxKf//bjIyMxAsm2NjY5Obm9t+BZOvto4pz585t2rSp/9oDeis/Pz8hIaG9vV3+r6gk7kBwVTapP8EU8vb2lvzB4ZVanzx50mXhXgXXXtUsqVfBFc9VyMnJ6VwJzjVGbXDFfvjhB4TQmjVrFK9ZhVdW6qSw3NxcGo1mamr66tUreY4ySP5twnsAgxA8cwW9Q5Jkbm6ueM3SHpM0SSIIQv4D9armPgsODkYIffPNN1Lbk5OT8RuV/eH9999HCPU2FWV/U+TKis2fPz8gIIDP54tHqgEASqOOwTU1NZXNZtNotPfee8/MzIxOp7PZ7PHjx3t4eOBJ1gYGBl9++aW4/NWrV52dnfX19ZlMpouLy7lz5xBC3333nY6ODkEQhoaG+fn5v/766/DhwzU0NOTJ3iA7NxaSmVKqx72SepWxCyEkEokSEhIcHR1ZLJaxsfGIESMSEhIkc4lIkkrSRJJkUlKSo6OjlpaWvr7+xo0be+yH7nRO/0SJDz/8cOTIkZcvXy4rKxNvvH79ulAo9PLykipM1UXHyZbFs0EG4pWVAU8hPXPmTI8lAQAUU/Kdspy359u2bUMI3bp1q6mpqa6ubsaMGQihU6dO1dbWNjU14TfEioqKcOHc3NyYmJiXL1/W19dPmjRpyJAhePuDBw+0tbU/++wz/DEyMvLAgQNytjMoKIjNZj948KClpaW0tHTixIm6urrigbitW7cyGIyDBw++evXq3r1748ePNzY2fv78uTx7pQYP8Ry+PXv24I9RUVEIoYsXL75+/ZrP53t4eLDZbPFjyPj4eA0NjRMnTgiFwt9++83MzGzq1Kldtr+pqUlXVzckJES8JSoqiiCIr7/+uqGhQSgUpqenI7mHhWXXLEOvhoUfPXr0P//zPwih0NBQ8XZfX9/MzEy8mJzksHCfL7rUCOrBgwcRQhs3bsQfB+KV7XxSYgKBACFkZWXVZVVSYFgYvKvgmet/4eDa2NiIP37//fcIoZKSEvzxl19+QQhlZWV1/iJe9xkntSBJ8l//+hdC6NChQ0eOHAkPD5e/nUFBQZJ/rW7fvo0Q2r59O0mSQqFQR0fH399fvBe3JzY2tse9pHx/gpubm/FHHAIrKirwx4kTJ77//vvimletWkWj0d6+fdu5/VFRUQ4ODgKBAH8UCoXa2tofffSRuECvnrnKqFm23gbXV69esdlsQ0NDoVBIkiSPx7O0tHz79m3n4CqpVxdd8oWmvLw8MzMzU1PT6upqcmBeWamT6owgCAMDgy53SYHgCt5VKvlta/bfPTGF8EuGeAQPIYRfv+5yGVK8SzyXbtWqVT/99NPnn3/+97//PS8vr88NkMyNJTulVG8TTskmlbGrpaWFyWSK94pEIjqdLvk0DsNJms6fPy9O0lRRUSEUCqdPn96HNsiumVr6+vqLFy/ev39/VlbW8uXLU1JSgoODGQwGXqG7O7296K9fvyYIQkNDY+jQoTNnzty2bRvOmTUQr6xsTU1NJEnq6enJ2arq6uqcnBw5Cw9QeB38d/40gaTq6mrl54cYGMFVtlOnTiUlJZWWluJlKqX2xsfH5+XldU4T2Fvi3FiyU0opknCqRzNnzkxKSjpx4oSXl1dpaWl+fv4//vEPqT/BWVlZycnJBQUFkqkk8CKcOG1Fn3VZM+WCg4P379+/b98+X1/f3Nzc7iahKnLR9fX18WWSMhCvrGx//vknQsjJyUnO8oWFhd0lrH7HDJLTBGLz589X8hHV8YWmXnny5Imvr+/QoUNv3br1+vXrxMREyb1tbW3r169PTk6+efNm50T28pPMjSU7pZQiCad6FBMT8+GHHwYEBOjp6c2dO3fBggX79++XLNBdkiZ8V/T27ds+H7rH9E9UGTt27KRJk3755ZegoCA/Pz9DQ8POZfrpog/EKyvb2bNnEUKffPKJnOVhWBi8k5QfWdE7cOdaUlLS1tYWHBxsa2uLOs0wWbduXWBg4Ny5c2tqauLi4ry8vNzc3PpwFMncWLJTSimScKpHpaWlPB6vtrZWU1P6wpEkGRER0dDQkJ+f33nv6NGjaTTazz//vHr16t4eVHbN/SE4OLiwsDAvL0+82ruUfrroA/HKyvD8+fOUlBRLS8sVK1Yo3kIAQK8M+DtXa2trhNCFCxdaWlrKy8slH4Clp6dbWFjMnTsXIZSQkODs7LxkyRL8/qQ8usuNJTullCIJp3q0du1aa2vrLpcelJ2kycTEZN68eXl5eRkZGQKB4N69e+I5lD2SM/0ThRYsWGBsbOzr64tjZ2f9dNEH4pUVI0nyzZs3HR0dJEnW1tZmZ2dPnjxZQ0MjPz9f/meuAADKKP/2vMehp9TUVLwcpY2NzdWrV3fu3Kmvr48QMjMzO3z4cFZWFs6Oa2hoePToUZIkN23aZGRkZGBg4Ofnh6cV2tnZjR07liAIIyOjGzdukCQZFhZGo9EQQvr6+r/++muP7QwKCsJrz2pqaurp6c2ZM4fH44n3dnR0JCUl2dvb0+l0Q0NDX1/fsrIyefZ+/fXXuPFsNnvu3Ll79uwZOnQoQkhbW3vWrFnp6en4xO3t7Xk83rfffov/LA4fPvzPP/8kSfLSpUtDhgwRXzs6nT5y5Mhjx46RJFlSUtLl9U1KSsKHbmxsXLly5ZAhQ3R0dKZMmbJ161aEkKWlZXFxseyu6LFmGeQZgjt+/Dhe+9DY2Hjt2rV445dffokvHEmS0dHRuJdoNJqzs/PVq1fJPl3069evOzg44Mabm5v7+fl1bsyAu7InT550dXXV1tZmMBj4ZPHrwe+//35sbGx9fX2P10gM3hYG7yqV/LYJUr7MeVTx8/NDCOXm5irzoH3w+eef5+bm1tfXq7oh/x8ul1teXo7zQSKEWltbIyIiuFxuQ0MDTn6pbnJychYuXKjk39hApA5XdqD821QQ/CYHIZX8tgf8M9f+o265sZ4/fx4SEiKZx4bBYFhbW7e1tbW1talncAXygCsLwLtnwD9z7YM//viD6F4/ZR9UHIvFotPpGRkZL168aGtre/r06YEDB7Zu3erv76/IQ7UB2hvvkn66sgAAFRqMwdXJyUnGQHlWVtbmzZszMzNfv349YsQIRZaeoJa+vv758+fv37/v4ODAYrGcnZ0zMzN37tyJl6/qsx57g6r2g+7005UFSnDhwoXIyEjJrLrLli2TLODl5aWrq6uhoTFq1Kg7d+6opJFTp07t/P/NUjO2++O7iYmJTk5OLBaLzWY7OTlt2bJF8tVCGVmKT548mZiYqG5jh71G6RPcng2SlyYABi+PDCCD5N8mhb/JrVu3+vj4iJeitLOzw2+l/fjjj5LFzpw5M3v2bEqO2Deenp6d//J//PHH/f1db2/v3bt38/n8xsbGnJwcOp0uuQKr7CzFqampnp6eDQ0NvT3ZLkHKOQDAu6y5uRmn5lWrqvpm586dWVlZOTk5kktRpqWl0Wi0oKCg169fq7BtUphMptRi1EFBQZKJxfrpuwwGY82aNSYmJjo6On5+fnPmzPnpp5+ePXuG9+ro6AQFBRkZGenq6i5YsMDX1/fs2bN4RW6E0Pr168eMGTNz5kzxqrcDDgRXAICSZGRkKL4QKeVV9UFFRcWWLVu2b98uuSI0Qsjd3T00NLSmpuaLL75QVds6O3v2rOT/AVRVVd2/f//DDz/s7+8eP35csn/wCt7isd8esxTHxMQUFRWlpqbKcyw1BMEVANALZPdJbUNCQhgMBp7gixBas2YNm80mCKKurg4hFBoaumHDBh6PRxAEh8ORnTW5V1UhhM6ePaunpxcfH6+cTkhLSyNJctasWZ137dixw8HB4cCBAxcuXOjyuzI6UJ68v1u3brW2tmaxWK6urniIu7d27ty5fv36PnxRwe+Wl5cbGBgMHz68y72dsxQbGhp6enqmpqaSA3TelPJGoEmSHDTPdQAGz1wHEDn/bcpOartkyRIzMzNx4aSkJIRQbW0t/jhv3jw7OzvxXtlZk3tV1Y8//qirqytO/ycDJb9JW1tbZ2dnqY04bSJJkjdu3KDRaDY2Nm/evCE7PXOV3YGy8/5+8cUXWlpaeXl5DQ0NmzdvptFot2/f7lXLq6urnZ2dRSJRH866b99tbW2trq7es2ePlpbWwYMHuyzTXZboyMhI1KfMmFLgmSsAQK01NzcnJyfPnTt36dKl+vr6Li4u+/btq6urk381TSmampr4Hs7Z2ZnL5TY2NmZmZvahHm9vb4FAsGXLlr41o1eampoePXqElxXrkpubW1hYWGVlZUREhNQuOTvQ3d1dT0/PxMTE39+/qanpyZMnCKGWlhYul+vr6ztv3jwDA4Po6Gg6nd7b7tq5c+e6devwYl691bfvWllZWVpaxsTE7Nq1q7tkRAkJCebm5p3TbNjb2yOEulukTM1BcAUAyIvapLZSJLMmqzM+n0+SJF7Psjs7duxwdHRMT0+/du2a5PbedqBk3t+ysjKhUDh69Gi8i8ViDR06tFfd9fTp05MnT+I10nurz9+tqqri8/lHjhz5/vvvx40b1/lJOc5SfO7cuc5ZinEnv3jxog8NVjkIrgAAefVrUlskkTVZnbW0tCCEtLS0ZJRhMpmZmZkEQaxYsaK5uVm8XZEObGpqQghFR0eL55s+fvxY8g2gHiUmJgYGBkq9hNXf36XT6SYmJl5eXllZWaWlpQkJCZJ7s7Kydu7cWVBQYGNj0/m7eHky3OEDDix/CACQV78mtZXMmqzO8F/8Hpc4cHNzCw8P3717d1xcHM7jhBTrQBMTE4RQSkpKaGhoH5r9/PnzI0eOlJWVKfm7YhwOR0NDo7S0VLxlz549586du3TpUnerUrS2tqK/OnzAgTtXAIC8ekxqq6mpiccw+0Aya7KCVfUrU1NTgiDkmckaFxfn5OR09+5d8RZFsgJbWVkxmUzJNah7JTExcenSpUZGRsr5bn19/eLFiyW3lJeXi0QiKysrhBBJkps2bSopKcnPz5ex3hPuZJxvasCB4AoAkFePSW05HM7Lly/z8/Pb2tpqa2sfP34s+XUjI6OnT59WVlY2NjbiwNld1uTeVnXmzBmlTcXR1ta2tbWtrq7usSQeHJaczalIVmAmk7l8+fKjR49yuVyBQCASiaqrq/GaDP7+/mZmZjKWV3zx4sX//u//hoWFdd7VT99ls9nnz5+/dOmSQCBoa2u7e/fuZ599xmazw8PDkdxZinEnu7i4dNspagyCKwCgF7Zt25aQkBAbG2tsbOzp6WljY1NQUMBms/He4ODgadOmLVq0yNHRMS4uDg/oubm54ZV3Vq9ebWpq6uzsPHPmzJcvXyKEWlpaXFxc/o+9O42L6srzx38KqI2i2GSRsIhQKkHBJTIRIqOGDG1kBDcUtxgzOrhEBDVRjCgBJBTayKDStsbwst0Ql4BRQWMM0zpG24wStezYqCjgwqJIIYKFRf0e3H/fqT9Lbdza4PN+ZN1zzq1zD1e+3OWcL5/PDw0NHTx48M8//0w/y9R2V4YUEREhkUjoh6nff/+9SCS6f/9+UFDQihUrlGuOGTOGCic0FQOYm5tLpR0MDAx88ODBnj17Vq9eTQiZOHFieXk5ISQ7OzshIUEsFvfr18/NzS0+Pr6hoYEQIpPJamtri4qKuutwZmZmZGQkfXdamZ7a8ni8Dz74YNGiRe7u7kKhMDo62tvb+8qVK9QLWQrNpq5eu3bN3d09MDBQk8omx8BTfzDPtU/BPFczYvj/m9Tqd4b8RgVD52R5ebmVlVV3szYNTy6Xh4aG7t2714zaqlVfX8/j8bZu3drzXWGeKwD0LWaa+UQkEqWkpKSkpNCL+RmRXC4vLCxsamrSIUGksdpqIjk5ecSIEXFxcfrYuQEguAIAaC0xMTE6OjomJsboa/SXlpYeP368uLhY9dRbk2qrVlZWVllZ2ZkzZ9hsNuM7NwwEVwAwAtPMmqyVzZs3x8XFffPNN8btRlhY2MGDB+l1mM2irWpFRUVv3rwpLS11cHBgfOcGg3muAGAE6enpHdYTMEfh4eHh4eHG7kVvExUVFRUVZexe9BSuXAEAABiG4AoAAMAwBFcAAACGIbgCAAAwzAgvNF25ciU6Otrw3wuGR61ehh+3Wbhy5QrpAz8snJN90JUrV+g1qw2GpdBsGSqmZGVl/fLLL4b8RoDegVr/feTIkcbuCID5oZIUGfIbDR1cAUA3M2fOJIQUFBQYuyMAoB6euQIAADAMwRUAAIBhCK4AAAAMQ3AFAABgGIIrAAAAwxBcAQAAGIbgCgAAwDAEVwAAAIYhuAIAADAMwRUAAIBhCK4AAAAMQ3AFAABgGIIrAAAAwxBcAQAAGIbgCgAAwDAEVwAAAIYhuAIAADAMwRUAAIBhCK4AAAAMQ3AFAABgGIIrAAAAwxBcAQAAGIbgCgAAwDAEVwAAAIYhuAIAADAMwRUAAIBhCK4AAAAMQ3AFAABgGIIrAAAAwxBcAQAAGIbgCgAAwDAEVwAAAIZZGbsDANC1169fv3nzhv4ok8kIIQ0NDfQWLpdrbW1thJ4BgDoshUJh7D4AQBdyc3OXL1+uosLOnTuXLVtmsP4AgOYQXAFMVF1dnZubm1wu77LU0tLy6dOnzs7OBu4VAGgCz1wBTJSzs3NYWJilpWXnIktLy48++giRFcBkIbgCmK558+Z1eW9JoVDMmzfP8P0BAA3htjCA6WpqanJ2dlZ+rYnC4XDq6upsbW2N0isAUAtXrgCmSygUTp48mc1mK2+0srKKiopCZAUwZQiuACZt7ty5b9++Vd4il8vnzp1rrP4AgCZwWxjApMlkMicnp6amJnqLjY1NfX09l8s1Yq8AQDVcuQKYNA6HEx0dzeFwqI9sNnvWrFmIrAAmDsEVwNTNmTOHWp6JENLW1jZnzhzj9gcA1MJtYQBT197e3r9//7q6OkKIk5PTs2fPupz8CgCmA1euAKbOwsJizpw5HA6HzWbPnTsXkRXA9CG4ApiB2bNny2Qy3BMGMBdaZMWprq6+fPmy/roCAN1RKBT9+vUjhFRUVDx8+NDY3QHoi0JCQjw8PDStrdDYkSNH9NltAAAA03XkyBHNI6bW+VzxAhQwKDo6mhBy9OhRY3fEDNy5c4cQ4u/vb+yO6AuLxTpy5MjMmTON3RH9wjlvplgsllb1kSwdwDz04rAK0PvghSYAAACGIbgCAAAwDMEVAACAYQiuAAAADENwBQAAYBiCKwCYsTNnztjZ2f3www/G7oi+nD9/PjEx8fjx4z4+PiwWi8VizZ8/X7lCeHi4UCi0tLQcOnTo9evXjdLJ8ePHszqxsbHRd1uxWOzn58fn8wUCgZ+fX1JSklQqpUtTUlL8/f1tbW25XK5IJPryyy9fvXpFFZ08eVIsFsvlch0OVkMIrgBgxnr3zPtNmzbl5OSsX79++vTpDx488PX17dev34EDB06fPk3XOXfu3NGjRydPniyRSEaNGmXE3nYwduxYfbe9ePHi4sWLKysra2pqUlNTxWLxjBkz6NILFy58/vnnDx8+rK+vT09Pz87OpiYZE0IiIyN5PF5YWNjLly917qRqCK4AYMYiIiIaGxsnT56s7y9qaWkJCQnR97coy8jIyM/PLygoEAqF9MacnBwLC4vY2NjGxkZDdkY1Ho8nlUqV1yeKjY398ssv9d2Ww+EsX77c2dnZxsYmOjp6ypQpP/7449OnT6lSGxub2NhYR0dHoVA4c+bMqVOnlpSUVFVVUaUrV64cPnz4pEmT3r59q9tRq4bgCgCg3t69e2traw32dffu3UtKSvr66695PJ7y9pCQkPj4+MePH69Zs8ZgnVGrpKRE+S+Aqqqq27dvf/jhh/pue+LECeXxcXd3J4TQ935PnTqlnELKycmJEPL69Wt6S3JycllZWXZ2tibfpS0EVwAwV5cuXfLy8mKxWDt27CCE5ObmCgQCa2vroqKijz/+2NbW1sPD4/Dhw1TlnJwcHo/n4uKyZMkSNzc3Ho8XEhJy9epVqjQuLo7D4fTv35/6uHz5coFAwGKx6uvrCSHx8fGrV6++f/8+i8USiUSEkJKSEltb282bN+vp0HJychQKRWRkZOeitLS0wYMHf/vtt+fPn++yrUKhyMrKevfdd7lcroODw5QpU37//XeqSPUQEULkcvnGjRu9vLz4fH5gYKBuS8pnZGSsXLlSh4Y9bFteXm5vbz9gwIAuSx8/fszn8wcOHEhvcXBwGDduXHZ2tl4eLmi7cL/m9QHUmjFjxowZM4zdCzAJRMuF0SnUXb7t27dTH7/66itCyE8//dTY2FhbWxsaGioQCGQyGVUaGxsrEAju3LnT2toqkUiCgoKEQmFlZSVVOnfuXFdXV3rPW7ZsIYTU1dVRH6dPn+7r60uXntPCrv4AACAASURBVDp1SigUpqSkaNthDc95Hx8ff3//Dht9fX0rKioUCsXly5ctLCy8vb1fvXqlUCiKi4ujoqLoahs3buRwOPv373/58uXNmzdHjRrl5OT07NkzqlT1EK1Zs4bL5R47dqyhoWH9+vUWFhbXrl3T6gCrq6v9/f3lcrlWrXrSViaTVVdXb9++ncvl7t+/v8s6zc3NQqEwLi6uw/bExERCyI0bN9R+i7bnJ65cAaC3CQkJsbW1dXZ2jomJaW5urqyspIusrKyoSzp/f//c3Nympqa8vDwdviIiIkIqlSYlJTHX6//T3NxcUVHh6+vbXYXg4OCEhISHDx+uW7euQ1FLS0tWVta0adPmzZtnZ2cXEBCwa9eu+vr63bt3K1frcohaW1tzc3OnTp06ffp0e3v7DRs2sNlsbccnIyNjxYoVFha6BBfd2np6enp4eCQnJ2dmZs6aNavLOunp6W5ubmlpaR22Dxo0iBBy69YtHXqrGoIrAPRaHA6HENLW1tZl6ejRo62trelbpqajtrZWoVBYW1urqJOWljZkyJCdO3deunRJebtEInn16tXo0aPpLUFBQRwOh74B3oHyEN29e/f169fDhg2jivh8fv/+/bUanydPnpw8efLTTz/VvEnP21ZVVdXW1h46dGjfvn0jR47s/Gj8xIkTBQUFZ8+eVX64S6EGuaamRocOq4bgCgB9F5fLraurM3YvOmptbSWEcLlcFXV4PF5eXh6Lxfrss89aWlro7dTckg7zRO3t7ZuamtR+b3NzMyFkw4YN9HzTR48eKb8BpJZYLF68eHGHl7D03ZbNZjs7O4eHh+fn50skkvT0dOXS/Pz8jIyM0tJSb2/vzm35fD7554AzCynnAKCPamtre/nypYeHh7E70hH1G1/tEgfBwcGrVq3aunVramqql5cXtdHe3p4Q0iGUaniYzs7OhJBt27bFx8fr0O1nz54dOnTo7t27Bm5LE4lElpaWEomE3rJ9+/azZ89euHChu1UpZDIZ+eeAMwtXrgDQR5WWlioUijFjxlAfraysuruBbGAuLi4sFkuTmaypqal+fn43btygtwwbNszGxubXX3+lt1y9elUmk7333ntq9+bp6cnj8crKynTrtlgsnjdvnqOjo2HaPn/+fM6cOcpbysvL5XK5p6cnIUShUKxdu/bWrVuFhYUq1nuiBtnV1VWHPquG4AoAfUh7e3tDQ8Pbt29v3rwZHx/v5eVFP+QTiUQvXrwoLCxsa2urq6t79OiRckNHR8cnT548fPiwqampra2tuLhYf1NxrK2tfXx8qqur1dakbg4rz+bk8XirV68+ceLEgQMHpFLprVu3li5d6ubmFhsbq8neFi5cePjw4dzcXKlUKpfLq6urqTUZYmJiXF1dVSyvWFNT89133yUkJHQu0lNbgUBw7ty5CxcuSKXStra2GzduLFiwQCAQrFq1ihBy586dzMzMPXv2sNls5YUVt27dqrwTapADAgK6HRRdIbgCgLnasWNHUFAQIWTt2rVRUVG5ubnbtm0jhAQGBj548GDPnj2rV68mhEycOLG8vJxq0traGhAQwOfzQ0NDBw8e/PPPP9OPNpctWzZhwoTZs2cPGTIkNTWVulUYHBxMzfZZunSpi4uLv7//pEmTXrx4oe9Di4iIkEgk9MPU77//XiQS3b9/PygoaMWKFco1x4wZQ4UT2qZNm9LT01NSUpycnMaNG+ft7V1aWioQCAghaocoOzs7ISFBLBb369fPzc0tPj6+oaGBECKTyWpra4uKirrrcGZmZmRkJH13Wpme2vJ4vA8++GDRokXu7u5CoTA6Otrb2/vKlSvUC1kKzaauXrt2zd3dPTAwUJPK2tF81g7muQLjMM8VaESnea5aoRbD0+tXqKXhOV9eXm5lZdXdrE3Dk8vloaGhe/fuNaO2atXX1/N4vK1bt2pSWdvzE1euANCH6DURCoNEIlFKSkpKSgq9mJ8RyeXywsLCpqammJgYc2mrieTk5BEjRsTFxelj5wwH16CgIEtLyxEjRjC7W8rChQt5PB6LxdLHa9OGt3XrVuq1hV27dlFbmE2eZbBUXCryOjFCOdkWxcrKysnJ6aOPPjpx4gRT36L67DLxhF+95lwCZYmJidHR0TExMUZfo7+0tPT48ePFxcWqp96aVFu1srKyysrKzpw5w2azGd85YTy4Xrt2bcKECczuk5aXl2dSa1X30Jo1ay5fvqy8RcHo+pbM7k0FFXmdGEEn27Kzs6Put9TV1R05cuTx48fTp0/Xbe3TzlSfXSae8KvXnEt6tX79+ry8vMbGxoEDBx47dszY3dHI5s2b4+LivvnmG+N2Iyws7ODBg/TCy2bRVrWioqI3b96UlpY6ODgwvnOKXm4Ls1gsbZsYPp2TCeph8qwOY2iwVFyq8zrpg4ODQ1hY2H/9138RQgoKCtTWZ/DsMs2EX52Z6bmkV+np6W/evFEoFBUVFcpZP01ceHh4RkaGsXvR20RFRSUmJiq/Zc04vQRXHa6ytUrnpEPw7gsMnBKLpjavk55Q661okuuYwbPLNBN+Mc5Y5xJAr6GX4Hrv3j0/Pz+BQEC976689OXFixf9/f3t7Ox4PF5AQMDZs2dJV+mcCCH79+8fPXo0j8cTCATe3t6pqan/X48tLE6fPv3xxx/b2dm5ubl99913mnRJbaIlRfdJmjIzM62trYVCYW1t7erVq93d3ZcuXSoQCCwsLN577z1XV1c2my0QCEaNGhUaGkrNwra3t1dO9tvlUXfQIXnWvXv3WJ38+OOPGo5hh72pPkC1g6OVznmd9OTmzZuEkHHjxtFbDHN29SThF84lgL5C8xeLNZyKExYW5uPjU1FR0dbWdvv27ffff5/H4/3jH/+gSo8ePZqcnPzixYvnz5+PGTOmX79+1PYO6ZyomVjffPPN8+fPX7x48ec//3nu3LkKpWRJL1++fPHixaRJk7hcbnNzsyb9V51oSZMkTStXrty+ffu0adP+/ve/b9q0iRBy9erV5ubm+vr6iRMnEkJOnz5dV1fX3NxMvX5WVlam+qipiWV/+tOfqI/KybPKy8vXrVtHHdrTp08dHBxCQkKoTEwajmGHVFw9yUKlue7yOnVH86k4ys9cX79+XVxcPGDAgPDwcCrlFkXfZxeDCb9wLnVG9D8VxxRg+pmZ0vb81EtwHT58OP2RurxYs2ZN55rU8spU/gfl/8wymcze3n7ChAl0zbdv31L5bKn/ty0tLdT2v/zlL4SQ27dva9L/Dm137txJCLl3755CoXj9+rWNjU1MTAxd+W9/+xshhE7W2KGtQqGgfiE2NTVRH/ft20cIuXXrlnLz/Px81Uet4heisqlTp/J4vN9//1313lT8QtT2AJUHRytfffXV4MGDpVKphvW1Cq4d/i4MCAjYt28f9RStM32cXXRwVSgU1NT7zz//XPH/D644l3Q+lxBcwZRpe37qfeH+gIAAOzs7KsR2QD2a7Tzt7ObNmy9fvvzDH/5Ab7G0tOwyNz21B92WA1VOtKRtkqbu9vb27Vu1HevuqLtTUFDw/fffi8XiIUOG6Ly3nmSh0hyV1+ncuXOd8zoxws7OjnrC+vbt25qamnPnzsXFxaWnp1+6dIl60KtM32dXWlraqVOndu7c2SF/JM6lDrQ6l7Zt23b06FFNapqvK1euEEKYfaMeTJAhFpFgs9n0f63Tp0+PHz/e2dmZy+UqP0lSJpVKyT9zOxhGT5I0aUKTo+7S8+fPV6xYERQURF0n6bw3fR8gUZfXiVlWVlbu7u4LFy7cunXr3bt36YkKhjy79JHwSxN94VwC6AX0fuX69u3bFy9eUItGVlZWTp06ddq0ad99990777yzffv2Lv8/v/POO4SQ+vp6ffeN1pMkTWppeNRdWrly5cuXLy9cuEC/jqvb3vR6gESDvE56Qi23fefOHWKMs4vxhF9q9fpzKSEhYebMmT3fjymjrll7/QV676PtLBW9X7n+/PPP7e3t1OT6W7dutbW1LVu2zMfHh1oNp8sm3t7ejo6O586d03ffaD1J0qSWhkfd2enTpw8ePJiUlDR06FBqyxdffKHb3vR3gArN8jrpyf/+7/8SQqibnEY5u5hN+KVW7z6XAHoTvQRXmUzW2Nj49u3b69evx8XFDRgwgErqRP11f/78+dbW1vLycuWHNMrpnCwsLNavX//Xv/41Li7u8ePH7e3tTU1N1NWJnvQkSZNaKo5aBalUumTJkhEjRqxbt44Q0tra+uuvv5aVlWk4hh0ecenvADXM68SUlpaW9vZ2hULx5MmTvLy8DRs2ODk5UZmqjHJ2MZvwS63efS4B9Cqav/uk4dvCeXl5EyZMcHFxsbKy6tev3+zZsx89ekSXrl271tHR0d7ePjo6mpo25+vrW1lZef369QEDBvD5/LFjx1Lv9O/YsSMgIIDH4/F4vJEjR+7cuVMsFlNJoAYNGnT//v0DBw5QK1d5eHiofWF4586d1OqUVNvdu3fb2toSQgYMGEBNE2pvb9+yZcugQYPYbLaDg8PUqVPv3r1LtaW/19PTk0pSkZ2dTe3N29v74sWLGRkZdnZ2hBBXV9eDBw/m5+dTqXcdHBwOHz7c3VHHx8dT1QQCwbRp07Zv306t8mVtbR0ZGdllcJo0aZKGY7hhwwblvak+QLWDo8KtW7e6PK+2bNmi9lRRaPbm5IkTJzq/KszlcgcNGrRs2bLKykq6pv7OLroPTk5O1BvCyr744gvlqTg4l3Q7lwjeFgYTpu35yVJovGpoQUHBrFmzNK8PoBaePwGNxWIdOXIEz1zBNGl7fiLlHAAAAMN6SXD9/fffOy/wRtNTLsC+AAMLYFznz59PTEw08aSH48eP7/z7QcM3HHvSViwW+/n58fl8gUDg5+eXlJREzbWjqMiGefLkSbFYrNfkvnqfimMYfn5+uF+tDxhYACPatGnTjRs3Dh48KBQKp0+fLhKJXr58eeDAgZiYmIiICKrOuXPnSkpKdu3aVVhYaNzedjB27Fh9t7148eLixYs/+eQTPp9fXFw8d+7cq1ev0nMBqGyYMTExbDa7uLh43rx5t27dKi4uJoRERkZWVFSEhYUVFhbqaU2FXnLlCgCgGoOZBw2TIjMjIyM/P7+goEB5yTPTTHrI4/E6LHoaGxur4STsnrTlcDjLly93dna2sbGJjo6eMmXKjz/++PTpU6pUdTbMlStXDh8+fNKkSfRqaMxCcAWAPoHBPHoGSMl37969pKSkr7/+msfjKW83zaSHJSUlyn8BVFVV3b59+8MPP9R32xMnTiiPj7u7OyGEvverNhtmcnJyWVlZdna2Jt+lLQRXADAbiu6z3cXFxXE4HGrWECFk+fLlAoGAxWJRq3F1yKOXk5PD4/FcXFyWLFni5ubG4/FCQkLomb5a7YoQUlJSYmtru3nzZgaPNCcnR6FQREZGdi7qSdJDtTkB5XL5xo0bvby8+Hx+YGAgNQNTWxkZGV2u163vtuXl5fb29gMGDOiytHM2TAcHh3HjxlF5O3T7RlU0n7Wj4TxXAM1hzh/QiAbzCFVnu5s7d66rqytdecuWLYSQuro66mOHVD+xsbECgeDOnTutra0SiSQoKEgoFNLTprXa1alTp4RCIZ0XSDUNz3kfHx9/f/8OGxlMethdTsA1a9Zwudxjx441NDSsX7/ewsLi2rVrmhwXrbq62t/fn8ppqC3d2spksurq6u3bt3O5XGr6eGfdZcNMTEwkhNy4cUPtt2hyfirDlSsAmIeWlpasrKxp06bNmzfPzs4uICBg165d9fX1u3fv1m2HVlZW1OWdv79/bm5uU1NTXl6eDvuJiIiQSqVJSUm6daOz5ubmioqKzmun0IKDgxMSEh4+fEituqVMw1EKCQmxtbV1dnaOiYlpbm6urKwkhLS2tubm5k6dOnX69On29vYbNmxgs9najklGRsaKFSssLHQJLrq19fT09PDwSE5OzszM7JClipaenu7m5paWltZh+6BBgwgh3S2G0xMIrgBgHnqezk+F0aNHW1tb07dPjYvKqkutddWdtLS0IUOG7Ny589KlS8rbe5IT8O7du69fvx42bBhVxOfz+/fvr9WYPHny5OTJk9R6t9rSuW1VVVVtbe2hQ4f27ds3cuTIzo/DqWyYZ8+e7ZwNkxrkmpoaHTqsGoIrAJgHfWe743K5dXV1jOyqh1pbWwkhXC5XRR19JD1sbm4mhGzYsIGeb/ro0SPlN4DUEovFixcv7vASlr7bstlsZ2fn8PDw/Px8iUSSnp6uXKo6Gya1HCk14MzqJfNcAaDX02u2u7a2NgaTMPYQ9Rtf7RIHjCc9dHZ2JoRs27YtPj5eh24/e/bs0KFDd+/eNXBbmkgksrS0lEgk9Ba12TBlMhn554AzC1euAGAe1Ga7s7Ky6pDDR3OlpaUKhWLMmDE931XPubi4sFgsTWayMpv00NPTk8fjlZWV6dZtsVg8b948R0dHw7R9/vz5nDlzlLeUl5fL5XJPT0+icTZMapCpvBfMQnAFAPOgNtudSCR68eJFYWFhW1tbXV3do0ePlJt3zqPX3t7e0NDw9u3bmzdvxsfHe3l50Q/8tNpVcXExs1NxrK2tfXx8qqur1dZkNukhj8dbuHDh4cOHc3NzpVKpXC6vrq6m1mSIiYlxdXVVsbxiTU3Nd999R+V/7EBPbQUCwblz5y5cuCCVStva2m7cuLFgwQKBQLBq1SqicTZMapADAgK6HRRdIbgCgNnYtGlTenp6SkqKk5PTuHHjvL29S0tLBQIBVbps2bIJEybMnj17yJAhqamp1L2+4OBgalGepUuXuri4+Pv7T5o06cWLF4SQ1tbWgIAAPp8fGho6ePDgn3/+mX7Mqe2uGBcRESGRSOiHqd9//71IJLp//35QUNCKFSuUa44ZM4YKJ5qMUm5u7rZt2wghgYGBDx482LNnz+rVqwkhEydOLC8vJ4RkZ2cnJCSIxeJ+/fq5ubnFx8c3NDQQQmQyWW1tbVFRUXcdzszMjIyMpO9OK9NTWx6P98EHHyxatMjd3V0oFEZHR3t7e1+5coV6IUuh2dTVa9euubu7BwYGalJZO5rP2sE8V2Ac5rkCjRg2nyu1MJ7Bvo6m4TlfXl5uZWXV3axNw5PL5aGhoXv37jWjtmrV19fzeLytW7dqUlnb8xNXrgDQR+k1KUoPiUSilJSUlJQUejE/I5LL5YWFhU1NTTokwjJWW00kJyePGDEiLi5OHztHcAUAMEWJiYnR0dExMTFGX6O/tLT0+PHjxcXFqqfemlRbtbKyssrKys6cOcNmsxnfOUFwBYA+aP369Xl5eY2NjQMHDjx27Jixu9OtzZs3x8XFffPNN8btRlhY2MGDB+nFls2irWpFRUVv3rwpLS11cHBgfOcUzHMFgD4nPT29w1IDJis8PDw8PNzYvehtoqKioqKi9PoVuHIFAABgGIIrAAAAwxBcAQAAGIbgCgAAwDAEVwAAAIZp/bYwi8XSRz+gL8NJBZRZs2Z1l+y6l8E53+uxFJotwEgIqa6uvnz5sl57AwDdoZaE7XJxcwAwgJCQEM2TEmoRXAHAiGbOnEkIKSgoMHZHAEA9PHMFAABgGIIrAAAAwxBcAQAAGIbgCgAAwDAEVwAAAIYhuAIAADAMwRUAAIBhCK4AAAAMQ3AFAABgGIIrAAAAwxBcAQAAGIbgCgAAwDAEVwAAAIYhuAIAADAMwRUAAIBhCK4AAAAMQ3AFAABgGIIrAAAAwxBcAQAAGIbgCgAAwDAEVwAAAIYhuAIAADAMwRUAAIBhCK4AAAAMQ3AFAABgGIIrAAAAwxBcAQAAGIbgCgAAwDAEVwAAAIYhuAIAADAMwRUAAIBhCK4AAAAMszJ2BwCga1evXv3tt9/ojw8ePCCE7N69m94yfPjw999/3wg9AwB1WAqFwth9AIAunDp1avLkyZaWlhYWFoQQ6r8qi8UihLS3t8vl8h9++OHf//3fjdxLAOgKgiuAiWpra3NycpJKpV2W2tra1tXVcTgcA/cKADSBZ64AJorNZs+ePbvL8KmiCABMAYIrgOmaPXu2TCbrvL2trW3OnDmG7w8AaAi3hQFMV3t7+zvvvFNTU9Nhu7Oz87Nnz6hnsQBggvCfE8B0WVhYzJ8/v8PtXw6H8+mnnyKyApgy/P8EMGmd7wzLZLLZs2cbqz8AoAncFgYwdYMGDbp37x790cfH5/79+0bsDwCohStXAFM3b948NptN/ZvD4SxYsMC4/QEAtXDlCmDq7t27N2jQIPrj3bt3Bw8ebMT+AIBauHIFMHUikWj48OEsFovFYg0fPhyRFcD0IbgCmIFPPvnE0tLS0tLyk08+MXZfAEA93BYGMANPnjzx9PRUKBRVVVXu7u7G7g4AqIHg2iO//PJLVlaWsXsBfUJpaSkhZPz48UbuB/QNq1atCg4ONnYvzBhuC/dIVVXVsWPHjN0LM3PlypUrV64YuxdGduzYserqaq2aeHl5DRgwQE/90RP8rM3UsWPHqqqqjN0L84Z8rgw4evSosbtgTqKjo0mfHzQWi5WQkDBz5kzNm7x48YIQ4ujoqLdOMQ8/azNFZTaEnkBwBTAP5hVWAfo43BYGAABgGIIrAAAAwxBcAQAAGIbgCgAAwDAEVwCzcebMGTs7ux9++MHYHdGX8+fPJyYmHj9+3MfHh1rucf78+coVwsPDhUKhpaXl0KFDr1+/bpROjh8/ntWJjY2NvtuKxWI/Pz8+ny8QCPz8/JKSkqRSKV2akpLi7+9va2vL5XJFItGXX3756tUrqujkyZNisVgul+twsKAzBFcAs9G7l3zZtGlTTk7O+vXrp0+f/uDBA19f3379+h04cOD06dN0nXPnzh09enTy5MkSiWTUqFFG7G0HY8eO1XfbixcvLl68uLKysqamJjU1VSwWz5gxgy69cOHC559//vDhw/r6+vT09OzsbGoeFCEkMjKSx+OFhYW9fPlS506CthBcAcxGREREY2Pj5MmT9f1FLS0tISEh+v4WZRkZGfn5+QUFBUKhkN6Yk5NjYWERGxvb2NhoyM6oxuPxpFKpQklsbOyXX36p77YcDmf58uXOzs42NjbR0dFTpkz58ccfnz59SpXa2NjExsY6OjoKhcKZM2dOnTq1pKSEXghi5cqVw4cPnzRp0tu3b3U7atAWgisAdLR3797a2lqDfd29e/eSkpK+/vprHo+nvD0kJCQ+Pv7x48dr1qwxWGfUKikpUf4LoKqq6vbt2x9++KG+2544cUJ5fKglpul7v6dOnbK0tKRLnZycCCGvX7+mtyQnJ5eVlWVnZ2vyXdBzCK4A5uHSpUteXl4sFmvHjh2EkNzcXIFAYG1tXVRU9PHHH9va2np4eBw+fJiqnJOTw+PxXFxclixZ4ubmxuPxQkJCrl69SpXGxcVxOJz+/ftTH5cvXy4QCFgsVn19PSEkPj5+9erV9+/fZ7FYIpGIEFJSUmJra7t582Y9HVpOTo5CoYiMjOxclJaWNnjw4G+//fb8+fNdtlUoFFlZWe+++y6Xy3VwcJgyZcrvv/9OFakeIkKIXC7fuHGjl5cXn88PDAw8cuSIDp3PyMhYuXKlDg172La8vNze3r67FTEfP37M5/MHDhxIb3FwcBg3blx2dnbvfrhgQhTQA9T/RmP3wszMmDFjxowZxu6FkRFCjhw5om0r6i7f9u3bqY9fffUVIeSnn35qbGysra0NDQ0VCAQymYwqjY2NFQgEd+7caW1tlUgkQUFBQqGwsrKSKp07d66rqyu95y1bthBC6urqqI/Tp0/39fWlS0+dOiUUClNSUrTtsIY/ax8fH39//w4bfX19KyoqFArF5cuXLSwsvL29X716pVAoiouLo6Ki6GobN27kcDj79+9/+fLlzZs3R40a5eTk9OzZM6pU9RCtWbOGy+UeO3asoaFh/fr1FhYW165d0+oAq6ur/f395XK5Vq160lYmk1VXV2/fvp3L5e7fv7/LOs3NzUKhMC4ursP2xMREQsiNGzfUfotu5ycow5UrgHkLCQmxtbV1dnaOiYlpbm6urKyki6ysrKhLOn9//9zc3Kampry8PB2+IiIiQiqVJiUlMdfr/9Pc3FxRUeHr69tdheDg4ISEhIcPH65bt65DUUtLS1ZW1rRp0+bNm2dnZxcQELBr1676+vrdu3crV+tyiFpbW3Nzc6dOnTp9+nR7e/sNGzaw2WxtxycjI2PFihUWFrr8ItWtraenp4eHR3JycmZm5qxZs7qsk56e7ubmlpaW1mH7oEGDCCG3bt3SobegLQRXgF6Cw+EQQtra2rosHT16tLW1NX3L1HTU1tYqFApra2sVddLS0oYMGbJz585Lly4pb5dIJK9evRo9ejS9JSgoiMPh0DfAO1Aeort3775+/XrYsGFUEZ/P79+/v1bj8+TJk5MnT3766aeaN+l526qqqtra2kOHDu3bt2/kyJGdH42fOHGioKDg7Nmzyg93KdQg19TU6NBh0BaCK0BfweVy6+rqjN2LjlpbWwkhXC5XRR0ej5eXl8disT777LOWlhZ6OzW3pMM8UXt7+6amJrXf29zcTAjZsGEDPd/00aNHym8AqSUWixcvXtzhJSx9t2Wz2c7OzuHh4fn5+RKJJD09Xbk0Pz8/IyOjtLTU29u7c1s+n0/+OeCgb8iKA9AntLW1vXz50sPDw9gd6Yj6ja92iYPg4OBVq1Zt3bo1NTXVy8uL2mhvb08I6RBKNTxMZ2dnQsi2bdvi4+N16PazZ88OHTp09+5dA7eliUQiS0tLiURCb9m+ffvZs2cvXLjQ3aoUMpmM/HPAQd9w5QrQJ5SWlioUijFjxlAfraysuruBbGAuLi4sFkuTmaypqal+fn43btygtwwbNszGxubXX3+lt1y9elUmk7333ntq9+bp6cnj8crKynTrtlgsnjdvnm55AHVo+/z58zlz5ihvKS8vl8vlnp6ehBCFPXnjZgAAIABJREFUQrF27dpbt24VFhaqWO+JGmRXV1cd+gzaQnAF6LXa29sbGhrevn178+bN+Ph4Ly8v+iGfSCR68eJFYWFhW1tbXV3do0ePlBs6Ojo+efLk4cOHTU1NbW1txcXF+puKY21t7ePjU11drbYmdXNYeTYnj8dbvXr1iRMnDhw4IJVKb926tXTpUjc3t9jYWE32tnDhwsOHD+fm5kqlUrlcXl1dTa3JEBMT4+rqqmJ5xZqamu+++y4hIaFzkZ7aCgSCc+fOXbhwQSqVtrW13bhxY8GCBQKBYNWqVYSQO3fuZGZm7tmzh81mKy+suHXrVuWdUIMcEBDQ7aAAcxBcAczDjh07goKCCCFr166NiorKzc3dtm0bISQwMPDBgwd79uxZvXo1IWTixInl5eVUk9bW1oCAAD6fHxoaOnjw4J9//pl+tLls2bIJEybMnj17yJAhqamp1K3C4OBgarbP0qVLXVxc/P39J02a9OLFC30fWkREhEQioR+mfv/99yKR6P79+0FBQStWrFCuOWbMGCqc0DZt2pSenp6SkuLk5DRu3Dhvb+/S0lKBQEAIUTtE2dnZCQkJYrG4X79+bm5u8fHxDQ0NhBCZTFZbW1tUVNRdhzMzMyMjI+m708r01JbH433wwQeLFi1yd3cXCoXR0dHe3t5XrlyhXshSaDZ19dq1a+7u7oGBgZpUhp4y7kwgc4d5rjrAPFeFQeYRUovh6fUr1NLwZ11eXm5lZdXdrE3Dk8vloaGhe/fuNaO2atXX1/N4vK1bt2pS2QDnZ6+HK1eAXstcEqGIRKKUlJSUlBR6MT8jksvlhYWFTU1NMTEx5tJWE8nJySNGjIiLi9PHzqEzBFcAML7ExMTo6OiYmBijr9FfWlp6/Pjx4uJi1VNvTaqtWllZWWVlZWfOnGGz2YzvHLqE4GpoixYtEgqFLBZL59cUTYSK/JE9p5zRk8LhcFxcXMaPH79lyxbqwRiosH79+ry8vMbGxoEDBx47dszY3dHI5s2b4+LivvnmG+N2Iyws7ODBg/TCy2bRVrWioqI3b96UlpY6ODgwvnPoDoKroX377bd79uwxdi8YoCJ/ZM/RGT3t7OwUCkV7e3ttbW1BQcHAgQPXrl07dOhQ5dkX0Fl6evqbN28UCkVFRYVy1k8TFx4enpGRYexe9DZRUVGJiYnKb1mDASC4wv/RKoun6vyRzGKxWPb29uPHj8/LyysoKKipqaEym+rju3rC8GlQAcA0IbgaAYvFMnYXuqZVFk+1+SP1ZMaMGZ9++mltbe2uXbv0/V3aMnAaVAAwWQiuhqBQKLZs2TJkyBAul2tnZ/fFF1/QRZmZmdbW1kKhsLa2dvXq1e7u7nfv3lV0n6JSdZ5OojK9pbZZPLXSOX+k/lArIRQXF5NeNIAA0KsYcRpQL6DhPNevvvqKxWL98Y9/bGhoeP369c6dO4lSVkUq5eTKlSu3b98+bdq0v//976pTVKrO06m6rVZZPDXXXf7ILmk+z5V+5tqBVColhHh6elIfzXEASd+YR4g5zWaqj5yfeoUrV71raWnZtm3bRx99tGrVKnt7ez6f3+WaohkZGZ9//vnx48cHDBigNkVld3k6NUxvybju8kfqCfW6dYfl2s16AAGgl0FWHL27d+/e69evw8LCNKyvbYpK5Tyd2rZlBJU/8ty5c53zR+pJc3OzQqGwtbXtstRcBnDWrFndJbvuZUz2JQMA/UFw1TtqsWwqv5UmdEhRSefp7El6S93k5+dnZWWVlpa+8847evqKzv7xj38QQvz8/LosNZcBjI+PDw4OZny3JoVa2rfLRerBlPWRP/v0CsFV76h8yG/evNGwvrYpKpXzdPYkvaUO1OaP1JOSkhJCyMcff9xlqbkMYHBw8MyZMxnfrUk5evQoIaTXH2bvg+Dac3jmqnfDhg2zsLD47//+b83ra5WiUjlPp9q2TGXxVGiWP1Ifnj17tm3bNg8Pj88++6zLCmYxgADQuyG46p2zs/P06dOPHTu2d+9eqVR68+ZN1W/HaJKisrs8nWrbapXFU0UnNcwf2XMKheLVq1ft7e0KhaKuru7IkSMffPCBpaVlYWFhd89czWIAAaCXM+aryuZPw6k4TU1NixYt6tevn42NzdixYzdu3EgI8fDw+O2338RiMZVK09PTk0651d7evmXLlkGDBrHZbAcHh6lTp1JzNymxsbFsNtvd3d3KysrW1nbKlCn379+nS1W3ff78+YQJE3g83sCBA1esWEHNuBWJRNRElOvXrw8YMIDP548dO5aefNKlW7dudXk6bdmyRe1oaDI94+TJk4GBgdbW1hwOx8LCgvxzkaZ/+Zd/SUlJef78OV3TTAeQ9I2pDpiKY6b6yPmpVyyFZll2oUsFBQWzZs0y8BguWbLk6NGjz58/N+SXMohagph6GmcUpjCALBbryJEjvf5hpNF/1qCbPnJ+6hVuC5slc8nTabIwgACgVwiu0IXff/+d1T09JXMGOH/+fGJionLCwfnz5ytXCA8PFwqFlpaWQ4cOvX79ulE6OX78+M7/KTR8ra8nbcVisZ+fH5/PFwgEfn5+SUlJ1FJlFBUpIE+ePCkWi/EHpYEhuJoZw+Tp9PPzU/EsIT8/X0/fawDmmOi0j9i0aVNOTs769evphIP9+vU7cODA6dOn6Trnzp07evTo5MmTJRLJqFGjjNjbDsaOHavvthcvXly8eHFlZWVNTU1qaqpYLFZOJqgiBWRkZCSPxwsLC6OmcYNhILiaGTPN02k6+sgAMpj8zjB59DIyMvLz8wsKCpTX+crJybGwsIiNjTWp9II8Hk8qlSr/uRkbG/vll1/quy2Hw1m+fLmzs7ONjU10dPSUKVN+/PHHp0+fUqWqU0CuXLly+PDhkyZNevv2rW5HDdpCcAXohRhMfmeAPHr37t1LSkr6+uuvqRVXaCEhIfHx8Y8fP16zZo1eO6CVkpIS5b8Aqqqqbt++/eGHH+q77YkTJ5THx93dnRBC3/tVmwIyOTm5rKwsOztbk++CnkNwBTBRCoaS36nOsqdtHr2SkhJbW9vNmzczeKQ5OTkKhSIyMrJzUVpa2uDBg7/99tvz589rO0q5ubkCgcDa2rqoqOjjjz+2tbX18PA4fPgw3VYul2/cuNHLy4vP5wcGBlIz67SVkZGxcuVKHRr2sG15ebm9vf2AAQO6LO2cAtLBwWHcuHHZ2dmYIWIgjE7s6XM0nOcKyjD3UaHZPEIGk9+pzrKn1a5OnTolFApTUlI0OUwNf9Y+Pj7+/v4dNvr6+lZUVCgUisuXL1tYWHh7e7969UqhUBQXF0dFRdHVVI8SlY7wp59+amxsrK2tDQ0NFQgEMpmMKl2zZg2Xyz127FhDQ8P69estLCyuXbumyXHRqqur/f395XK5Vq160lYmk1VXV2/fvp3L5dITuzvoLgVkYmIiUUp2qYIm5yeohitXAFPEePK77rLsaSsiIkIqlSYlJenWjc6am5srKip8fX27qxAcHJyQkPDw4cN169Z1KNJwlEJCQmxtbZ2dnWNiYpqbmysrKwkhra2tubm5U6dOnT59ur29/YYNG9hstrZjkpGRsWLFCmqdE23p1tbT09PDwyM5OTkzM7O7FYC7SwE5aNAgQkh3K8AAsxBcAUyRXpPfKWfZM7ra2lqFQmFtba2iTlpa2pAhQ3bu3Hnp0iXl7dqOEofDIYRQK1PevXv39evXw4YNo4r4fH7//v21GpMnT56cPHmSWjhTWzq3raqqqq2tPXTo0L59+0aOHNn5cTiVAvLs2bOdU0BSg1xTU6NDh0FbCK4Apkjfye/oLHtG19raSgjhcrkq6vB4vLy8PBaL9dlnn7W0tNDbezJKzc3NhJANGzbQ800fPXqk/AaQWmKxePHixR1ewtJ3Wzab7ezsHB4enp+fL5FI0tPTlUvz8/MzMjJKS0u9vb07t6UWCqUGHPQNKecATJFek98pZ9kzOuo3vtolDoKDg1etWrV169bU1FQvLy9qY09GiUqxvG3btvj4eB26/ezZs0OHDt29e9fAbWkikcjS0lIikdBb1KaAlMlk5J8DDvqGK1cAU6TX5HfKWfZ6uKuec3FxYbFYmsxkTU1N9fPzu3HjBr1F2/SCyjw9PXk8XllZmW7dFovF8+bNc3R0NEzb58+fz5kzR3lLeXm5XC739PQkGqeApAbZ1dVVhz6DthBcAUwR48nvusuyp+2uiouLmZ2KY21t7ePjU11drbYmdXNYeTanJukFVext4cKFhw8fzs3NlUqlcrm8urqaWpMhJibG1dVVxfKKNTU13333XUJCQuciPbUVCATnzp27cOGCVCpta2u7cePGggULBALBqlWriMYpIKlBDggI6HZQgDkIrgAmatOmTenp6SkpKU5OTuPGjfP29i4tLRUIBFTpsmXLJkyYMHv27CFDhqSmplL3+oKDg6lFeZYuXeri4uLv7z9p0qQXL14QQlpbWwMCAvh8fmho6ODBg3/++Wf6Mae2u2JcRESERCKhH6Z+//33IpHo/v37QUFBK1asUK45ZswYKpxoMkq5ubnbtm0jhAQGBj548GDPnj2rV68mhEycOLG8vJwQkp2dnZCQIBaL+/Xr5+bmFh8f39DQQAiRyWS1tbVFRUXddTgzMzMyMpK+O61MT215PN4HH3ywaNEid3d3oVAYHR3t7e195coV6oUshWZTV69du+bu7h4YGKhJZegp484EMneY56oDzHNVGHweIbUwnsG+jqbhz7q8vNzKyqq7WZuGJ5fLQ0ND9+7da0Zt1aqvr+fxeFu3btWksoHPz14JV64AfYIpJ0URiUQpKSkpKSn0Yn5GJJfLCwsLm5qadMj+ZKy2mkhOTh4xYkRcXJw+dg6dIbgCgPElJiZGR0fHxMQYfY3+0tLS48ePFxcXq556a1Jt1crKyiorKztz5gybzWZ859AlBFeAXs5csuxt3rw5Li7um2++MW43wsLCDh48SC+2bBZtVSsqKnrz5k1paamDgwPjO4fuYJ4rQC+Xnp7eYakBkxUeHh4eHm7sXvQ2UVFRUVFRxu5Fn4MrVwAAAIYhuAIAADAMwRUAAIBhCK4AAAAMwwtNDCgoKDB2F8wJtQYbBu2XX34xdhf0Dj9r6LNYCs3WzYIuFRQUdJevGADAfB05cmTmzJnG7oUZQ3AFMA/UbzpcBQKYBTxzBQAAYBiCKwAAAMMQXAEAABiG4AoAAMAwBFcAAACGIbgCAAAwDMEVAACAYQiuAAAADENwBQAAYBiCKwAAAMMQXAEAABiG4AoAAMAwBFcAAACGIbgCAAAwDMEVAACAYQiuAAAADENwBQAAYBiCKwAAAMMQXAEAABiG4AoAAMAwBFcAAACGIbgCAAAwDMEVAACAYQiuAAAADENwBQAAYBiCKwAAAMMQXAEAABiG4AoAAMAwBFcAAACGIbgCAAAwDMEVAACAYQiuAAAADENwBQAAYBhLoVAYuw8A0IWDBw/u3bu3vb2d+lhRUUEIGThwIPXRwsLiP/7jP+bOnWu0/gFA9xBcAUzUzZs3hw8frqLCb7/9FhgYaLD+AIDmEFwBTJefn9/du3e7LBKJROXl5QbuDwBoCM9cAUzX/Pnz2Wx25+1sNnvhwoWG7w8AaAhXrgCm68GDByKRqMv/pOXl5SKRyPBdAgBN4MoVwHT5+PiMGjWKxWIpb2SxWKNHj0ZkBTBlCK4AJu2TTz6xtLRU3mJpafnJJ58Yqz8AoAncFgYwabW1tW5ubvSEHEKIhYXFkydPXF1djdgrAFANV64AJs3FxWXcuHH0xaulpeX48eMRWQFMHIIrgKmbP3++8h2m+fPnG7EzAKAJ3BYGMHVSqdTZ2VkmkxFC2Gx2bW2tvb29sTsFAKrgyhXA1Nna2k6cONHKysrKymrSpEmIrACmD8EVwAzMmzdPLpfL5XIsJgxgFnBbGMAMtLa2Ojk5KRSK+vp6Pp9v7O4AgBoIrsYXHR197NgxY/cCAHqJGTNmHD161Ni96OusjN0BIISQMWPGJCQkGLsXzPjll1+ys7OPHDli7I7oy7Zt2wghhv95lZWVsVgs1XlyGNTrf469FXV+gtEhuJoEDw+PmTNnGrsXjMnOzu5Nh9MBdU1g+AOcNm0aIcTKynD/Z3v3z7G3wjWriUBwBTAPhgyrANBDeFsYAACAYQiuAAAADENwBQAAYBiCKwAAAMMQXAEM4cyZM3Z2dj/88IOxO6Iv58+fT0xMPH78uI+PD4vFYrFYHRIMhIeHC4VCS0vLoUOHXr9+3SidHD9+PKsTGxsbfbcVi8V+fn58Pl8gEPj5+SUlJUmlUro0JSXF39/f1taWy+WKRKIvv/zy1atXVNHJkyfFYrFcLtfhYMG4EFwBDKF3r9ayadOmnJyc9evXT58+/cGDB76+vv369Ttw4MDp06fpOufOnTt69OjkyZMlEsmoUaOM2NsOxo4dq++2Fy9eXLx4cWVlZU1NTWpqqlgsnjFjBl164cKFzz///OHDh/X19enp6dnZ2dHR0VRRZGQkj8cLCwt7+fKlzp0Eo0BwBTCEiIiIxsbGyZMn6/uLWlpaQkJC9P0tyjIyMvLz8wsKCoRCIb0xJyfHwsIiNja2sbHRkJ1RjcfjSaVShZLY2Ngvv/xS3205HM7y5cudnZ1tbGyio6OnTJny448/Pn36lCq1sbGJjY11dHQUCoUzZ86cOnVqSUlJVVUVVbpy5crhw4dPmjTp7du3uh01GAWCK0Cvsnfv3traWoN93b1795KSkr7++msej6e8PSQkJD4+/vHjx2vWrDFYZ9QqKSlR/gugqqrq9u3bH374ob7bnjhxQnl83N3dCSH0vd9Tp05ZWlrSpU5OToSQ169f01uSk5PLysqys7M1+S4wEQiuAHp36dIlLy8vFou1Y8cOQkhubq5AILC2ti4qKvr4449tbW09PDwOHz5MVc7JyeHxeC4uLkuWLHFzc+PxeCEhIVevXqVK4+LiOBxO//79qY/Lly8XCAQsFqu+vp4QEh8fv3r16vv377NYLJFIRAgpKSmxtbXdvHmzng4tJydHoVBERkZ2LkpLSxs8ePC33357/vz5LtsqFIqsrKx3332Xy+U6ODhMmTLl999/p4pUDxEhRC6Xb9y40cvLi8/nBwYG6rZMY0ZGxsqVK3Vo2MO25eXl9vb2AwYM6LL08ePHfD5/4MCB9BYHB4dx48ZlZ2f37ocLvY0CjG3GjBkzZswwdi8YQ/2aM3Yv9Ei3nxd1l2/79u3Ux6+++ooQ8tNPPzU2NtbW1oaGhgoEAplMRpXGxsYKBII7d+60trZKJJKgoCChUFhZWUmVzp0719XVld7zli1bCCF1dXXUx+nTp/v6+tKlp06dEgqFKSkp2nZYw5+jj4+Pv79/h42+vr4VFRUKheLy5csWFhbe3t6vXr1SKBTFxcVRUVF0tY0bN3I4nP379798+fLmzZujRo1ycnJ69uwZVap6iNasWcPlco8dO9bQ0LB+/XoLC4tr165pdYDV1dX+/v5yuVyrVj1pK5PJqqurt2/fzuVy9+/f32Wd5uZmoVAYFxfXYXtiYiIh5MaNG2q/pZf9PjFfuHIFMJqQkBBbW1tnZ+eYmJjm5ubKykq6yMrKirqk8/f3z83NbWpqysvL0+ErIiIipFJpUlISc73+P83NzRUVFb6+vt1VCA4OTkhIePjw4bp16zoUtbS0ZGVlTZs2bd68eXZ2dgEBAbt27aqvr9+9e7dytS6HqLW1NTc3d+rUqdOnT7e3t9+wYQObzdZ2fDIyMlasWGFhocvvQN3aenp6enh4JCcnZ2Zmzpo1q8s66enpbm5uaWlpHbYPGjSIEHLr1i0degtGgeAKYHwcDocQ0tbW1mXp6NGjra2t6VumpqO2tlahUFhbW6uok5aWNmTIkJ07d166dEl5u0QiefXq1ejRo+ktQUFBHA6HvgHegfIQ3b179/Xr18OGDaOK+Hx+//79tRqfJ0+enDx58tNPP9W8Sc/bVlVV1dbWHjp0aN++fSNHjuz8aPzEiRMFBQVnz55VfrhLoQa5pqZGhw6DUSC4ApgBLpdbV1dn7F501NraSgjhcrkq6vB4vLy8PBaL9dlnn7W0tNDbqbklHeaJ2tvbNzU1qf3e5uZmQsiGDRvo+aaPHj1SfgNILbFYvHjx4g4vYem7LZvNdnZ2Dg8Pz8/Pl0gk6enpyqX5+fkZGRmlpaXe3t6d2/L5fPLPAQezgDwbAKaura3t5cuXHh4exu5IR9RvfLVLHAQHB69atWrr1q2pqaleXl7URnt7e0JIh1Cq4WE6OzsTQrZt2xYfH69Dt589e3bo0KG7d+8auC1NJBJZWlpKJBJ6y/bt28+ePXvhwoXuVqWQyWTknwMOZgFXrgCmrrS0VKFQjBkzhvpoZWXV3Q1kA3NxcWGxWJrMZE1NTfXz87tx4wa9ZdiwYTY2Nr/++iu95erVqzKZ7L333lO7N09PTx6PV1ZWplu3xWLxvHnzHB0dDdP2+fPnc+bMUd5SXl4ul8s9PT0JIQqFYu3atbdu3SosLFSx3hM1yK6urjr0GYwCwRXAFLW3tzc0NLx9+/bmzZvx8fFeXl70Qz6RSPTixYvCwsK2tra6urpHjx4pN3R0dHzy5MnDhw+bmpra2tqKi4v1NxXH2trax8enurpabU3q5rDybE4ej7d69eoTJ04cOHBAKpXeunVr6dKlbm5usbGxmuxt4cKFhw8fzs3NlUqlcrm8urqaWpMhJibG1dVVxfKKNTU13333XUJCQuciPbUVCATnzp27cOGCVCpta2u7cePGggULBALBqlWrCCF37tzJzMzcs2cPm81WXlhx69atyjuhBjkgIKDbQQETg+AKoHc7duwICgoihKxduzYqKio3N3fbtm2EkMDAwAcPHuzZs2f16tWEkIkTJ5aXl1NNWltbAwIC+Hx+aGjo4MGDf/75Z/rR5rJlyyZMmDB79uwhQ4akpqZStwqDg4Op2T5Lly51cXHx9/efNGnSixcv9H1oEREREomEfpj6/fffi0Si+/fvBwUFrVixQrnmmDFjqHBC27RpU3p6ekpKipOT07hx47y9vUtLSwUCASFE7RBlZ2cnJCSIxeJ+/fq5ubnFx8c3NDQQQmQyWW1tbVFRUXcdzszMjIyMpO9OK9NTWx6P98EHHyxatMjd3V0oFEZHR3t7e1+5coV6IUuh2dTVa9euubu7BwYGalIZTIJxZwKBotfNS8M8156jFsPT61eopeHPsby83MrKqrtZm4Ynl8tDQ0P37t1rRm3Vqq+v5/F4W7du1aRyL/t9Yr5w5QpgiswlEYpIJEpJSUlJSaEX8zMiuVxeWFjY1NQUExNjLm01kZycPGLEiLi4OH3sHPQEwdWcvHnzZuXKlf3797e2tv7oo4+o10l27dpl7H5pTTkxWQfUPIStW7ea79H1NYmJidHR0TExMUZfo7+0tPT48ePFxcWqp96aVFu1srKyysrKzpw5w2azGd856A+Cqzn54x//WFJS8vvvv2dnZy9ZsuTy5cvG7pGO6MRkdnZ21C2Ut2/fvn79uqamhvr1tGbNGvM9uh5av359Xl5eY2PjwIEDjx07ZuzuaGTz5s1xcXHffPONcbsRFhZ28OBBeuFls2irWlFR0Zs3b0pLSx0cHBjfOegVgqs5KSwsHD16tL29/X/+538q54NUrUMOMsOnJNOEpaUln893cXEZPHiwVg3N4ui0kp6e/ubNG4VCUVFRoflP2ejCw8MzMjKM3YveJioqKjExUfktazAXCK7mpLq6WodbQx1ykBk4JZm2CgsLtapvXkcHAH0Egqt5+PHHH0Ui0dOnT/ft28disbqcbH7x4kV/f387OzsejxcQEHD27FnSKQdZ55RkXabuUpvwy/B699EBQC+D4Goe/u3f/u3evXuurq4LFixQKBRdvplZU1Mza9ashw8fPnnyxMbGZu7cuYSQ7OzsyZMnUznI7t271+EjIWTdunWZmZnbtm17+vTp5MmT58yZ8+uvvy5btiwhIaGlpUUoFB45cuT+/fs+Pj6LFy/W68JAFy5c6DBxvjcdHQD0KQiuvceMGTM2bdrk4ODg6OgYGRn5/PlztUu9q03dpSInGiMaGxvp94TDwsJU1DTHowOAPgsL9/dO1KNZtXMlNU/dpTonms7s7Oyo7CiEkNLSUuWVZlUw+tFVV1cXFBRoWNlM/fLLL4SQXn+YvU91dbUJ5njogxBce4/Tp09v2bJFIpFQS5hq0oRO3bVhwwZ6o5ubm766qNL48ePHjx/fXalJHd2VK1e6S3bdy/SRw+xlzOgl814Mt4V7icrKyqlTp/bv3//q1auNjY1isViTVnTqLuVVu6hLFpNiakfXF5aX6/XLWPZWiKwmAleuvcStW7fa2tqWLVvm4+NDCGGxWJq06mHqLoPp3UcHAL0Prlx7CSpTx/nz51tbW8vLy69evUoXdchBpvzR0tKyu9RdJqV3Hx0A9ELGvocBGmWxePjw4ciRIwkhVlZWo0aNOnbs2B//+Ecqc7JAIJg2bZpCoVi7dq2jo6O9vX10dPSOHTsIIb6+vpWVldevXx8wYACfzx87duyzZ886fHzz5s3atWu9vLysrKycnZ2nT58ukUh27txJLUM4aNCg+/fv796929bWlhAyYMCAf/zjH6q7qsntxP/5n/+hV2Lq379/WFhYhwome3SKPpN1BLeFzVQfOT9NH0uhWTZB0J/o6GhCyNGjR43dEWYUFBTMmjWrF59Xvezn1Z1e/3PsrfrI+Wn6cFsYAACAYQiuAAAADENwBQC9O3/+fGJionIe3/nz5ytXCA8PFwqFlpaWQ4cOvX79urH6SQhpb2/ftm1b59xKaWlpHXIP0+uTUNra2tLT00UiEYfDsbe3HzZs2MOHD+nSQ4cOBQUFCYXCAQMGLFy48NmzZ9T2kydPisVitSuigNlBcAUA/dq0aVNOTs769euyfJiJAAAgAElEQVTpPL79+vU7cODA6dOn6Trnzp07evTo5MmTJRLJqFGjjNXV8vLyf/3Xf121atXr16+1bTtr1qy//OUvBw8efP369d///ndfX196DfAjR47MnTs3Ojq6urq6qKjor3/968cff/z27VtCSGRkJI/HCwsLo5cqg94BwRXA5DCYldboCW4zMjLy8/MLCgqEQiG9MScnx8LCIjY2trGx0Yh96+C3335bt27d0qVLR4wY0WWF/fv3K78Oevv2bbooPz+/sLDw6NGj77//vpWVlZubW1FREX1p++c///mdd9754osv7OzsRowYsWrVqrKyMnpG2cqVK4cPHz5p0iQq3ELvgOAKYHIYzEpr3AS39+7dS0pK+vrrr3k8nvL2kJCQ+Pj4x48fr1mzxlh962z48OHHjx+fO3cul8vVtu2f/vSnUaNGBQQEdFlaVVXl5uZGL37i6elJCHn06BFdITk5uaysLDs7W6eOgylCcAXQC4VCkZWV9e6773K5XAcHhylTptA5A+Li4jgcTv/+/amPy5cvFwgELBarvr6edEpSm5OTw+PxXFxclixZ4ubmxuPxQkJC6IserXZFCCkpKbG1td28ebNhBiEnJ0ehUERGRnYuSktLGzx48Lfffnv+/Pku26oYQLUZebvM46s/MpnsypUr3V3vEkJ8fHyU/8ShHrhSy41RHBwcxo0bl52djblPvYfBZ9ZCR71s0nevX3xAw5/Xxo0bORzO/v37X758efPmzVGjRjk5OT179owqnTt3rqurK115y5YthJC6ujrq4/Tp06mstJTY2FiBQHDnzp3W1laJREK9F1NZWanDrk6dOiUUClNSUtT2n5Gfo4+Pj7+/f4eNvr6+FRUVCoXi8uXLFhYW3t7er169UigUxcXFUVFRdDXVA/jVV18RQn766afGxsba2trQ0FCBQCCTyajSNWvWcLncY8eONTQ0rF+/3sLC4tq1a5p3+/333x8+fHiHjampqR4eHvb29mw229vbOyoq6m9/+xtVVFFRQQgZMWLE+PHj+/fvz+Vy/fz8duzY0d7eTlUoLS1ls9k5OTlSqfT27dvvvvvuH/7whw77T0xMJITcuHFD8352qZf9PjFfuHIFYF5LS0tWVta0adPmzZtnZ2cXEBCwa9eu+vr63bt367ZDKysr6hrO398/Nze3qalJOTGt5iIiIqRSaVJSkm7d0Epzc3NFRYWvr293FYKDgxMSEh4+fLhu3boORRoOYJcZedXm8dXNggULTp48WVVV9erVq8OHD1dWVo4bN04ikRBCqBeXnJ2dN2/eLJFIampqpkyZ8vnnnx86dIhqO27cuLVr18bFxdna2g4bNqypqenbb7/tsP9BgwYRQm7dutXDfoKJQHAFYJ5EInn16tXo0aPpLUFBQRwOR3lVZJ2NHj3a2tq6y8S0JqW2tlahUFArTXYnLS1tyJAhO3fuvHTpkvJ2bQdQOSOv5nl8teLp6Tly5EgbGxsOhzNmzJi8vLyWlpadO3cSQqhntEOHDg0JCXF0dLSzs/v666/t7OzoPwW++uqr3bt3//TTT69evXrw4EFISEhwcHBVVZXy/qmBqqmp6WE/wUQguAIwj5pWYWNjo7zR3t6+qamJkf1zudy6ujpGdqU/ra2t5J+Bpzs8Hi8vL4/FYn322WctLS309p4MIJ3Hl56Q+ujRo//H3p2HRXGl+wM/Bb3R0A2oIETEsIlxwxh1pNWow5W5yiDiBnHJEEcHMQZx4QIqyuYWHOAhgetVCT43OgoqAyaKTx6TB328Q7yTR1GDowIKooiAsnezdv3+qCf164sIDRRUd/P9/JU6pzj11rHgTS3nnH4MrenZlClTjI2NHz9+TH5bJJh5z80QiUTjxo0rKSkhhLx8+fLIkSN/+ctffv/735uamjo4OJw4caKiooJ5gM8yMTEhv3UaGAAkVwDuWVhYEEK6ZIK6ujo7O7uBN97e3s5VU4OKyRa9To/g7u6+Y8eOoqKi2NhYtnAgHTg0qxSr1Wq1Ws38r4OZmZmLi8uDBw80d+jo6DA3NyeEFBUVdXZ2vvfee2yVXC4fMWIE80iZ1dbWRn7rNDAASK4A3Js8ebKZmdkvv/zClty6dautre2jjz5iNgUCAfMMsx/y8vJomp49e/bAmxpU1tbWFEVpM5I1NjZ2woQJd+7cYUt67cAeDNI6vn/4wx80N5kvpNzd3ZlNPz+/O3fuPHnyhNlUKpVlZWXMyBzmfwg01zpsbGx88+YNMyCHxXQUsxgUGAAkVwDuSSSSnTt3ZmVlnT59uqGh4f79+0FBQba2toGBgcwOzs7Ob968yc7Obm9vr66u1hzySN5apJYQolara2trOzo67t27FxISYm9vHxAQ0I+mcnNzh2wojlQqdXR0fP78ea97Mg+HjY2NNUt67sCeW3vXOr7+/v6jR4/u3/SKL168OHfuXF1dXXt7e35+/saNG+3t7YOCgpjaHTt2jBs3LiAg4NmzZ69fvw4LC1OpVMyHWg4ODgsXLjxx4sSNGzdUKlV5eTlzFn/+858122c66l0jZUH/8PKNMmgysE/nMRSHoVar4+PjXVxchEKhpaWlr6/vo0eP2NrXr18vXLhQIpE4ODh88cUXoaGhhBBnZ2dmgE2XVWkDAwOFQuGYMWMEAoFcLl+2bFlJSUn/mrpy5YpMJouLi+s1fk7+HYODg4VCoVKpZDazsrKYj4dHjRq1devWLjuHhoZqDsXpoQN7XZG323V8aZr29fUlhOzbt6/baPPz8+fMmcO8QCWE2NjYKBSK69evM7U7d+50cnIyNTUVCAR2dnabNm2qqKjQ/PHy8vJPPvnE0tJSLBbPmjUrNzeXraqpqQkJCXF2dhaLxWZmZnPmzPn73//e5eheXl5jxoxhR+/0m4H9PdFfhvxHUF8Y2C8DkivnAgMDR4wYMZRHpDn6dywqKhIIBF1mDeRRZ2fnvHnz0tLS+A6kq5qaGolEcvTo0YE3ZWB/T/QXHgsD6AE9XTXF2dk5JiYmJiaGncKeR52dndnZ2Y2Njf7+/nzH0lVUVNS0adOCg4P5DgQ4g+QKAIMoIiJi1apV/v7+vM/Rn5eXd/Hixdzc3J6H3g69hISEgoKCK1euCIVCvmMBziC5Aui03bt3p6en19fXOzg4XLhwge9w+uPAgQPBwcGHDh3iNwwPD48zZ86w8zDriJycnNbW1ry8PEtLS75jAS4J+A4AAHpy8ODBgwcP8h3FQHl6enp6evIdhS7y8fHx8fHhOwrgHu5cAQAAOIbkCgAAwDEkVwAAAI4huQIAAHAMHzTphJ9//nnVqlV8R8ENZhY3gzmdt/3888/EoE+QYfD/jobq559/ZuedBh5RNE3zHcNwl5CQwPmSHWB4mHntP/zwQ74DAV3HLDTEdxTDHZIrgH5YvXo1ISQzM5PvQACgd3jnCgAAwDEkVwAAAI4huQIAAHAMyRUAAIBjSK4AAAAcQ3IFAADgGJIrAAAAx5BcAQAAOIbkCgAAwDEkVwAAAI4huQIAAHAMyRUAAIBjSK4AAAAcQ3IFAADgGJIrAAAAx5BcAQAAOIbkCgAAwDEkVwAAAI4huQIAAHAMyRUAAIBjSK4AAAAcQ3IFAADgGJIrAAAAx5BcAQAAOIbkCgAAwDEkVwAAAI4huQIAAHAMyRUAAIBjSK4AAAAcQ3IFAADgGJIrAAAAx5BcAQAAOCbgOwAA6J5SqWxtbWU329raCCG1tbVsiVgslkqlPEQGAL2haJrmOwYA6EZqaurnn3/eww4pKSlbtmwZsngAQHtIrgA6qrq62tbWtrOzs9taY2Pjly9fWllZDXFUAKANvHMF0FFWVlYeHh7GxsZvVxkbG//bv/0bMiuAzkJyBdBd69at6/bZEk3T69atG/p4AEBLeCwMoLsaGxutrKw0P2tiiESi6upquVzOS1QA0CvcuQLoLplM5u3tLRQKNQsFAoGPjw8yK4AuQ3IF0Glr167t6OjQLOns7Fy7di1f8QCANvBYGECntbW1jRo1qrGxkS0xMzOrqakRi8U8RgUAPcOdK4BOE4lEq1atEolEzKZQKPTz80NmBdBxSK4Aum7NmjXM9EyEkPb29jVr1vAbDwD0Co+FAXSdWq22sbGprq4mhIwaNaqysrLbwa8AoDtw5wqg64yMjNasWSMSiYRC4dq1a5FZAXQfkiuAHvjkk0/a2trwTBhAX2BVHD2TmZnJdwjAA5qmR44cSQh5+vRpaWkp3+EAD1avXs13CNAHeOeqZyiK4jsEAOAB/lbrFzwW1j8ZGRm0Plu5cuXKlSv5joIzGRkZhJAhOFBhYWFhYeEQHOhdDODa01PMNQb6BY+FAfTDxIkT+Q4BALSFO1cAAACOIbkCAABwDMkVAACAY0iuAAAAHENyBQAA4BiSKwAPrly5Ym5u/t133/EdyGC5du1aRETExYsXHR0dKYqiKGr9+vWaO3h6espkMmNj40mTJt2+fZuvOAkharU6MTFRoVB0KY+Li6P+r8mTJ2vu0N7efvDgQWdnZ5FIZGFhMXnyZM35Pf72t7/NnDlTJpONGzfus88+q6ysZMovXbp05MiRzs7OQT4t4BmSKwAPaIOeEGD//v3Jycm7d+9esWLFkydPnJycRo4cefr06cuXL7P7/PDDD+fPn/f29i4sLJw+fTpfoRYVFX388cc7duxQKpV9/Vk/P7///u//PnPmjFKp/Ne//uXk5NTU1MRUZWRkrF27dtWqVc+fP8/Jyblx48bixYuZRe+XLl0qkUg8PDzq6uo4PhnQJUiuADzw8vKqr6/39vYe7AOpVKq378kG1eHDh8+dO5eZmSmTydjC5ORkIyOjwMDA+vr6oQymZ3fv3g0PDw8KCpo2bVq3O3z77beakzn8+uuvbNW5c+eys7PPnz//u9/9TiAQ2Nra5uTksLe2//Vf//Xee++Fhoaam5tPmzZtx44dBQUFt27dYmq3bdvm5ua2ZMkSJt2CQUJyBTBkaWlpVVVVQ3a44uLiyMjI6OhoiUSiWa5QKEJCQl68eLFr164hC6ZXbm5uFy9eXLt2bT8Wn//P//zP6dOnT5kypdva8vJyW1tbdrLSsWPHEkLKysrYHaKiogoKCpKSkvoVOOgBJFeAoXbz5k17e3uKor7++mtCSGpqqqmpqVQqzcnJWbx4sVwut7OzO3v2LLNzcnKyRCKxtrbevHmzra2tRCJRKBTsPVBwcLBIJLKxsWE2P//8c1NTU4qiampqCCEhISE7d+4sKSmhKMrZ2ZkQcvXqVblcfuDAgUE6teTkZJqmly5d+nZVXFzc+PHjT548ee3atW5/lqbphISEDz74QCwWW1paLlu27OHDh0xVz11ECOns7Ny3b5+9vb2JicnUqVMHe77Atra2n3/++V33u4QQR0dHzf+nYV64Ojo6siWWlpbz589PSkoy7BcEwxofM2VC/xH9n98VcwvTNF1eXk4I+eqrr5jNPXv2EEJ+/PHH+vr6qqqqefPmmZqatrW1MbWBgYGmpqYPHjxoaWkpLCxkPpN59uwZU7t27drRo0ezLcfHxxNCqqurmc0VK1Y4OTmxtd9//71MJouJienHmWpz7Tk6Ok6cOLFLoZOT09OnT2ma/sc//mFkZPT+++83NTXRNJ2bm+vj48Putm/fPpFI9O2339bV1d27d2/69OnMyvBMbc9dtGvXLrFYfOHChdra2t27dxsZGf3zn//U/tR+97vfubm5dSmMjY21s7OzsLAQCoXvv/++j4/P//7v/zJVT58+JYRMmzZtwYIFNjY2YrF4woQJX3/9tVqtZnbIy8sTCoXJyckNDQ2//vrrBx988Ic//KFL+xEREYSQO3fu9BrekM1fDRzCnSuArlAoFHK53MrKyt/fv7m5+dmzZ2yVQCBgbukmTpyYmpra2NiYnp7ej0N4eXk1NDRERkZyF/X/19zc/PTpUycnp3ft4O7uvn379tLS0vDw8C5VKpUqISFh+fLl69atMzc3nzJlyrFjx2pqao4fP665W7dd1NLSkpqa6uvru2LFCgsLi7179wqFwv71j6Y//elPly5dKi8vb2pqOnv27LNnz+bPn19YWEgIYT5csrKyOnDgQGFh4atXr5YtW7Z169a//e1vzM/Onz8/LCwsODhYLpdPnjy5sbHx5MmTXdp3cXEhhNy/f3+AcYJuQnIF0DkikYgQ0t7e3m3tjBkzpFIp+8hUd1RVVdE0LZVKe9gnLi7O1dU1JSXl5s2bmuWFhYVNTU0zZsxgS2bOnCkSidgH4F1odtGjR4+USiX7MZGJiYmNjc3A+2fs2LEffvihmZmZSCSaPXt2enq6SqVKSUkhhDDvaCdNmqRQKEaMGGFubh4dHW1ubs7+r8CePXuOHz/+448/NjU1PXnyRKFQuLu7M48rWExHvXr1aoBxgm5CcgXQP2KxuLq6mu8oumppaSG/JZ53kUgk6enpFEVt2LBBpVKx5cy4FDMzM82dLSwsGhsbez1uc3MzIWTv3r3sgNSysrJ+DK3p2ZQpU4yNjR8/fkwIsbW1JYQwL7YZIpFo3LhxJSUlhJCXL18eOXLkL3/5y+9//3tTU1MHB4cTJ05UVFQwT+xZJiYm5LdOA8OD5AqgZ9rb2+vq6uzs7PgOpCsmW/Q6PYK7u/uOHTuKiopiY2PZQgsLC0JIl1Sq5WlaWVkRQhITEzXfeOXn5/fjFHqgVqvVajXzvw5mZmYuLi4PHjzQ3KGjo8Pc3JwQUlRU1NnZ+d5777FVcrl8xIgRzCNlVltbG/mt08DwILkC6Jm8vDyapmfPns1sCgSCdz1AHmLW1tYURWkzkjU2NnbChAl37txhSyZPnmxmZvbLL7+wJbdu3Wpra/voo496bW3s2LESiaSgoKB/Yb/LH/7wB81N5gspd3d3ZtPPz+/OnTtPnjxhNpVKZVlZGTMyh/kfgpcvX7I/29jY+ObNG2ZADovpqNGjR3MbNugIJFcAPaBWq2trazs6Ou7duxcSEmJvbx8QEMBUOTs7v3nzJjs7u729vbq6WnMwJSFkxIgRFRUVpaWljY2N7e3tubm5gzcURyqVOjo6Pn/+vNc9mYfDxsbGmiU7d+7Myso6ffp0Q0PD/fv3g4KCbG1tAwMDtWnts88+O3v2bGpqakNDQ2dn5/Pnz5nc5u/vP3r06P5Nr/jixYtz587V1dW1t7fn5+dv3LjR3t4+KCiIqd2xY8e4ceMCAgKePXv2+vXrsLAwlUrFfKjl4OCwcOHCEydO3LhxQ6VSlZeXM2fx5z//WbN9pqPeNVIW9B4v3yhDvxEMxdEx/Rgm8dVXXzEjU6VS6dKlS1NSUphvW1xcXEpKSo4fPy6Xywkh48aNe/z4MU3TgYGBQqFwzJgxAoFALpcvW7aspKSEbe3169cLFy6USCQODg5ffPFFaGgoIcTZ2ZkZq3P79u1x48aZmJjMnTu3srLyypUrMpksLi6uH2eqzbUXHBwsFAqVSiWzmZWVxXw8PGrUqK1bt3bZOTQ0VHMojlqtjo+Pd3FxEQqFlpaWvr6+jx49Yqp67aLW1tawsDB7e3uBQGBlZbVixYrCwkKapn19fQkh+/bt6zba/Pz8OXPmMC9QCSE2NjYKheL69etM7c6dO52cnExNTQUCgZ2d3aZNmyoqKjR/vLy8/JNPPrG0tBSLxbNmzcrNzWWrampqQkJCnJ2dxWKxmZnZnDlz/v73v3c5upeX15gxY9jROz3AUBx9hH8wPYPkqmuG4A9fYGDgiBEjBvUQ2tDm2isqKhIIBF1mDeRRZ2fnvHnz0tLS+A6kq5qaGolEcvToUW12RnLVR3gsDKAH9GURFWdn55iYmJiYGHYKex51dnZmZ2c3Njb6+/vzHUtXUVFR06ZNCw4O5jsQGCxIrgZu48aNMpmMoijOP/cYVJpLlTFEIpG1tfWCBQvi4+Nra2v5DhDeKSIiYtWqVf7+/rzP0Z+Xl3fx4sXc3Nyeh94OvYSEhIKCgitXrgiFQr5jgcGC5GrgTp48eeLECb6j6DN2qTJzc3OaptVqdVVVVWZmpoODQ1hY2KRJkzQ/KzVsu3fvTk9Pr6+vd3BwuHDhAt/haOXAgQPBwcGHDh3iNwwPD48zZ86wEy/riJycnNbW1ry8PEtLS75jgUEk4DsAgN5RFGVhYbFgwYIFCxZ4eXn5+fl5eXk9fvyYGVZo2A4ePHjw4EG+o+gzT09PT09PvqPQRT4+Pj4+PnxHAYMOd66Gj133yjCsXLkyICCgqqrq2LFjfMcCANA9JFcDRNN0fHy8q6urWCw2Nzdnxmawul2cq9clva5fvz5r1iypVCqXy6dMmdLQ0PCupoYAM8QzNzfXYM4IAAwN358rQ98QLYZD7Nmzh6Kov/71r7W1tUqlkplqnF3Z6l2Lc/WwpFdTU5NcLj9y5IhKpaqsrFy+fDmzoln/1vnSfigO+861CyYRjh07VhfOaPgMk9Dm2oPBMHyuMUOCfzA90+sfOKVSKZVKFy1axJYwt2tMclWpVFKp1N/fn91ZLBZv2bKF/i0VqVQqpopJycXFxTRN//rrr4SQ77//XvNAPTTVs4EnV5qmmbewunBGw+cPH5IrX4bPNWZI8EGToSkuLlYqlR4eHt3War84l+aSXo6OjtbW1uvWrdu2bVtAQMD777/fp6Y419zcTNM0M0ePjpzRqlWrODgxnZeYmHj+/Hm+oxh2tJlREnQN3rkaGub3kFkn5G39W5zLxMTkp59+mjt37oEDBxwdHf39/VUq1dCs89UtZtmvCRMmEEM5IwAwMLhzNTQSiYQQ0tra2m0tuzhXSEhIn5qdNGnSd999V11dnZCQcPjw4UmTJjGz3vSjqYG7evUqIWTx4sVEZ85oONzPURS1ffv21atX8x3IsJOZmenn58d3FNA3uHM1NJMnTzYyMrp+/Xq3tf1bnKuiooJZutLKyurQoUPTp09/8ODBIK3z1avKysrExEQ7O7sNGzYQgzgjADA8SK6GhlkS5MKFC2lpaQ0NDffu3Tt+/Dhb28PiXD2oqKjYvHnzw4cP29ra7ty5U1ZWNnv27P411Vc0TTc1NTErh1RXV2dkZMyZM8fY2Dg7O5t556p3ZwQAwwLPH1RBHxEtvthsbGzcuHHjyJEjzczM5s6du2/fPkKInZ3d3bt36XcsztXzkl6lpaUKhcLS0tLY2Pi9997bs2dPR0fHu5rq9RS0+Vr40qVLU6dOlUqlIpHIyMiI/DZJ06xZs2JiYl6/fq25M79nNHy+5NTm2oPBMHyuMUNC0TTNV16HfqAoKiMjQ6/fezEf1hrMS0rmfdhw+D0ygGtPTw2fa8yQ4LEwAAAAx5BcAWCoXbt2LSIiQnNhwfXr12vu4OnpKZPJjI2NJ02adPv2bb7iJISo1erExESFQvF21c2bN+fMmSOVSm1tbcPCwthP9C9dunTkyBF9WYIXBgmSKwAMqf379ycnJ+/evZtdWHDkyJGnT5++fPkyu88PP/xw/vx5b2/vwsLC6dOn8xVqUVHRxx9/vGPHjreHOxcWFnp6enp4eFRXV2dlZX3zzTdBQUFM1dKlSyUSiYeHR11d3ZCHDLoCyRVA16lUqm7vnPhtqn8OHz587ty5zMxMmUzGFiYnJxsZGQUGBvK+vrqmu3fvhoeHBwUFTZs27e3a2NhYGxub6OhoU1NTd3f3sLCwU6dOsfN5bdu2zc3NbcmSJR0dHUMbNegKJFcAXZeWllZVVaVrTfVDcXFxZGRkdHQ0M9UJS6FQhISEvHjxYteuXXzF9jY3N7eLFy+uXbtWLBZ3qero6Lh8+fL8+fPZ9RwXL15M03ROTg67T1RUVEFBQVJS0tBFDLoEyRVgKNA0nZCQ8MEHH4jFYktLy2XLlrF3OcHBwSKRyMbGhtn8/PPPTU1NKYqqqakhhISEhOzcubOkpISiKGdn5+TkZIlEYm1tvXnzZltbW4lEolAobt261Y+mCCFXr16Vy+UHDhwYmk5ITk6maXrp0qVvV8XFxY0fP/7kyZPXrl3r9md76MBelxfkfCXBJ0+eNDU12dvbsyVOTk6EkHv37rEllpaW8+fPT0pKwle+wxOSK8BQiIqKioiI2LNnT1VV1Y0bN8rLy+fNm/fq1StCSHJysub4lpSUlOjoaHYzKSnJ29vbycmJpuni4uLg4OCAgAClUrlt27bS0tLbt293dHQsWrSovLy8r00RQpiPbtRq9eB3ACGEXL582dXVlRl/3IWJicmpU6eMjIw2bdrETPLcRQ8duGXLlu3bt6tUKplMlpGRUVJS4ujouGnTJmaRBkJIeHj4l19+mZiY+PLlS29v7zVr1vzyyy8DOZHKykpCiOaTbYlEYmJiwsTD+vDDD1+8eHH37t2BHAv0FJIrwKBTqVQJCQnLly9ft26dubn5lClTjh07VlNTozl5Vp8IBALmHm7ixImpqamNjY3p6en9aMfLy6uhoSEyMrJ/YfRJc3Pz06dPmTu8brm7u2/fvr20tDQ8PLxLlZYdqFAo5HK5lZWVv79/c3Pzs2fPCCEtLS2pqam+vr4rVqywsLDYu3evUCjsX3exmA+DjY2NNQuFQqFKpdIscXFxIYTcv39/IMcCPYXkCjDoCgsLm5qaZsyYwZbMnDlTJBKxj3MHYsaMGVKpdGgW+xuIqqoqmqa7vW1lxcXFubq6pqSk3Lx5U7O8rx2oubzgYKyNyLwz7vKxUltbm4mJiWYJc7JdbmdhmEByBRh0zJAMMzMzzUILC4vGxkZO2heLxdXV1Zw0NXhaWloIIW9/HKRJIpGkp6dTFLVhwwbNu8CBdOBgrCTIvNVuaGhgS5RKZUtLi62treZuTK5lThyGGyRXgEFnYWFBCOmSCerq6uzs7AbeeHt7O1dNDSom0/Q6tYK7u/uOHTuKiopiY2PZwoF0ILsooea8r/n5+f04BZaDg4NMJisrK2NLmHfYU6dO1dytra2N/HbiMNwguQIMusmTJ2kqdIQAACAASURBVJuZmWl+RHPr1q22traPPvqI2RQIBOzXN32Vl5dH0/Ts2bMH3tSgsra2pihKm5GssbGxEyZMuHPnDlvSawf2YDBWEhQIBEuWLLlx4wb7LVhubi5FUV0+hGZOdvTo0RweGvQFkivAoJNIJDt37szKyjp9+nRDQ8P9+/eDgoJsbW0DAwOZHZydnd+8eZOdnd3e3l5dXa15S0QIGTFiREVFRWlpaWNjI5M41Wp1bW1tR0fHvXv3QkJC7O3tAwIC+tFUbm7ukA3FkUqljo6Oz58/73VP5uGw5udCvXZgz629ayVBf3//0aNH9296xcjIyFevXu3fv7+5uTk/Pz8+Pj4gIMDV1VVzH+Zkp0yZ0o/2Qe8N5RI8MHBE/5f90mbJOT2i5XJgarU6Pj7excVFKBRaWlr6+vo+evSIrX39+vXChQslEomDg8MXX3wRGhpKCHF2dn727BlN07dv3x43bpyJicncuXMrKysDAwOFQuGYMWMEAoFcLl+2bFlJSUn/mrpy5YpMJouLi9PmTAd+7QUHBwuFQqVSyWxmZWUxHw+PGjVq69atXXYODQ318fFhN3vowJ6XF6TfvZKgr68vIWTfvn3dRpufnz9nzhz2NaqNjY1Cobh+/Tq7w/Xr12fNmiUWi21tbUNDQ1taWrq04OXlNWbMGGY14oHAknP6CP9gegbJVdcM/R++wMDAESNGDOURGQO/9oqKigQCwbfffstVSAPU2dk5b968tLS0wWi8pqZGIpEcPXp04E0hueojPBYG0D96uuKKs7NzTExMTExMU1MT37GQzs7O7OzsxsZGf3//wWg/Kipq2rRpwcHBg9E46D4kVwAYOhEREatWrfL39+d9jv68vLyLFy/m5ub2PPS2fxISEgoKCq5cuSIUCjlvHPQCkiuAPtm9e3d6enp9fb2Dg8OFCxf4Dqc/Dhw4EBwcfOjQIX7D8PDwOHPmDDsPM4dycnJaW1vz8vIsLS05bxz0hYDvAACgDw4ePHjw4EG+oxgoT09PT09PvqMYLD4+Pj4+PnxHATzDnSsAAADHkFwBAAA4huQKAADAMSRXAAAAjiG5AgAAcIyiaZrvGKAPKIriOwQA4AH+VusXDMXRM8xEaDAMJSYmEkK2b9/OdyAA0DvcuQLoh9WrVxNCMjMz+Q4EAHqHd64AAAAcQ3IFAADgGJIrAAAAx5BcAQAAOIbkCgAAwDEkVwAAAI4huQIAAHAMyRUAAIBjSK4AAAAcQ3IFAADgGJIrAAAAx5BcAQAAOIbkCgAAwDEkVwAAAI4huQIAAHAMyRUAAIBjSK4AAAAcQ3IFAADgGJIrAAAAx5BcAQAAOIbkCgAAwDEkVwAAAI4huQIAAHAMyRUAAIBjSK4AAAAcQ3IFAADgGJIrAAAAx5BcAQAAOIbkCgAAwDEkVwAAAI4huQIAAHAMyRUAAIBjAr4DAIDu3bp16+7du+zmkydPCCHHjx9nS9zc3H73u9/xEBkA9IaiaZrvGACgG99//723t7exsbGRkREhhPlVpSiKEKJWqzs7O7/77rs//vGPPEcJAN1BcgXQUe3t7aNGjWpoaOi2Vi6XV1dXi0SiIY4KALSBd64AOkooFH7yySfdps8eqgBAFyC5AuiuTz75pK2t7e3y9vb2NWvWDH08AKAlPBYG0F1qtfq999579epVl3IrK6vKykrmXSwA6CD8cgLoLiMjo/Xr13d5/CsSiQICApBZAXQZfj8BdNrbT4bb2to++eQTvuIBAG3gsTCArnNxcSkuLmY3HR0dS0pKeIwHAHqFO1cAXbdu3TqhUMj8t0gk+tOf/sRvPADQK9y5Aui64uJiFxcXdvPRo0fjx4/nMR4A6BXuXAF0nbOzs5ubG0VRFEW5ubkhswLoPiRXAD3w6aefGhsbGxsbf/rpp3zHAgC9w2NhAD1QUVExduxYmqbLy8vHjBnDdzgA0AskVz2zatUqvkMAfuTl5RFCFixYwHMcwJPz58/zHQL0AR4L65kLFy48f/6c7yh48/PPP//88898R8GZ58+fX7hwQcud7e3tx40bN6jxDJ5hft0OUJ+uE9ARuHPVMxRFZWRkrF69mu9A+MHcuBvM/8JnZmb6+flp+Tv45s0bQsiIESMGOahBMcyv2wHq03UCOgKLpQPoBz1NqwDDEx4LAwAAcAzJFQAAgGNIrgAAABxDcgUAAOAYkiuAnrly5Yq5ufl3333HdyCD5dq1axERERcvXnR0dGQmfVy/fr3mDp6enjKZzNjYeNKkSbdv3+YrTkKIWq1OTExUKBRvV928eXPOnDlSqdTW1jYsLKy1tZUpv3Tp0pEjRzo7O4c2UhhqSK4Aesawh2Ts378/OTl59+7dK1asePLkiZOT08iRI0+fPn358mV2nx9++OH8+fPe3t6FhYXTp0/nK9SioqKPP/54x44dSqWyS1VhYaGnp6eHh0d1dXVWVtY333wTFBTEVC1dulQikXh4eNTV1Q15yDB0kFwB9IyXl1d9fb23t/dgH0ilUnV7TzZ4Dh8+fO7cuczMTJlMxhYmJycbGRkFBgbW19cPZTA9u3v3bnh4eFBQ0LRp096ujY2NtbGxiY6ONjU1dXd3DwsLO3Xq1MOHD5nabdu2ubm5LVmypKOjY2ijhqGD5AoA3UtLS6uqqhqywxUXF0dGRkZHR0skEs1yhUIREhLy4sWLXbt2DVkwvXJzc7t48eLatWvFYnGXqo6OjsuXL8+fP5+iKKZk8eLFNE3n5OSw+0RFRRUUFCQlJQ1dxDC0kFwB9MnNmzft7e0pivr6668JIampqaamplKpNCcnZ/HixXK53M7O7uzZs8zOycnJEonE2tp68+bNtra2EolEoVDcunWLqQ0ODhaJRDY2Nszm559/bmpqSlFUTU0NISQkJGTnzp0lJSUURTk7OxNCrl69KpfLDxw4MEinlpycTNP00qVL366Ki4sbP378yZMnr1271u3P0jSdkJDwwQcfiMViS0vLZcuWsbeJPXcRIaSzs3Pfvn329vYmJiZTp07NyMgY4Ik8efKkqanJ3t6eLXFyciKE3Lt3jy2xtLScP39+UlKSYT/kH86QXAH0ydy5c//xj3+wm1u2bNm+fbtKpZLJZBkZGSUlJY6Ojps2bWpvbyeEBAcHBwQEKJXKbdu2lZaW3r59u6OjY9GiReXl5YSQ5ORkzfkIU1JSoqOj2c2kpCRvb28nJyeapouLiwkhzDc4arV6kE7t8uXLrq6uUqn07SoTE5NTp04ZGRlt2rSpubn57R2ioqIiIiL27NlTVVV148aN8vLyefPmvXr1ivTWRYSQ8PDwL7/8MjEx8eXLl97e3mvWrPnll18GciKVlZWEEM0n2xKJxMTEhImH9eGHH7548eLu3bsDORboLCRXAEOgUCjkcrmVlZW/v39zc/OzZ8/YKoFAwNzSTZw4MTU1tbGxMT09vR+H8PLyamhoiIyM5C7q/6+5ufnp06fMHV633N3dt2/fXlpaGh4e3qVKpVIlJCQsX7583bp15ubmU6ZMOXbsWE1NzfHjxzV367aLWlpaUlNTfX19V6xYYWFhsXfvXqFQ2L/+YTEfBhsbG2sWCoVClUqlWeLi4kIIuX///kCOBToLyRXAoIhEIkIIe1vWxYwZM6RSKfvIVHdUVVXRNN3tbSsrLi7O1dU1JSXl5s2bmuWFhYVNTU0zZsxgS2bOnCkSidgH4F1odtGjR4+USuXkyZOZKhMTExsbmwH2D/POuMvHSm1tbSYmJpolzMl2uZ0Fg4HkCjC8iMXi6upqvqPoqqWlhRDy9sdBmiQSSXp6OkVRGzZs0LwLZMa0mJmZae5sYWHR2NjY63GZh8x79+6lflNWVvb20Jo+YV5jNzQ0sCVKpbKlpcXW1lZzNybXMicOhgfJFWAYaW9vr6urs7Oz4zuQrphM0+vUCu7u7jt27CgqKoqNjWULLSwsCCFdUqmWp2llZUUISUxMpDXk5+f34xRYDg4OMpmsrKyMLWFeWk+dOlVzt7a2NvLbiYPhQXIFGEby8vJomp49ezazKRAI3vUAeYhZW1tTFKXNSNbY2NgJEybcuXOHLZk8ebKZmZnmV0i3bt1qa2v76KOPem1t7NixEomkoKCgf2F3SyAQLFmy5MaNG+zHX7m5uRRFdfkQmjnZ0aNHc3ho0B1IrgAGTq1W19bWdnR03Lt3LyQkxN7ePiAggKlydnZ+8+ZNdnZ2e3t7dXW15s0WIWTEiBEVFRWlpaWNjY3t7e25ubmDNxRHKpU6Ojo+f/681z2Zh8OanwtJJJKdO3dmZWWdPn26oaHh/v37QUFBtra2gYGB2rT22WefnT17NjU1taGhobOz8/nz5y9fviSE+Pv7jx49un/TK0ZGRr569Wr//v3Nzc35+fnx8fEBAQGurq6a+zAnO2XKlH60D3qABr1CCMnIyOA7Ct6sXLly5cqVfEfBGWZIZZ9+5KuvvmJe6Uml0qVLl6akpDDfxbi4uJSUlBw/flwulxNCxo0b9/jxY5qmAwMDhULhmDFjBAKBXC5ftmxZSUkJ29rr168XLlwokUgcHBy++OKL0NBQQoizs/OzZ89omr59+/a4ceNMTEzmzp1bWVl55coVmUwWFxfXjzPV5roNDg4WCoVKpZLZzMrKYj4eHjVq1NatW7vsHBoa6uPjw26q1er4+HgXFxehUGhpaenr6/vo0SOmqtcuam1tDQsLs7e3FwgEVlZWK1asKCwspGna19eXELJv375uo83Pz58zZw77GtXGxkahUFy/fp3d4fr167NmzRKLxba2tqGhoS0tLV1a8PLyGjNmjFqt7rX3+nGdAO/wD6ZnkFyHeXLtq8DAwBEjRgzqIbShzXVbVFQkEAi+/fbboQmpV52dnfPmzUtLSxuMxmtqaiQSydGjR7XZGclVH+GxMICB05cFWJydnWNiYmJiYpqamviOhXR2dmZnZzc2Nvr7+w9G+1FRUdOmTQsODh6MxkEXILkCgK6IiIhYtWqVv78/73P05+XlXbx4MTc3t+eht/2TkJBQUFBw5coVoVDIeeOgI5BcDdzGjRtlMhlFUdx+DzlwPSyEOUCa64AyRCKRtbX1ggUL4uPja2trOT+iztq9e3d6enp9fb2Dg8OFCxf4DkcrBw4cCA4OPnToEL9heHh4nDlzhp14mUM5OTmtra15eXmWlpacNw66A8nVwJ08efLEiRN8R9FVDwthDhy7Dqi5uTlN02q1uqqqKjMz08HBISwsbNKkSQOcOVaPHDx4sLW1labpp0+frly5ku9wtOXp6Xn48GG+oxgsPj4+ERERXSZHBMOD5ApDreeFMDlHUZSFhcWCBQvS09MzMzNfvXrFrIc6BIcGgGELydXwsYtK6ogeFsIcbCtXrgwICKiqqjp27NgQHxoAhhUkVwNE03R8fLyrq6tYLDY3N2cGL7K6Xb2y1zUvmUF7UqlULpdPmTKFmTeV84UwhwAzf0Jubi6zOcx7AwAGC89DgaCPiBbjBffs2UNR1F//+tfa2lqlUpmSkkIIuXPnDlO7a9cusVh84cKF2tra3bt3GxkZ/fOf/2R+ihDy448/1tfXV1VVzZs3z9TUtK2tjabppqYmuVx+5MgRlUpVWVm5fPny6urqHprS0u9+9zs3N7c+nb7241zZd65dMIlw7NixzCa/vTF8xi9qc93Cuwyf68SQ4B9Mz/T6R0qpVEql0kWLFrElzC0Xk1xVKpVUKvX392d3FovFW7ZsoX9LJyqViqliUnJxcTFN07/++ish5Pvvv9c8UA9NaYmX5ErTNPMWltaB3hg+fzSRXAdi+FwnhkQwxDfKMNiKi4uVSqWHh0e3tdqvXqm55qWjo6O1tfW6deu2bdsWEBDw/vvv96kpndLc3EzTNDMBno70hq69FB8kfn5+fn5+fEcBMESQXA0NMxs4s5DW29jVK/fu3csWdllm8m0mJiY//fRTeHj4gQMHYmJiVq9enZ6e3r+mePf48WNCyIQJE4jO9MZweDvr5+cXEhLi7u7OdyB6KT8/Pykpie8ooG+QXA2NRCIhhLS2tnZby65eGRIS0qdmJ02a9N1331VXVyckJBw+fHjSpEnMtHD9aIpfV69eJYQsXryY6ExvrF69uq8/onf8/Pzc3d2Hw5kOEiRXvYOvhQ3N5MmTjYyMrl+/3m1t/1avrKioePDgASHEysrq0KFD06dPf/DgwWAshDnYKisrExMT7ezsNmzYQIZ9bwDA4EFyNTTMmlkXLlxIS0traGi4d+/e8ePH2doeVq/sQUVFxebNmx8+fNjW1nbnzp2ysrLZs2f3r6mhRNN0U1MTs6RXdXV1RkbGnDlzjI2Ns7OzmXeuw6o3AGBI8fxBFfQR0eKry8bGxo0bN44cOdLMzGzu3Ln79u0jhNjZ2d29e5d+x+qVPa95WVpaqlAoLC0tjY2N33vvvT179nR0dLyrqV5PodeFMHugzdfCly5dmjp1qlQqFYlERkZG5LdJmmbNmhUTE/P69WvNnfntjeHzFag21y28y/C5TgwJRdM0Hzkd+omiqIyMjGH77mrVqlWEkPPnz/MdCDcyMzP9/PyGw+/gML9uB2j4XCeGBI+FAQAAOIbkClx6+PAh9W6DtO40GJhr165FRERoLh24fv16zR08PT1lMpmxsfGkSZNu377NV5ykx5UTb968OWfOHKlUamtrGxYWxn7Af+nSpSNHjujLCvbQb0iuwKUJEyb08BLi3LlzfAcIum7//v3Jycm7d+9mlw4cOXLk6dOnL1++zO7zww8/nD9/3tvbu7CwcPr06XyF2sPKiYWFhZ6enh4eHtXV1VlZWd98801QUBBTtXTpUolE4uHhUVdXN+Qhw9BBcgUwZCqViqsV6Tls6l0OHz587ty5zMxMmUzGFiYnJxsZGQUGBurUQoE9r5wYGxtrY2MTHR1tamrq7u4eFhZ26tQpdsaubdu2ubm5LVmypKOjY2ijhqGD5ApgyNLS0qqqqnStqW4VFxdHRkZGR0czE6GwFApFSEjIixcvdu3aNXhH76seVk7s6Oi4fPny/Pnz2YktFy9eTNN0Tk4Ou09UVFRBQQGmhjBgSK4Auo6m6YSEhA8++EAsFltaWi5btoy9BwoODhaJRDY2Nszm559/bmpqSlFUTU0NISQkJGTnzp0lJSUURTk7OycnJ0skEmtr682bN9va2kokEoVCcevWrX40RQi5evWqXC4/cOAAV6eZnJxM0/TSpUvfroqLixs/fvzJkyevXbvW1y7qdQFBztcKfPLkSVNTk729PVvi5ORECLl37x5bYmlpOX/+/KSkJHwDbKiQXAF0XVRUVERExJ49e6qqqm7cuFFeXj5v3rxXr14RQpKTkzXHt6SkpERHR7ObSUlJ3t7eTk5ONE0XFxcHBwcHBAQolcpt27aVlpbevn27o6Nj0aJF5eXlfW2KEMJ8kqNWq7k6zcuXL7u6ujIjjLswMTE5deqUkZHRpk2bmGmcu+ihi7Zs2bJ9+3aVSiWTyTIyMkpKShwdHTdt2sQsw0AICQ8P//LLLxMTE1++fOnt7b1mzZpffvllICdSWVlJCNF8si2RSExMTJh4WB9++OGLFy/u3r07kGOBzkJyBdBpKpUqISFh+fLl69atMzc3nzJlyrFjx2pqajQn3uoTgUDA3OFNnDgxNTW1sbExPT29H+14eXk1NDRERkb2L4wumpubnz59ytzhdcvd3X379u2lpaXh4eFdqrTsIoVCIZfLrays/P39m5ubnz17RghpaWlJTU319fVdsWKFhYXF3r17hUJh/zqExXwYbGxsrFkoFApVKpVmiYuLCyHk/v37AzkW6CwkVwCdVlhY2NTUNGPGDLZk5syZIpGIfZw7EDNmzJBKpbqwUGBVVRVN093etrLi4uJcXV1TUlJu3rypWd7XLtJcQHAwVk5k3hl3+Vipra3NxMREs4Q52S63s2AwkFwBdBozYMPMzEyz0MLCorGxkZP2xWJxdXU1J00NREtLCxNMD/tIJJL09HSKojZs2KB5FziQLmLXCmRHY5eVlb09tKZPmPfWDQ0NbIlSqWxpaemyBCGTa5kTB8OD5Aqg0ywsLAghXfJEXV2dnZ3dwBtvb2/nqqkBYjJNr1MruLu779ixo6ioKDY2li0cSBexyw5qDsjOz8/vxymwHBwcZDJZWVkZW8K8pZ46darmbm1tbeS3EwfDg+QKoNMmT55sZmam+YnNrVu32traPvroI2ZTIBCw3+b0VV5eHk3Ts2fPHnhTA2RtbU1RlDYjWWNjYydMmHDnzh22pNcu6sFgrBUoEAiWLFly48YN9muv3NxciqK6fAjNnOzo0aM5PDToDiRXAJ0mkUh27tyZlZV1+vTphoaG+/fvBwUF2draBgYGMjs4Ozu/efMmOzu7vb29urpa84aJEDJixIiKiorS0tLGxkYmcarV6tra2o6Ojnv37oWEhNjb2wcEBPSjqdzcXA6H4kilUkdHx+fPn2vTIenp6ZqfC/XaRT239q61Av39/UePHt2/6RUjIyNfvXq1f//+5ubm/Pz8+Pj4gIAAV1dXzX2Yk50yZUo/2gc9MAgr7cAgIsN76S5tlpzTI1ouJaZWq+Pj411cXIRCoaWlpa+v76NHj9ja169fL1y4UCKRODg4fPHFF6GhoYQQZ2fnZ8+e0TR9+/btcePGmZiYzJ07t7KyMjAwUCgUjhkzRiAQyOXyZcuWlZSU9K+pK1euyGSyuLg4bc5Um+s2ODhYKBQqlUpmMysri/l4eNSoUVu3bu2yc2hoqI+PjzZd1PMCgvS71wr09fUlhOzbt6/baHtdOfH69euzZs0Si8W2trahoaEtLS1dWvDy8hozZgyz3nDPsOScPsI/mJ5Bch2GyZVDgYGBI0aMGMojMrS5bouKigQCwbfffjs0IfWqs7Nz3rx5aWlpg9F4TU2NRCI5evSoNjsjueojPBYGGF50dj0WZ2fnmJiYmJiYpqYmvmMhnZ2d2dnZjY2Ng7SUU1RU1LRp04KDgwejcdAFSK4AoCsiIiJWrVrl7+/P+xz9eXl5Fy9ezM3N7Xnobf8kJCQUFBRcuXJFKBRy3jjoCCRXgOFi9+7d6enp9fX1Dg4OFy5c4Duc7h04cCA4OPjQoUP8huHh4XHmzBl2pmUO5eTktLa25uXlWVpact446A4B3wEAwBA5ePDgwYMH+Y6id56enp6ennxHMVh8fHx8fHz4jgIGHe5cAQAAOIbkCgAAwDEkVwAAAI4huQIAAHAMHzTpnwHOKq7XmBnjMjMz+Q6EG8w/pcGcTs+G83U7QOg6fUTRNM13DNAHFEXxHQIA8AB/q/ULkiuAfli9ejUZNre5APoO71wBAAA4huQKAADAMSRXAAAAjiG5AgAAcAzJFQAAgGNIrgAAABxDcgUAAOAYkisAAADHkFwBAAA4huQKAADAMSRXAAAAjiG5AgAAcAzJFQAAgGNIrgAAABxDcgUAAOAYkisAAADHkFwBAAA4huQKAADAMSRXAAAAjiG5AgAAcAzJFQAAgGNIrgAAABxDcgUAAOAYkisAAADHkFwBAAA4huQKAADAMSRXAAAAjiG5AgAAcAzJFQAAgGNIrgAAABxDcgUAAOAYkisAAADHkFwBAAA4RtE0zXcMANCNM2fOpKWlqdVqZvPp06eEEAcHB2bTyMjoz3/+89q1a3mLDwDeDckVQEfdu3fPzc2thx3u3r07derUIYsHALSH5AqguyZMmPDo0aNuq5ydnYuKioY4HgDQEt65Auiu9evXC4XCt8uFQuFnn3029PEAgJZw5wqgu548eeLs7NztL2lRUZGzs/PQhwQA2sCdK4DucnR0nD59OkVRmoUURc2YMQOZFUCXIbkC6LRPP/3U2NhYs8TY2PjTTz/lKx4A0AYeCwPotKqqKltbW3ZADiHEyMiooqJi9OjRPEYFAD3DnSuATrO2tp4/fz5782psbLxgwQJkVgAdh+QKoOvWr1+v+YRp/fr1PAYDANrAY2EAXdfQ0GBlZdXW1kYIEQqFVVVVFhYWfAcFAD3BnSuArpPL5f/+7/8uEAgEAsGSJUuQWQF0H5IrgB5Yt25dZ2dnZ2cnJhMG0At4LAygB1paWkaNGkXTdE1NjYmJCd/hAEAvkFz1TJf5BABgmMDfav0i4DsA6LOQkBB3d3e+o+BHYmIiIWT79u18B8KN/Pz8pKSkjIwMbXYuKCigKKrndXJ0lp+f33C+bgeIuU74jgL6BneueoaiqIyMjNWrV/MdCD9WrVpFCDl//jzfgXAjMzPTz89Py9/Bjo4OQohAoJf/QzzMr9sB6tN1AjpCL39RAYYhPU2rAMMTvhYGAADgGJIrAAAAx5BcAQAAOIbkCgAAwDEkVwA9c+XKFXNz8++++47vQAbLtWvXIiIiLl686OjoSFEURVFd1irw9PSUyWTGxsaTJk26ffs2X3ESQtRqdWJiokKheLvq5s2bc+bMkUqltra2YWFhra2tTPmlS5eOHDnS2dk5tJHCUENyBdAzhj0kY//+/cnJybt3716xYsWTJ0+cnJxGjhx5+vTpy5cvs/v88MMP58+f9/b2LiwsnD59Ol+hFhUVffzxxzt27FAqlV2qCgsLPT09PTw8qqurs7Kyvvnmm6CgIKZq6dKlEonEw8Ojrq5uyEOGoYPkCqBnvLy86uvrvb29B/tAKpWq23uywXP48OFz585lZmbKZDK2MDk52cjIKDAwsL6+fiiD6dndu3fDw8ODgoKmTZv2dm1sbKyNjU10dLSpqam7u3tYWNipU6cePnzI1G7bts3NzW3JkiXM2GUwSEiuANC9tLS0qqqqITtccXFxZGRkdHS0RCLRLFcoFCEhIS9evNi1a9eQBdMrNze3ixcvrl27ViwWd6nq6Oi4fPny/Pnz2clKFy9eTNN0Tk4Ou09UVFRBQQHmXTJgSK4A+uTmzZv29vYURX399deEkNTUVFNTU6lUmpOTs3jxVr96sQAAIABJREFUYrlcbmdnd/bsWWbn5ORkiURibW29efNmW1tbiUSiUChu3brF1AYHB4tEIhsbG2bz888/NzU1pSiqpqaGEBISErJz586SkhKKopydnQkhV69elcvlBw4cGKRTS05Opml66dKlb1fFxcWNHz/+5MmT165d6/ZnaZpOSEj44IMPxGKxpaXlsmXL2NvEnruIENLZ2blv3z57e3sTE5OpU6dqORtlD548edLU1GRvb8+WODk5EULu3bvHllhaWs6fPz8pKcmwH/IPZ0iuAPpk7ty5//jHP9jNLVu2bN++XaVSyWSyjIyMkpISR0fHTZs2tbe3E0KCg4MDAgKUSuW2bdtKS0tv377d0dGxaNGi8vJyQkhycrLmfIQpKSnR0dHsZlJSkre3t5OTE03TxcXFhBDmGxy1Wj1Ip3b58mVXV1epVPp2lYmJyalTp4yMjDZt2tTc3Pz2DlFRUREREXv27Kmqqrpx40Z5efm8efNevXpFeusiQkh4ePiXX36ZmJj48uVLb2/vNWvW/PLLLwM5kcrKSkKI5pNtiURiYmLCxMP68MMPX7x4cffu3YEcC3QWkiuAIVAoFHK53MrKyt/fv7m5+dmzZ2yVQCBgbukmTpyYmpra2NiYnp7ej0N4eXk1NDRERkZyF/X/19zc/PTpU+YOr1vu7u7bt28vLS0NDw/vUqVSqRISEpYvX75u3Tpzc/MpU6YcO3aspqbm+PHjmrt120UtLS2pqam+vr4rVqywsLDYu3evUCjsX/+wmA+DjY2NNQuFQqFKpdIscXFxIYTcv39/IMcCnYXkCmBQRCIRIYS9LetixowZUqmUfWSqO6qqqmia7va2lRUXF+fq6pqSknLz5k3N8sLCwqamphkzZrAlM2fOFIlE7APwLjS76NGjR0qlcvLkyUyViYmJjY3NAPuHeWfc5WOltra2LgvxMifb5XYWDAaSK8DwIhaLq6ur+Y6iq5aWFkLI2x8HaZJIJOnp6RRFbdiwQfMukBnTYmZmprmzhYVFY2Njr8dlHjLv3buX+k1ZWdnbQ2v6hHmN3dDQwJYolcqWlhZbW1vN3Zhcy5w4GB4kV4BhpL29va6uzs7Oju9AumIyTa9TK7i7u+/YsaOoqCg2NpYttLCwIIR0SaVanqaVlRUhJDExkdaQn5/fj1NgOTg4yGSysrIytoR5aT116lTN3dra2shvJw6GB8kVYBjJy8ujaXr27NnMpkAgeNcD5CFmbW1NUZQ2I1ljY2MnTJhw584dtmTy5MlmZmaaXyHdunWrra3to48+6rW1sWPHSiSSgoKC/oXdLYFAsGTJkhs3brAff+Xm5lIU1eVDaOZkR48ezeGhQXcguQIYOLVaXVtb29HRce/evZCQEHt7+4CAAKbK2dn5zZs32dnZ7e3t1dXVmjdbhJARI0ZUVFSUlpY2Nja2t7fn5uYO3lAcqVTq6Oj4/PnzXvdkHg5rfi4kkUh27tyZlZV1+vTphoaG+/fvBwUF2draBgYGatPaZ599dvbs2dTU1IaGhs7OzufPn798+ZIQ4u/vP3r06P5NrxgZGfnq1av9+/c3Nzfn5+fHx8cHBAS4urpq7sOc7JQpU/rRPugBGvQKISQjI4PvKHizcuXKlStX8h0FZ5ghlX36ka+++op5pSeVSpcuXZqSksJ8F+Pi4lJSUnL8+HG5XE4IGTdu3OPHj2maDgwMFAqFY8aMEQgEcrl82bJlJSUlbGuvX79euHChRCJxcHD44osvQkNDCSHOzs7Pnj2jafr27dvjxo0zMTGZO3duZWXllStXZDJZXFxcP85Um+s2ODhYKBQqlUpmMysri/l4eNSoUVu3bu2yc2hoqI+PD7upVqvj4+NdXFyEQqGlpaWvr++jR4+Yql67qLW1NSwszN7eXiAQWFlZrVixorCwkKZpX19fQsi+ffu6jTY/P3/OnDnsa1QbGxuFQnH9+nV2h+vXr8+aNUssFtva2oaGhra0tHRpwcvLa8yYMWq1utfe68d1ArzDP5ieQXId5sm1rwIDA0eMGDGoh9CGNtdtUVGRQCD49ttvhyakXnV2ds6bNy8tLW0wGq+pqZFIJEePHtVmZyRXfYTHwgAGTl8WYHF2do6JiYmJiWlqauI7FtLZ2Zmdnd3Y2Ojv7z8Y7UdFRU2bNi04OHgwGgddgORq4DZu3CiTySiK4vaTjYGIiYmZOHGiXC4Xi8XOzs7/8R//we0fU82lyhgikcja2nrBggXx8fG1tbUcHgu4FRERsWrVKn9/f97n6M/Ly7t48WJubm7PQ2/7JyEhoaCg4MqVK0KhkPPGQUcguRq4kydPnjhxgu8o/o+ffvpp69atpaWlNTU1Bw8eTEpKWrVqFYfts0uVmZub0zStVqurqqoyMzMdHBzCwsImTZo0wMnt9Mju3bvT09Pr6+sdHBwuXLjAdzhaOXDgQHBw8KFDh/gNw8PD48yZM+zEyxzKyclpbW3Ny8uztLTkvHHQHQK+A4Bhx8zMLDAwkPnac/Xq1RcvXszMzCwvLx87duxgHI6iKAsLiwULFixYsMDLy8vPz8/Ly+vx48fm5uaDcTidcvDgwYMHD/IdRZ95enp6enryHcVg8fHx8fHx4TsKGHS4czV87LpXOuL777/XHEcxatQoQsgA58TR0sqVKwMCAqqqqo4dOzYEhwOAYQvJ1QDRNB0fH+/q6ioWi83NzZnxFaxuF9jqdVkuZlyBVCqVy+VTpkxhpnbjZK2uFy9emJiYODg4DOyktcUM8czNzWU2da03AMBA8P25MvQN0WJIw549eyiK+utf/1pbW6tUKlNSUgghd+7cYWp37dolFosvXLhQW1u7e/duIyOjf/7zn8xPEUJ+/PHH+vr6qqqqefPmmZqatrW10TTd1NQkl8uPHDmiUqkqKyuXL19eXV3dQ1Paa25ulslkwcHBWu6v/VAc9p1rF0wiHDt2LLPJb28MnyEW2ly38C7D5zoxJPgH0zO9/pFSKpVSqXTRokVsCXPLxSRXlUollUr9/f3ZncVi8ZYtW+jf0olKpWKqmJRcXFxM0/Svv/5KCPn+++81D9RDU9rbs2fP+PHjGxoatNx/4MmVpmnmLSytA70xfP5oIrkOxPC5TgwJPmgyNMXFxUql0sPDo9ta7RfY0lyWy9HR0draet26ddu2bQsICHj//ff71NS7ZGVlZWZm/vDDD5rLSg+25uZmmqaZOXp0pDcyMzM5ODGdN8DZ8IczdJ1e4ju7Q9+Q3u4Arly5QgjRnFZG8871f/7nf96+BmbPnk2/da/GDOD517/+xWz++uuvf/zjHwUCAUVRfn5+SqWyh6a0cfbs2ZkzZ7548aJPpz/wO1dmqlhPT09aB3oD72VBe9r/moAuwAdNhoZZqLm1tbXb2n4vsDVp0qTvvvuuoqIiLCwsIyPj6NGjA1mr66uvvjp9+vRPP/303nvv9eHcuHD16lVCyOLFi4nO9Mbg/XrrDoLHwgOA/wnTR0iuhmby5MlGRkbXr1/vtrZ/C2xVVFQ8ePCAEGJlZXXo0KHp06c/ePCgf03RNB0WFnb//v3s7Owuq1sPgcrKysTERDs7uw0bNhAd6A0AMFRIroaGWdbjwoULaWlpDQ0N9+7dO378OFvbwwJbPaioqNi8efPDhw/b2tru3LlTVlY2e/bs/jX14MGDL7/88sSJE0KhUHOGwqNHj3Jw8v8XTdNNTU3MqiPV1dUZGRlz5swxNjbOzs5m3rny3hsAYLB4ft4BfUS0eLzW2Ni4cePGkSNHmpmZzZ07d9++fYQQOzu7u3fv0u9YYKvnZblKS0sVCoWlpaWxsfF77723Z8+ejo6OdzXVc2z379/v9jqMj4/X5vS1eed66dKlqVOnSqVSkUhkZGREfpukadasWTExMa9fv9bcmd/eGD5fgWpz3cK7DJ/rxJBQNE0PSRIHblAUlZGRsXr1ar4D4QczC/H58+f5DoQbmZmZfn5+w+F3cJhftwM0fK4TQ4LHwgAAABxDcgUuPXz4kHq3QVoaEwBA1yC5ApcmTJjQw0uIc+fO8R0g6IFr165FRERorsu7fv16zR08PT1lMpmxsfGkSZOYgct8UavViYmJCoXi7aqbN2/OmTNHKpXa2tqGhYWxo+MuXbp05MgRfVnBHvoNyRUAdMj+/fuTk5N3797Nrss7cuTI06dPX758md3nhx9+OH/+vLe3d2Fh4fTp0/kKtaio6OOPP96xY8fbazoVFhZ6enp6eHhUV1dnZWV98803QUFBTNXSpUslEomHh0ddXd2QhwxDB8kVwJCpVKpu76v4bepdDh8+fO7cuczMTM0ZMZOTk42MjAIDA+vr6wf16H1y9+7d8PDwoKCgadOmvV0bGxtrY2MTHR1tamrq7u4eFhZ26tQpdjrMbdu2ubm5LVmypKOjY2ijhqGD5ApgyNLS0qqqqnStqW4VFxdHRkZGR0czs4yxFApFSEjIixcvdu3aNXhH7ys3N7eLFy+uXbtWLBZ3qero6Lh8+fL8+fPZpZQXL15M03ROTg67T1RUVEFBQVJS0tBFDEMLyRVA19E0nZCQ8MEHH4jFYktLy2XLlrH3QMHBwSKRyMbGhtn8/PPPTU1NKYqqqakhhISEhOzcubOkpISiKGdn5+TkZIlEYm1tvXnzZltbW4lEolAobt261Y+mCCFXr16Vy+UHDhzg6jSTk5Npml66dOnbVXFxcePHjz958uS1a9f62kW9rs7L+UK8T548aWpqsre3Z0ucnJwIIffu3WNLLC0t58+fn5SUhAE2hgrJFUDXRUVFRURE7Nmzp6qq6saNG+Xl5fPmzXv16hUhJDk5WXPwaEpKSnR0NLuZlJTk7e3t5ORE03RxcXFwcHBAQIBSqdy2bVtpaent27c7OjoWLVpUXl7e16YIIcwnOWq1mqvTvHz5squrKzN9RxcmJianTp0yMjLatGlTc3Pz2zv00EVbtmzZvn27SqWSyWQZGRklJSWOjo6bNm1i1jgihISHh3/55ZeJiYkvX7709vZes2bNL7/8MpATqaysJIRoPtmWSCQmJiZMPKwPP/zwxYsXd+/eHcixQGchuQLoNJVKlZCQsHz58nXr1pmbm0+ZMuXYsWM1NTWas1r2iUAgYO7wJk6cmJqa2tjYmJ6e3o92vLy8GhoaIiMj+xdGF83NzU+fPmXu8Lrl7u6+ffv20tLS8PDwLlVadpFCoZDL5VZWVv7+/s3Nzc+ePSOEtLS0pKam+vr6rlixwsLCYu/evUKhsH8dwmI+DDY2NtYsFAqFKpVKs8TFxYUQ8q45y0DfIbkC6LTCwsKmpqYZM2awJTNnzhSJROzj3IGYMWOGVCrt0yq8g6Sqqoqm6W5vW1lxcXGurq4pKSk3b97ULO9rF2muzjvwZYnfxrwz7vKxUltbm4mJiWYJc7JdbmfBYCC5Aug0ZsBGlxWELCwsGhsbOWlfLBZXV1dz0tRAtLS0MMH0sI9EIklPT6coasOGDZp3gQPpIuYh8969e9mpTsrKyt4eWtMnzHvrhoYGtkSpVLa0tNja2mruxuRa5sTB8CC5Aug0CwsLQkiXPFFXV2dnZzfwxtvb27lqaoCYTNPr1Aru7u47duwoKiqKjY1lCwfSRQNZiPddHBwcZDJZWVkZW8K8pZ46darmbm1tbeS3EwfDg+QKoNMmT55sZmam+YnNrVu32traPvroI2ZTIBCw3+b0VV5eHk3Ts2fPHnhTA2RtbU1RlDYjWWNjYydMmHDnzh22pNcu6sFgLMQrEAiWLFly48b/a+/Ow6K60vyBnwu1I6uyiaJs4oao0bSgRh0mTEcaEAGDWzcxcRCNJWBsAUUREDVkgCGByRhtfNqVtdFEcXzsNBqfoJM8CNL4xACKioosIjsCVff3x31SUz9AKIpb3AK+n79S517Ofe+x4M1dznlvKt72ys/Ppyiq14vQzMmam5uzeGjQHkiuAFpNJBLt3r07Nzf3zJkzzc3NpaWlwcHBlpaWQUFBzA729vavXr3Ky8vr7u6uq6tTvmAihJiYmDx//ryqqqqlpYVJnHK5vLGxsaen5969eyEhIdbW1oGBgWp0lZ+fz+JUHIlEYmtrW11drcqApKenK78uNOgQDdzb2wrxBgQEmJubq7e8YlRU1MuXLw8ePNjW1lZYWJiQkBAYGOjo6Ki8D3OyTk5OavQPo4AGytiBBpHxXRdTlXquo4iKdTrlcnlCQoKDgwOfzzc2Nvbx8Xnw4IFia0NDw6pVq0QikY2Nzc6dO/fs2UMIsbe3f/LkCU3TRUVF06ZNE4vFy5Ytq6mpCQoK4vP5VlZWPB7PwMBgzZo1lZWV6nV15coVfX39uLg4Vc5Ule+tVCrl8/nt7e3Mx9zcXObl4UmTJn366ae9dt6zZ4+3t7cqQzRwdV767YV4fXx8CCEHDhzoN9rCwsKlS5cqHqNaWFi4urreuHFDscONGzfeffddoVBoaWm5Z8+ezs7OXj14eHhYWVnJ5fJBRw/1XEcj/IONMkiu4zC5sigoKMjExGQkj8hQ5XtbXl7O4/FOnz49MiENSiaTLV++/OTJk5rovL6+XiQSffHFF6rsjOQ6GuG2MMD4orX1WOzt7WNiYmJiYlpbW7mOhchksry8vJaWFg3VSYyOjp4/f75UKtVE56ANkFwBQFtERET4+/sHBARwvkZ/QUFBTk5Ofn7+wFNv1ZOYmFhcXHzlyhU+n89656AlkFwBxovIyMj09PSmpiYbG5vs7Gyuw+nf4cOHpVLpkSNHuA3Dzc3t7NmzipWWWXTx4sU3b94UFBQYGxuz3jloDx7XAQDACImPj4+Pj+c6isG5u7u7u7tzHYWmeHt7e3t7cx0FaByuXAEAAFiG5AoAAMAyJFcAAACWIbkCAACwjKJpmusYYAgoilqyZIk2rLTOidu3bxNCFGvhjnbV1dW3b9/28/PjOhCNy87OHs/f22Fivif4Wz26ILmOMv7+/lyHANxglqpfsGAB14EAN7KysrgOAYYAyRVgdFi3bh0hJDMzk+tAAGBweOYKAADAMiRXAAAAliG5AgAAsAzJFQAAgGVIrgAAACxDcgUAAGAZkisAAADLkFwBAABYhuQKAADAMiRXAAAAliG5AgAAsAzJFQAAgGVIrgAAACxDcgUAAGAZkisAAADLkFwBAABYhuQKAADAMiRXAAAAliG5AgAAsAzJFQAAgGVIrgAAACxDcgUAAGAZkisAAADLkFwBAABYhuQKAADAMiRXAAAAliG5AgAAsAzJFQAAgGVIrgAAACxDcgUAAGAZkisAAADLkFwBAABYxuM6AADoX3t7+5s3bxQfu7q6CCGNjY2KFqFQKJFIOIgMAAZD0TTNdQwA0I+0tLQdO3YMsENqaur27dtHLB4AUB2SK4CWqqurs7S0lMlk/W7V1dV98eKFqanpCEcFAKrAM1cALWVqaurm5qarq9t3k66u7r/+678iswJoLSRXAO21adOmfu8t0TS9adOmkY8HAFSE28IA2qulpcXU1FT5tSaGQCCoq6szMDDgJCoAGBSuXAG0l76+vqenJ5/PV27k8Xje3t7IrADaDMkVQKtt3Lixp6dHuUUmk23cuJGreABAFbgtDKDVurq6Jk2a1NLSomiZMGFCfX29UCjkMCoAGBiuXAG0mkAg8Pf3FwgEzEc+n//hhx8iswJoOSRXAG23YcMGZnkmQkh3d/eGDRu4jQcABoXbwgDaTi6XW1hY1NXVEUImTZpUU1PT7+RXANAeuHIF0HY6OjobNmwQCAR8Pn/jxo3IrADaD8kVYBRYv359V1cX7gkDjBaoijPKZGZmch0CcICm6YkTJxJCHj16VFVVxXU4wIF169ZxHQIMAZ65jjIURXEdAgBwAH+rRxfcFh59MjIy6PHKz8/Pz8+P6yhYk5GRQQhRceeysrKysjKNxqM54/x7O0zM9wRGF9wWBhgdZs+ezXUIAKAqXLkCAACwDMkVAACAZUiuAAAALENyBQAAYBmSKwAAAMuQXAFGmStXrhgaGn777bdcB6Ip169fj4iIyMnJsbW1pSiKoqjNmzcr7+Du7q6vr6+rqztnzpyioiKu4iSEyOXypKQkV1fXvptu3bq1dOlSiURiaWm5d+/eN2/eMO2XLl06duyYTCYb2UhhpCG5Aowy9JheTODgwYMpKSmRkZG+vr4PHz60s7ObOHHimTNnLl++rNjn2rVrWVlZnp6eZWVlCxcu5CrU8vLy9957LywsrL29vdemsrIyd3d3Nze3urq63Nzcv/zlL8HBwcwmLy8vkUjk5ub2+vXrEQ8ZRg6SK8Ao4+Hh0dTU5OnpqekDdXR09HtNpjlHjx69cOFCZmamvr6+ojElJUVHRycoKKipqWkkgxlYSUlJeHh4cHDw/Pnz+26NjY21sLA4dOiQnp6ei4vL3r17T5069csvvzBbd+3a5ezsvHr16p6enpGNGkYOkisA9O/kyZO1tbUjdriKioqoqKhDhw6JRCLldldX15CQkGfPnn322WcjFsygnJ2dc3JyNm7c2LdwfU9Pz+XLl1esWKFYrPSDDz6gafrixYuKfaKjo4uLi5OTk0cuYhhZSK4Ao8mtW7esra0pivrqq68IIWlpaXp6ehKJ5OLFix988IGBgcGUKVPOnz/P7JySkiISiczMzLZt22ZpaSkSiVxdXe/cucNslUqlAoHAwsKC+bhjxw49PT2Kourr6wkhISEhu3fvrqyspCjK3t6eEHL16lUDA4PDhw9r6NRSUlJomvby8uq7KS4ubsaMGSdOnLh+/Xq/P0vTdGJi4qxZs4RCobGx8Zo1axSXiQMPESFEJpMdOHDA2tpaLBbPmzdv+GsNPnz4sLW11draWtFiZ2dHCLl3756ixdjYeMWKFcnJyWP7Jv94huQKMJosW7bsxx9/VHzcvn17aGhoR0eHvr5+RkZGZWWlra3t1q1bu7u7CSFSqTQwMLC9vX3Xrl1VVVVFRUU9PT3vv//+06dPCSEpKSnKhVZSU1MPHTqk+JicnOzp6WlnZ0fTdEVFBSGEeQdHLpdr6NQuX77s6OgokUj6bhKLxadOndLR0dm6dWtbW1vfHaKjoyMiIvbt21dbW3vz5s2nT58uX7785cuXZLAhIoSEh4d//vnnSUlJL1688PT03LBhw88//zycE6mpqSGEKN/ZFolEYrGYiUdhwYIFz549KykpGc6xQGshuQKMBa6urgYGBqampgEBAW1tbU+ePFFs4vF4zCXd7Nmz09LSWlpa0tPT1TiEh4dHc3NzVFQUe1H/n7a2tkePHjFXeP1ycXEJDQ2tqqoKDw/vtamjoyMxMXHt2rWbNm0yNDR0cnL6+uuv6+vrjx8/rrxbv0PU2dmZlpbm4+Pj6+trZGS0f/9+Pp+v3vgoMC8G96ppz+fzOzo6lFscHBwIIaWlpcM5FmgtJFeAMUUgEBBCFJdlvSxatEgikShumWqP2tpamqb7vWxViIuLc3R0TE1NvXXrlnJ7WVlZa2vrokWLFC2LFy8WCASKG+C9KA/RgwcP2tvb586dy2wSi8UWFhbDHB/mmXGvl5W6urrEYrFyC3OyvS5nYcxAcgUYX4RCYV1dHddR9NbZ2UkI6ftykDKRSJSenk5R1JYtW5SvApk5LRMmTFDe2cjIqKWlZdDjMjeZ9+/fT/3m8ePHfafWDAnzGLu5uVnR0t7e3tnZaWlpqbwbk2uZE4exB8kVYBzp7u5+/fr1lClTuA6kNybTDLq0gouLS1hYWHl5eWxsrKLRyMiIENIrlap4mqampoSQpKQk5fqphYWFapyCgo2Njb6+/uPHjxUtzEPrefPmKe/W1dVFfjtxGHuQXAHGkYKCApqmlyxZwnzk8Xhvu4E8wszMzCiKUmUma2xs7MyZM+/evatomTt37oQJE5TfQrpz505XV9c777wzaG9Tp04ViUTFxcXqhd0vHo+3evXqmzdvKl7+ys/Ppyiq14vQzMmam5uzeGjQHkiuAGOcXC5vbGzs6em5d+9eSEiItbV1YGAgs8ne3v7Vq1d5eXnd3d11dXXKF1uEEBMTk+fPn1dVVbW0tHR3d+fn52tuKo5EIrG1ta2urh50T+bmsPLrQiKRaPfu3bm5uWfOnGlubi4tLQ0ODra0tAwKClKlt48++uj8+fNpaWnNzc0ymay6uvrFixeEkICAAHNzc/WWV4yKinr58uXBgwfb2toKCwsTEhICAwMdHR2V92FO1snJSY3+YRSgYVQhhGRkZHAdBWf8/Pz8/Py4joI1zJTKIf3Il19+yTzSk0gkXl5eqampzHsxDg4OlZWVx48fNzAwIIRMmzbt119/pWk6KCiIz+dbWVnxeDwDA4M1a9ZUVlYqemtoaFi1apVIJLKxsdm5c+eePXsIIfb29k+ePKFpuqioaNq0aWKxeNmyZTU1NVeuXNHX14+Li1PjTFX53kqlUj6f397eznzMzc1lXh6eNGnSp59+2mvnPXv2eHt7Kz7K5fKEhAQHBwc+n29sbOzj4/PgwQNm06BD9ObNm71791pbW/N4PFNTU19f37KyMpqmfXx8CCEHDhzoN9rCwsKlS5cqHqNaWFi4urreuHFDscONGzfeffddoVBoaWm5Z8+ezs7OXj14eHhYWVnJ5fJBR0+N7wlwDv9gowyS6zhPrkMVFBRkYmKi0UOoQpXvbXl5OY/HO3369MiENCiZTLZ8+fKTJ09qovP6+nqRSPTFF1+osjOS62iE28IAY9xoKcBib28fExMTExPT2trKdSxEJpPl5eW1tLQEBARoov/o6Oj58+dLpVJNdA7aAMl1jPvkk0/09fUpimL3lY3hOHbs2MyZM8VisZ6e3syZM6OiopQnLQyfcqkyhkAgMDMzW7lyZUJCQmNjI4vHAnZFRET4+/sHBARwvkZ/QUFBTk5Ofn7+wFNv1ZOYmFhcXHzlyhU+n89656AlkFzHuBMnTnzzzTdcR/H/+eGHH7Zu3frkyZOXL18kl4B5AAAgAElEQVTGxsYeO3bMz8+Pxf4VpcoMDQ1pmpbL5bW1tZmZmTY2Nnv37p0zZ84wF7cbRSIjI9PT05uammxsbLKzs7kORyWHDx+WSqVHjhzhNgw3N7ezZ88qFl5m0cWLF9+8eVNQUGBsbMx656A9eFwHAOOOQCDYsWMHs4qNv79/VlZWVlbWixcvek2xZwtFUUZGRitXrly5cqWHh8eHH37o4eHx66+/GhoaauJwWiU+Pj4+Pp7rKIbM3d3d3d2d6yg0xdvb29vbm+soQONw5Tr2KepeaYnc3FzlmmJWVlaEkJF5zObn5xcYGFhbW/v111+PwOEAYNxCch2DaJpOSEhwdHQUCoWGhobM/AqFfgtsDVqWi5lXIJFIDAwMnJycmKekrNTqKi8vNzIymjZt2vBOWlXMFM/8/Hzmo7aNBgCMEVy/rgxDQ1SY0rBv3z6Kov7jP/6jsbGxvb09NTWVEHL37l1m62effSYUCrOzsxsbGyMjI3V0dH766Sfmpwghf//735uammpra5cvX66np9fV1UXTdGtrq4GBwbFjxzo6OmpqatauXVtXVzdAV6ro6uqqrq7+8ssvhUKh6rMvVJ+Ko3jm2guTCKdOncp85HY0xs8UC1W+t/A24+d7MpbgH2yUGfSPVHt7u0Qief/99xUtzCUXk1w7OjokEklAQIBiZ6FQuH37dvq3dNLR0cFsYlJyRUUFTdP//Oc/CSHfffed8oEG6EoVzKpvEydO/M///E8maali+MmVpmnmKSytBaMxfv5oIrkOx/j5nowleKFprKmoqGhvb3dzc+t3q+oFtpTLctna2pqZmW3atGnXrl2BgYHTp08fUlf9evr06evXr+/evRsREXH8+PHvv//ezMxsaKeqlra2NpqmmTV6tGQ0/P39WTgxrZeUlJSVlcV1FKOSKqtCgrbBM9exhvk9ZGp99KVegS2xWPz9998vW7bs8OHDtra2AQEBHR0dw6zVxefzTU1N3d3dL1y4UFZWNmIvtf7666+EkJkzZxJtGg0AGGNw5TrWMC/ivnnzpt+tigJbISEhQ+p2zpw53377bV1dXWJi4tGjR+fMmcOsXKNGV73Y29vr6uqWlZUNpxPVXb16lRDywQcfEK0ZjfFwPUdRVGho6Lp167gOZFTKzMz88MMPuY4ChgZXrmPN3LlzdXR0bty40e9W9QpsPX/+/P79+4QQU1PTI0eOLFy48P79++p11dDQsGHDBuWW8vJymUw2derUIfWjnpqamqSkpClTpmzZsoVowWgAwFiF5DrWMGU9srOzT5482dzcfO/evePHjyu2DlBgawDPnz/ftm3bL7/80tXVdffu3cePHy9ZskS9rvT09K5du/b99983Nzd3d3ffvXv3T3/6k56eXlhYGAsn//+jabq1tZWpOlJXV5eRkbF06VJdXd28vDzmmSvnowEAYxbHL1TBEBEV3rpsaWn55JNPJk6cOGHChGXLlh04cIAQMmXKlJKSEvotBbYGLstVVVXl6upqbGysq6s7efLkffv29fT0vK2rQU/By8vLxsZmwoQJQqHQzs4uICCgtLRUxdNX5W3hS5cuzZs3TyKRCAQCHR0d8tsiTe+++25MTExDQ4PyztyOxvh5C1SV7y28zfj5nowlFE3TXOV1UANFURkZGeP22RXzYu2YeUjJPEsbD7+D4/x7O0zj53syluC2MAAAAMuQXIFNv/zyC/V2GiqNCWPe9evXIyIilIsJbt68WXkHd3d3fX19XV3dOXPmFBUVcRUnIUQulyclJbm6uio3Xrp06dixY6OlsC6wAskV2DRz5swBHkJcuHCB6wBh9Dl48GBKSkpkZKSimODEiRPPnDlz+fJlxT7Xrl3Lysry9PQsKytbuHAhV6GWl5e/9957YWFhvaY4e3l5iUQiNze3169fcxUbjDAkV4CxrKOjo9dVlDZ0pbqjR49euHAhMzNTX19f0ZiSkqKjoxMUFMR5TXVlJSUl4eHhwcHB8+fP77t1165dzs7Oq1ev7unpGfnYYOQhuQKMZSdPnqytrdW2rlRUUVERFRV16NAh5RqFhBBXV9eQkJBnz5599tlnIxnPwJydnXNycjZu3CgUCvvdITo6uri4ODk5eYQDA04guQJoO5qmExMTZ82aJRQKjY2N16xZo1i1WCqVCgQCCwsL5uOOHTv09PQoiqqvryeEhISE7N69u7KykqIoe3v7lJQUkUhkZma2bds2S0tLkUjk6up6584dNboihFy9etXAwODw4cOaO/GUlBSapr28vPpuiouLmzFjxokTJ65fv97vzw4waIOWFNRQ9UBjY+MVK1YkJyfjvd9xQfOzfYBNZHzPF1S9Ks6ooOL8xQMHDggEgtOnT79+/frevXsLFy6cNGlSTU0Ns3Xjxo3m5uaKnRMSEgghTBU8mqZ9fX3t7OwUW4OCgvT09O7fv9/Z2VlWVrZ48WJ9ff0nT56o0dV3332nr68fExOjypmq9721tbWdPXt2r0Y7O7tHjx7RNP3jjz/q6OhMnz69tbWVpun8/Hxvb2/FbgMP2gAlBenh1VKkafp3v/uds7Nzv5siIiKIUv1HFWGe62iEK1cArdbR0ZGYmLh27dpNmzYZGho6OTl9/fXX9fX1ygtvDQmPx2Ou52bPnp2WltbS0pKenq5GPx4eHs3NzVFRUeqFMai2trZHjx7Z2dm9bQcXF5fQ0NCqqqrw8PBem1QcNFdXVwMDA1NT04CAgLa2tidPnhBCOjs709LSfHx8fH19jYyM9u/fz+fz1RuivhwcHAghpaWlrPQG2gzJFUCrlZWVtba2Llq0SNGyePFigUCguJ07HIsWLZJIJKoXChxJtbW1NE0zS2W9TVxcnKOjY2pq6q1bt5TbhzpoyiUFh1lLcWDM6bx8+ZKV3kCbIbkCaDVm8saECROUG42MjFpaWljpXygU1tXVsdIVuzo7Owkhb3s5iCESidLT0ymK2rJlS0dHh6J9OIOm0eqBYrGY/HZqMLYhuQJoNSMjI0JIr6zw+vXrKVOmDL/z7u5utrpiHZOHBl14wcXFJSwsrLy8PDY2VtE4nEFTFCJUfn5WWFioxin01dXVRX47NRjbkFwBtNrcuXMnTJjw888/K1ru3LnT1dX1zjvvMB95PB5zP1MNBQUFNE0vWbJk+F2xzszMjKIoVWayxsbGzpw58+7du4qWQQdtABqtHsicjrm5uSY6B62C5Aqg1UQi0e7du3Nzc8+cOdPc3FxaWhocHGxpaRkUFMTsYG9v/+rVq7y8vO7u7rq6usePHyv/uImJyfPnz6uqqlpaWpjEKZfLGxsbe3p67t27FxISYm1tHRgYqEZX+fn5Gp2KI5FIbG1tq6urB92TuTmsq6ur3DLwoA3c29uqBwYEBJibmw9neUXmdJycnNTuAUYNbl5SBnURTMUZf1Nx5HJ5QkKCg4MDn883Njb28fF58OCBYmtDQ8OqVatEIpGNjc3OnTv37NlDCLG3t2cm2BQVFU2bNk0sFi9btqympiYoKIjP51tZWfF4PAMDgzVr1lRWVqrX1ZUrV/T19ePi4lQ5U/W+t1KplM/nt7e3Mx9zc3OZl4cnTZr06aef9tp5z549ylNxBhi0gUsK0m+vHujj40MIOXDgQL/RFhYWLl261NLSkvnTamFh4erqeuPGDeV9PDw8rKysmBrDqsNUnNEI/2CjDJLrOEyuLAoKCjIxMRnJIzLU+96Wl5fzeLzTp09rIiQ1yGSy5cuXnzx5Ur0fr6+vF4lEX3zxxVB/EMl1NMJtYYDxZRTVZrG3t4+JiYmJiWltbeU6FiKTyfLy8lpaWtQu7hQdHT1//nypVMpuYKCdkFwBQHtFRET4+/sHBARwvkZ/QUFBTk5Ofn7+wFNv3yYxMbG4uPjKlSt8Pp/12EALIbkCjBeRkZHp6elNTU02NjbZ2dlch6Oqw4cPS6XSI0eOcBuGm5vb2bNnFWsvD8nFixffvHlTUFBgbGzMemCgnXhcBwAAIyQ+Pj4+Pp7rKNTh7u7u7u7OdRTq8/b29vb25joKGFG4cgUAAGAZkisAAADLkFwBAABYhuQKAADAMiRXAAAAllE0TXMdAwwBRVFchwAAHMDf6tEFU3FGGWYhNBiHkpKSCCGhoaFcBwIAg8OVK8DosG7dOkJIZmYm14EAwODwzBUAAIBlSK4AAAAsQ3IFAABgGZIrAAAAy5BcAQAAWIbkCgAAwDIkVwAAAJYhuQIAALAMyRUAAIBlSK4AAAAsQ3IFAABgGZIrAAAAy5BcAQAAWIbkCgAAwDIkVwAAAJYhuQIAALAMyRUAAIBlSK4AAAAsQ3IFAABgGZIrAAAAy5BcAQAAWIbkCgAAwDIkVwAAAJYhuQIAALAMyRUAAIBlSK4AAAAsQ3IFAABgGZIrAAAAy5BcAQAAWIbkCgAAwDIkVwAAAJYhuQIAALCMx3UAANC/O3fulJSUKD4+fPiQEHL8+HFFi7Oz8+9+9zsOIgOAwVA0TXMdAwD047vvvvP09NTV1dXR0SGEML+qFEURQuRyuUwm+/bbb//whz9wHCUA9AfJFUBLdXd3T5o0qbm5ud+tBgYGdXV1AoFghKMCAFXgmSuAluLz+evXr+83fQ6wCQC0AZIrgPZav359V1dX3/bu7u4NGzaMfDwAoCLcFgbQXnK5fPLkyS9fvuzVbmpqWlNTwzyLBQAthF9OAO2lo6OzefPmXrd/BQJBYGAgMiuANsPvJ4BW63tnuKura/369VzFAwCqwG1hAG3n4OBQUVGh+Ghra1tZWclhPAAwKFy5Ami7TZs28fl85r8FAsGf/vQnbuMBgEHhyhVA21VUVDg4OCg+PnjwYMaMGRzGAwCDwpUrgLazt7d3dnamKIqiKGdnZ2RWAO2H5AowCvzxj3/U1dXV1dX94x//yHUsADA43BYGGAWeP38+depUmqafPn1qZWXFdTgAMAgkVy4lJiYWFhZyHQWMDgUFBYSQlStXchwHjBIuLi5hYWFcRzF+4bYwlwoLC2/fvs11FNrr9u3bGB8Fa2vradOmDbpbdnZ2dXX1CMTDLXw3Bnb79m38jzu3UM+VY0uWLMnKyuI6Ci3l7+9PCMH4MF69ekUIMTExGXg3iqJCQ0PXrVs3IkFxBt+NgTHjAxxCcgUYHQZNqwCgPXBbGAAAgGVIrgAAACxDcgUAAGAZkisAAADLkFwBgFy5csXQ0PDbb7/lOhBNuX79ekRERE5Ojq2tLbOQ5ObNm5V3cHd319fX19XVnTNnTlFREVdxEkLkcnlSUpKrq6ty46VLl44dOyaTybiKCoYKyRUAyNheTObgwYMpKSmRkZG+vr4PHz60s7ObOHHimTNnLl++rNjn2rVrWVlZnp6eZWVlCxcu5CrU8vLy9957LywsrL29Xbndy8tLJBK5ubm9fv2aq9hgSJBcAYB4eHg0NTV5enpq+kAdHR29rsk07ejRoxcuXMjMzNTX11c0pqSk6OjoBAUFNTU1jWQwAyspKQkPDw8ODp4/f37frbt27XJ2dl69enVPT8/IxwZDheQKACPn5MmTtbW1I3a4ioqKqKioQ4cOiUQi5XZXV9eQkJBnz5599tlnIxbMoJydnXNycjZu3CgUCvvdITo6uri4ODk5eYQDAzUguQKMd7du3bK2tqYo6quvviKEpKWl6enpSSSSixcvfvDBBwYGBlOmTDl//jyzc0pKikgkMjMz27Ztm6WlpUgkcnV1vXPnDrNVKpUKBAILCwvm444dO/T09CiKqq+vJ4SEhITs3r27srKSoih7e3tCyNWrVw0MDA4fPqyhU0tJSaFp2svLq++muLi4GTNmnDhx4vr16/3+LE3TiYmJs2bNEgqFxsbGa9as+eWXX5hNAw8RIUQmkx04cMDa2losFs+bNy8jI4OV0zE2Nl6xYkVycvLYvo0/NiC5Aox3y5Yt+/HHHxUft2/fHhoa2tHRoa+vn5GRUVlZaWtru3Xr1u7ubkKIVCoNDAxsb2/ftWtXVVVVUVFRT0/P+++///TpU0JISkqK8sqLqamphw4dUnxMTk729PS0s7OjabqiooIQwryhI5fLNXRqly9fdnR0lEgkfTeJxeJTp07p6Ohs3bq1ra2t7w7R0dERERH79u2rra29efPm06dPly9f/vLlSzLYEBFCwsPDP//886SkpBcvXnh6em7YsOHnn39m5YwWLFjw7NmzkpISVnoDzUFyBYD+ubq6GhgYmJqaBgQEtLW1PXnyRLGJx+Mxl3SzZ89OS0traWlJT09X4xAeHh7Nzc1RUVHsRf1/2traHj16ZGdn97YdXFxcQkNDq6qqwsPDe23q6OhITExcu3btpk2bDA0NnZycvv766/r6+uPHjyvv1u8QdXZ2pqWl+fj4+Pr6GhkZ7d+/n8/nqzc+fTk4OBBCSktLWekNNAfJFQAGIRAICCGKy7JeFi1aJJFIFLdMtUdtbS1N0/1etirExcU5OjqmpqbeunVLub2srKy1tXXRokWKlsWLFwsEAsUN8F6Uh+jBgwft7e1z585lNonFYgsLC7bGhzkd5gIatBmSKwAMl1AorKur4zqK3jo7Owkhb3s5iCESidLT0ymK2rJlS0dHh6KdmfEyYcIE5Z2NjIxaWloGPS5zk3n//v3Ubx4/ftxrao3axGIx+e3UQJshuQLAsHR3d79+/XrKlClcB9Ibk4cGXXiBKSpeXl4eGxuraDQyMiKE9EqlKp6mqakpISQpKYlWwlZ11a6uLvLbqYE2Q3IFgGEpKCigaXrJkiXMRx6P97YbyCPMzMyMoihVZrLGxsbOnDnz7t27ipa5c+dOmDBB+S2kO3fudHV1vfPOO4P2NnXqVJFIVFxcrF7YA2NOx9zcXBOdA4uQXAFgyORyeWNjY09Pz71790JCQqytrQMDA5lN9vb2r169ysvL6+7urqure/z4sfIPmpiYPH/+vKqqqqWlpbu7Oz8/X3NTcSQSia2tbXV19aB7MjeHdXV1lVt2796dm5t75syZ5ubm0tLS4OBgS0vLoKAgVXr76KOPzp8/n5aW1tzcLJPJqqurX7x4QQgJCAgwNzcfzvKKzOk4OTmp3QOMDCRXgPHuq6++Wrx4MSFk79693t7eaWlpSUlJhJB58+Y9fPjwm2++2b17NyHk97//fXl5OfMjnZ2dTk5OYrF4+fLlM2bM+Mc//qF4tLl9+/ZVq1atX7/e0dExNjaWuYHp4uLCzNUJDg42MzObPXv26tWrX716pelT8/DwKCsrUzxM/dvf/mZvb19ZWbl48eKdO3cq77lkyZKwsDDlloMHD8bHx8fExEyaNGnFihXTp08vKCjQ09MjhAw6RMnJyaGhoceOHZs4caKlpWVISEhjYyMhpKurq7a29uLFi/1Ge/v27WXLlk2ePPnOnTslJSWWlpZLly69efOm8j4//fSTlZXVvHnz2Boi0BAKk5E55O/vTwjJysriOhAthfFRA0VRGRkZypNNWbdt27asrKyGhgbNHWJQKn43KioqZs2alZ6evmnTphGJaxByuXzlypWBgYFbtmxR48cbGhqmTJkSFxfH5PIB4HeHc7hyBYAhGy3lWezt7WNiYmJiYlpbW7mOhchksry8vJaWloCAAPV6iI6Onj9/vlQqZTcw0AQkVwAYyyIiIvz9/QMCAjhfo7+goCAnJyc/P3/gqbdvk5iYWFxcfOXKFT6fz3pswDok17FPE6U6tbb857lz5yiKGmbdlXE1YkMVGRmZnp7e1NRkY2OTnZ3NdTgqOXz4sFQqPXLkCLdhuLm5nT17VrHw8pBcvHjxzZs3BQUFxsbGrAcGmsDjOgDQOE08VtfaR/Xnzp2zs7MrLCysqKhgloZXw7gasaGKj4+Pj4/nOoohc3d3d3d35zoK9Xl7e3t7e3MdBQwBrlzHoF4lM1kp1amJPlnX0NBw//59ZqX4v/71r6r/4LgdMQDQECTXMUgTJTNHuAynejIzMz08PLy8vEQi0enTp1W/WBy3IwYAGoLkOgr88MMPs2fPNjQ0FIlETk5O//M//6PYdPr06UWLFolEIj09venTp8fGxvYqmdmrVOesWbMoitLR0XnnnXeYxU7//Oc/Mz2fOnXqbccauE8yvMqXLDp37tzatWv19fXd3d2rqqp++OGHvvtgxABgJNDAHT8/Pz8/v0F3y8rKio6OfvXqVUNDw5IlSyZOnMi0M9PYjxw50tDQ8OrVq//+7//euHEjTdO+vr5MyUwGM3n/yy+/pGm6p6dn+vTp1tbWPT09ih1CQ0MV66C+7VgD9EnT9IEDBwQCwenTp1+/fn3v3r2FCxdOmjSppqaG2bpv3z5CyN///vempqba2trly5fr6el1dXWxNT6Mx48fm5qaMud1+vRpQsjHH3/ca58xP2I0TRNCMjIyVBy00WtI341xCOPDOVy5jgJ+fn4HDx40NjY2MTHx8vJqaGioq6vr7u4+dOjQqlWrwsPDTUxMjI2NP/74Y2adnQHo6uru2rXryZMnubm5TEt7e3tOTo5iSnu/xxq4z+FUvmTRuXPn/vCHPzAr2Hl5eQmFwqysLOU6JxgxABgxSK6jDDPFTSaT3bt37/Xr1//2b/+m2MSkgUF7+OSTTwwNDZOTk5mPZ86cWbNmjYGBwQDHGrjD4VS+ZBFzT5j5bwMDA3d39+bmZuV15sbPiH344YfUWJednZ2dnc11FNprtMySGsMwFWcUuHz5ckJCQllZWXNzs+IvbHNzM/mtMNaQTJgw4d///d8TEhL+93//99133/2v//ov5d/Dfo81sOFUvmTLP//5z9LS0r7v4v71r39VrIYzfkYsJCTExcWFla60FnOHPzQ0lOtAtBQzPsAhJFdt9+TJEx8fn7Vr1/7lL3+ZPHnyl19++ec//5kQMnnyZEJIfX29Gn1KpdLk5OSkpKTg4OCpU6fa2dkNfKyBDafyJVvOnj27fv36c+fOKVoaGxutrKyuXbtWU1PDTNsfPyPm4uKi0bWFtQGzau6YP021YVVhzuG2sLYrLS3t7u7evn27ra2tSCSiKIppnz59uomJybVr19Toc8qUKevWrcvOzo6KigoJCRn0WAMbTuVLVtA0feHChR07dig3Ghsb+/v7y2QyRcbFiAHAiEFy1XbW1taEkOvXr3d2dpaXlyseywmFwsjIyJs3b0ql0mfPnsnl8paWlvv375M+JTP77Xb37t09PT2NjY3/8i//MuixBu5zOJUvWfHjjz8aGBgsXbq0V3twcDBRWk0CIwYAI4fr15XHNRVfl9+7d6+JiYmRkZG/vz8zUdLOzu7Jkyc0TX/11VdOTk4ikUgkEi1YsCA1NZWm6aKiomnTponF4mXLlu3fv5+5KSqRSLy8vJS7XbVq1YkTJ1Q81sB9yuXyhIQEBwcHPp9vbGzs4+Pz4MEDpsPU1FRmmXIHB4fKysrjx48zrwJNmzbt119/Hf74fPzxx3p6ejwez9nZuaioSNEeGxtraWnJfMmtrKyYkRnzI0ZjKg7QNI3x0QKo58ol1FwcGMZHDZTm67lqA3w3Bobx4RxuCwMAALAMyRUAxr7r169HRETk5OTY2toyM0E3b96svIO7u7u+vr6uru6cOXOKioq4ipMQIpfLk5KSepVNvHTp0rFjx0ZLjXogSK4AMOYdPHgwJSUlMjLS19f34cOHdnZ2EydOPHPmzOXLlxX7XLt2LSsry9PTs6ysbOHChVyFWl5e/t5774WFhTELWSsw5Sjc3NyYSdKg/ZBcAWAIepXS05KuBnD06NELFy5kZmbq6+srGlNSUnR0dIKCgpqamjQdgOpKSkrCw8ODg4Pnz5/fd+uuXbucnZ1Xr17d09Mz8rHBUCG5AsAQsFhKbwSq8lVUVERFRR06dEgkEim3u7q6hoSEPHv27LPPPtNoAEPi7Oyck5OzceNGoVDY7w7R0dHFxcWKlThBmyG5Aow79NsL3kmlUoFAwEwcIoTs2LFDT0+PoihmZatepfRSUlJEIpGZmdm2bdssLS1FIpGrq6tisu+QuiKEXL161cDA4PDhwyyeaUpKCk3TXl5efTfFxcXNmDHjxIkT169fH+ooDVoWUCaTHThwwNraWiwWz5s3LyMjg5XTMTY2XrFiRXJyMmZ5aD8kV4BxJzo6OiIiYt++fbW1tTdv3nz69Ony5ctfvnxJCElJSVGexpOamnro0CHFx+TkZE9PT6aUXkVFhVQqDQwMbG9v37VrV1VVVVFRUU9Pz/vvv8/U1xtSV+S3ggdyuZzFM718+bKjoyMzb7gXsVh86tQpHR2drVu3trW19d1hgFHavn17aGhoR0eHvr5+RkZGZWWlra3t1q1bFauFhIeHf/7550lJSS9evPD09NywYYPyglzDsWDBgmfPnpWUlLDSG2gOkivA+KJiwTvV8Xg85vJu9uzZaWlpLS0t6enpavTj4eHR3NwcFRWlXhh9tbW1PXr0SLEQdF8uLi6hoaFVVVXh4eG9Ng2nLGBnZ2daWpqPj4+vr6+RkdH+/fv5fL56Y9KXg4MDIaS0tJSV3kBzkFwBxpehFrwbkkWLFkkkEsXtU27V1tbSNN3vZatCXFyco6NjamrqrVu3lNuHUxbwwYMH7e3tc+fOZTaJxWILCwu2xoQ5HeYCGrQZkivA+KLpgndCoXDQcvEjo7OzkxDytpeDGCKRKD09naKoLVu2dHR0KNqHM0rMTeb9+/crqqs+fvy419QatYnFYvLbqYE2Q3IFGF80WvCuu7t7hKsNDoDJQ4MuvODi4hIWFlZeXh4bG6toHM4omZqaEkKSkpKUV5otLCxU4xT66urqIr+dGmgzJFeA8WXQgnc8Hk/Fqu99FRQU0DS9ZMmS4Xc1fGZmZhRFqTKTNTY2dubMmXfv3lW0DKcs4NSpU0UiUXFxsXphD4w5HXNzc010DixCcgUYXwYteGdvb//q1au8vLzu7u66urrHjx8r/3jfUnpyubyxsbGnp+fevXshISHW1m9YL+MAAALfSURBVNaBgYFqdJWfn8/uVByJRGJra1tdXT3onszNYV1dXeUWtcsCikSijz766Pz582lpac3NzTKZrLq6+sWLF4SQgIAAc3Pz4SyvyJyOk5OT2j3AyEByBRh3Dh48GB8fHxMTM2nSpBUrVkyfPr2goEBPT4/Zun379lWrVq1fv97R0TE2Npa5A+ni4sJMsAkODjYzM5s9e/bq1atfvXpFCOns7HRychKLxcuXL58xY8Y//vEPxWPOoXbFOg8Pj7KyMsXD1L/97W/29vaVlZWLFy/euXOn8p5LliwJCwtTcZTS0tKSkpIIIfPmzXv48OE333yze/duQsjvf//78vJyQkhycnJoaOixY8cmTpxoaWkZEhLS2NhICOnq6qqtrb148WK/0d6+fXvZsmWTJ0++c+dOSUmJpaXl0qVLb968qbzPTz/9ZGVlNW/ePLaGCDQEJee4hLJQA8P4qGGES85t27YtKyuroaFhZA6noOJ3o6KiYtasWenp6Zs2bRqRuAYhl8tXrlwZGBi4ZcsWNX68oaFhypQpcXFxTC4fAH53OIcrVwAYFm0u1WJvbx8TExMTE9Pa2sp1LEQmk+Xl5bW0tAQEBKjXQ3R09Pz586VSKbuBgSYguQLAWBYREeHv7x8QEMD5Gv0FBQU5OTn5+fkDT719m8TExOLi4itXrvD5fNZjA9YhuQKAmiIjI9PT05uammxsbLKzs7kO560OHz4slUqPHDnCbRhubm5nz55VLLY8JBcvXnzz5k1BQYGxsTHrgYEm8LgOAABGq/j4+Pj4eK6jUIm7u7u7uzvXUajP29vb29ub6yhgCHDlCgAAwDIkVwAAAJYhuQIAALAMyRUAAIBleKGJY9XV1ZmZmVxHoaWYld4wPkPF1hrx2gzfjYFVV1drSfmEcQsrNHHJ399fmycwAMDo5efnhxWaOITkCgAAwDI8cwUAAGAZkisAAADLkFwBAABYhuQKAADAsv8HTu2bTsOQmzcAAAAASUVORK5CYII="/>
          <p:cNvSpPr>
            <a:spLocks noChangeAspect="1" noChangeArrowheads="1"/>
          </p:cNvSpPr>
          <p:nvPr/>
        </p:nvSpPr>
        <p:spPr bwMode="auto">
          <a:xfrm>
            <a:off x="155575" y="-3413125"/>
            <a:ext cx="2162175" cy="711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3433442" y="-985646"/>
            <a:ext cx="2437951" cy="80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Table of metrics (Cont’d)</a:t>
            </a:r>
            <a:endParaRPr dirty="0"/>
          </a:p>
        </p:txBody>
      </p:sp>
      <p:sp>
        <p:nvSpPr>
          <p:cNvPr id="767" name="Google Shape;767;p4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aphicFrame>
        <p:nvGraphicFramePr>
          <p:cNvPr id="768" name="Google Shape;768;p47"/>
          <p:cNvGraphicFramePr/>
          <p:nvPr>
            <p:extLst>
              <p:ext uri="{D42A27DB-BD31-4B8C-83A1-F6EECF244321}">
                <p14:modId xmlns:p14="http://schemas.microsoft.com/office/powerpoint/2010/main" val="4260446841"/>
              </p:ext>
            </p:extLst>
          </p:nvPr>
        </p:nvGraphicFramePr>
        <p:xfrm>
          <a:off x="185633" y="1463191"/>
          <a:ext cx="8600855" cy="3133976"/>
        </p:xfrm>
        <a:graphic>
          <a:graphicData uri="http://schemas.openxmlformats.org/drawingml/2006/table">
            <a:tbl>
              <a:tblPr>
                <a:noFill/>
                <a:tableStyleId>{FD83C8C0-4F54-423C-8FE9-BE38F65F2308}</a:tableStyleId>
              </a:tblPr>
              <a:tblGrid>
                <a:gridCol w="95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25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25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25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7106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smtClean="0">
                          <a:solidFill>
                            <a:srgbClr val="00206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VGG16</a:t>
                      </a:r>
                      <a:endParaRPr sz="1000" b="1" dirty="0">
                        <a:solidFill>
                          <a:srgbClr val="00206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ResNet50</a:t>
                      </a:r>
                      <a:endParaRPr sz="100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Inception</a:t>
                      </a:r>
                      <a:r>
                        <a:rPr lang="en" sz="1000" baseline="0" dirty="0" smtClean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 V3</a:t>
                      </a:r>
                      <a:endParaRPr sz="100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Our Model</a:t>
                      </a:r>
                      <a:endParaRPr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Our Model (Raw JS)</a:t>
                      </a:r>
                      <a:endParaRPr sz="100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Our Model (Raw JS + No balance) </a:t>
                      </a:r>
                      <a:endParaRPr sz="100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Our Model (Bytecode + No balance)</a:t>
                      </a:r>
                      <a:endParaRPr sz="1000" b="1" dirty="0">
                        <a:solidFill>
                          <a:srgbClr val="7030A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43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Negative Predictive Value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cap="none" dirty="0">
                          <a:solidFill>
                            <a:srgbClr val="00206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0.997753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0.959574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0.965665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0.948936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1.000000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0.968750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cap="none" dirty="0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0.920000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Precision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cap="none" dirty="0">
                          <a:solidFill>
                            <a:srgbClr val="00206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0.979478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0.992172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0.990291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0.982387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0.732044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0.919105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cap="none" dirty="0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0.994307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124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Sensitivity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cap="none" dirty="0">
                          <a:solidFill>
                            <a:srgbClr val="00206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0.998099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0.963878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0.969582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0.954373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1.000000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0.994413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cap="none" dirty="0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0.977612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Specificity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cap="none" dirty="0">
                          <a:solidFill>
                            <a:srgbClr val="00206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0.975824</a:t>
                      </a:r>
                    </a:p>
                  </a:txBody>
                  <a:tcPr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0.991209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0.989011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0.980220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0.569845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0.664286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cap="none" dirty="0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Arial"/>
                        </a:rPr>
                        <a:t>0.978723</a:t>
                      </a:r>
                    </a:p>
                  </a:txBody>
                  <a:tcPr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Google Shape;888;p48"/>
          <p:cNvGrpSpPr/>
          <p:nvPr/>
        </p:nvGrpSpPr>
        <p:grpSpPr>
          <a:xfrm>
            <a:off x="932810" y="976942"/>
            <a:ext cx="174537" cy="298185"/>
            <a:chOff x="616425" y="2329600"/>
            <a:chExt cx="361700" cy="388475"/>
          </a:xfrm>
        </p:grpSpPr>
        <p:sp>
          <p:nvSpPr>
            <p:cNvPr id="11" name="Google Shape;889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0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1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2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3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4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5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532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6" y="280064"/>
            <a:ext cx="6837775" cy="446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2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13" y="355538"/>
            <a:ext cx="6926701" cy="452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US" b="1" dirty="0" smtClean="0"/>
              <a:t>We’re  </a:t>
            </a:r>
            <a:r>
              <a:rPr lang="en-US" b="1" dirty="0"/>
              <a:t>entering  a  time  when  XSS  has  become  </a:t>
            </a:r>
            <a:r>
              <a:rPr lang="en-US" b="1" dirty="0" smtClean="0"/>
              <a:t>the new </a:t>
            </a:r>
            <a:r>
              <a:rPr lang="en-US" b="1" dirty="0"/>
              <a:t>Buffer Overflow, and JavaScript Malware is </a:t>
            </a:r>
            <a:r>
              <a:rPr lang="en-US" b="1" dirty="0" smtClean="0"/>
              <a:t>the new </a:t>
            </a:r>
            <a:r>
              <a:rPr lang="en-US" b="1" dirty="0"/>
              <a:t>shellcode</a:t>
            </a:r>
            <a:r>
              <a:rPr lang="en" b="1" dirty="0" smtClean="0"/>
              <a:t>.</a:t>
            </a:r>
            <a:endParaRPr b="1"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118;p16"/>
          <p:cNvSpPr txBox="1">
            <a:spLocks/>
          </p:cNvSpPr>
          <p:nvPr/>
        </p:nvSpPr>
        <p:spPr>
          <a:xfrm>
            <a:off x="4526723" y="3911469"/>
            <a:ext cx="4555731" cy="49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◉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○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■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>
              <a:buNone/>
            </a:pPr>
            <a:r>
              <a:rPr lang="en-US" b="1" i="0" dirty="0"/>
              <a:t>Jeremiah </a:t>
            </a:r>
            <a:r>
              <a:rPr lang="en-US" b="1" i="0" dirty="0" smtClean="0"/>
              <a:t>Grossman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6" y="291033"/>
            <a:ext cx="6820996" cy="445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71" y="291313"/>
            <a:ext cx="6779051" cy="439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40" y="291313"/>
            <a:ext cx="6724512" cy="439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40" y="291313"/>
            <a:ext cx="6724512" cy="439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41" y="291313"/>
            <a:ext cx="6724510" cy="439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41" y="291313"/>
            <a:ext cx="6724510" cy="43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41" y="291313"/>
            <a:ext cx="6724509" cy="43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41" y="308995"/>
            <a:ext cx="6724509" cy="43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807819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Motivation</a:t>
            </a:r>
            <a:endParaRPr sz="4000"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78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Motivation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900649" y="1939604"/>
            <a:ext cx="7778439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en-US" sz="2000" b="1" dirty="0">
                <a:latin typeface="Lora" panose="020B0604020202020204" charset="0"/>
              </a:rPr>
              <a:t>Internet browsers are installed on almost every modern </a:t>
            </a:r>
            <a:r>
              <a:rPr lang="en-US" sz="2000" b="1" dirty="0" smtClean="0">
                <a:latin typeface="Lora" panose="020B0604020202020204" charset="0"/>
              </a:rPr>
              <a:t>device</a:t>
            </a:r>
          </a:p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en-US" sz="2000" b="1" dirty="0">
                <a:latin typeface="Lora" panose="020B0604020202020204" charset="0"/>
              </a:rPr>
              <a:t>When a user accesses a web page, any code written in JavaScript can be executed</a:t>
            </a:r>
            <a:r>
              <a:rPr lang="en-US" sz="2000" b="1" dirty="0" smtClean="0">
                <a:latin typeface="Lora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31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Motivation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900649" y="1939604"/>
            <a:ext cx="7778439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en-US" sz="2000" b="1" dirty="0">
                <a:latin typeface="Lora" panose="020B0604020202020204" charset="0"/>
              </a:rPr>
              <a:t>Due to degradation in performance, in-browser solutions are not widely implemented (Custom extensions)</a:t>
            </a:r>
          </a:p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en-US" sz="2000" b="1" dirty="0">
                <a:latin typeface="Lora" panose="020B0604020202020204" charset="0"/>
              </a:rPr>
              <a:t>Majority all large-scale successful malware attacks are JavaScript based</a:t>
            </a:r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810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01755" y="1788654"/>
            <a:ext cx="3734339" cy="11598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Related work</a:t>
            </a:r>
            <a:endParaRPr sz="4000"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5" name="Google Shape;325;p30"/>
          <p:cNvCxnSpPr/>
          <p:nvPr/>
        </p:nvCxnSpPr>
        <p:spPr>
          <a:xfrm>
            <a:off x="5520776" y="2571320"/>
            <a:ext cx="1863596" cy="93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636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Related work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900649" y="1939604"/>
            <a:ext cx="7778439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en-US" sz="2000" b="1" dirty="0" smtClean="0">
                <a:latin typeface="Lora" panose="020B0604020202020204" charset="0"/>
              </a:rPr>
              <a:t>ADD STUFF HERE, NOURHAN OR WHOEVER IS GOING TO SAY THIS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5017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43006" y="2001785"/>
            <a:ext cx="37343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Proposed Solution</a:t>
            </a:r>
            <a:endParaRPr sz="4000"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5" name="Google Shape;325;p30"/>
          <p:cNvCxnSpPr/>
          <p:nvPr/>
        </p:nvCxnSpPr>
        <p:spPr>
          <a:xfrm>
            <a:off x="4544290" y="2572142"/>
            <a:ext cx="2840082" cy="108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1290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686</Words>
  <Application>Microsoft Office PowerPoint</Application>
  <PresentationFormat>On-screen Show (16:9)</PresentationFormat>
  <Paragraphs>237</Paragraphs>
  <Slides>37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Lora</vt:lpstr>
      <vt:lpstr>Quattrocento Sans</vt:lpstr>
      <vt:lpstr>Viola template</vt:lpstr>
      <vt:lpstr>Malicious JavaScript code detection using Convolutional Neural Networks</vt:lpstr>
      <vt:lpstr>Agenda</vt:lpstr>
      <vt:lpstr>PowerPoint Presentation</vt:lpstr>
      <vt:lpstr>Motivation</vt:lpstr>
      <vt:lpstr>Motivation</vt:lpstr>
      <vt:lpstr>Motivation</vt:lpstr>
      <vt:lpstr>Related work</vt:lpstr>
      <vt:lpstr>Related work</vt:lpstr>
      <vt:lpstr>Proposed Solution</vt:lpstr>
      <vt:lpstr>PowerPoint Presentation</vt:lpstr>
      <vt:lpstr>Proposed Solution: Pipeline</vt:lpstr>
      <vt:lpstr>Proposed Solution: Pipeline (Cont’d)</vt:lpstr>
      <vt:lpstr>Proposed Solution: Dataset</vt:lpstr>
      <vt:lpstr>Results</vt:lpstr>
      <vt:lpstr>Results</vt:lpstr>
      <vt:lpstr>Results</vt:lpstr>
      <vt:lpstr>Results: Accuracy</vt:lpstr>
      <vt:lpstr>Results: Matthews Correlation Coefficient</vt:lpstr>
      <vt:lpstr>Results: False Negative Rate  </vt:lpstr>
      <vt:lpstr>Results: False Positive Rate </vt:lpstr>
      <vt:lpstr>Conclusion &amp; Future work </vt:lpstr>
      <vt:lpstr>Conclusion &amp; Future work </vt:lpstr>
      <vt:lpstr>Conclusion &amp; Future work </vt:lpstr>
      <vt:lpstr>Thank you for your attention</vt:lpstr>
      <vt:lpstr> Appendix</vt:lpstr>
      <vt:lpstr>Our proposed model</vt:lpstr>
      <vt:lpstr>Table of metrics (Cont’d)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Malicious JavaScript code detection using Convolutional Neural Networks</dc:title>
  <dc:creator>Threadcount</dc:creator>
  <cp:lastModifiedBy>Threadcount</cp:lastModifiedBy>
  <cp:revision>84</cp:revision>
  <dcterms:modified xsi:type="dcterms:W3CDTF">2021-12-10T05:53:20Z</dcterms:modified>
</cp:coreProperties>
</file>