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276FBF"/>
    <a:srgbClr val="2EC4B6"/>
    <a:srgbClr val="33CCFF"/>
    <a:srgbClr val="252323"/>
    <a:srgbClr val="F7E1D7"/>
    <a:srgbClr val="DB5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DB504A"/>
            </a:gs>
            <a:gs pos="100000">
              <a:srgbClr val="276FBF"/>
            </a:gs>
            <a:gs pos="50000">
              <a:srgbClr val="2EC4B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2778110" y="2457963"/>
            <a:ext cx="6635776" cy="184802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7" y="4892499"/>
            <a:ext cx="5209307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+mn-lt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28" y="2585948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811534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759051" y="442338"/>
            <a:ext cx="2185711" cy="1253940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938" y="514585"/>
            <a:ext cx="2093935" cy="1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3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 anchor="ctr"/>
          <a:lstStyle/>
          <a:p>
            <a:pPr algn="ctr"/>
            <a:r>
              <a:rPr lang="en-US" dirty="0"/>
              <a:t>(FOTO)</a:t>
            </a:r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Cassa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4645429" y="219824"/>
            <a:ext cx="2901142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98767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88609" y="1057259"/>
            <a:ext cx="1005249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1893858" y="1686488"/>
            <a:ext cx="3225398" cy="11200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capitali</a:t>
            </a:r>
            <a:r>
              <a:rPr lang="en-US" dirty="0">
                <a:solidFill>
                  <a:srgbClr val="252323"/>
                </a:solidFill>
              </a:rPr>
              <a:t>, in </a:t>
            </a:r>
            <a:r>
              <a:rPr lang="en-US" dirty="0" err="1">
                <a:solidFill>
                  <a:srgbClr val="252323"/>
                </a:solidFill>
              </a:rPr>
              <a:t>particolare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s.p.a</a:t>
            </a:r>
            <a:r>
              <a:rPr lang="en-US" dirty="0">
                <a:solidFill>
                  <a:srgbClr val="252323"/>
                </a:solidFill>
              </a:rPr>
              <a:t>. (</a:t>
            </a:r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per </a:t>
            </a:r>
            <a:r>
              <a:rPr lang="en-US" dirty="0" err="1">
                <a:solidFill>
                  <a:srgbClr val="252323"/>
                </a:solidFill>
              </a:rPr>
              <a:t>azioni</a:t>
            </a:r>
            <a:r>
              <a:rPr lang="en-US" dirty="0">
                <a:solidFill>
                  <a:srgbClr val="252323"/>
                </a:solidFill>
              </a:rPr>
              <a:t>), di </a:t>
            </a:r>
            <a:r>
              <a:rPr lang="en-US" dirty="0" err="1">
                <a:solidFill>
                  <a:srgbClr val="252323"/>
                </a:solidFill>
              </a:rPr>
              <a:t>grandi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dimensioni</a:t>
            </a:r>
            <a:endParaRPr lang="it-IT" dirty="0">
              <a:solidFill>
                <a:srgbClr val="252323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88610" y="3263178"/>
            <a:ext cx="2036027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2924637" y="3889503"/>
            <a:ext cx="2194619" cy="110140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6873339" y="2545408"/>
            <a:ext cx="2901142" cy="71777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52323"/>
                </a:solidFill>
              </a:rPr>
              <a:t>L</a:t>
            </a:r>
            <a:r>
              <a:rPr lang="it-IT" dirty="0" err="1">
                <a:solidFill>
                  <a:srgbClr val="252323"/>
                </a:solidFill>
              </a:rPr>
              <a:t>eader</a:t>
            </a:r>
            <a:r>
              <a:rPr lang="it-IT" dirty="0">
                <a:solidFill>
                  <a:srgbClr val="252323"/>
                </a:solidFill>
              </a:rPr>
              <a:t> mondiale dei sistemi di aspirazione in cucina.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9753247" y="1920126"/>
            <a:ext cx="1194615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9611431" y="3888460"/>
            <a:ext cx="1336431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6386033" y="4513742"/>
            <a:ext cx="3225398" cy="12802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Principalmente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indirizzati</a:t>
            </a:r>
            <a:r>
              <a:rPr lang="en-US" dirty="0">
                <a:solidFill>
                  <a:srgbClr val="252323"/>
                </a:solidFill>
              </a:rPr>
              <a:t> verso la </a:t>
            </a:r>
            <a:r>
              <a:rPr lang="en-US" dirty="0" err="1">
                <a:solidFill>
                  <a:srgbClr val="252323"/>
                </a:solidFill>
              </a:rPr>
              <a:t>distribuzione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presso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rivenditori</a:t>
            </a:r>
            <a:r>
              <a:rPr lang="en-US" dirty="0">
                <a:solidFill>
                  <a:srgbClr val="252323"/>
                </a:solidFill>
              </a:rPr>
              <a:t> (</a:t>
            </a:r>
            <a:r>
              <a:rPr lang="en-US" dirty="0" err="1">
                <a:solidFill>
                  <a:srgbClr val="252323"/>
                </a:solidFill>
              </a:rPr>
              <a:t>quali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negozi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arredamenti</a:t>
            </a:r>
            <a:r>
              <a:rPr lang="en-US" dirty="0">
                <a:solidFill>
                  <a:srgbClr val="252323"/>
                </a:solidFill>
              </a:rPr>
              <a:t> )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425-9764-B8CC-53A4-30D039D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1970 - fondata a Fabriano da Ermano Casoli, prima cappa elica</a:t>
            </a:r>
          </a:p>
          <a:p>
            <a:r>
              <a:rPr lang="it-IT" sz="1400" dirty="0"/>
              <a:t>1978 - morte di Ermano Casoli (49) succedono Francesco Casoli e la madre, Gianna Pieralisi</a:t>
            </a:r>
          </a:p>
          <a:p>
            <a:r>
              <a:rPr lang="it-IT" sz="1400" dirty="0"/>
              <a:t>1982 - cappa "lego", personalizzabile e rivoluzionaria</a:t>
            </a:r>
          </a:p>
          <a:p>
            <a:r>
              <a:rPr lang="it-IT" sz="1400" dirty="0"/>
              <a:t>1994 - Stabilimento a Serra San Quirico e laboratorio Elica</a:t>
            </a:r>
          </a:p>
          <a:p>
            <a:r>
              <a:rPr lang="it-IT" sz="1400" dirty="0"/>
              <a:t>1995 - incendio allo stabilimento di Fabriano, ricostruito in 4 mesi + tutti i dipendenti</a:t>
            </a:r>
          </a:p>
          <a:p>
            <a:r>
              <a:rPr lang="it-IT" sz="1400" dirty="0"/>
              <a:t>1999 - Intuizione: cappa come oggetto di design tecnologia suggestione e emozione, collaborazione con David Lewis</a:t>
            </a:r>
          </a:p>
          <a:p>
            <a:r>
              <a:rPr lang="it-IT" sz="1400" dirty="0"/>
              <a:t>2002 - In Giappone, Elica costituisce “</a:t>
            </a:r>
            <a:r>
              <a:rPr lang="it-IT" sz="1400" dirty="0" err="1"/>
              <a:t>Ariafina</a:t>
            </a:r>
            <a:r>
              <a:rPr lang="it-IT" sz="14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r>
              <a:rPr lang="it-IT" sz="1400" dirty="0"/>
              <a:t>2004 - "Om" inserita </a:t>
            </a:r>
            <a:r>
              <a:rPr lang="it-IT" sz="1400" dirty="0" err="1"/>
              <a:t>nell'Adi</a:t>
            </a:r>
            <a:r>
              <a:rPr lang="it-IT" sz="1400" dirty="0"/>
              <a:t> Index, inizia la rivoluzione, successo globale</a:t>
            </a:r>
          </a:p>
          <a:p>
            <a:r>
              <a:rPr lang="it-IT" sz="1400" dirty="0"/>
              <a:t>2005 - da qui iniziano a espandersi in vari paesi extra-</a:t>
            </a:r>
            <a:r>
              <a:rPr lang="it-IT" sz="1400" dirty="0" err="1"/>
              <a:t>ue</a:t>
            </a:r>
            <a:endParaRPr lang="it-IT" sz="1400" dirty="0"/>
          </a:p>
          <a:p>
            <a:r>
              <a:rPr lang="it-IT" sz="1400" dirty="0"/>
              <a:t>2006 – da novembre entra nel segmento star della borsa italiana</a:t>
            </a:r>
          </a:p>
          <a:p>
            <a:r>
              <a:rPr lang="it-IT" sz="1400" dirty="0"/>
              <a:t>2010 - Stefano Giovannoni -&gt; "</a:t>
            </a:r>
            <a:r>
              <a:rPr lang="it-IT" sz="1400" dirty="0" err="1"/>
              <a:t>Bubble</a:t>
            </a:r>
            <a:r>
              <a:rPr lang="it-IT" sz="1400" dirty="0"/>
              <a:t>" prima cappa con tecnopolimero. In India joint venture "Elica PB India Private ltd.". In Cina acquisisce "</a:t>
            </a:r>
            <a:r>
              <a:rPr lang="it-IT" sz="1400" dirty="0" err="1"/>
              <a:t>Zhejian</a:t>
            </a:r>
            <a:r>
              <a:rPr lang="it-IT" sz="1400" dirty="0"/>
              <a:t> </a:t>
            </a:r>
            <a:r>
              <a:rPr lang="it-IT" sz="1400" dirty="0" err="1"/>
              <a:t>Putian</a:t>
            </a:r>
            <a:r>
              <a:rPr lang="it-IT" sz="1400" dirty="0"/>
              <a:t> Electric co. Ltd</a:t>
            </a:r>
          </a:p>
          <a:p>
            <a:r>
              <a:rPr lang="it-IT" sz="1400" dirty="0"/>
              <a:t>2011 – da qui gli vengono assegnati numerosi premi tra cui nel 2018 il Premio compasso d’oro</a:t>
            </a:r>
          </a:p>
          <a:p>
            <a:r>
              <a:rPr lang="it-IT" sz="1400" dirty="0"/>
              <a:t>2016 - Snap lanciato nuovo air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balancer</a:t>
            </a:r>
            <a:r>
              <a:rPr lang="it-IT" sz="1400" dirty="0"/>
              <a:t> -&gt; IoT</a:t>
            </a:r>
          </a:p>
          <a:p>
            <a:r>
              <a:rPr lang="it-IT" sz="1400" dirty="0"/>
              <a:t>2022 – nascita di EMC FIME</a:t>
            </a:r>
          </a:p>
        </p:txBody>
      </p:sp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606829" y="237744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74" y="2557293"/>
            <a:ext cx="1433120" cy="28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004C14-2BCF-DD49-2960-086BBCB03168}"/>
              </a:ext>
            </a:extLst>
          </p:cNvPr>
          <p:cNvSpPr txBox="1"/>
          <p:nvPr/>
        </p:nvSpPr>
        <p:spPr>
          <a:xfrm>
            <a:off x="2718261" y="2377440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Spiegazione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606828" y="320362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74" y="3294386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606826" y="40776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622" y="4270909"/>
            <a:ext cx="1591018" cy="259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77A5C-E940-FC47-1997-C6F0F3ACA1E8}"/>
              </a:ext>
            </a:extLst>
          </p:cNvPr>
          <p:cNvSpPr/>
          <p:nvPr/>
        </p:nvSpPr>
        <p:spPr>
          <a:xfrm>
            <a:off x="606826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0F20E17-0EAE-68CA-2803-79843FB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974" y="5000796"/>
            <a:ext cx="1334435" cy="4523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05885" y="577734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848" y="5942567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2593645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369" y="5107371"/>
            <a:ext cx="1351162" cy="2299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8130D-34C5-FF72-38B3-4BDD8D75155D}"/>
              </a:ext>
            </a:extLst>
          </p:cNvPr>
          <p:cNvSpPr/>
          <p:nvPr/>
        </p:nvSpPr>
        <p:spPr>
          <a:xfrm>
            <a:off x="2593644" y="5777806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1D56884-9F77-B123-020D-BB405E0F2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3525" y="5862056"/>
            <a:ext cx="1341006" cy="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C71-B638-74E9-FFE4-1D72F94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Influenza di </a:t>
            </a:r>
            <a:r>
              <a:rPr lang="en-US" dirty="0" err="1"/>
              <a:t>elica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mondo (</a:t>
            </a:r>
            <a:r>
              <a:rPr lang="en-US" dirty="0" err="1"/>
              <a:t>paragrafo</a:t>
            </a:r>
            <a:r>
              <a:rPr lang="en-US" dirty="0"/>
              <a:t> a </a:t>
            </a:r>
            <a:r>
              <a:rPr lang="en-US" dirty="0" err="1"/>
              <a:t>sx</a:t>
            </a:r>
            <a:r>
              <a:rPr lang="en-US" dirty="0"/>
              <a:t>?)</a:t>
            </a:r>
            <a:endParaRPr lang="it-IT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06" y="2141537"/>
            <a:ext cx="8150694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4147393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5409743"/>
            <a:ext cx="4901159" cy="1292662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4150581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 rot="10800000">
            <a:off x="3504186" y="1200645"/>
            <a:ext cx="1709513" cy="2045366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2073867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5419962"/>
            <a:ext cx="3280732" cy="1292662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8"/>
            <a:ext cx="1658712" cy="4150580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Business Model Canvas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73330D-FB36-EE6C-4B73-27AE42A4B0A0}"/>
              </a:ext>
            </a:extLst>
          </p:cNvPr>
          <p:cNvSpPr txBox="1"/>
          <p:nvPr/>
        </p:nvSpPr>
        <p:spPr>
          <a:xfrm>
            <a:off x="8720833" y="2499355"/>
            <a:ext cx="173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Consumatori domestici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Professionisti della ristorazione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Costruttori e progettisti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Distributori e rivenditori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8E50DE-BA4A-5363-52A2-8E0B9510CB8F}"/>
              </a:ext>
            </a:extLst>
          </p:cNvPr>
          <p:cNvSpPr txBox="1"/>
          <p:nvPr/>
        </p:nvSpPr>
        <p:spPr>
          <a:xfrm>
            <a:off x="5212899" y="1695451"/>
            <a:ext cx="1733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Design innovativo di cappe da cucina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Prestazioni elevate e sistemi di aspirazione efficienti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Tecnologie all'avanguardia integrate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Soluzioni di ventilazione sostenibili e rispettose dell'ambiente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Esperienza e affidabilità nel settore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E60705-CE7C-0E01-5CD2-FEDC9A86BAD9}"/>
              </a:ext>
            </a:extLst>
          </p:cNvPr>
          <p:cNvSpPr txBox="1"/>
          <p:nvPr/>
        </p:nvSpPr>
        <p:spPr>
          <a:xfrm>
            <a:off x="3476296" y="3438635"/>
            <a:ext cx="16587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Ricerca e sviluppo per innovazione e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Capacità produttive per la produzione di cappe e sistemi di aspirazione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Know-how tecnologico e competenze specialistiche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Marchio e reputazione consolidati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57A76C-2ECA-E2E9-77EA-5AF36FCB9DF8}"/>
              </a:ext>
            </a:extLst>
          </p:cNvPr>
          <p:cNvSpPr txBox="1"/>
          <p:nvPr/>
        </p:nvSpPr>
        <p:spPr>
          <a:xfrm>
            <a:off x="6966866" y="3738547"/>
            <a:ext cx="17335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Vendita diretta attraverso showroom e negozi online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Distributori e rivenditori di elettrodomestici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Collaborazioni con produttori di cucine e arredatori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AC7308-23D0-4CBB-0221-45646BB218DC}"/>
              </a:ext>
            </a:extLst>
          </p:cNvPr>
          <p:cNvSpPr txBox="1"/>
          <p:nvPr/>
        </p:nvSpPr>
        <p:spPr>
          <a:xfrm>
            <a:off x="6960942" y="1636506"/>
            <a:ext cx="181927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100" b="0" i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per consulenze e specifiche tecniche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 per installazione, manutenzione e riparazioni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consulenza per progetti di ventilazione personalizzati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1DE6CB-110B-CBC5-8096-5033B92E7DD6}"/>
              </a:ext>
            </a:extLst>
          </p:cNvPr>
          <p:cNvSpPr txBox="1"/>
          <p:nvPr/>
        </p:nvSpPr>
        <p:spPr>
          <a:xfrm>
            <a:off x="1932167" y="5677066"/>
            <a:ext cx="41108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 e materie prime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operativi per le strutture e le risorse umane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promozione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assistenza e supporto ai clienti</a:t>
            </a:r>
          </a:p>
          <a:p>
            <a:endParaRPr lang="it-IT" dirty="0"/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2063855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5409743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8416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8227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5417012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5" name="CasellaDiTesto 1044">
            <a:extLst>
              <a:ext uri="{FF2B5EF4-FFF2-40B4-BE49-F238E27FC236}">
                <a16:creationId xmlns:a16="http://schemas.microsoft.com/office/drawing/2014/main" id="{37938B84-5563-E1CF-E1EA-8C08356F7556}"/>
              </a:ext>
            </a:extLst>
          </p:cNvPr>
          <p:cNvSpPr txBox="1"/>
          <p:nvPr/>
        </p:nvSpPr>
        <p:spPr>
          <a:xfrm>
            <a:off x="5307094" y="5657352"/>
            <a:ext cx="4275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cappe da cucina e sistemi di aspirazione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 ricambi e accessori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manutenzione e assistenza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Collaborazioni e partnership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</a:p>
          <a:p>
            <a:endParaRPr lang="it-IT" dirty="0"/>
          </a:p>
        </p:txBody>
      </p:sp>
      <p:sp>
        <p:nvSpPr>
          <p:cNvPr id="1047" name="CasellaDiTesto 1046">
            <a:extLst>
              <a:ext uri="{FF2B5EF4-FFF2-40B4-BE49-F238E27FC236}">
                <a16:creationId xmlns:a16="http://schemas.microsoft.com/office/drawing/2014/main" id="{6A362049-D5B5-1EFD-E2F6-B70D51D3C6E3}"/>
              </a:ext>
            </a:extLst>
          </p:cNvPr>
          <p:cNvSpPr txBox="1"/>
          <p:nvPr/>
        </p:nvSpPr>
        <p:spPr>
          <a:xfrm>
            <a:off x="3500220" y="1474444"/>
            <a:ext cx="175486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cappe da cucina e sistemi di aspirazione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 di prodotti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Controllo qualità e test dei prodotti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di nuove tecnologie e soluzioni</a:t>
            </a:r>
          </a:p>
          <a:p>
            <a:endParaRPr lang="it-IT" sz="1200" dirty="0"/>
          </a:p>
        </p:txBody>
      </p:sp>
      <p:sp>
        <p:nvSpPr>
          <p:cNvPr id="1048" name="CasellaDiTesto 1047">
            <a:extLst>
              <a:ext uri="{FF2B5EF4-FFF2-40B4-BE49-F238E27FC236}">
                <a16:creationId xmlns:a16="http://schemas.microsoft.com/office/drawing/2014/main" id="{B1614725-E266-7CFE-07E7-623F898DDD1E}"/>
              </a:ext>
            </a:extLst>
          </p:cNvPr>
          <p:cNvSpPr txBox="1"/>
          <p:nvPr/>
        </p:nvSpPr>
        <p:spPr>
          <a:xfrm>
            <a:off x="1975190" y="2007210"/>
            <a:ext cx="140866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Collaborazioni con produttori di cucine e arredatori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Agenzie di design e consulenti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  <a:p>
            <a:endParaRPr lang="it-IT" sz="1100" dirty="0"/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Key </a:t>
            </a:r>
            <a:r>
              <a:rPr lang="it-IT" sz="1400" dirty="0" err="1"/>
              <a:t>Resources</a:t>
            </a:r>
            <a:endParaRPr lang="it-IT" sz="1400" dirty="0"/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5415444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5417012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Cost </a:t>
            </a:r>
            <a:r>
              <a:rPr lang="it-IT" sz="1400" dirty="0" err="1"/>
              <a:t>Structure</a:t>
            </a:r>
            <a:endParaRPr lang="it-IT" sz="1400" dirty="0"/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Channels</a:t>
            </a:r>
            <a:endParaRPr lang="it-IT" sz="1400" dirty="0"/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 </a:t>
            </a:r>
            <a:r>
              <a:rPr lang="it-IT" sz="1400" dirty="0" err="1"/>
              <a:t>Proposition</a:t>
            </a:r>
            <a:endParaRPr lang="it-IT" sz="1400" dirty="0"/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Customer </a:t>
            </a:r>
            <a:r>
              <a:rPr lang="it-IT" sz="1400" dirty="0" err="1"/>
              <a:t>Relationships</a:t>
            </a:r>
            <a:endParaRPr lang="it-IT" sz="1400" dirty="0"/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Customer </a:t>
            </a:r>
            <a:r>
              <a:rPr lang="it-IT" sz="1400" dirty="0" err="1"/>
              <a:t>Segments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888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754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Gotham</vt:lpstr>
      <vt:lpstr>Söhne</vt:lpstr>
      <vt:lpstr>Office Theme</vt:lpstr>
      <vt:lpstr>I Due Moschettieri</vt:lpstr>
      <vt:lpstr>Presentazione standard di PowerPoint</vt:lpstr>
      <vt:lpstr>Presentazione standard di PowerPoint</vt:lpstr>
      <vt:lpstr>Presentazione standard di PowerPoint</vt:lpstr>
      <vt:lpstr>Storia</vt:lpstr>
      <vt:lpstr>Brands</vt:lpstr>
      <vt:lpstr>Influenza di elica nel mondo (paragrafo a sx?)</vt:lpstr>
      <vt:lpstr>Sistema di Governance</vt:lpstr>
      <vt:lpstr>Business Model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Oma Toma</cp:lastModifiedBy>
  <cp:revision>87</cp:revision>
  <dcterms:created xsi:type="dcterms:W3CDTF">2023-05-01T09:13:01Z</dcterms:created>
  <dcterms:modified xsi:type="dcterms:W3CDTF">2023-05-06T14:32:34Z</dcterms:modified>
</cp:coreProperties>
</file>