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9" r:id="rId10"/>
    <p:sldId id="267" r:id="rId11"/>
    <p:sldId id="270" r:id="rId12"/>
    <p:sldId id="271" r:id="rId13"/>
    <p:sldId id="272" r:id="rId14"/>
    <p:sldId id="273" r:id="rId15"/>
    <p:sldId id="266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1F93B59-E3BA-64B5-D17D-B8E17A7D80E6}" name="Oma Toma" initials="OT" userId="dad4a7c63ae5eb7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  <a:srgbClr val="276FBF"/>
    <a:srgbClr val="2EC4B6"/>
    <a:srgbClr val="33CCFF"/>
    <a:srgbClr val="252323"/>
    <a:srgbClr val="F7E1D7"/>
    <a:srgbClr val="DB50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DB504A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DB504A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8E0E-9FE5-18FF-79C1-23DC17CB1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2EF8D-E986-DDE5-D7A7-9D3567044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32A92-F812-ED21-19D1-20246339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08/05/2023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E7CC9-931B-32F7-CCD2-D67DAFCF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BF7D9-BF19-DAAB-C145-20CB9AD0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064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B5C5-36DF-30A7-A004-8A1A89247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2BCF6-174A-075C-9FB0-2FE006ADA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32D8F-7CB7-FC38-08BF-607186AB6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08/05/2023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0E423-6ACE-2646-EA44-C0BEA0A1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F3919-9F83-EAE9-5A75-FE827A18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181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324E4C-4DB2-2BF8-ACD0-2D534C5ED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B0084-B500-7A47-1116-CFD0928C8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44B5E-FACF-83F8-51A1-D1A79D14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08/05/2023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F36B7-E071-E9EC-45C6-C6F1679E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D86E6-BC13-E0A0-CF42-531665AE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655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C6F8-2A4D-A6A5-9C75-F3D8BDC1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6205C-CEDA-A925-C422-414218AD9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77E64-377B-91CC-F022-3A69B308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08/05/2023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30393-8766-23D5-0316-8801D9BD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BFBC7-DB37-0DB7-515A-540F77B1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1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C56F-BA99-BFE1-90FF-E03F56BB8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3FF50-53EE-F45C-AA90-E6F6469F1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8E3FD-DDCC-6544-2821-F2F4CDBA5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08/05/2023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C6694-2EF5-15C3-FA4D-6EA02FE1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B1979-3197-289B-81E5-E1FCEFDC8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505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0A58-EC48-CF4A-A614-51ED2302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E7098-F0AB-008F-8F57-E1304D8D1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24ED3-71AA-4904-1D69-8F383E20E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A57BC-33A2-203E-3816-B07AEC23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08/05/2023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93A40-2114-C646-E3B5-3FD2CFFF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6FA29-FA4F-BC7F-D57D-783838FC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67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BBDF-9772-DB0F-6D69-17A5B1EE8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FA96C-94A9-00A8-9DAB-8E1A76C8C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946E4-3830-EEAE-7E4D-29D85D472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97E23-ED90-CECD-EAC0-69D2014B1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3AE60C-4752-3DC6-8988-8FA77FA4A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83F95-1489-E1AD-D290-0149FD02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08/05/2023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2DEE0C-8CC5-C3E8-0FCA-8E1965B0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D37EF3-FA32-55F6-E32B-F317461A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69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464F-6C01-184F-336C-CD4D7EEE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3873C-2605-D25B-6317-91E50CA3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08/05/2023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59668-7CF6-F608-0021-89BA2CE7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8BAFB-8FE8-FCB6-5895-3AB93A3D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72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B03D9-3AD9-6C6D-D58E-4ABD8F0D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08/05/2023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53948-151F-422B-ACEE-CCB66ABA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0A126-D110-7482-4165-D9F6EB6F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402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A9C-9A5F-AF36-EF5D-6C5174C78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8808C-FDC9-53AD-3AB1-3939FE359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EE9EB-5665-19FD-C20B-EE943313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DA0B8-E6C9-FDAD-B3F2-27B44072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08/05/2023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8975E-345B-D8DE-53FB-72BB8AF2A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7F31C-9CD9-A968-B169-58060384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838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33DB2-3F64-85EE-6661-605B4BC5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98665-EB8B-3786-8AB7-9E4EB7A8A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1EB3D-AB31-010F-D23C-4A22EF1B3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3E1B3-9550-5344-A7CA-DD89A586F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08/05/2023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6EE34-16AA-5AA8-D9E9-7AA085B44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3FCFE-D9F0-E2CA-D27B-154D1093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885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DB504A"/>
            </a:gs>
            <a:gs pos="100000">
              <a:srgbClr val="276FBF"/>
            </a:gs>
            <a:gs pos="50000">
              <a:srgbClr val="2EC4B6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5E2DB-013A-967C-9508-E9254EAC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27C15-AACB-3701-C0B5-FC1D2B80A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46524-C0D1-AE80-98EC-AB387B904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CC690-7CBF-47E6-BE6E-0EC1C9E624CE}" type="datetimeFigureOut">
              <a:rPr lang="it-IT" smtClean="0"/>
              <a:t>08/05/2023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447F3-174A-60B2-9D3A-47DE986AC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3AA62-97CB-D787-81A6-1A8DA3F06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8EBBE-33B4-4E6F-87FD-67FDCAADDD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697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11" Type="http://schemas.openxmlformats.org/officeDocument/2006/relationships/image" Target="../media/image11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svg"/><Relationship Id="rId18" Type="http://schemas.openxmlformats.org/officeDocument/2006/relationships/image" Target="../media/image44.png"/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12" Type="http://schemas.openxmlformats.org/officeDocument/2006/relationships/image" Target="../media/image38.png"/><Relationship Id="rId17" Type="http://schemas.openxmlformats.org/officeDocument/2006/relationships/image" Target="../media/image43.sv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svg"/><Relationship Id="rId5" Type="http://schemas.openxmlformats.org/officeDocument/2006/relationships/image" Target="../media/image31.svg"/><Relationship Id="rId15" Type="http://schemas.openxmlformats.org/officeDocument/2006/relationships/image" Target="../media/image41.svg"/><Relationship Id="rId10" Type="http://schemas.openxmlformats.org/officeDocument/2006/relationships/image" Target="../media/image36.png"/><Relationship Id="rId19" Type="http://schemas.openxmlformats.org/officeDocument/2006/relationships/image" Target="../media/image45.svg"/><Relationship Id="rId4" Type="http://schemas.openxmlformats.org/officeDocument/2006/relationships/image" Target="../media/image30.png"/><Relationship Id="rId9" Type="http://schemas.openxmlformats.org/officeDocument/2006/relationships/image" Target="../media/image35.svg"/><Relationship Id="rId1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3E463C-642B-84D5-81E4-89D2EABF918A}"/>
              </a:ext>
            </a:extLst>
          </p:cNvPr>
          <p:cNvSpPr/>
          <p:nvPr/>
        </p:nvSpPr>
        <p:spPr>
          <a:xfrm>
            <a:off x="2778110" y="2457963"/>
            <a:ext cx="6635776" cy="184802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0B445E-1168-7DA0-1674-6DC4542334BF}"/>
              </a:ext>
            </a:extLst>
          </p:cNvPr>
          <p:cNvSpPr/>
          <p:nvPr/>
        </p:nvSpPr>
        <p:spPr>
          <a:xfrm>
            <a:off x="3959630" y="279399"/>
            <a:ext cx="4272742" cy="1592055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6A8984-B6C7-3954-EAF4-EDAD6669E57E}"/>
              </a:ext>
            </a:extLst>
          </p:cNvPr>
          <p:cNvSpPr/>
          <p:nvPr/>
        </p:nvSpPr>
        <p:spPr>
          <a:xfrm>
            <a:off x="3491347" y="4892499"/>
            <a:ext cx="5209307" cy="1592055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51A5B-4BED-ECC6-2906-C752629B3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880" y="271254"/>
            <a:ext cx="3932237" cy="1600200"/>
          </a:xfrm>
        </p:spPr>
        <p:txBody>
          <a:bodyPr anchor="ctr"/>
          <a:lstStyle/>
          <a:p>
            <a:pPr algn="ctr"/>
            <a:r>
              <a:rPr lang="en-US" dirty="0">
                <a:latin typeface="+mn-lt"/>
                <a:ea typeface="Cascadia Code Light" panose="020B0609020000020004" pitchFamily="49" charset="0"/>
                <a:cs typeface="Cascadia Code Light" panose="020B0609020000020004" pitchFamily="49" charset="0"/>
              </a:rPr>
              <a:t>I Due </a:t>
            </a:r>
            <a:r>
              <a:rPr lang="en-US" dirty="0" err="1">
                <a:latin typeface="+mn-lt"/>
                <a:ea typeface="Cascadia Code Light" panose="020B0609020000020004" pitchFamily="49" charset="0"/>
                <a:cs typeface="Cascadia Code Light" panose="020B0609020000020004" pitchFamily="49" charset="0"/>
              </a:rPr>
              <a:t>Moschettieri</a:t>
            </a:r>
            <a:endParaRPr lang="it-IT" dirty="0">
              <a:latin typeface="+mn-lt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339548-DA7D-803C-3A81-5C649C707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6428" y="2585948"/>
            <a:ext cx="5799139" cy="159205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CD0E7-1B33-5D71-5B21-47401BBFE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67909" y="4811534"/>
            <a:ext cx="4856178" cy="1753986"/>
          </a:xfrm>
        </p:spPr>
        <p:txBody>
          <a:bodyPr anchor="ctr"/>
          <a:lstStyle/>
          <a:p>
            <a:pPr algn="ctr"/>
            <a:r>
              <a:rPr lang="en-US" dirty="0" err="1">
                <a:ea typeface="Cascadia Code Light" panose="020B0609020000020004" pitchFamily="49" charset="0"/>
                <a:cs typeface="Cascadia Code Light" panose="020B0609020000020004" pitchFamily="49" charset="0"/>
              </a:rPr>
              <a:t>Universit</a:t>
            </a:r>
            <a:r>
              <a:rPr lang="it-IT" dirty="0">
                <a:ea typeface="Cascadia Code Light" panose="020B0609020000020004" pitchFamily="49" charset="0"/>
                <a:cs typeface="Cascadia Code Light" panose="020B0609020000020004" pitchFamily="49" charset="0"/>
              </a:rPr>
              <a:t>à</a:t>
            </a:r>
            <a:r>
              <a:rPr lang="en-US" dirty="0">
                <a:ea typeface="Cascadia Code Light" panose="020B0609020000020004" pitchFamily="49" charset="0"/>
                <a:cs typeface="Cascadia Code Light" panose="020B0609020000020004" pitchFamily="49" charset="0"/>
              </a:rPr>
              <a:t> di Pisa</a:t>
            </a:r>
          </a:p>
          <a:p>
            <a:pPr algn="ctr"/>
            <a:r>
              <a:rPr lang="en-US" dirty="0" err="1">
                <a:ea typeface="Cascadia Code Light" panose="020B0609020000020004" pitchFamily="49" charset="0"/>
                <a:cs typeface="Cascadia Code Light" panose="020B0609020000020004" pitchFamily="49" charset="0"/>
              </a:rPr>
              <a:t>CdS</a:t>
            </a:r>
            <a:r>
              <a:rPr lang="en-US" dirty="0">
                <a:ea typeface="Cascadia Code Light" panose="020B0609020000020004" pitchFamily="49" charset="0"/>
                <a:cs typeface="Cascadia Code Light" panose="020B0609020000020004" pitchFamily="49" charset="0"/>
              </a:rPr>
              <a:t> Economia e </a:t>
            </a:r>
            <a:r>
              <a:rPr lang="en-US" dirty="0" err="1">
                <a:ea typeface="Cascadia Code Light" panose="020B0609020000020004" pitchFamily="49" charset="0"/>
                <a:cs typeface="Cascadia Code Light" panose="020B0609020000020004" pitchFamily="49" charset="0"/>
              </a:rPr>
              <a:t>Organizzazione</a:t>
            </a:r>
            <a:r>
              <a:rPr lang="en-US" dirty="0"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dirty="0" err="1">
                <a:ea typeface="Cascadia Code Light" panose="020B0609020000020004" pitchFamily="49" charset="0"/>
                <a:cs typeface="Cascadia Code Light" panose="020B0609020000020004" pitchFamily="49" charset="0"/>
              </a:rPr>
              <a:t>Aziendale</a:t>
            </a:r>
            <a:endParaRPr lang="en-US" dirty="0"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algn="ctr"/>
            <a:r>
              <a:rPr lang="en-US" dirty="0">
                <a:ea typeface="Cascadia Code Light" panose="020B0609020000020004" pitchFamily="49" charset="0"/>
                <a:cs typeface="Cascadia Code Light" panose="020B0609020000020004" pitchFamily="49" charset="0"/>
              </a:rPr>
              <a:t>Anno </a:t>
            </a:r>
            <a:r>
              <a:rPr lang="en-US" dirty="0" err="1">
                <a:ea typeface="Cascadia Code Light" panose="020B0609020000020004" pitchFamily="49" charset="0"/>
                <a:cs typeface="Cascadia Code Light" panose="020B0609020000020004" pitchFamily="49" charset="0"/>
              </a:rPr>
              <a:t>accademico</a:t>
            </a:r>
            <a:r>
              <a:rPr lang="en-US" dirty="0">
                <a:ea typeface="Cascadia Code Light" panose="020B0609020000020004" pitchFamily="49" charset="0"/>
                <a:cs typeface="Cascadia Code Light" panose="020B0609020000020004" pitchFamily="49" charset="0"/>
              </a:rPr>
              <a:t> 2022/2023</a:t>
            </a:r>
            <a:endParaRPr lang="it-IT" dirty="0"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D4C1753-F59C-C464-1CEE-80368AF30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110" y="865910"/>
            <a:ext cx="1005544" cy="1005544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79749476-2EEE-39AF-DDEC-27380403C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91347" y="865910"/>
            <a:ext cx="1005544" cy="10055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821F667-9253-377C-D66B-4691E1DF3886}"/>
              </a:ext>
            </a:extLst>
          </p:cNvPr>
          <p:cNvSpPr/>
          <p:nvPr/>
        </p:nvSpPr>
        <p:spPr>
          <a:xfrm>
            <a:off x="9759051" y="442338"/>
            <a:ext cx="2185711" cy="1253940"/>
          </a:xfrm>
          <a:prstGeom prst="rect">
            <a:avLst/>
          </a:prstGeom>
          <a:solidFill>
            <a:srgbClr val="276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45B848C-E0A3-C586-89C9-E8FCD2C6F5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04938" y="514585"/>
            <a:ext cx="2093935" cy="11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55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due angoli in diagonale arrotondati 3">
            <a:extLst>
              <a:ext uri="{FF2B5EF4-FFF2-40B4-BE49-F238E27FC236}">
                <a16:creationId xmlns:a16="http://schemas.microsoft.com/office/drawing/2014/main" id="{0F1736EF-CA39-1E7F-11EE-6CA9705DF196}"/>
              </a:ext>
            </a:extLst>
          </p:cNvPr>
          <p:cNvSpPr/>
          <p:nvPr/>
        </p:nvSpPr>
        <p:spPr>
          <a:xfrm>
            <a:off x="244290" y="363691"/>
            <a:ext cx="11703419" cy="6130618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744CFC2-6502-8DDE-92BB-94FCC5FA579B}"/>
              </a:ext>
            </a:extLst>
          </p:cNvPr>
          <p:cNvSpPr txBox="1"/>
          <p:nvPr/>
        </p:nvSpPr>
        <p:spPr>
          <a:xfrm>
            <a:off x="756255" y="3050468"/>
            <a:ext cx="1067948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it-IT" sz="1400" b="0" i="0" dirty="0">
                <a:solidFill>
                  <a:srgbClr val="374151"/>
                </a:solidFill>
                <a:effectLst/>
                <a:latin typeface="Söhne"/>
              </a:rPr>
              <a:t>Fornitori di materiali e componenti: Elica Spa collabora con fornitori di materiali e componenti chiave per la produzione dei suoi prodotti di ventilazione. Questi partner forniscono materiali di alta qualità e componenti essenziali per garantire la produzione di prodotti affidabili e performanti.</a:t>
            </a:r>
          </a:p>
          <a:p>
            <a:pPr algn="l">
              <a:buFont typeface="+mj-lt"/>
              <a:buAutoNum type="arabicPeriod"/>
            </a:pPr>
            <a:r>
              <a:rPr lang="it-IT" sz="1400" b="0" i="0" dirty="0">
                <a:solidFill>
                  <a:srgbClr val="374151"/>
                </a:solidFill>
                <a:effectLst/>
                <a:latin typeface="Söhne"/>
              </a:rPr>
              <a:t>Rivenditori e distributori: Elica Spa si affida a una rete di rivenditori e distributori per la distribuzione e la vendita dei suoi prodotti. Questi partner sono responsabili della commercializzazione, della promozione e della vendita dei prodotti di Elica Spa attraverso i loro canali di distribuzione, consentendo all'azienda di raggiungere un'ampia base di clienti.</a:t>
            </a:r>
          </a:p>
          <a:p>
            <a:pPr algn="l">
              <a:buFont typeface="+mj-lt"/>
              <a:buAutoNum type="arabicPeriod"/>
            </a:pPr>
            <a:r>
              <a:rPr lang="it-IT" sz="1400" b="0" i="0" dirty="0">
                <a:solidFill>
                  <a:srgbClr val="374151"/>
                </a:solidFill>
                <a:effectLst/>
                <a:latin typeface="Söhne"/>
              </a:rPr>
              <a:t>Costruttori di case: L'azienda collabora con costruttori di case e sviluppatori immobiliari per integrare i suoi prodotti di ventilazione nelle nuove abitazioni. Questa partnership consente a Elica Spa di essere coinvolta fin dalle prime fasi di progettazione e costruzione, assicurando l'integrazione ottimale dei suoi prodotti nel contesto delle nuove case.</a:t>
            </a:r>
          </a:p>
          <a:p>
            <a:pPr algn="l">
              <a:buFont typeface="+mj-lt"/>
              <a:buAutoNum type="arabicPeriod"/>
            </a:pPr>
            <a:r>
              <a:rPr lang="it-IT" sz="1400" b="0" i="0" dirty="0">
                <a:solidFill>
                  <a:srgbClr val="374151"/>
                </a:solidFill>
                <a:effectLst/>
                <a:latin typeface="Söhne"/>
              </a:rPr>
              <a:t>Progettisti di cucine: Elica Spa collabora con progettisti di cucine e professionisti dell'</a:t>
            </a:r>
            <a:r>
              <a:rPr lang="it-IT" sz="1400" b="0" i="0" dirty="0" err="1">
                <a:solidFill>
                  <a:srgbClr val="374151"/>
                </a:solidFill>
                <a:effectLst/>
                <a:latin typeface="Söhne"/>
              </a:rPr>
              <a:t>interior</a:t>
            </a:r>
            <a:r>
              <a:rPr lang="it-IT" sz="1400" b="0" i="0" dirty="0">
                <a:solidFill>
                  <a:srgbClr val="374151"/>
                </a:solidFill>
                <a:effectLst/>
                <a:latin typeface="Söhne"/>
              </a:rPr>
              <a:t> design per fornire soluzioni di ventilazione personalizzate e di design per progetti specifici. Questi partner contribuiscono a creare soluzioni integrate e esteticamente gradevoli che soddisfano le esigenze dei clienti e migliorano l'aspetto delle cucine.</a:t>
            </a:r>
          </a:p>
          <a:p>
            <a:pPr algn="l">
              <a:buFont typeface="+mj-lt"/>
              <a:buAutoNum type="arabicPeriod"/>
            </a:pPr>
            <a:r>
              <a:rPr lang="it-IT" sz="1400" b="0" i="0" dirty="0">
                <a:solidFill>
                  <a:srgbClr val="374151"/>
                </a:solidFill>
                <a:effectLst/>
                <a:latin typeface="Söhne"/>
              </a:rPr>
              <a:t>Centri di ricerca e sviluppo: Elica Spa può collaborare con centri di ricerca e sviluppo, istituti accademici o altre aziende specializzate per l'innovazione tecnologica e il progresso nella ventilazione domestica. Queste partnership possono contribuire allo sviluppo di nuove tecnologie, miglioramenti produttivi e all'implementazione di soluzioni all'avanguardia nel settore.</a:t>
            </a:r>
          </a:p>
          <a:p>
            <a:endParaRPr lang="it-IT" sz="12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EC34BB2-8A6C-D3A4-45EB-1D8587C8FEA9}"/>
              </a:ext>
            </a:extLst>
          </p:cNvPr>
          <p:cNvSpPr txBox="1"/>
          <p:nvPr/>
        </p:nvSpPr>
        <p:spPr>
          <a:xfrm>
            <a:off x="1962253" y="2372808"/>
            <a:ext cx="512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5028C2C9-CCC8-EE34-AF7F-ADB7695CE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589" y="506500"/>
            <a:ext cx="5037838" cy="2401159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790A44D-6071-8413-94D6-70754B4B2BC1}"/>
              </a:ext>
            </a:extLst>
          </p:cNvPr>
          <p:cNvSpPr txBox="1"/>
          <p:nvPr/>
        </p:nvSpPr>
        <p:spPr>
          <a:xfrm>
            <a:off x="1284927" y="1322360"/>
            <a:ext cx="4889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/>
              <a:t>Key Partners</a:t>
            </a:r>
          </a:p>
        </p:txBody>
      </p:sp>
    </p:spTree>
    <p:extLst>
      <p:ext uri="{BB962C8B-B14F-4D97-AF65-F5344CB8AC3E}">
        <p14:creationId xmlns:p14="http://schemas.microsoft.com/office/powerpoint/2010/main" val="618130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due angoli in diagonale arrotondati 3">
            <a:extLst>
              <a:ext uri="{FF2B5EF4-FFF2-40B4-BE49-F238E27FC236}">
                <a16:creationId xmlns:a16="http://schemas.microsoft.com/office/drawing/2014/main" id="{0F1736EF-CA39-1E7F-11EE-6CA9705DF196}"/>
              </a:ext>
            </a:extLst>
          </p:cNvPr>
          <p:cNvSpPr/>
          <p:nvPr/>
        </p:nvSpPr>
        <p:spPr>
          <a:xfrm>
            <a:off x="147779" y="321008"/>
            <a:ext cx="11620293" cy="6091076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744CFC2-6502-8DDE-92BB-94FCC5FA579B}"/>
              </a:ext>
            </a:extLst>
          </p:cNvPr>
          <p:cNvSpPr txBox="1"/>
          <p:nvPr/>
        </p:nvSpPr>
        <p:spPr>
          <a:xfrm>
            <a:off x="326979" y="2936006"/>
            <a:ext cx="711030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it-IT" sz="1200" b="0" i="0" dirty="0">
                <a:solidFill>
                  <a:srgbClr val="374151"/>
                </a:solidFill>
                <a:effectLst/>
                <a:latin typeface="Söhne"/>
              </a:rPr>
              <a:t>Innovazione tecnologica: Elica Spa si impegna a offrire prodotti di ventilazione all'avanguardia, utilizzando tecnologie innovative per garantire prestazioni superiori e funzionalità avanzate. La continua ricerca e sviluppo dell'azienda le consente di introdurre sul mercato soluzioni di ventilazione all'avanguardia che soddisfano le esigenze e le aspettative dei clienti.</a:t>
            </a:r>
          </a:p>
          <a:p>
            <a:pPr algn="l">
              <a:buFont typeface="+mj-lt"/>
              <a:buAutoNum type="arabicPeriod"/>
            </a:pPr>
            <a:r>
              <a:rPr lang="it-IT" sz="1200" b="0" i="0" dirty="0">
                <a:solidFill>
                  <a:srgbClr val="374151"/>
                </a:solidFill>
                <a:effectLst/>
                <a:latin typeface="Söhne"/>
              </a:rPr>
              <a:t>Design accattivante: Elica Spa si distingue per il design dei suoi prodotti di ventilazione. Oltre a offrire funzionalità e prestazioni elevate, i prodotti sono progettati con attenzione all'estetica e all'armonia con l'ambiente circostante, fornendo soluzioni di ventilazione che migliorano l'aspetto delle cucine e degli spazi abitativi.</a:t>
            </a:r>
          </a:p>
          <a:p>
            <a:pPr algn="l">
              <a:buFont typeface="+mj-lt"/>
              <a:buAutoNum type="arabicPeriod"/>
            </a:pPr>
            <a:r>
              <a:rPr lang="it-IT" sz="1200" b="0" i="0" dirty="0">
                <a:solidFill>
                  <a:srgbClr val="374151"/>
                </a:solidFill>
                <a:effectLst/>
                <a:latin typeface="Söhne"/>
              </a:rPr>
              <a:t>Qualità e affidabilità: Elica Spa si impegna a offrire prodotti di alta qualità e affidabili. La qualità dei materiali utilizzati e la precisione nella produzione garantiscono prodotti durevoli, sicuri e performanti. L'azienda effettua rigorosi controlli di qualità per assicurare che ogni prodotto risponda ai più elevati standard.</a:t>
            </a:r>
          </a:p>
          <a:p>
            <a:pPr algn="l">
              <a:buFont typeface="+mj-lt"/>
              <a:buAutoNum type="arabicPeriod"/>
            </a:pPr>
            <a:r>
              <a:rPr lang="it-IT" sz="1200" b="0" i="0" dirty="0">
                <a:solidFill>
                  <a:srgbClr val="374151"/>
                </a:solidFill>
                <a:effectLst/>
                <a:latin typeface="Söhne"/>
              </a:rPr>
              <a:t>Miglioramento della qualità dell'aria: Uno dei valori fondamentali di Elica Spa è migliorare la qualità dell'aria negli ambienti domestici. I suoi prodotti di ventilazione sono progettati per rimuovere efficacemente fumi, odori, vapori e agenti inquinanti, offrendo un ambiente più sano e confortevole per i clienti.</a:t>
            </a:r>
          </a:p>
          <a:p>
            <a:pPr algn="l">
              <a:buFont typeface="+mj-lt"/>
              <a:buAutoNum type="arabicPeriod"/>
            </a:pPr>
            <a:r>
              <a:rPr lang="it-IT" sz="1200" b="0" i="0" dirty="0">
                <a:solidFill>
                  <a:srgbClr val="374151"/>
                </a:solidFill>
                <a:effectLst/>
                <a:latin typeface="Söhne"/>
              </a:rPr>
              <a:t>Esperienza di cucina superiore: Elica Spa si impegna a fornire un'esperienza di cucina superiore ai suoi clienti. I suoi prodotti di ventilazione assicurano la rimozione efficiente dei fumi di cottura, garantendo una cucina pulita, senza odori e con una migliore circolazione dell'aria, creando un ambiente più piacevole e confortevole durante la preparazione dei pasti.</a:t>
            </a:r>
          </a:p>
          <a:p>
            <a:endParaRPr lang="it-IT" sz="12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EC34BB2-8A6C-D3A4-45EB-1D8587C8FEA9}"/>
              </a:ext>
            </a:extLst>
          </p:cNvPr>
          <p:cNvSpPr txBox="1"/>
          <p:nvPr/>
        </p:nvSpPr>
        <p:spPr>
          <a:xfrm>
            <a:off x="1801091" y="2372808"/>
            <a:ext cx="512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790A44D-6071-8413-94D6-70754B4B2BC1}"/>
              </a:ext>
            </a:extLst>
          </p:cNvPr>
          <p:cNvSpPr txBox="1"/>
          <p:nvPr/>
        </p:nvSpPr>
        <p:spPr>
          <a:xfrm>
            <a:off x="1435503" y="732392"/>
            <a:ext cx="38915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/>
              <a:t>Value Proposition</a:t>
            </a:r>
          </a:p>
        </p:txBody>
      </p:sp>
      <p:pic>
        <p:nvPicPr>
          <p:cNvPr id="2052" name="Picture 4" descr="ELICA Cappa a Parete, Linea VERTIGO WH/F/120, Classe Energetica B, Vetro  Bianco - PRF0079556C">
            <a:extLst>
              <a:ext uri="{FF2B5EF4-FFF2-40B4-BE49-F238E27FC236}">
                <a16:creationId xmlns:a16="http://schemas.microsoft.com/office/drawing/2014/main" id="{CB0B9C7C-F15A-CE56-084A-B3A0870BB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8" r="4077"/>
          <a:stretch/>
        </p:blipFill>
        <p:spPr bwMode="auto">
          <a:xfrm>
            <a:off x="7584151" y="445916"/>
            <a:ext cx="4064762" cy="305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705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6BDCC-BA03-1E18-F876-2527144C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9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Business Model Canvas</a:t>
            </a:r>
            <a:endParaRPr lang="it-IT" dirty="0"/>
          </a:p>
        </p:txBody>
      </p:sp>
      <p:sp>
        <p:nvSpPr>
          <p:cNvPr id="4" name="Rettangolo con due angoli in diagonale arrotondati 3">
            <a:extLst>
              <a:ext uri="{FF2B5EF4-FFF2-40B4-BE49-F238E27FC236}">
                <a16:creationId xmlns:a16="http://schemas.microsoft.com/office/drawing/2014/main" id="{0F1736EF-CA39-1E7F-11EE-6CA9705DF196}"/>
              </a:ext>
            </a:extLst>
          </p:cNvPr>
          <p:cNvSpPr/>
          <p:nvPr/>
        </p:nvSpPr>
        <p:spPr>
          <a:xfrm>
            <a:off x="203199" y="1047245"/>
            <a:ext cx="5892801" cy="5335082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EC34BB2-8A6C-D3A4-45EB-1D8587C8FEA9}"/>
              </a:ext>
            </a:extLst>
          </p:cNvPr>
          <p:cNvSpPr txBox="1"/>
          <p:nvPr/>
        </p:nvSpPr>
        <p:spPr>
          <a:xfrm>
            <a:off x="1801091" y="2372808"/>
            <a:ext cx="2599553" cy="368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790A44D-6071-8413-94D6-70754B4B2BC1}"/>
              </a:ext>
            </a:extLst>
          </p:cNvPr>
          <p:cNvSpPr txBox="1"/>
          <p:nvPr/>
        </p:nvSpPr>
        <p:spPr>
          <a:xfrm>
            <a:off x="615765" y="1185884"/>
            <a:ext cx="27000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Key </a:t>
            </a:r>
            <a:r>
              <a:rPr lang="it-IT" sz="4000" dirty="0" err="1"/>
              <a:t>resources</a:t>
            </a:r>
            <a:endParaRPr lang="it-IT" sz="4000" dirty="0"/>
          </a:p>
        </p:txBody>
      </p:sp>
      <p:sp>
        <p:nvSpPr>
          <p:cNvPr id="3" name="Rettangolo con due angoli in diagonale arrotondati 2">
            <a:extLst>
              <a:ext uri="{FF2B5EF4-FFF2-40B4-BE49-F238E27FC236}">
                <a16:creationId xmlns:a16="http://schemas.microsoft.com/office/drawing/2014/main" id="{E5D4AC17-6AFB-15BB-D2D2-31CCBAA0B40B}"/>
              </a:ext>
            </a:extLst>
          </p:cNvPr>
          <p:cNvSpPr/>
          <p:nvPr/>
        </p:nvSpPr>
        <p:spPr>
          <a:xfrm>
            <a:off x="6157525" y="1047245"/>
            <a:ext cx="5892801" cy="5335082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7B8C239-918B-99CD-9FC1-3B16D7F93FCD}"/>
              </a:ext>
            </a:extLst>
          </p:cNvPr>
          <p:cNvSpPr txBox="1"/>
          <p:nvPr/>
        </p:nvSpPr>
        <p:spPr>
          <a:xfrm>
            <a:off x="6508566" y="1201273"/>
            <a:ext cx="2912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Key activities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ED8FD6E-333B-D59C-B5F5-6D7AA134D77B}"/>
              </a:ext>
            </a:extLst>
          </p:cNvPr>
          <p:cNvSpPr txBox="1"/>
          <p:nvPr/>
        </p:nvSpPr>
        <p:spPr>
          <a:xfrm>
            <a:off x="454123" y="2556917"/>
            <a:ext cx="511386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it-IT" sz="1400" b="0" i="0" dirty="0">
                <a:solidFill>
                  <a:srgbClr val="374151"/>
                </a:solidFill>
                <a:effectLst/>
                <a:latin typeface="Söhne"/>
              </a:rPr>
              <a:t>Ricerca e sviluppo: Elica Spa investe significativamente nella ricerca e sviluppo per innovare i suoi prodotti di ventilazione e rimanere all'avanguardia nel settore.</a:t>
            </a:r>
          </a:p>
          <a:p>
            <a:pPr algn="l">
              <a:buFont typeface="+mj-lt"/>
              <a:buAutoNum type="arabicPeriod"/>
            </a:pPr>
            <a:r>
              <a:rPr lang="it-IT" sz="1400" b="0" i="0" dirty="0">
                <a:solidFill>
                  <a:srgbClr val="374151"/>
                </a:solidFill>
                <a:effectLst/>
                <a:latin typeface="Söhne"/>
              </a:rPr>
              <a:t>Competenze tecniche: L'azienda dispone di un team di professionisti altamente qualificati nel campo della ventilazione e dell'ingegneria, che contribuiscono allo sviluppo e alla produzione di prodotti di alta qualità.</a:t>
            </a:r>
          </a:p>
          <a:p>
            <a:pPr algn="l">
              <a:buFont typeface="+mj-lt"/>
              <a:buAutoNum type="arabicPeriod"/>
            </a:pPr>
            <a:r>
              <a:rPr lang="it-IT" sz="1400" b="0" i="0" dirty="0">
                <a:solidFill>
                  <a:srgbClr val="374151"/>
                </a:solidFill>
                <a:effectLst/>
                <a:latin typeface="Söhne"/>
              </a:rPr>
              <a:t>Infrastrutture di produzione: Elica Spa possiede e gestisce le proprie strutture di produzione, che comprendono impianti, attrezzature specializzate e linee di assemblaggio, garantendo il controllo sulla qualità e l'efficienza produttiva.</a:t>
            </a:r>
          </a:p>
          <a:p>
            <a:pPr algn="l">
              <a:buFont typeface="+mj-lt"/>
              <a:buAutoNum type="arabicPeriod"/>
            </a:pPr>
            <a:r>
              <a:rPr lang="it-IT" sz="1400" b="0" i="0" dirty="0">
                <a:solidFill>
                  <a:srgbClr val="374151"/>
                </a:solidFill>
                <a:effectLst/>
                <a:latin typeface="Söhne"/>
              </a:rPr>
              <a:t>Marchio e reputazione: Il marchio consolidato e la reputazione di Elica Spa nel settore della ventilazione domestica sono risorse di grande valore, che le consentono di attrarre clienti fedeli e distinguersi dalla concorrenza</a:t>
            </a:r>
            <a:r>
              <a:rPr lang="it-IT" sz="1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434280E-0F8B-4297-EB79-EF48AA764C35}"/>
              </a:ext>
            </a:extLst>
          </p:cNvPr>
          <p:cNvSpPr txBox="1"/>
          <p:nvPr/>
        </p:nvSpPr>
        <p:spPr>
          <a:xfrm>
            <a:off x="6414662" y="2126029"/>
            <a:ext cx="53232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it-IT" sz="1400" b="0" i="0" dirty="0">
                <a:solidFill>
                  <a:srgbClr val="374151"/>
                </a:solidFill>
                <a:effectLst/>
                <a:latin typeface="Söhne"/>
              </a:rPr>
              <a:t>Progettazione e sviluppo di nuovi prodotti: Elica investe risorse significative nella ricerca, progettazione e sviluppo di nuovi prodotti innovativi nel campo delle cappe aspiranti, dei sistemi di ventilazione e delle soluzioni per la purificazione dell'aria.</a:t>
            </a:r>
            <a:endParaRPr lang="it-IT" sz="1400" b="0" i="0" u="sng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it-IT" sz="1400" b="0" i="0" dirty="0">
                <a:solidFill>
                  <a:srgbClr val="374151"/>
                </a:solidFill>
                <a:effectLst/>
                <a:latin typeface="Söhne"/>
              </a:rPr>
              <a:t>Produzione e assemblaggio: Elica Spa gestisce internamente le attività di produzione e assemblaggio dei suoi prodotti di ventilazione, garantendo il controllo sulla qualità, l'efficienza e la personalizzazione dei prodotti.</a:t>
            </a:r>
          </a:p>
          <a:p>
            <a:pPr algn="l">
              <a:buFont typeface="+mj-lt"/>
              <a:buAutoNum type="arabicPeriod"/>
            </a:pPr>
            <a:r>
              <a:rPr lang="it-IT" sz="1400" b="0" i="0" dirty="0">
                <a:solidFill>
                  <a:srgbClr val="374151"/>
                </a:solidFill>
                <a:effectLst/>
                <a:latin typeface="Söhne"/>
              </a:rPr>
              <a:t>Marketing e vendite: Elica Spa svolge attività di marketing e vendite per promuovere i suoi prodotti, raggiungere nuovi clienti e mantenere relazioni di lungo termine con i clienti esistenti. Ciò include campagne pubblicitarie, partecipazione a fiere, gestione dei canali di distribuzione e supporto alle vendite.</a:t>
            </a:r>
          </a:p>
          <a:p>
            <a:pPr algn="l">
              <a:buFont typeface="+mj-lt"/>
              <a:buAutoNum type="arabicPeriod"/>
            </a:pPr>
            <a:r>
              <a:rPr lang="it-IT" sz="1400" b="0" i="0" dirty="0">
                <a:solidFill>
                  <a:srgbClr val="374151"/>
                </a:solidFill>
                <a:effectLst/>
                <a:latin typeface="Söhne"/>
              </a:rPr>
              <a:t>Servizio clienti e supporto post-vendita: Elica Spa fornisce un servizio clienti di qualità e supporto post-vendita per garantire la soddisfazione dei clienti. Ciò include assistenza tecnica, gestione delle richieste di garanzia, installazione e risoluzione di eventuali problemi o domande dei clienti.</a:t>
            </a:r>
          </a:p>
        </p:txBody>
      </p:sp>
    </p:spTree>
    <p:extLst>
      <p:ext uri="{BB962C8B-B14F-4D97-AF65-F5344CB8AC3E}">
        <p14:creationId xmlns:p14="http://schemas.microsoft.com/office/powerpoint/2010/main" val="1901404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due angoli in diagonale arrotondati 3">
            <a:extLst>
              <a:ext uri="{FF2B5EF4-FFF2-40B4-BE49-F238E27FC236}">
                <a16:creationId xmlns:a16="http://schemas.microsoft.com/office/drawing/2014/main" id="{0F1736EF-CA39-1E7F-11EE-6CA9705DF196}"/>
              </a:ext>
            </a:extLst>
          </p:cNvPr>
          <p:cNvSpPr/>
          <p:nvPr/>
        </p:nvSpPr>
        <p:spPr>
          <a:xfrm>
            <a:off x="203199" y="212358"/>
            <a:ext cx="5892801" cy="3540997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EC34BB2-8A6C-D3A4-45EB-1D8587C8FEA9}"/>
              </a:ext>
            </a:extLst>
          </p:cNvPr>
          <p:cNvSpPr txBox="1"/>
          <p:nvPr/>
        </p:nvSpPr>
        <p:spPr>
          <a:xfrm>
            <a:off x="1801091" y="1537921"/>
            <a:ext cx="2599553" cy="368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790A44D-6071-8413-94D6-70754B4B2BC1}"/>
              </a:ext>
            </a:extLst>
          </p:cNvPr>
          <p:cNvSpPr txBox="1"/>
          <p:nvPr/>
        </p:nvSpPr>
        <p:spPr>
          <a:xfrm>
            <a:off x="615765" y="350997"/>
            <a:ext cx="2700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err="1"/>
              <a:t>Channels</a:t>
            </a:r>
            <a:endParaRPr lang="it-IT" sz="4000" dirty="0"/>
          </a:p>
        </p:txBody>
      </p:sp>
      <p:sp>
        <p:nvSpPr>
          <p:cNvPr id="3" name="Rettangolo con due angoli in diagonale arrotondati 2">
            <a:extLst>
              <a:ext uri="{FF2B5EF4-FFF2-40B4-BE49-F238E27FC236}">
                <a16:creationId xmlns:a16="http://schemas.microsoft.com/office/drawing/2014/main" id="{E5D4AC17-6AFB-15BB-D2D2-31CCBAA0B40B}"/>
              </a:ext>
            </a:extLst>
          </p:cNvPr>
          <p:cNvSpPr/>
          <p:nvPr/>
        </p:nvSpPr>
        <p:spPr>
          <a:xfrm>
            <a:off x="6157525" y="212358"/>
            <a:ext cx="5892801" cy="3540997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7B8C239-918B-99CD-9FC1-3B16D7F93FCD}"/>
              </a:ext>
            </a:extLst>
          </p:cNvPr>
          <p:cNvSpPr txBox="1"/>
          <p:nvPr/>
        </p:nvSpPr>
        <p:spPr>
          <a:xfrm>
            <a:off x="6508566" y="366386"/>
            <a:ext cx="5480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Customer </a:t>
            </a:r>
            <a:r>
              <a:rPr lang="it-IT" sz="4000" dirty="0" err="1"/>
              <a:t>relationships</a:t>
            </a:r>
            <a:endParaRPr lang="it-IT" sz="40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ED8FD6E-333B-D59C-B5F5-6D7AA134D77B}"/>
              </a:ext>
            </a:extLst>
          </p:cNvPr>
          <p:cNvSpPr txBox="1"/>
          <p:nvPr/>
        </p:nvSpPr>
        <p:spPr>
          <a:xfrm>
            <a:off x="454123" y="1722030"/>
            <a:ext cx="51138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it-IT" sz="1400" b="0" i="0" dirty="0">
                <a:solidFill>
                  <a:srgbClr val="374151"/>
                </a:solidFill>
                <a:effectLst/>
                <a:latin typeface="Söhne"/>
              </a:rPr>
              <a:t>Canali di vendita diretti: Elica utilizza canali di vendita diretti, come i suoi punti vendita fisici, showroom o negozi online, per vendere direttamente i suoi prodotti ai clienti.</a:t>
            </a:r>
          </a:p>
          <a:p>
            <a:pPr algn="l">
              <a:buFont typeface="+mj-lt"/>
              <a:buAutoNum type="arabicPeriod"/>
            </a:pPr>
            <a:r>
              <a:rPr lang="it-IT" sz="1400" b="0" i="0" dirty="0">
                <a:solidFill>
                  <a:srgbClr val="374151"/>
                </a:solidFill>
                <a:effectLst/>
                <a:latin typeface="Söhne"/>
              </a:rPr>
              <a:t>Rivenditori e distributori di elettrodomestici: Elica collabora con rivenditori e distributori autorizzati per ampliare la sua presenza sul mercato e raggiungere una vasta base di clienti. Questi partner vendono i prodotti Elica attraverso i loro canali di distribuzione, come negozi di elettrodomestici o punti vendita specializzati.</a:t>
            </a:r>
          </a:p>
          <a:p>
            <a:pPr algn="l">
              <a:buFont typeface="+mj-lt"/>
              <a:buAutoNum type="arabicPeriod"/>
            </a:pPr>
            <a:endParaRPr lang="it-IT" sz="1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434280E-0F8B-4297-EB79-EF48AA764C35}"/>
              </a:ext>
            </a:extLst>
          </p:cNvPr>
          <p:cNvSpPr txBox="1"/>
          <p:nvPr/>
        </p:nvSpPr>
        <p:spPr>
          <a:xfrm>
            <a:off x="6346924" y="1208994"/>
            <a:ext cx="532321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it-IT" sz="1400" b="0" i="0" dirty="0">
                <a:solidFill>
                  <a:srgbClr val="374151"/>
                </a:solidFill>
                <a:effectLst/>
                <a:latin typeface="Söhne"/>
              </a:rPr>
              <a:t>Assistenza </a:t>
            </a:r>
            <a:r>
              <a:rPr lang="it-IT" sz="1400" b="0" i="0" dirty="0" err="1">
                <a:solidFill>
                  <a:srgbClr val="374151"/>
                </a:solidFill>
                <a:effectLst/>
                <a:latin typeface="Söhne"/>
              </a:rPr>
              <a:t>pre</a:t>
            </a:r>
            <a:r>
              <a:rPr lang="it-IT" sz="1400" b="0" i="0" dirty="0">
                <a:solidFill>
                  <a:srgbClr val="374151"/>
                </a:solidFill>
                <a:effectLst/>
                <a:latin typeface="Söhne"/>
              </a:rPr>
              <a:t>-vendita: Elica fornisce assistenza ai clienti in fase di ricerca e selezione dei prodotti, aiutandoli a comprendere le caratteristiche e le prestazioni dei prodotti Elica e a trovare la soluzione migliore per le loro esigenze.</a:t>
            </a:r>
          </a:p>
          <a:p>
            <a:pPr algn="l">
              <a:buFont typeface="+mj-lt"/>
              <a:buAutoNum type="arabicPeriod"/>
            </a:pPr>
            <a:r>
              <a:rPr lang="it-IT" sz="1400" b="0" i="0" dirty="0">
                <a:solidFill>
                  <a:srgbClr val="374151"/>
                </a:solidFill>
                <a:effectLst/>
                <a:latin typeface="Söhne"/>
              </a:rPr>
              <a:t>Assistenza post-vendita: Elica fornisce un servizio di assistenza clienti per aiutare i clienti con la manutenzione, le riparazioni e la risoluzione di eventuali problemi con i prodotti Elica.</a:t>
            </a:r>
          </a:p>
          <a:p>
            <a:pPr algn="l">
              <a:buFont typeface="+mj-lt"/>
              <a:buAutoNum type="arabicPeriod"/>
            </a:pPr>
            <a:r>
              <a:rPr lang="it-IT" sz="1400" b="0" i="0" dirty="0">
                <a:solidFill>
                  <a:srgbClr val="374151"/>
                </a:solidFill>
                <a:effectLst/>
                <a:latin typeface="Söhne"/>
              </a:rPr>
              <a:t>Comunità online: Elica ha una forte presenza sui canali digitali e gestisce una comunità online, dove i clienti possono condividere esperienze, opinioni e suggerimenti con altri proprietari di prodotti Elica</a:t>
            </a:r>
          </a:p>
        </p:txBody>
      </p:sp>
      <p:sp>
        <p:nvSpPr>
          <p:cNvPr id="5" name="Rettangolo con due angoli in diagonale arrotondati 4">
            <a:extLst>
              <a:ext uri="{FF2B5EF4-FFF2-40B4-BE49-F238E27FC236}">
                <a16:creationId xmlns:a16="http://schemas.microsoft.com/office/drawing/2014/main" id="{E1133704-09B3-98D2-7F85-2B9027D340C1}"/>
              </a:ext>
            </a:extLst>
          </p:cNvPr>
          <p:cNvSpPr/>
          <p:nvPr/>
        </p:nvSpPr>
        <p:spPr>
          <a:xfrm>
            <a:off x="233961" y="3888078"/>
            <a:ext cx="11847127" cy="2846678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409C6A1-79A4-9ECC-8439-4F3A31214326}"/>
              </a:ext>
            </a:extLst>
          </p:cNvPr>
          <p:cNvSpPr txBox="1"/>
          <p:nvPr/>
        </p:nvSpPr>
        <p:spPr>
          <a:xfrm>
            <a:off x="503140" y="3847316"/>
            <a:ext cx="5292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Customer </a:t>
            </a:r>
            <a:r>
              <a:rPr lang="it-IT" sz="3600" dirty="0" err="1"/>
              <a:t>Segments</a:t>
            </a:r>
            <a:endParaRPr lang="it-IT" sz="36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65CD94-AC17-08D5-F612-32B508435FAB}"/>
              </a:ext>
            </a:extLst>
          </p:cNvPr>
          <p:cNvSpPr txBox="1"/>
          <p:nvPr/>
        </p:nvSpPr>
        <p:spPr>
          <a:xfrm>
            <a:off x="373711" y="4334354"/>
            <a:ext cx="1161509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it-IT" sz="1400" b="0" i="0" dirty="0">
                <a:solidFill>
                  <a:srgbClr val="374151"/>
                </a:solidFill>
                <a:effectLst/>
                <a:latin typeface="Söhne"/>
              </a:rPr>
              <a:t>Clienti privati: Elica si rivolge a clienti privati che sono proprietari di abitazioni e che cercano soluzioni per la ventilazione e la purificazione dell'aria nelle loro cucine. Questi clienti includono sia proprietari di case nuove che di case in fase di ristrutturazione o aggiornamento. Elica offre una vasta gamma di cappe aspiranti e sistemi di ventilazione progettati per soddisfare le diverse esigenze di questo segmento di clientela.</a:t>
            </a:r>
          </a:p>
          <a:p>
            <a:pPr algn="l">
              <a:buFont typeface="+mj-lt"/>
              <a:buAutoNum type="arabicPeriod"/>
            </a:pPr>
            <a:r>
              <a:rPr lang="it-IT" sz="1400" b="0" i="0" dirty="0">
                <a:solidFill>
                  <a:srgbClr val="374151"/>
                </a:solidFill>
                <a:effectLst/>
                <a:latin typeface="Söhne"/>
              </a:rPr>
              <a:t>Rivenditori e distributori: Elica collabora con rivenditori e distributori che operano nel settore dell'elettronica di consumo e dell'arredamento per fornire i propri prodotti. Questo segmento di clientela include negozi di elettrodomestici, grandi magazzini, rivenditori specializzati e piattaforme di e-commerce. Elica lavora con questi partner per garantire la disponibilità dei propri prodotti sul mercato e raggiungere un'ampia base di clienti attraverso canali di distribuzione diversificati.</a:t>
            </a:r>
          </a:p>
          <a:p>
            <a:pPr algn="l">
              <a:buFont typeface="+mj-lt"/>
              <a:buAutoNum type="arabicPeriod"/>
            </a:pPr>
            <a:r>
              <a:rPr lang="it-IT" sz="1400" b="0" i="0" dirty="0">
                <a:solidFill>
                  <a:srgbClr val="374151"/>
                </a:solidFill>
                <a:effectLst/>
                <a:latin typeface="Söhne"/>
              </a:rPr>
              <a:t>Clienti commerciali: Oltre ai clienti privati, Elica si rivolge anche a clienti commerciali, come ristoranti, hotel, bar, caffetterie e altre attività di ristorazione. Questi clienti hanno bisogno di soluzioni di ventilazione e filtraggio dell'aria per le loro cucine commerciali, che richiedono prestazioni elevate e conformità normative specifiche. Elica offre prodotti e servizi personalizzati per soddisfare le esigenze di questo segmento di clientela, che spesso richiede soluzioni su misura e una maggiore potenza di aspirazione.</a:t>
            </a:r>
          </a:p>
        </p:txBody>
      </p:sp>
    </p:spTree>
    <p:extLst>
      <p:ext uri="{BB962C8B-B14F-4D97-AF65-F5344CB8AC3E}">
        <p14:creationId xmlns:p14="http://schemas.microsoft.com/office/powerpoint/2010/main" val="1980509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due angoli in diagonale arrotondati 3">
            <a:extLst>
              <a:ext uri="{FF2B5EF4-FFF2-40B4-BE49-F238E27FC236}">
                <a16:creationId xmlns:a16="http://schemas.microsoft.com/office/drawing/2014/main" id="{0F1736EF-CA39-1E7F-11EE-6CA9705DF196}"/>
              </a:ext>
            </a:extLst>
          </p:cNvPr>
          <p:cNvSpPr/>
          <p:nvPr/>
        </p:nvSpPr>
        <p:spPr>
          <a:xfrm>
            <a:off x="89203" y="140796"/>
            <a:ext cx="5892801" cy="6437767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EC34BB2-8A6C-D3A4-45EB-1D8587C8FEA9}"/>
              </a:ext>
            </a:extLst>
          </p:cNvPr>
          <p:cNvSpPr txBox="1"/>
          <p:nvPr/>
        </p:nvSpPr>
        <p:spPr>
          <a:xfrm>
            <a:off x="1687095" y="1466360"/>
            <a:ext cx="2599553" cy="368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790A44D-6071-8413-94D6-70754B4B2BC1}"/>
              </a:ext>
            </a:extLst>
          </p:cNvPr>
          <p:cNvSpPr txBox="1"/>
          <p:nvPr/>
        </p:nvSpPr>
        <p:spPr>
          <a:xfrm>
            <a:off x="501768" y="279436"/>
            <a:ext cx="5274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Revenue streams</a:t>
            </a:r>
          </a:p>
        </p:txBody>
      </p:sp>
      <p:sp>
        <p:nvSpPr>
          <p:cNvPr id="3" name="Rettangolo con due angoli in diagonale arrotondati 2">
            <a:extLst>
              <a:ext uri="{FF2B5EF4-FFF2-40B4-BE49-F238E27FC236}">
                <a16:creationId xmlns:a16="http://schemas.microsoft.com/office/drawing/2014/main" id="{E5D4AC17-6AFB-15BB-D2D2-31CCBAA0B40B}"/>
              </a:ext>
            </a:extLst>
          </p:cNvPr>
          <p:cNvSpPr/>
          <p:nvPr/>
        </p:nvSpPr>
        <p:spPr>
          <a:xfrm>
            <a:off x="6157525" y="140795"/>
            <a:ext cx="5892801" cy="6437767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7B8C239-918B-99CD-9FC1-3B16D7F93FCD}"/>
              </a:ext>
            </a:extLst>
          </p:cNvPr>
          <p:cNvSpPr txBox="1"/>
          <p:nvPr/>
        </p:nvSpPr>
        <p:spPr>
          <a:xfrm>
            <a:off x="6596031" y="240820"/>
            <a:ext cx="4337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Cost </a:t>
            </a:r>
            <a:r>
              <a:rPr lang="it-IT" sz="4000" dirty="0" err="1"/>
              <a:t>structure</a:t>
            </a:r>
            <a:endParaRPr lang="it-IT" sz="40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ED8FD6E-333B-D59C-B5F5-6D7AA134D77B}"/>
              </a:ext>
            </a:extLst>
          </p:cNvPr>
          <p:cNvSpPr txBox="1"/>
          <p:nvPr/>
        </p:nvSpPr>
        <p:spPr>
          <a:xfrm>
            <a:off x="326247" y="839436"/>
            <a:ext cx="511386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it-IT" sz="1300" b="0" i="0" dirty="0">
                <a:solidFill>
                  <a:srgbClr val="374151"/>
                </a:solidFill>
                <a:effectLst/>
                <a:latin typeface="Söhne"/>
              </a:rPr>
              <a:t>Vendita diretta dei prodotti: Elica genera entrate attraverso la vendita diretta dei suoi prodotti ai clienti finali. Questo include la vendita di cappe aspiranti, sistemi di ventilazione e soluzioni per la purificazione dell'aria attraverso i propri negozi fisici, showroom e negozio online. Le entrate derivanti dalla vendita diretta sono basate sul prezzo di vendita dei prodotti e sul volume delle vendite effettuate.</a:t>
            </a:r>
          </a:p>
          <a:p>
            <a:pPr algn="l">
              <a:buFont typeface="+mj-lt"/>
              <a:buAutoNum type="arabicPeriod"/>
            </a:pPr>
            <a:r>
              <a:rPr lang="it-IT" sz="1300" b="0" i="0" dirty="0">
                <a:solidFill>
                  <a:srgbClr val="374151"/>
                </a:solidFill>
                <a:effectLst/>
                <a:latin typeface="Söhne"/>
              </a:rPr>
              <a:t>Vendita ai rivenditori e distributori: Elica genera ricavi attraverso la vendita dei suoi prodotti ai rivenditori e distributori autorizzati. Questo flusso di ricavi dipende dalla quantità di prodotti venduti ai partner di distribuzione, che a loro volta li rivendono ai clienti finali. La ricchezza dipende dal margine tra il prezzo di vendita all'ingrosso ai rivenditori e il costo di produzione dei prodotti.</a:t>
            </a:r>
          </a:p>
          <a:p>
            <a:pPr algn="l">
              <a:buFont typeface="+mj-lt"/>
              <a:buAutoNum type="arabicPeriod"/>
            </a:pPr>
            <a:r>
              <a:rPr lang="it-IT" sz="1300" b="0" i="0" dirty="0">
                <a:solidFill>
                  <a:srgbClr val="374151"/>
                </a:solidFill>
                <a:effectLst/>
                <a:latin typeface="Söhne"/>
              </a:rPr>
              <a:t>Servizi di assistenza e manutenzione: Elica può generare entrate attraverso la fornitura di servizi di assistenza e manutenzione dei suoi prodotti. Questi servizi includono l'installazione professionale dei prodotti Elica presso i clienti, la manutenzione periodica e l'assistenza tecnica per risolvere problemi o fornire supporto post-vendita. Le entrate derivanti da questi servizi possono essere basate su tariffe orarie, contratti di manutenzione o pacchetti di servizi aggiuntivi.</a:t>
            </a:r>
          </a:p>
          <a:p>
            <a:pPr algn="l">
              <a:buFont typeface="+mj-lt"/>
              <a:buAutoNum type="arabicPeriod"/>
            </a:pPr>
            <a:r>
              <a:rPr lang="it-IT" sz="1300" b="0" i="0" dirty="0">
                <a:solidFill>
                  <a:srgbClr val="374151"/>
                </a:solidFill>
                <a:effectLst/>
                <a:latin typeface="Söhne"/>
              </a:rPr>
              <a:t>Licenze e royalties: Elica può generare entrate attraverso partnership strategiche e accordi di licenza con altre aziende. Questi accordi potrebbero includere la concessione di licenze per l'uso della tecnologia Elica da parte di altre aziende o la collaborazione per lo sviluppo congiunto di nuovi prodotti. Le entrate da partnership e accordi di licenza possono derivare da royalty, pagamenti di licenza o quote di vendita dei prodotti congiunti.</a:t>
            </a:r>
          </a:p>
          <a:p>
            <a:pPr algn="l">
              <a:buFont typeface="+mj-lt"/>
              <a:buAutoNum type="arabicPeriod"/>
            </a:pPr>
            <a:endParaRPr lang="it-IT" sz="1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434280E-0F8B-4297-EB79-EF48AA764C35}"/>
              </a:ext>
            </a:extLst>
          </p:cNvPr>
          <p:cNvSpPr txBox="1"/>
          <p:nvPr/>
        </p:nvSpPr>
        <p:spPr>
          <a:xfrm>
            <a:off x="6307167" y="839436"/>
            <a:ext cx="5323215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it-IT" sz="1300" b="0" i="0" dirty="0">
                <a:solidFill>
                  <a:srgbClr val="374151"/>
                </a:solidFill>
                <a:effectLst/>
                <a:latin typeface="Söhne"/>
              </a:rPr>
              <a:t>Costi di produzione: Elica affronta costi di produzione associati alla fabbricazione dei suoi prodotti, compresi i costi dei materiali, della manodopera e delle forniture necessarie per la produzione. Questi costi possono includere l'acquisto di componenti, la gestione delle linee di produzione, la logistica dei materiali e la gestione dell'inventario.</a:t>
            </a:r>
          </a:p>
          <a:p>
            <a:pPr algn="l">
              <a:buFont typeface="+mj-lt"/>
              <a:buAutoNum type="arabicPeriod"/>
            </a:pPr>
            <a:r>
              <a:rPr lang="it-IT" sz="1300" b="0" i="0" dirty="0">
                <a:solidFill>
                  <a:srgbClr val="374151"/>
                </a:solidFill>
                <a:effectLst/>
                <a:latin typeface="Söhne"/>
              </a:rPr>
              <a:t>Costi di ricerca e sviluppo: Elica investe in attività di ricerca e sviluppo per innovare i propri prodotti e sviluppare nuove soluzioni tecnologiche nel settore delle cappe aspiranti, dei sistemi di ventilazione e della purificazione dell'aria. Questi costi possono comprendere i salari e i benefici dei ricercatori e degli ingegneri, l'acquisto di attrezzature e materiali di laboratorio, i test di prototipi e gli eventuali costi legati a brevetti o licenze.</a:t>
            </a:r>
          </a:p>
          <a:p>
            <a:pPr algn="l">
              <a:buFont typeface="+mj-lt"/>
              <a:buAutoNum type="arabicPeriod"/>
            </a:pPr>
            <a:r>
              <a:rPr lang="it-IT" sz="1300" b="0" i="0" dirty="0">
                <a:solidFill>
                  <a:srgbClr val="374151"/>
                </a:solidFill>
                <a:effectLst/>
                <a:latin typeface="Söhne"/>
              </a:rPr>
              <a:t>Costi di marketing e pubblicità: Elica affronta costi associati alle attività di marketing e pubblicità per promuovere i propri prodotti e aumentare la consapevolezza del marchio. Questi costi possono includere campagne pubblicitarie, spot televisivi, annunci stampati, marketing digitale, partecipazione a fiere e eventi del settore, creazione di contenuti promozionali e gestione di campagne sui social media.</a:t>
            </a:r>
          </a:p>
          <a:p>
            <a:pPr algn="l">
              <a:buFont typeface="+mj-lt"/>
              <a:buAutoNum type="arabicPeriod"/>
            </a:pPr>
            <a:r>
              <a:rPr lang="it-IT" sz="1300" b="0" i="0" dirty="0">
                <a:solidFill>
                  <a:srgbClr val="374151"/>
                </a:solidFill>
                <a:effectLst/>
                <a:latin typeface="Söhne"/>
              </a:rPr>
              <a:t>Costi di distribuzione e vendita: Elica sostiene costi legati alla distribuzione e alla vendita dei suoi prodotti. Ciò include i costi di gestione della rete di distribuzione, l'adeguamento logistico, le spese di spedizione e consegna dei prodotti ai clienti, nonché i costi del personale di vendita, come le provvigioni e i salari dei rappresentanti di vendita.</a:t>
            </a:r>
          </a:p>
          <a:p>
            <a:pPr algn="l">
              <a:buFont typeface="+mj-lt"/>
              <a:buAutoNum type="arabicPeriod"/>
            </a:pPr>
            <a:r>
              <a:rPr lang="it-IT" sz="1300" b="0" i="0" dirty="0">
                <a:solidFill>
                  <a:srgbClr val="374151"/>
                </a:solidFill>
                <a:effectLst/>
                <a:latin typeface="Söhne"/>
              </a:rPr>
              <a:t>Costi amministrativi e generali: Elica affronta costi amministrativi e generali, che includono i costi dei dipendenti amministrativi, la gestione delle risorse umane, i servizi legali e contabili, gli affitti degli uffici, le spese di viaggio e le utenze.</a:t>
            </a:r>
          </a:p>
        </p:txBody>
      </p:sp>
    </p:spTree>
    <p:extLst>
      <p:ext uri="{BB962C8B-B14F-4D97-AF65-F5344CB8AC3E}">
        <p14:creationId xmlns:p14="http://schemas.microsoft.com/office/powerpoint/2010/main" val="2792979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36BA9A-41A3-6369-B628-C5BF4749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Flussi di cassa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51FA5F-EC70-0B19-2D18-ACBE947F0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231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C7D97-599C-F575-0E3C-60F227AE1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8326" y="5375276"/>
            <a:ext cx="3185161" cy="823912"/>
          </a:xfrm>
          <a:prstGeom prst="roundRect">
            <a:avLst>
              <a:gd name="adj" fmla="val 23729"/>
            </a:avLst>
          </a:prstGeom>
          <a:solidFill>
            <a:srgbClr val="252323"/>
          </a:solidFill>
          <a:ln>
            <a:solidFill>
              <a:schemeClr val="accent1"/>
            </a:solidFill>
          </a:ln>
        </p:spPr>
        <p:txBody>
          <a:bodyPr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Lorenzo Monaci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3D7DF9-1F71-9766-ED1E-3700E9CEB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59089" y="1690688"/>
            <a:ext cx="3009410" cy="823912"/>
          </a:xfrm>
          <a:prstGeom prst="roundRect">
            <a:avLst>
              <a:gd name="adj" fmla="val 24738"/>
            </a:avLst>
          </a:prstGeom>
          <a:solidFill>
            <a:srgbClr val="252323"/>
          </a:solidFill>
        </p:spPr>
        <p:txBody>
          <a:bodyPr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Omar Tomas </a:t>
            </a:r>
            <a:r>
              <a:rPr lang="en-US" dirty="0" err="1">
                <a:solidFill>
                  <a:schemeClr val="bg1"/>
                </a:solidFill>
              </a:rPr>
              <a:t>Sfar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10" name="Segnaposto contenuto 9" descr="Immagine che contiene Viso umano, persona, sopracciglio, ritratto&#10;&#10;Descrizione generata automaticamente">
            <a:extLst>
              <a:ext uri="{FF2B5EF4-FFF2-40B4-BE49-F238E27FC236}">
                <a16:creationId xmlns:a16="http://schemas.microsoft.com/office/drawing/2014/main" id="{CB55FBD5-9B69-59A1-C37D-82110577A14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653" y="2648136"/>
            <a:ext cx="2636281" cy="33905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449A74CB-ED56-DAB9-2BEF-CE51D092F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014" y="1690688"/>
            <a:ext cx="5157787" cy="3684588"/>
          </a:xfrm>
        </p:spPr>
        <p:txBody>
          <a:bodyPr anchor="ctr"/>
          <a:lstStyle/>
          <a:p>
            <a:pPr algn="ctr"/>
            <a:r>
              <a:rPr lang="en-US" dirty="0"/>
              <a:t>(FOTO)</a:t>
            </a:r>
            <a:endParaRPr lang="it-IT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CAB858-C6A7-58BB-51E6-2E0922FD05E0}"/>
              </a:ext>
            </a:extLst>
          </p:cNvPr>
          <p:cNvSpPr/>
          <p:nvPr/>
        </p:nvSpPr>
        <p:spPr>
          <a:xfrm>
            <a:off x="4573385" y="224617"/>
            <a:ext cx="3045229" cy="823913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52323"/>
                </a:solidFill>
              </a:rPr>
              <a:t>Il Team</a:t>
            </a:r>
            <a:endParaRPr lang="it-IT" sz="3600" dirty="0">
              <a:solidFill>
                <a:srgbClr val="25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98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341B1C4-20CE-A004-05BA-6EBF8A78D008}"/>
              </a:ext>
            </a:extLst>
          </p:cNvPr>
          <p:cNvSpPr/>
          <p:nvPr/>
        </p:nvSpPr>
        <p:spPr>
          <a:xfrm>
            <a:off x="1313408" y="571712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Presentazione</a:t>
            </a:r>
            <a:r>
              <a:rPr lang="en-US" dirty="0"/>
              <a:t> Impresa</a:t>
            </a:r>
            <a:endParaRPr lang="it-IT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7A2091-DE66-966F-57F2-E3CE5123EC9F}"/>
              </a:ext>
            </a:extLst>
          </p:cNvPr>
          <p:cNvSpPr/>
          <p:nvPr/>
        </p:nvSpPr>
        <p:spPr>
          <a:xfrm>
            <a:off x="4278285" y="2351567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Governance</a:t>
            </a:r>
            <a:endParaRPr lang="it-IT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33302F5-7FCD-8719-83D4-991E190515BE}"/>
              </a:ext>
            </a:extLst>
          </p:cNvPr>
          <p:cNvSpPr/>
          <p:nvPr/>
        </p:nvSpPr>
        <p:spPr>
          <a:xfrm>
            <a:off x="1313408" y="3477943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Mode</a:t>
            </a:r>
            <a:r>
              <a:rPr lang="it-IT" dirty="0"/>
              <a:t>l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4080C6A-1D51-068A-9B25-154058D3B2B1}"/>
              </a:ext>
            </a:extLst>
          </p:cNvPr>
          <p:cNvSpPr/>
          <p:nvPr/>
        </p:nvSpPr>
        <p:spPr>
          <a:xfrm>
            <a:off x="4278285" y="4633411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Flussi</a:t>
            </a:r>
            <a:r>
              <a:rPr lang="en-US" dirty="0"/>
              <a:t> di </a:t>
            </a:r>
            <a:r>
              <a:rPr lang="en-US" dirty="0" err="1"/>
              <a:t>Cassa</a:t>
            </a:r>
            <a:endParaRPr lang="it-IT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C783F23-9397-7B80-A724-5E1D5279F5A9}"/>
              </a:ext>
            </a:extLst>
          </p:cNvPr>
          <p:cNvSpPr/>
          <p:nvPr/>
        </p:nvSpPr>
        <p:spPr>
          <a:xfrm>
            <a:off x="6982687" y="5935288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Bibliografia</a:t>
            </a:r>
            <a:endParaRPr lang="it-IT" dirty="0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887C51C7-798B-C0BF-8866-3A8C98FA62D5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rot="16200000" flipH="1">
            <a:off x="3344021" y="353273"/>
            <a:ext cx="1031710" cy="2964877"/>
          </a:xfrm>
          <a:prstGeom prst="curvedConnector3">
            <a:avLst>
              <a:gd name="adj1" fmla="val 33080"/>
            </a:avLst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69E87030-817F-AF5B-8CF9-4A11F1F33F79}"/>
              </a:ext>
            </a:extLst>
          </p:cNvPr>
          <p:cNvCxnSpPr>
            <a:cxnSpLocks/>
            <a:stCxn id="22" idx="1"/>
            <a:endCxn id="23" idx="0"/>
          </p:cNvCxnSpPr>
          <p:nvPr/>
        </p:nvCxnSpPr>
        <p:spPr>
          <a:xfrm rot="10800000" flipV="1">
            <a:off x="2377439" y="2725639"/>
            <a:ext cx="1900847" cy="752303"/>
          </a:xfrm>
          <a:prstGeom prst="curvedConnector2">
            <a:avLst/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C2744051-E5A4-1988-194F-FA75E8E6EBAA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3441467" y="3852016"/>
            <a:ext cx="836818" cy="1155468"/>
          </a:xfrm>
          <a:prstGeom prst="curvedConnector3">
            <a:avLst>
              <a:gd name="adj1" fmla="val 50000"/>
            </a:avLst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13D2309A-B9F3-375C-92FB-D62DCD9E5981}"/>
              </a:ext>
            </a:extLst>
          </p:cNvPr>
          <p:cNvCxnSpPr>
            <a:cxnSpLocks/>
            <a:stCxn id="24" idx="2"/>
            <a:endCxn id="25" idx="1"/>
          </p:cNvCxnSpPr>
          <p:nvPr/>
        </p:nvCxnSpPr>
        <p:spPr>
          <a:xfrm rot="16200000" flipH="1">
            <a:off x="5698599" y="5025272"/>
            <a:ext cx="927805" cy="1640372"/>
          </a:xfrm>
          <a:prstGeom prst="curvedConnector2">
            <a:avLst/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4D7F42C7-A390-9815-1F47-10D8DFD7D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03" y="571711"/>
            <a:ext cx="748145" cy="748145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E32FCBFF-81DF-376E-AF2D-C41BC8BBF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458" y="2351566"/>
            <a:ext cx="748145" cy="748145"/>
          </a:xfrm>
          <a:prstGeom prst="rect">
            <a:avLst/>
          </a:prstGeom>
        </p:spPr>
      </p:pic>
      <p:pic>
        <p:nvPicPr>
          <p:cNvPr id="57" name="Picture 56" descr="A picture containing icon&#10;&#10;Description automatically generated">
            <a:extLst>
              <a:ext uri="{FF2B5EF4-FFF2-40B4-BE49-F238E27FC236}">
                <a16:creationId xmlns:a16="http://schemas.microsoft.com/office/drawing/2014/main" id="{A9C9C6DD-4CA7-FE84-FB18-3F1CD928EC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58" y="3429000"/>
            <a:ext cx="752304" cy="752304"/>
          </a:xfrm>
          <a:prstGeom prst="rect">
            <a:avLst/>
          </a:prstGeom>
        </p:spPr>
      </p:pic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F83CD83F-54CC-AF9B-9FE5-C046B3CCD5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65041"/>
            <a:ext cx="748145" cy="748145"/>
          </a:xfrm>
          <a:prstGeom prst="rect">
            <a:avLst/>
          </a:prstGeom>
        </p:spPr>
      </p:pic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07B93896-398E-FAD9-9B9A-2293A10A39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674" y="5935287"/>
            <a:ext cx="748145" cy="748145"/>
          </a:xfrm>
          <a:prstGeom prst="rect">
            <a:avLst/>
          </a:prstGeom>
        </p:spPr>
      </p:pic>
      <p:pic>
        <p:nvPicPr>
          <p:cNvPr id="63" name="Picture 62" descr="A large industrial kitchen&#10;&#10;Description automatically generated with low confidence">
            <a:extLst>
              <a:ext uri="{FF2B5EF4-FFF2-40B4-BE49-F238E27FC236}">
                <a16:creationId xmlns:a16="http://schemas.microsoft.com/office/drawing/2014/main" id="{B909C5B8-3969-5733-F126-19C909A2DE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584" y="1496983"/>
            <a:ext cx="3864033" cy="38640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F6E1A29-7E7D-AF8C-5E35-0BF3EE78FA9C}"/>
              </a:ext>
            </a:extLst>
          </p:cNvPr>
          <p:cNvSpPr/>
          <p:nvPr/>
        </p:nvSpPr>
        <p:spPr>
          <a:xfrm>
            <a:off x="7298584" y="312871"/>
            <a:ext cx="3922209" cy="748145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252323"/>
                </a:solidFill>
              </a:rPr>
              <a:t>Table of Contents</a:t>
            </a:r>
            <a:endParaRPr lang="it-IT" dirty="0">
              <a:solidFill>
                <a:srgbClr val="25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78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1E272AB-FC3E-1319-87FC-62D281C8BB02}"/>
              </a:ext>
            </a:extLst>
          </p:cNvPr>
          <p:cNvSpPr/>
          <p:nvPr/>
        </p:nvSpPr>
        <p:spPr>
          <a:xfrm>
            <a:off x="4645429" y="219824"/>
            <a:ext cx="2901142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rgbClr val="252323"/>
                </a:solidFill>
              </a:rPr>
              <a:t>Presentazione</a:t>
            </a:r>
            <a:endParaRPr lang="it-IT" sz="3600" dirty="0">
              <a:solidFill>
                <a:srgbClr val="252323"/>
              </a:solidFill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D64D80BA-04A0-A6C1-80E5-F5874670A2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5987677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3C9A00E7-746A-21A9-91DF-D22983BB16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193529"/>
            <a:ext cx="633155" cy="633155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4956C904-B188-F711-D071-152E2B5B28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16" name="Picture 15" descr="A picture containing icon&#10;&#10;Description automatically generated">
            <a:extLst>
              <a:ext uri="{FF2B5EF4-FFF2-40B4-BE49-F238E27FC236}">
                <a16:creationId xmlns:a16="http://schemas.microsoft.com/office/drawing/2014/main" id="{2FAA611C-3A65-18F2-0BA6-FCC5084228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313067"/>
            <a:ext cx="475152" cy="475152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6A9F5258-EEE5-34D1-EA59-2869A7F331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D1364BA5-AA77-5763-743E-BA0165E2A4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34DAE5-ADCD-0E38-BF01-E532317834D0}"/>
              </a:ext>
            </a:extLst>
          </p:cNvPr>
          <p:cNvSpPr/>
          <p:nvPr/>
        </p:nvSpPr>
        <p:spPr>
          <a:xfrm>
            <a:off x="888609" y="1057259"/>
            <a:ext cx="1005249" cy="625282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7E1D7"/>
                </a:solidFill>
              </a:rPr>
              <a:t>Tipo</a:t>
            </a:r>
            <a:endParaRPr lang="it-IT" sz="3600" dirty="0">
              <a:solidFill>
                <a:srgbClr val="F7E1D7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745A8E8-D358-95E0-9483-3623D00F353E}"/>
              </a:ext>
            </a:extLst>
          </p:cNvPr>
          <p:cNvSpPr/>
          <p:nvPr/>
        </p:nvSpPr>
        <p:spPr>
          <a:xfrm>
            <a:off x="1893858" y="1686488"/>
            <a:ext cx="3225398" cy="1120029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252323"/>
                </a:solidFill>
              </a:rPr>
              <a:t>Societ</a:t>
            </a:r>
            <a:r>
              <a:rPr lang="it-IT" dirty="0">
                <a:solidFill>
                  <a:srgbClr val="252323"/>
                </a:solidFill>
              </a:rPr>
              <a:t>à</a:t>
            </a:r>
            <a:r>
              <a:rPr lang="en-US" dirty="0">
                <a:solidFill>
                  <a:srgbClr val="252323"/>
                </a:solidFill>
              </a:rPr>
              <a:t> di </a:t>
            </a:r>
            <a:r>
              <a:rPr lang="en-US" dirty="0" err="1">
                <a:solidFill>
                  <a:srgbClr val="252323"/>
                </a:solidFill>
              </a:rPr>
              <a:t>capitali</a:t>
            </a:r>
            <a:r>
              <a:rPr lang="en-US" dirty="0">
                <a:solidFill>
                  <a:srgbClr val="252323"/>
                </a:solidFill>
              </a:rPr>
              <a:t>, in </a:t>
            </a:r>
            <a:r>
              <a:rPr lang="en-US" dirty="0" err="1">
                <a:solidFill>
                  <a:srgbClr val="252323"/>
                </a:solidFill>
              </a:rPr>
              <a:t>particolare</a:t>
            </a:r>
            <a:r>
              <a:rPr lang="en-US" dirty="0">
                <a:solidFill>
                  <a:srgbClr val="252323"/>
                </a:solidFill>
              </a:rPr>
              <a:t> </a:t>
            </a:r>
            <a:r>
              <a:rPr lang="en-US" dirty="0" err="1">
                <a:solidFill>
                  <a:srgbClr val="252323"/>
                </a:solidFill>
              </a:rPr>
              <a:t>s.p.a</a:t>
            </a:r>
            <a:r>
              <a:rPr lang="en-US" dirty="0">
                <a:solidFill>
                  <a:srgbClr val="252323"/>
                </a:solidFill>
              </a:rPr>
              <a:t>. (</a:t>
            </a:r>
            <a:r>
              <a:rPr lang="en-US" dirty="0" err="1">
                <a:solidFill>
                  <a:srgbClr val="252323"/>
                </a:solidFill>
              </a:rPr>
              <a:t>societ</a:t>
            </a:r>
            <a:r>
              <a:rPr lang="it-IT" dirty="0">
                <a:solidFill>
                  <a:srgbClr val="252323"/>
                </a:solidFill>
              </a:rPr>
              <a:t>à</a:t>
            </a:r>
            <a:r>
              <a:rPr lang="en-US" dirty="0">
                <a:solidFill>
                  <a:srgbClr val="252323"/>
                </a:solidFill>
              </a:rPr>
              <a:t> per </a:t>
            </a:r>
            <a:r>
              <a:rPr lang="en-US" dirty="0" err="1">
                <a:solidFill>
                  <a:srgbClr val="252323"/>
                </a:solidFill>
              </a:rPr>
              <a:t>azioni</a:t>
            </a:r>
            <a:r>
              <a:rPr lang="en-US" dirty="0">
                <a:solidFill>
                  <a:srgbClr val="252323"/>
                </a:solidFill>
              </a:rPr>
              <a:t>), di </a:t>
            </a:r>
            <a:r>
              <a:rPr lang="en-US" dirty="0" err="1">
                <a:solidFill>
                  <a:srgbClr val="252323"/>
                </a:solidFill>
              </a:rPr>
              <a:t>grandi</a:t>
            </a:r>
            <a:r>
              <a:rPr lang="en-US" dirty="0">
                <a:solidFill>
                  <a:srgbClr val="252323"/>
                </a:solidFill>
              </a:rPr>
              <a:t> </a:t>
            </a:r>
            <a:r>
              <a:rPr lang="en-US" dirty="0" err="1">
                <a:solidFill>
                  <a:srgbClr val="252323"/>
                </a:solidFill>
              </a:rPr>
              <a:t>dimensioni</a:t>
            </a:r>
            <a:endParaRPr lang="it-IT" dirty="0">
              <a:solidFill>
                <a:srgbClr val="252323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7463643-1EB2-A0D1-8D57-3EF0231D7DFF}"/>
              </a:ext>
            </a:extLst>
          </p:cNvPr>
          <p:cNvSpPr/>
          <p:nvPr/>
        </p:nvSpPr>
        <p:spPr>
          <a:xfrm>
            <a:off x="888610" y="3263178"/>
            <a:ext cx="2036027" cy="625282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F7E1D7"/>
                </a:solidFill>
              </a:rPr>
              <a:t>Localizzazione</a:t>
            </a:r>
            <a:endParaRPr lang="it-IT" sz="3600" dirty="0">
              <a:solidFill>
                <a:srgbClr val="F7E1D7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06FE3D-8AF6-C207-A149-496621FDD2A7}"/>
              </a:ext>
            </a:extLst>
          </p:cNvPr>
          <p:cNvSpPr/>
          <p:nvPr/>
        </p:nvSpPr>
        <p:spPr>
          <a:xfrm>
            <a:off x="2924637" y="3889503"/>
            <a:ext cx="2194619" cy="1101403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600" b="1" i="0" dirty="0">
                <a:solidFill>
                  <a:srgbClr val="252323"/>
                </a:solidFill>
                <a:effectLst/>
                <a:latin typeface="Gotham"/>
              </a:rPr>
              <a:t>ELICA S.P.A.</a:t>
            </a:r>
            <a:br>
              <a:rPr lang="it-IT" sz="1600" dirty="0">
                <a:solidFill>
                  <a:srgbClr val="252323"/>
                </a:solidFill>
              </a:rPr>
            </a:br>
            <a:r>
              <a:rPr lang="it-IT" sz="1600" b="0" i="0" dirty="0">
                <a:solidFill>
                  <a:srgbClr val="252323"/>
                </a:solidFill>
                <a:effectLst/>
                <a:latin typeface="Gotham"/>
              </a:rPr>
              <a:t>60044 Fabriano</a:t>
            </a:r>
            <a:br>
              <a:rPr lang="it-IT" sz="1600" dirty="0">
                <a:solidFill>
                  <a:srgbClr val="252323"/>
                </a:solidFill>
              </a:rPr>
            </a:br>
            <a:r>
              <a:rPr lang="it-IT" sz="1600" b="0" i="0" dirty="0">
                <a:solidFill>
                  <a:srgbClr val="252323"/>
                </a:solidFill>
                <a:effectLst/>
                <a:latin typeface="Gotham"/>
              </a:rPr>
              <a:t>Mergo - Cerreto</a:t>
            </a:r>
            <a:br>
              <a:rPr lang="it-IT" sz="1600" dirty="0">
                <a:solidFill>
                  <a:srgbClr val="252323"/>
                </a:solidFill>
              </a:rPr>
            </a:br>
            <a:r>
              <a:rPr lang="it-IT" sz="1600" b="0" i="0" dirty="0">
                <a:solidFill>
                  <a:srgbClr val="252323"/>
                </a:solidFill>
                <a:effectLst/>
                <a:latin typeface="Gotham"/>
              </a:rPr>
              <a:t>Via Ermanno Casoli, 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BEA61B-FEBE-F62C-01A1-6C8B27D8AEBC}"/>
              </a:ext>
            </a:extLst>
          </p:cNvPr>
          <p:cNvSpPr/>
          <p:nvPr/>
        </p:nvSpPr>
        <p:spPr>
          <a:xfrm>
            <a:off x="6873339" y="2545408"/>
            <a:ext cx="2901142" cy="717770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252323"/>
                </a:solidFill>
              </a:rPr>
              <a:t>L</a:t>
            </a:r>
            <a:r>
              <a:rPr lang="it-IT" dirty="0" err="1">
                <a:solidFill>
                  <a:srgbClr val="252323"/>
                </a:solidFill>
              </a:rPr>
              <a:t>eader</a:t>
            </a:r>
            <a:r>
              <a:rPr lang="it-IT" dirty="0">
                <a:solidFill>
                  <a:srgbClr val="252323"/>
                </a:solidFill>
              </a:rPr>
              <a:t> mondiale dei sistemi di aspirazione in cucina.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6FAB73A-6E31-AF85-E8A6-2F61E01BDABC}"/>
              </a:ext>
            </a:extLst>
          </p:cNvPr>
          <p:cNvSpPr/>
          <p:nvPr/>
        </p:nvSpPr>
        <p:spPr>
          <a:xfrm>
            <a:off x="9753247" y="1920126"/>
            <a:ext cx="1194615" cy="625282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F7E1D7"/>
                </a:solidFill>
              </a:rPr>
              <a:t>Settore</a:t>
            </a:r>
            <a:endParaRPr lang="it-IT" sz="3600" dirty="0">
              <a:solidFill>
                <a:srgbClr val="F7E1D7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EB430C-253A-173D-24C6-A9BE96A17B60}"/>
              </a:ext>
            </a:extLst>
          </p:cNvPr>
          <p:cNvSpPr/>
          <p:nvPr/>
        </p:nvSpPr>
        <p:spPr>
          <a:xfrm>
            <a:off x="9611431" y="3888460"/>
            <a:ext cx="1336431" cy="625282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7E1D7"/>
                </a:solidFill>
              </a:rPr>
              <a:t>Mercato</a:t>
            </a:r>
            <a:endParaRPr lang="it-IT" sz="3600" dirty="0">
              <a:solidFill>
                <a:srgbClr val="F7E1D7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C1C17F-85C6-3195-B8FC-5DAC2FEBB344}"/>
              </a:ext>
            </a:extLst>
          </p:cNvPr>
          <p:cNvSpPr/>
          <p:nvPr/>
        </p:nvSpPr>
        <p:spPr>
          <a:xfrm>
            <a:off x="6386033" y="4513742"/>
            <a:ext cx="3225398" cy="1280229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252323"/>
                </a:solidFill>
              </a:rPr>
              <a:t>Principalmente</a:t>
            </a:r>
            <a:r>
              <a:rPr lang="en-US" dirty="0">
                <a:solidFill>
                  <a:srgbClr val="252323"/>
                </a:solidFill>
              </a:rPr>
              <a:t> </a:t>
            </a:r>
            <a:r>
              <a:rPr lang="en-US" dirty="0" err="1">
                <a:solidFill>
                  <a:srgbClr val="252323"/>
                </a:solidFill>
              </a:rPr>
              <a:t>indirizzati</a:t>
            </a:r>
            <a:r>
              <a:rPr lang="en-US" dirty="0">
                <a:solidFill>
                  <a:srgbClr val="252323"/>
                </a:solidFill>
              </a:rPr>
              <a:t> verso la </a:t>
            </a:r>
            <a:r>
              <a:rPr lang="en-US" dirty="0" err="1">
                <a:solidFill>
                  <a:srgbClr val="252323"/>
                </a:solidFill>
              </a:rPr>
              <a:t>distribuzione</a:t>
            </a:r>
            <a:r>
              <a:rPr lang="en-US" dirty="0">
                <a:solidFill>
                  <a:srgbClr val="252323"/>
                </a:solidFill>
              </a:rPr>
              <a:t> </a:t>
            </a:r>
            <a:r>
              <a:rPr lang="en-US" dirty="0" err="1">
                <a:solidFill>
                  <a:srgbClr val="252323"/>
                </a:solidFill>
              </a:rPr>
              <a:t>presso</a:t>
            </a:r>
            <a:r>
              <a:rPr lang="en-US" dirty="0">
                <a:solidFill>
                  <a:srgbClr val="252323"/>
                </a:solidFill>
              </a:rPr>
              <a:t> </a:t>
            </a:r>
            <a:r>
              <a:rPr lang="en-US" dirty="0" err="1">
                <a:solidFill>
                  <a:srgbClr val="252323"/>
                </a:solidFill>
              </a:rPr>
              <a:t>rivenditori</a:t>
            </a:r>
            <a:r>
              <a:rPr lang="en-US" dirty="0">
                <a:solidFill>
                  <a:srgbClr val="252323"/>
                </a:solidFill>
              </a:rPr>
              <a:t> (</a:t>
            </a:r>
            <a:r>
              <a:rPr lang="en-US" dirty="0" err="1">
                <a:solidFill>
                  <a:srgbClr val="252323"/>
                </a:solidFill>
              </a:rPr>
              <a:t>quali</a:t>
            </a:r>
            <a:r>
              <a:rPr lang="en-US" dirty="0">
                <a:solidFill>
                  <a:srgbClr val="252323"/>
                </a:solidFill>
              </a:rPr>
              <a:t> </a:t>
            </a:r>
            <a:r>
              <a:rPr lang="en-US" dirty="0" err="1">
                <a:solidFill>
                  <a:srgbClr val="252323"/>
                </a:solidFill>
              </a:rPr>
              <a:t>negozi</a:t>
            </a:r>
            <a:r>
              <a:rPr lang="en-US" dirty="0">
                <a:solidFill>
                  <a:srgbClr val="252323"/>
                </a:solidFill>
              </a:rPr>
              <a:t> di </a:t>
            </a:r>
            <a:r>
              <a:rPr lang="en-US" dirty="0" err="1">
                <a:solidFill>
                  <a:srgbClr val="252323"/>
                </a:solidFill>
              </a:rPr>
              <a:t>arredamenti</a:t>
            </a:r>
            <a:r>
              <a:rPr lang="en-US" dirty="0">
                <a:solidFill>
                  <a:srgbClr val="252323"/>
                </a:solidFill>
              </a:rPr>
              <a:t> )</a:t>
            </a:r>
            <a:endParaRPr lang="it-IT" dirty="0">
              <a:solidFill>
                <a:srgbClr val="25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66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3425-9764-B8CC-53A4-30D039D9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Storia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C84D4-3B18-6714-704F-A080589C9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it-IT" sz="1400" dirty="0"/>
              <a:t>1970 - fondata a Fabriano da Ermano Casoli, prima cappa elica</a:t>
            </a:r>
          </a:p>
          <a:p>
            <a:r>
              <a:rPr lang="it-IT" sz="1400" dirty="0"/>
              <a:t>1978 - morte di Ermano Casoli (49) succedono Francesco Casoli e la madre, Gianna Pieralisi</a:t>
            </a:r>
          </a:p>
          <a:p>
            <a:r>
              <a:rPr lang="it-IT" sz="1400" dirty="0"/>
              <a:t>1982 - cappa "lego", personalizzabile e rivoluzionaria</a:t>
            </a:r>
          </a:p>
          <a:p>
            <a:r>
              <a:rPr lang="it-IT" sz="1400" dirty="0"/>
              <a:t>1994 - Stabilimento a Serra San Quirico e laboratorio Elica</a:t>
            </a:r>
          </a:p>
          <a:p>
            <a:r>
              <a:rPr lang="it-IT" sz="1400" dirty="0"/>
              <a:t>1995 - incendio allo stabilimento di Fabriano, ricostruito in 4 mesi + tutti i dipendenti</a:t>
            </a:r>
          </a:p>
          <a:p>
            <a:r>
              <a:rPr lang="it-IT" sz="1400" dirty="0"/>
              <a:t>1999 - Intuizione: cappa come oggetto di design tecnologia suggestione e emozione, collaborazione con David Lewis</a:t>
            </a:r>
          </a:p>
          <a:p>
            <a:r>
              <a:rPr lang="it-IT" sz="1400" dirty="0"/>
              <a:t>2002 - In Giappone, Elica costituisce “</a:t>
            </a:r>
            <a:r>
              <a:rPr lang="it-IT" sz="1400" dirty="0" err="1"/>
              <a:t>Ariafina</a:t>
            </a:r>
            <a:r>
              <a:rPr lang="it-IT" sz="1400" dirty="0"/>
              <a:t> co. ltd”, una joint venture con “Fuji Industrial” - leader nipponico nella produzione di cappe aspiranti - con l’obiettivo di commer­cializzare nel mercato giapponese prodotti di elevato design.</a:t>
            </a:r>
          </a:p>
          <a:p>
            <a:r>
              <a:rPr lang="it-IT" sz="1400" dirty="0"/>
              <a:t>2004 - "Om" inserita </a:t>
            </a:r>
            <a:r>
              <a:rPr lang="it-IT" sz="1400" dirty="0" err="1"/>
              <a:t>nell'Adi</a:t>
            </a:r>
            <a:r>
              <a:rPr lang="it-IT" sz="1400" dirty="0"/>
              <a:t> Index, inizia la rivoluzione, successo globale</a:t>
            </a:r>
          </a:p>
          <a:p>
            <a:r>
              <a:rPr lang="it-IT" sz="1400" dirty="0"/>
              <a:t>2005 - da qui iniziano a espandersi in vari paesi extra-</a:t>
            </a:r>
            <a:r>
              <a:rPr lang="it-IT" sz="1400" dirty="0" err="1"/>
              <a:t>ue</a:t>
            </a:r>
            <a:endParaRPr lang="it-IT" sz="1400" dirty="0"/>
          </a:p>
          <a:p>
            <a:r>
              <a:rPr lang="it-IT" sz="1400" dirty="0"/>
              <a:t>2006 – da novembre entra nel segmento star della borsa italiana</a:t>
            </a:r>
          </a:p>
          <a:p>
            <a:r>
              <a:rPr lang="it-IT" sz="1400" dirty="0"/>
              <a:t>2010 - Stefano Giovannoni -&gt; "</a:t>
            </a:r>
            <a:r>
              <a:rPr lang="it-IT" sz="1400" dirty="0" err="1"/>
              <a:t>Bubble</a:t>
            </a:r>
            <a:r>
              <a:rPr lang="it-IT" sz="1400" dirty="0"/>
              <a:t>" prima cappa con tecnopolimero. In India joint venture "Elica PB India Private ltd.". In Cina acquisisce "</a:t>
            </a:r>
            <a:r>
              <a:rPr lang="it-IT" sz="1400" dirty="0" err="1"/>
              <a:t>Zhejian</a:t>
            </a:r>
            <a:r>
              <a:rPr lang="it-IT" sz="1400" dirty="0"/>
              <a:t> </a:t>
            </a:r>
            <a:r>
              <a:rPr lang="it-IT" sz="1400" dirty="0" err="1"/>
              <a:t>Putian</a:t>
            </a:r>
            <a:r>
              <a:rPr lang="it-IT" sz="1400" dirty="0"/>
              <a:t> Electric co. Ltd</a:t>
            </a:r>
          </a:p>
          <a:p>
            <a:r>
              <a:rPr lang="it-IT" sz="1400" dirty="0"/>
              <a:t>2011 – da qui gli vengono assegnati numerosi premi tra cui nel 2018 il Premio compasso d’oro</a:t>
            </a:r>
          </a:p>
          <a:p>
            <a:r>
              <a:rPr lang="it-IT" sz="1400" dirty="0"/>
              <a:t>2016 - Snap lanciato nuovo air </a:t>
            </a:r>
            <a:r>
              <a:rPr lang="it-IT" sz="1400" dirty="0" err="1"/>
              <a:t>quality</a:t>
            </a:r>
            <a:r>
              <a:rPr lang="it-IT" sz="1400" dirty="0"/>
              <a:t> </a:t>
            </a:r>
            <a:r>
              <a:rPr lang="it-IT" sz="1400" dirty="0" err="1"/>
              <a:t>balancer</a:t>
            </a:r>
            <a:r>
              <a:rPr lang="it-IT" sz="1400" dirty="0"/>
              <a:t> -&gt; IoT</a:t>
            </a:r>
          </a:p>
          <a:p>
            <a:r>
              <a:rPr lang="it-IT" sz="1400" dirty="0"/>
              <a:t>2022 – nascita di EMC FIME</a:t>
            </a:r>
          </a:p>
        </p:txBody>
      </p:sp>
    </p:spTree>
    <p:extLst>
      <p:ext uri="{BB962C8B-B14F-4D97-AF65-F5344CB8AC3E}">
        <p14:creationId xmlns:p14="http://schemas.microsoft.com/office/powerpoint/2010/main" val="290008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BF5A1-DC99-9CA1-B3A9-D6AD6EC91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pPr algn="ctr"/>
            <a:r>
              <a:rPr lang="en-US" dirty="0"/>
              <a:t>Brands</a:t>
            </a:r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CCF82-D737-A9B0-A31C-2C026D4E8122}"/>
              </a:ext>
            </a:extLst>
          </p:cNvPr>
          <p:cNvSpPr txBox="1"/>
          <p:nvPr/>
        </p:nvSpPr>
        <p:spPr>
          <a:xfrm>
            <a:off x="838200" y="1080656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i="0" dirty="0">
                <a:solidFill>
                  <a:srgbClr val="212529"/>
                </a:solidFill>
                <a:effectLst/>
                <a:latin typeface="Gotham"/>
              </a:rPr>
              <a:t>(da modificare) Elica possiede un Global Brand portfolio completo, in grado di rispondere a tutte le esigenze del mercato. Ogni Brand ha un’identità precisa e distintiva, ma tutti sono ispirati da una visione comune.</a:t>
            </a:r>
            <a:endParaRPr lang="it-IT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739253A-B498-1193-9527-128D3BEBABAC}"/>
              </a:ext>
            </a:extLst>
          </p:cNvPr>
          <p:cNvSpPr/>
          <p:nvPr/>
        </p:nvSpPr>
        <p:spPr>
          <a:xfrm>
            <a:off x="606829" y="2377440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E9D081D-154F-CC1A-78C4-6F7FADA10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574" y="2557293"/>
            <a:ext cx="1433120" cy="2866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004C14-2BCF-DD49-2960-086BBCB03168}"/>
              </a:ext>
            </a:extLst>
          </p:cNvPr>
          <p:cNvSpPr txBox="1"/>
          <p:nvPr/>
        </p:nvSpPr>
        <p:spPr>
          <a:xfrm>
            <a:off x="2718261" y="2377440"/>
            <a:ext cx="243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Spiegazione</a:t>
            </a:r>
            <a:r>
              <a:rPr lang="en-US" dirty="0"/>
              <a:t>…</a:t>
            </a:r>
            <a:endParaRPr lang="it-IT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FCEF447-8F8A-35A4-20EE-929FE9C175CD}"/>
              </a:ext>
            </a:extLst>
          </p:cNvPr>
          <p:cNvSpPr/>
          <p:nvPr/>
        </p:nvSpPr>
        <p:spPr>
          <a:xfrm>
            <a:off x="606828" y="3203624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BF3D3F4-0789-14C1-30D2-022C55B40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974" y="3294386"/>
            <a:ext cx="1336317" cy="464806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F3F405-44AD-3D6D-DD80-8227027C0E09}"/>
              </a:ext>
            </a:extLst>
          </p:cNvPr>
          <p:cNvSpPr/>
          <p:nvPr/>
        </p:nvSpPr>
        <p:spPr>
          <a:xfrm>
            <a:off x="606826" y="4077623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51649DA-9F7A-B743-0350-00441DA6B4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6622" y="4270909"/>
            <a:ext cx="1591018" cy="259758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2F77A5C-E940-FC47-1997-C6F0F3ACA1E8}"/>
              </a:ext>
            </a:extLst>
          </p:cNvPr>
          <p:cNvSpPr/>
          <p:nvPr/>
        </p:nvSpPr>
        <p:spPr>
          <a:xfrm>
            <a:off x="606826" y="4903807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0F20E17-0EAE-68CA-2803-79843FBCB7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3974" y="5000796"/>
            <a:ext cx="1334435" cy="452351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E9E16E2-EFEB-85D1-2673-AFEFAECCA745}"/>
              </a:ext>
            </a:extLst>
          </p:cNvPr>
          <p:cNvSpPr/>
          <p:nvPr/>
        </p:nvSpPr>
        <p:spPr>
          <a:xfrm>
            <a:off x="605885" y="5777344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A5456102-C876-ADF8-D935-F0DB4EC8EB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4848" y="5942567"/>
            <a:ext cx="1562792" cy="315884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C140044-2FBC-0E4D-6E66-FC656985A28A}"/>
              </a:ext>
            </a:extLst>
          </p:cNvPr>
          <p:cNvSpPr/>
          <p:nvPr/>
        </p:nvSpPr>
        <p:spPr>
          <a:xfrm>
            <a:off x="2593645" y="4903807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3B3B3E57-45CA-9EF5-7E35-B2913430EA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03369" y="5107371"/>
            <a:ext cx="1351162" cy="229985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818130D-34C5-FF72-38B3-4BDD8D75155D}"/>
              </a:ext>
            </a:extLst>
          </p:cNvPr>
          <p:cNvSpPr/>
          <p:nvPr/>
        </p:nvSpPr>
        <p:spPr>
          <a:xfrm>
            <a:off x="2593644" y="5777806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B1D56884-9F77-B123-020D-BB405E0F2E1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13525" y="5862056"/>
            <a:ext cx="1341006" cy="47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44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6C71-B638-74E9-FFE4-1D72F94F6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Influenza di </a:t>
            </a:r>
            <a:r>
              <a:rPr lang="en-US" dirty="0" err="1"/>
              <a:t>elica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mondo (</a:t>
            </a:r>
            <a:r>
              <a:rPr lang="en-US" dirty="0" err="1"/>
              <a:t>paragrafo</a:t>
            </a:r>
            <a:r>
              <a:rPr lang="en-US" dirty="0"/>
              <a:t> a </a:t>
            </a:r>
            <a:r>
              <a:rPr lang="en-US" dirty="0" err="1"/>
              <a:t>sx</a:t>
            </a:r>
            <a:r>
              <a:rPr lang="en-US" dirty="0"/>
              <a:t>?)</a:t>
            </a:r>
            <a:endParaRPr lang="it-IT" dirty="0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AD9C8EAC-EEE7-1F3C-FB9E-E4FC042D2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106" y="2141537"/>
            <a:ext cx="8150694" cy="43513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664552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6C7A4-E70E-99D0-3DF1-653A0F35A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77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Sistema di Governance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BAE45-3540-4CC4-1590-F478FC0F5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0902"/>
            <a:ext cx="10515600" cy="5196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b="0" i="0" dirty="0">
                <a:solidFill>
                  <a:srgbClr val="212529"/>
                </a:solidFill>
                <a:effectLst/>
                <a:latin typeface="Gotham"/>
              </a:rPr>
              <a:t>(da analizzare e schematizzare) Elica S.p.A. ha aderito al Codice di Corporate Governance di Borsa Italiana, adottando un sistema di governo in linea con le best practice nazionali ed internazionali per la propria </a:t>
            </a:r>
            <a:r>
              <a:rPr lang="it-IT" sz="1800" b="0" i="1" dirty="0">
                <a:solidFill>
                  <a:srgbClr val="212529"/>
                </a:solidFill>
                <a:effectLst/>
                <a:latin typeface="Gotham"/>
              </a:rPr>
              <a:t>Corporate Governance</a:t>
            </a:r>
            <a:r>
              <a:rPr lang="it-IT" sz="1800" b="0" i="0" dirty="0">
                <a:solidFill>
                  <a:srgbClr val="212529"/>
                </a:solidFill>
                <a:effectLst/>
                <a:latin typeface="Gotham"/>
              </a:rPr>
              <a:t>.</a:t>
            </a:r>
          </a:p>
          <a:p>
            <a:pPr marL="0" indent="0">
              <a:buNone/>
            </a:pPr>
            <a:r>
              <a:rPr lang="it-IT" sz="1800" b="0" i="0" dirty="0">
                <a:solidFill>
                  <a:srgbClr val="212529"/>
                </a:solidFill>
                <a:effectLst/>
                <a:latin typeface="Gotham"/>
              </a:rPr>
              <a:t>L’azienda ha impiegato un modello di amministrazione e controllo di stampo tradizionale: la gestione aziendale è esercitata da un Consiglio di Amministrazione coadiuvato da Comitati </a:t>
            </a:r>
            <a:r>
              <a:rPr lang="it-IT" sz="1800" b="0" i="0" dirty="0" err="1">
                <a:solidFill>
                  <a:srgbClr val="212529"/>
                </a:solidFill>
                <a:effectLst/>
                <a:latin typeface="Gotham"/>
              </a:rPr>
              <a:t>endoconsiliari</a:t>
            </a:r>
            <a:r>
              <a:rPr lang="it-IT" sz="1800" b="0" i="0" dirty="0">
                <a:solidFill>
                  <a:srgbClr val="212529"/>
                </a:solidFill>
                <a:effectLst/>
                <a:latin typeface="Gotham"/>
              </a:rPr>
              <a:t> (un Comitato per le Nomine e per la Remunerazione e un Comitato per il Controllo, Rischi e Sostenibilità), mentre le funzioni di vigilanza vengono svolte da un Collegio Sindacale.</a:t>
            </a:r>
          </a:p>
          <a:p>
            <a:pPr marL="0" indent="0">
              <a:buNone/>
            </a:pPr>
            <a:endParaRPr lang="it-IT" sz="1800" dirty="0">
              <a:solidFill>
                <a:srgbClr val="212529"/>
              </a:solidFill>
              <a:latin typeface="Gotham"/>
            </a:endParaRPr>
          </a:p>
          <a:p>
            <a:pPr marL="0" indent="0">
              <a:buNone/>
            </a:pPr>
            <a:r>
              <a:rPr lang="it-IT" sz="1800" dirty="0">
                <a:solidFill>
                  <a:srgbClr val="212529"/>
                </a:solidFill>
                <a:latin typeface="Gotham"/>
              </a:rPr>
              <a:t>(da elencare i più</a:t>
            </a:r>
            <a:r>
              <a:rPr lang="en-US" sz="1800" dirty="0">
                <a:solidFill>
                  <a:srgbClr val="212529"/>
                </a:solidFill>
                <a:latin typeface="Gotham"/>
              </a:rPr>
              <a:t> </a:t>
            </a:r>
            <a:r>
              <a:rPr lang="en-US" sz="1800" dirty="0" err="1">
                <a:solidFill>
                  <a:srgbClr val="212529"/>
                </a:solidFill>
                <a:latin typeface="Gotham"/>
              </a:rPr>
              <a:t>importanti</a:t>
            </a:r>
            <a:r>
              <a:rPr lang="it-IT" sz="1800" dirty="0">
                <a:solidFill>
                  <a:srgbClr val="212529"/>
                </a:solidFill>
                <a:latin typeface="Gotham"/>
              </a:rPr>
              <a:t>)</a:t>
            </a:r>
          </a:p>
          <a:p>
            <a:pPr marL="0" indent="0">
              <a:buNone/>
            </a:pPr>
            <a:r>
              <a:rPr lang="it-IT" sz="1600" b="0" i="0" cap="all" dirty="0">
                <a:effectLst/>
                <a:latin typeface="Gotham"/>
              </a:rPr>
              <a:t>CONSIGLIO DI AMMINISTRAZIONE</a:t>
            </a:r>
          </a:p>
          <a:p>
            <a:pPr marL="0" indent="0">
              <a:buNone/>
            </a:pPr>
            <a:r>
              <a:rPr lang="it-IT" sz="1600" b="0" i="0" cap="all" dirty="0">
                <a:effectLst/>
                <a:latin typeface="Gotham"/>
              </a:rPr>
              <a:t>COLLEGIO SINDACALE</a:t>
            </a:r>
          </a:p>
          <a:p>
            <a:pPr marL="0" indent="0">
              <a:buNone/>
            </a:pPr>
            <a:r>
              <a:rPr lang="it-IT" sz="1600" b="0" i="0" cap="all" dirty="0">
                <a:effectLst/>
                <a:latin typeface="Gotham"/>
              </a:rPr>
              <a:t>COMITATI</a:t>
            </a:r>
            <a:endParaRPr lang="it-IT" sz="1200" b="0" i="0" cap="all" dirty="0">
              <a:effectLst/>
              <a:latin typeface="Gotham"/>
            </a:endParaRPr>
          </a:p>
        </p:txBody>
      </p:sp>
    </p:spTree>
    <p:extLst>
      <p:ext uri="{BB962C8B-B14F-4D97-AF65-F5344CB8AC3E}">
        <p14:creationId xmlns:p14="http://schemas.microsoft.com/office/powerpoint/2010/main" val="574420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tangolo con due angoli in diagonale arrotondati 28">
            <a:extLst>
              <a:ext uri="{FF2B5EF4-FFF2-40B4-BE49-F238E27FC236}">
                <a16:creationId xmlns:a16="http://schemas.microsoft.com/office/drawing/2014/main" id="{F533A5D0-E29C-6E62-055A-90AFF998768E}"/>
              </a:ext>
            </a:extLst>
          </p:cNvPr>
          <p:cNvSpPr/>
          <p:nvPr/>
        </p:nvSpPr>
        <p:spPr>
          <a:xfrm>
            <a:off x="8700416" y="1200647"/>
            <a:ext cx="1501106" cy="4147393"/>
          </a:xfrm>
          <a:prstGeom prst="round2Diag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con due angoli in diagonale arrotondati 25">
            <a:extLst>
              <a:ext uri="{FF2B5EF4-FFF2-40B4-BE49-F238E27FC236}">
                <a16:creationId xmlns:a16="http://schemas.microsoft.com/office/drawing/2014/main" id="{C14DB9C0-41BA-4EEB-1740-AE245EE4C32D}"/>
              </a:ext>
            </a:extLst>
          </p:cNvPr>
          <p:cNvSpPr/>
          <p:nvPr/>
        </p:nvSpPr>
        <p:spPr>
          <a:xfrm>
            <a:off x="5300363" y="5409743"/>
            <a:ext cx="4901159" cy="1292662"/>
          </a:xfrm>
          <a:prstGeom prst="round2Diag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con due angoli in diagonale arrotondati 22">
            <a:extLst>
              <a:ext uri="{FF2B5EF4-FFF2-40B4-BE49-F238E27FC236}">
                <a16:creationId xmlns:a16="http://schemas.microsoft.com/office/drawing/2014/main" id="{2A3F874D-9784-3946-92A7-7274D40C1FA8}"/>
              </a:ext>
            </a:extLst>
          </p:cNvPr>
          <p:cNvSpPr/>
          <p:nvPr/>
        </p:nvSpPr>
        <p:spPr>
          <a:xfrm>
            <a:off x="1932167" y="1200647"/>
            <a:ext cx="1534601" cy="4150581"/>
          </a:xfrm>
          <a:prstGeom prst="round2Diag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con due angoli in diagonale arrotondati 23">
            <a:extLst>
              <a:ext uri="{FF2B5EF4-FFF2-40B4-BE49-F238E27FC236}">
                <a16:creationId xmlns:a16="http://schemas.microsoft.com/office/drawing/2014/main" id="{6CAF0A36-A926-EE60-D107-F95F2182B5D5}"/>
              </a:ext>
            </a:extLst>
          </p:cNvPr>
          <p:cNvSpPr/>
          <p:nvPr/>
        </p:nvSpPr>
        <p:spPr>
          <a:xfrm rot="10800000">
            <a:off x="3504186" y="1200645"/>
            <a:ext cx="1709513" cy="2045366"/>
          </a:xfrm>
          <a:prstGeom prst="round2Diag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con due angoli in diagonale arrotondati 21">
            <a:extLst>
              <a:ext uri="{FF2B5EF4-FFF2-40B4-BE49-F238E27FC236}">
                <a16:creationId xmlns:a16="http://schemas.microsoft.com/office/drawing/2014/main" id="{8BDD4C40-246C-C670-62A2-4C36DCBBB7F5}"/>
              </a:ext>
            </a:extLst>
          </p:cNvPr>
          <p:cNvSpPr/>
          <p:nvPr/>
        </p:nvSpPr>
        <p:spPr>
          <a:xfrm>
            <a:off x="3508951" y="3275937"/>
            <a:ext cx="1700895" cy="2073867"/>
          </a:xfrm>
          <a:prstGeom prst="round2Diag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con due angoli in diagonale arrotondati 20">
            <a:extLst>
              <a:ext uri="{FF2B5EF4-FFF2-40B4-BE49-F238E27FC236}">
                <a16:creationId xmlns:a16="http://schemas.microsoft.com/office/drawing/2014/main" id="{6C5B6FB6-8044-6C7B-7BBE-0C440D50AFF0}"/>
              </a:ext>
            </a:extLst>
          </p:cNvPr>
          <p:cNvSpPr/>
          <p:nvPr/>
        </p:nvSpPr>
        <p:spPr>
          <a:xfrm>
            <a:off x="1932167" y="5419962"/>
            <a:ext cx="3280732" cy="1292662"/>
          </a:xfrm>
          <a:prstGeom prst="round2Diag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con due angoli in diagonale arrotondati 24">
            <a:extLst>
              <a:ext uri="{FF2B5EF4-FFF2-40B4-BE49-F238E27FC236}">
                <a16:creationId xmlns:a16="http://schemas.microsoft.com/office/drawing/2014/main" id="{8EF3F840-2AD9-5411-EC26-54C5477A8D11}"/>
              </a:ext>
            </a:extLst>
          </p:cNvPr>
          <p:cNvSpPr/>
          <p:nvPr/>
        </p:nvSpPr>
        <p:spPr>
          <a:xfrm>
            <a:off x="5255082" y="1200648"/>
            <a:ext cx="1658712" cy="4150580"/>
          </a:xfrm>
          <a:prstGeom prst="round2Diag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96BDCC-BA03-1E18-F876-2527144C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9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Business Model Canvas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473330D-FB36-EE6C-4B73-27AE42A4B0A0}"/>
              </a:ext>
            </a:extLst>
          </p:cNvPr>
          <p:cNvSpPr txBox="1"/>
          <p:nvPr/>
        </p:nvSpPr>
        <p:spPr>
          <a:xfrm>
            <a:off x="8720833" y="2499355"/>
            <a:ext cx="17335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Clienti privati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Professionisti della ristorazione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Costruttori e progettisti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Distributori e rivenditori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28E50DE-BA4A-5363-52A2-8E0B9510CB8F}"/>
              </a:ext>
            </a:extLst>
          </p:cNvPr>
          <p:cNvSpPr txBox="1"/>
          <p:nvPr/>
        </p:nvSpPr>
        <p:spPr>
          <a:xfrm>
            <a:off x="5212899" y="1695451"/>
            <a:ext cx="1733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Innovazione tecnologica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Design accattivante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Qualità e affidabilità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Miglioramento della qualità dell'aria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Esperienza di cucina superiore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5E60705-CE7C-0E01-5CD2-FEDC9A86BAD9}"/>
              </a:ext>
            </a:extLst>
          </p:cNvPr>
          <p:cNvSpPr txBox="1"/>
          <p:nvPr/>
        </p:nvSpPr>
        <p:spPr>
          <a:xfrm>
            <a:off x="3512004" y="3763980"/>
            <a:ext cx="165871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Ricerca e sviluppo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Competenze tecniche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Infrastrutture di produzione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Marchio e reputazione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E57A76C-2ECA-E2E9-77EA-5AF36FCB9DF8}"/>
              </a:ext>
            </a:extLst>
          </p:cNvPr>
          <p:cNvSpPr txBox="1"/>
          <p:nvPr/>
        </p:nvSpPr>
        <p:spPr>
          <a:xfrm>
            <a:off x="6966866" y="3738547"/>
            <a:ext cx="1733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it-IT" sz="1100" b="0" i="0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Vendita diretta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100" b="0" i="0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Distributori e rivenditori di elettrodomestici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AAC7308-23D0-4CBB-0221-45646BB218DC}"/>
              </a:ext>
            </a:extLst>
          </p:cNvPr>
          <p:cNvSpPr txBox="1"/>
          <p:nvPr/>
        </p:nvSpPr>
        <p:spPr>
          <a:xfrm>
            <a:off x="6960942" y="1636506"/>
            <a:ext cx="18192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it-IT" sz="1100" b="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Assistenza </a:t>
            </a:r>
            <a:r>
              <a:rPr lang="it-IT" sz="1100" b="0" i="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pre</a:t>
            </a:r>
            <a:r>
              <a:rPr lang="it-IT" sz="1100" b="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-vendita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100" b="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Supporto post-vendita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100" b="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Comunità online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E1DE6CB-110B-CBC5-8096-5033B92E7DD6}"/>
              </a:ext>
            </a:extLst>
          </p:cNvPr>
          <p:cNvSpPr txBox="1"/>
          <p:nvPr/>
        </p:nvSpPr>
        <p:spPr>
          <a:xfrm>
            <a:off x="1932167" y="5677066"/>
            <a:ext cx="4110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276FB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Costi di produzione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276FB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Costi di ricerca e sviluppo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276FB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Costi di marketing e pubblicità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276FB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Costi di distribuzione e vendita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rgbClr val="276FB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Costi amministrativi e generali</a:t>
            </a:r>
            <a:endParaRPr lang="it-IT" sz="1200" b="0" i="0" dirty="0">
              <a:solidFill>
                <a:srgbClr val="276FB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</p:txBody>
      </p:sp>
      <p:sp>
        <p:nvSpPr>
          <p:cNvPr id="27" name="Rettangolo con due angoli in diagonale arrotondati 26">
            <a:extLst>
              <a:ext uri="{FF2B5EF4-FFF2-40B4-BE49-F238E27FC236}">
                <a16:creationId xmlns:a16="http://schemas.microsoft.com/office/drawing/2014/main" id="{62753F7B-7B28-54FA-8F8A-F0939184CA5B}"/>
              </a:ext>
            </a:extLst>
          </p:cNvPr>
          <p:cNvSpPr/>
          <p:nvPr/>
        </p:nvSpPr>
        <p:spPr>
          <a:xfrm>
            <a:off x="6966526" y="1200646"/>
            <a:ext cx="1702590" cy="2045365"/>
          </a:xfrm>
          <a:prstGeom prst="round2Diag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con due angoli in diagonale arrotondati 27">
            <a:extLst>
              <a:ext uri="{FF2B5EF4-FFF2-40B4-BE49-F238E27FC236}">
                <a16:creationId xmlns:a16="http://schemas.microsoft.com/office/drawing/2014/main" id="{3F69E313-E3AC-7927-9896-D1113F325F50}"/>
              </a:ext>
            </a:extLst>
          </p:cNvPr>
          <p:cNvSpPr/>
          <p:nvPr/>
        </p:nvSpPr>
        <p:spPr>
          <a:xfrm>
            <a:off x="6969573" y="3284185"/>
            <a:ext cx="1698188" cy="2063855"/>
          </a:xfrm>
          <a:prstGeom prst="round2Diag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6" name="Elemento grafico 55" descr="Monete con riempimento a tinta unita">
            <a:extLst>
              <a:ext uri="{FF2B5EF4-FFF2-40B4-BE49-F238E27FC236}">
                <a16:creationId xmlns:a16="http://schemas.microsoft.com/office/drawing/2014/main" id="{FDEE4057-89D8-4DAA-99EF-82E2A5630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5511" y="5409743"/>
            <a:ext cx="328720" cy="328720"/>
          </a:xfrm>
          <a:prstGeom prst="rect">
            <a:avLst/>
          </a:prstGeom>
        </p:spPr>
      </p:pic>
      <p:pic>
        <p:nvPicPr>
          <p:cNvPr id="58" name="Elemento grafico 57" descr="Cuore con riempimento a tinta unita">
            <a:extLst>
              <a:ext uri="{FF2B5EF4-FFF2-40B4-BE49-F238E27FC236}">
                <a16:creationId xmlns:a16="http://schemas.microsoft.com/office/drawing/2014/main" id="{0028DAC5-18DD-EA46-0A82-7007937D1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8191" y="1215209"/>
            <a:ext cx="335642" cy="335642"/>
          </a:xfrm>
          <a:prstGeom prst="rect">
            <a:avLst/>
          </a:prstGeom>
        </p:spPr>
      </p:pic>
      <p:pic>
        <p:nvPicPr>
          <p:cNvPr id="1024" name="Elemento grafico 1023" descr="Lavoro con riempimento a tinta unita">
            <a:extLst>
              <a:ext uri="{FF2B5EF4-FFF2-40B4-BE49-F238E27FC236}">
                <a16:creationId xmlns:a16="http://schemas.microsoft.com/office/drawing/2014/main" id="{8BDEF1D0-C7D6-9835-B69A-2BBE03907D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83493" y="1225252"/>
            <a:ext cx="288227" cy="288227"/>
          </a:xfrm>
          <a:prstGeom prst="rect">
            <a:avLst/>
          </a:prstGeom>
        </p:spPr>
      </p:pic>
      <p:pic>
        <p:nvPicPr>
          <p:cNvPr id="1027" name="Elemento grafico 1026" descr="Barra multifunzione con riempimento a tinta unita">
            <a:extLst>
              <a:ext uri="{FF2B5EF4-FFF2-40B4-BE49-F238E27FC236}">
                <a16:creationId xmlns:a16="http://schemas.microsoft.com/office/drawing/2014/main" id="{B23068C9-7767-113B-8797-EA88BF3A42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28416" y="1225252"/>
            <a:ext cx="327561" cy="327561"/>
          </a:xfrm>
          <a:prstGeom prst="rect">
            <a:avLst/>
          </a:prstGeom>
        </p:spPr>
      </p:pic>
      <p:pic>
        <p:nvPicPr>
          <p:cNvPr id="1031" name="Elemento grafico 1030" descr="Sala riunioni con riempimento a tinta unita">
            <a:extLst>
              <a:ext uri="{FF2B5EF4-FFF2-40B4-BE49-F238E27FC236}">
                <a16:creationId xmlns:a16="http://schemas.microsoft.com/office/drawing/2014/main" id="{B0FDF498-F1EA-F5CF-4A93-BDFFA26169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78227" y="1180934"/>
            <a:ext cx="404191" cy="404191"/>
          </a:xfrm>
          <a:prstGeom prst="rect">
            <a:avLst/>
          </a:prstGeom>
        </p:spPr>
      </p:pic>
      <p:pic>
        <p:nvPicPr>
          <p:cNvPr id="1036" name="Elemento grafico 1035" descr="Consegna con riempimento a tinta unita">
            <a:extLst>
              <a:ext uri="{FF2B5EF4-FFF2-40B4-BE49-F238E27FC236}">
                <a16:creationId xmlns:a16="http://schemas.microsoft.com/office/drawing/2014/main" id="{8CEE3D13-30A0-DE20-E854-DB9C3F7627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24095" y="3308124"/>
            <a:ext cx="404191" cy="404191"/>
          </a:xfrm>
          <a:prstGeom prst="rect">
            <a:avLst/>
          </a:prstGeom>
        </p:spPr>
      </p:pic>
      <p:pic>
        <p:nvPicPr>
          <p:cNvPr id="1040" name="Elemento grafico 1039" descr="Etichetta con riempimento a tinta unita">
            <a:extLst>
              <a:ext uri="{FF2B5EF4-FFF2-40B4-BE49-F238E27FC236}">
                <a16:creationId xmlns:a16="http://schemas.microsoft.com/office/drawing/2014/main" id="{3A5A41CE-2BAC-90FE-C3DA-10D8FF44540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15439" y="5417012"/>
            <a:ext cx="404191" cy="404191"/>
          </a:xfrm>
          <a:prstGeom prst="rect">
            <a:avLst/>
          </a:prstGeom>
        </p:spPr>
      </p:pic>
      <p:pic>
        <p:nvPicPr>
          <p:cNvPr id="1042" name="Elemento grafico 1041" descr="Gruppo di persone con riempimento a tinta unita">
            <a:extLst>
              <a:ext uri="{FF2B5EF4-FFF2-40B4-BE49-F238E27FC236}">
                <a16:creationId xmlns:a16="http://schemas.microsoft.com/office/drawing/2014/main" id="{458BAAF8-157F-E1D7-C664-6D36677DD89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873435" y="1227013"/>
            <a:ext cx="292873" cy="292873"/>
          </a:xfrm>
          <a:prstGeom prst="rect">
            <a:avLst/>
          </a:prstGeom>
        </p:spPr>
      </p:pic>
      <p:pic>
        <p:nvPicPr>
          <p:cNvPr id="1044" name="Elemento grafico 1043" descr="Brainstorming con riempimento a tinta unita">
            <a:extLst>
              <a:ext uri="{FF2B5EF4-FFF2-40B4-BE49-F238E27FC236}">
                <a16:creationId xmlns:a16="http://schemas.microsoft.com/office/drawing/2014/main" id="{86084FFB-B551-0E66-7FC5-8A120355814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900248" y="3321415"/>
            <a:ext cx="319382" cy="319382"/>
          </a:xfrm>
          <a:prstGeom prst="rect">
            <a:avLst/>
          </a:prstGeom>
        </p:spPr>
      </p:pic>
      <p:sp>
        <p:nvSpPr>
          <p:cNvPr id="1045" name="CasellaDiTesto 1044">
            <a:extLst>
              <a:ext uri="{FF2B5EF4-FFF2-40B4-BE49-F238E27FC236}">
                <a16:creationId xmlns:a16="http://schemas.microsoft.com/office/drawing/2014/main" id="{37938B84-5563-E1CF-E1EA-8C08356F7556}"/>
              </a:ext>
            </a:extLst>
          </p:cNvPr>
          <p:cNvSpPr txBox="1"/>
          <p:nvPr/>
        </p:nvSpPr>
        <p:spPr>
          <a:xfrm>
            <a:off x="5360079" y="5632748"/>
            <a:ext cx="42750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Vendita diretta di prodotti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Vendita ai rivenditori e distributori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Servizi di assistenza e manutenzione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Licenze e royalties</a:t>
            </a:r>
          </a:p>
          <a:p>
            <a:endParaRPr lang="it-IT" dirty="0"/>
          </a:p>
        </p:txBody>
      </p:sp>
      <p:sp>
        <p:nvSpPr>
          <p:cNvPr id="1047" name="CasellaDiTesto 1046">
            <a:extLst>
              <a:ext uri="{FF2B5EF4-FFF2-40B4-BE49-F238E27FC236}">
                <a16:creationId xmlns:a16="http://schemas.microsoft.com/office/drawing/2014/main" id="{6A362049-D5B5-1EFD-E2F6-B70D51D3C6E3}"/>
              </a:ext>
            </a:extLst>
          </p:cNvPr>
          <p:cNvSpPr txBox="1"/>
          <p:nvPr/>
        </p:nvSpPr>
        <p:spPr>
          <a:xfrm>
            <a:off x="3504898" y="1690815"/>
            <a:ext cx="1754862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it-IT" sz="1100" b="0" i="0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Progettazione e sviluppo di </a:t>
            </a:r>
            <a:r>
              <a:rPr lang="it-IT" sz="1100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nuovi prodotti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100" b="0" i="0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Produzione e assemblaggio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100" b="0" i="0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Marketing e vendite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100" b="0" i="0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Servizio clienti e supporto post-vendita</a:t>
            </a:r>
          </a:p>
          <a:p>
            <a:endParaRPr lang="it-IT" sz="1200" dirty="0"/>
          </a:p>
        </p:txBody>
      </p:sp>
      <p:sp>
        <p:nvSpPr>
          <p:cNvPr id="1048" name="CasellaDiTesto 1047">
            <a:extLst>
              <a:ext uri="{FF2B5EF4-FFF2-40B4-BE49-F238E27FC236}">
                <a16:creationId xmlns:a16="http://schemas.microsoft.com/office/drawing/2014/main" id="{B1614725-E266-7CFE-07E7-623F898DDD1E}"/>
              </a:ext>
            </a:extLst>
          </p:cNvPr>
          <p:cNvSpPr txBox="1"/>
          <p:nvPr/>
        </p:nvSpPr>
        <p:spPr>
          <a:xfrm>
            <a:off x="1975190" y="2007210"/>
            <a:ext cx="1408664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Fornitori di componenti e materiali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Distributori e rivenditori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Costruttori di case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Progettisti di cucine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Istituti di ricerca e sviluppo</a:t>
            </a:r>
          </a:p>
          <a:p>
            <a:endParaRPr lang="it-IT" sz="1100" dirty="0"/>
          </a:p>
        </p:txBody>
      </p:sp>
      <p:sp>
        <p:nvSpPr>
          <p:cNvPr id="1049" name="CasellaDiTesto 1048">
            <a:extLst>
              <a:ext uri="{FF2B5EF4-FFF2-40B4-BE49-F238E27FC236}">
                <a16:creationId xmlns:a16="http://schemas.microsoft.com/office/drawing/2014/main" id="{2D5C23B0-95C3-7AC1-A877-11FDB02440C0}"/>
              </a:ext>
            </a:extLst>
          </p:cNvPr>
          <p:cNvSpPr txBox="1"/>
          <p:nvPr/>
        </p:nvSpPr>
        <p:spPr>
          <a:xfrm>
            <a:off x="1993135" y="1243074"/>
            <a:ext cx="1260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Key Partners</a:t>
            </a:r>
          </a:p>
        </p:txBody>
      </p:sp>
      <p:sp>
        <p:nvSpPr>
          <p:cNvPr id="1050" name="CasellaDiTesto 1049">
            <a:extLst>
              <a:ext uri="{FF2B5EF4-FFF2-40B4-BE49-F238E27FC236}">
                <a16:creationId xmlns:a16="http://schemas.microsoft.com/office/drawing/2014/main" id="{FA955AD7-A2F1-F076-A45F-AC1023197D81}"/>
              </a:ext>
            </a:extLst>
          </p:cNvPr>
          <p:cNvSpPr txBox="1"/>
          <p:nvPr/>
        </p:nvSpPr>
        <p:spPr>
          <a:xfrm>
            <a:off x="3526691" y="1239264"/>
            <a:ext cx="1153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Key Activities</a:t>
            </a:r>
          </a:p>
        </p:txBody>
      </p:sp>
      <p:sp>
        <p:nvSpPr>
          <p:cNvPr id="1051" name="CasellaDiTesto 1050">
            <a:extLst>
              <a:ext uri="{FF2B5EF4-FFF2-40B4-BE49-F238E27FC236}">
                <a16:creationId xmlns:a16="http://schemas.microsoft.com/office/drawing/2014/main" id="{44AC6982-CA23-6174-7328-2D02B8F9B8C8}"/>
              </a:ext>
            </a:extLst>
          </p:cNvPr>
          <p:cNvSpPr txBox="1"/>
          <p:nvPr/>
        </p:nvSpPr>
        <p:spPr>
          <a:xfrm>
            <a:off x="3569495" y="3264073"/>
            <a:ext cx="1224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Key Resources</a:t>
            </a:r>
          </a:p>
        </p:txBody>
      </p:sp>
      <p:sp>
        <p:nvSpPr>
          <p:cNvPr id="1052" name="CasellaDiTesto 1051">
            <a:extLst>
              <a:ext uri="{FF2B5EF4-FFF2-40B4-BE49-F238E27FC236}">
                <a16:creationId xmlns:a16="http://schemas.microsoft.com/office/drawing/2014/main" id="{36483CA0-A1AD-793A-EC8E-FDD8E17CE2AB}"/>
              </a:ext>
            </a:extLst>
          </p:cNvPr>
          <p:cNvSpPr txBox="1"/>
          <p:nvPr/>
        </p:nvSpPr>
        <p:spPr>
          <a:xfrm>
            <a:off x="5360079" y="5415444"/>
            <a:ext cx="1497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Revenue Streams</a:t>
            </a:r>
          </a:p>
        </p:txBody>
      </p:sp>
      <p:sp>
        <p:nvSpPr>
          <p:cNvPr id="1053" name="CasellaDiTesto 1052">
            <a:extLst>
              <a:ext uri="{FF2B5EF4-FFF2-40B4-BE49-F238E27FC236}">
                <a16:creationId xmlns:a16="http://schemas.microsoft.com/office/drawing/2014/main" id="{37DD3B4C-C8D8-1B58-53C0-036CC995EBE9}"/>
              </a:ext>
            </a:extLst>
          </p:cNvPr>
          <p:cNvSpPr txBox="1"/>
          <p:nvPr/>
        </p:nvSpPr>
        <p:spPr>
          <a:xfrm>
            <a:off x="1945070" y="5417012"/>
            <a:ext cx="1225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Cost Structure</a:t>
            </a:r>
          </a:p>
        </p:txBody>
      </p:sp>
      <p:sp>
        <p:nvSpPr>
          <p:cNvPr id="1054" name="CasellaDiTesto 1053">
            <a:extLst>
              <a:ext uri="{FF2B5EF4-FFF2-40B4-BE49-F238E27FC236}">
                <a16:creationId xmlns:a16="http://schemas.microsoft.com/office/drawing/2014/main" id="{ACE7A4DB-3A30-9E5F-0829-94C6838E950C}"/>
              </a:ext>
            </a:extLst>
          </p:cNvPr>
          <p:cNvSpPr txBox="1"/>
          <p:nvPr/>
        </p:nvSpPr>
        <p:spPr>
          <a:xfrm>
            <a:off x="7041663" y="3278847"/>
            <a:ext cx="1260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Channels</a:t>
            </a:r>
          </a:p>
        </p:txBody>
      </p:sp>
      <p:sp>
        <p:nvSpPr>
          <p:cNvPr id="1055" name="CasellaDiTesto 1054">
            <a:extLst>
              <a:ext uri="{FF2B5EF4-FFF2-40B4-BE49-F238E27FC236}">
                <a16:creationId xmlns:a16="http://schemas.microsoft.com/office/drawing/2014/main" id="{476A8873-34C1-5096-A151-294268A08381}"/>
              </a:ext>
            </a:extLst>
          </p:cNvPr>
          <p:cNvSpPr txBox="1"/>
          <p:nvPr/>
        </p:nvSpPr>
        <p:spPr>
          <a:xfrm>
            <a:off x="5312832" y="1208049"/>
            <a:ext cx="1260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Value Proposition</a:t>
            </a:r>
          </a:p>
        </p:txBody>
      </p:sp>
      <p:sp>
        <p:nvSpPr>
          <p:cNvPr id="1056" name="CasellaDiTesto 1055">
            <a:extLst>
              <a:ext uri="{FF2B5EF4-FFF2-40B4-BE49-F238E27FC236}">
                <a16:creationId xmlns:a16="http://schemas.microsoft.com/office/drawing/2014/main" id="{CC1D3233-A5B3-E91E-164A-C247206C2501}"/>
              </a:ext>
            </a:extLst>
          </p:cNvPr>
          <p:cNvSpPr txBox="1"/>
          <p:nvPr/>
        </p:nvSpPr>
        <p:spPr>
          <a:xfrm>
            <a:off x="7047107" y="1207298"/>
            <a:ext cx="1432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Customer Relationships</a:t>
            </a:r>
          </a:p>
        </p:txBody>
      </p:sp>
      <p:sp>
        <p:nvSpPr>
          <p:cNvPr id="1057" name="CasellaDiTesto 1056">
            <a:extLst>
              <a:ext uri="{FF2B5EF4-FFF2-40B4-BE49-F238E27FC236}">
                <a16:creationId xmlns:a16="http://schemas.microsoft.com/office/drawing/2014/main" id="{C53BD93F-7A12-0C90-E598-6D77C12D9508}"/>
              </a:ext>
            </a:extLst>
          </p:cNvPr>
          <p:cNvSpPr txBox="1"/>
          <p:nvPr/>
        </p:nvSpPr>
        <p:spPr>
          <a:xfrm>
            <a:off x="8720833" y="1207299"/>
            <a:ext cx="1260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Customer Segments</a:t>
            </a:r>
          </a:p>
        </p:txBody>
      </p:sp>
    </p:spTree>
    <p:extLst>
      <p:ext uri="{BB962C8B-B14F-4D97-AF65-F5344CB8AC3E}">
        <p14:creationId xmlns:p14="http://schemas.microsoft.com/office/powerpoint/2010/main" val="1183172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2497</Words>
  <Application>Microsoft Office PowerPoint</Application>
  <PresentationFormat>Widescreen</PresentationFormat>
  <Paragraphs>142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Georgia</vt:lpstr>
      <vt:lpstr>Gotham</vt:lpstr>
      <vt:lpstr>Söhne</vt:lpstr>
      <vt:lpstr>Office Theme</vt:lpstr>
      <vt:lpstr>I Due Moschettieri</vt:lpstr>
      <vt:lpstr>Presentazione standard di PowerPoint</vt:lpstr>
      <vt:lpstr>Presentazione standard di PowerPoint</vt:lpstr>
      <vt:lpstr>Presentazione standard di PowerPoint</vt:lpstr>
      <vt:lpstr>Storia</vt:lpstr>
      <vt:lpstr>Brands</vt:lpstr>
      <vt:lpstr>Influenza di elica nel mondo (paragrafo a sx?)</vt:lpstr>
      <vt:lpstr>Sistema di Governance</vt:lpstr>
      <vt:lpstr>Business Model Canvas</vt:lpstr>
      <vt:lpstr>Presentazione standard di PowerPoint</vt:lpstr>
      <vt:lpstr>Presentazione standard di PowerPoint</vt:lpstr>
      <vt:lpstr>Business Model Canvas</vt:lpstr>
      <vt:lpstr>Presentazione standard di PowerPoint</vt:lpstr>
      <vt:lpstr>Presentazione standard di PowerPoint</vt:lpstr>
      <vt:lpstr>Flussi di cassa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Due Moschettieri</dc:title>
  <dc:creator>Lorenzo Monaci</dc:creator>
  <cp:lastModifiedBy>Oma Toma</cp:lastModifiedBy>
  <cp:revision>90</cp:revision>
  <dcterms:created xsi:type="dcterms:W3CDTF">2023-05-01T09:13:01Z</dcterms:created>
  <dcterms:modified xsi:type="dcterms:W3CDTF">2023-05-08T09:55:17Z</dcterms:modified>
</cp:coreProperties>
</file>