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27/05/2023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Data" Target="../diagrams/data12.xml"/><Relationship Id="rId18" Type="http://schemas.openxmlformats.org/officeDocument/2006/relationships/image" Target="../media/image10.png"/><Relationship Id="rId3" Type="http://schemas.openxmlformats.org/officeDocument/2006/relationships/hyperlink" Target="https://corporate.elica.com/it/chi-siamo/brands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hyperlink" Target="https://coolors.co/" TargetMode="External"/><Relationship Id="rId17" Type="http://schemas.microsoft.com/office/2007/relationships/diagramDrawing" Target="../diagrams/drawing12.xml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hyperlink" Target="https://www.flaticon.com/" TargetMode="External"/><Relationship Id="rId24" Type="http://schemas.openxmlformats.org/officeDocument/2006/relationships/hyperlink" Target="https://corporate.elica.com/it/governance/documenti-societari/statuto.pdf" TargetMode="External"/><Relationship Id="rId5" Type="http://schemas.openxmlformats.org/officeDocument/2006/relationships/hyperlink" Target="https://corporate.elica.com/it" TargetMode="External"/><Relationship Id="rId15" Type="http://schemas.openxmlformats.org/officeDocument/2006/relationships/diagramQuickStyle" Target="../diagrams/quickStyle12.xml"/><Relationship Id="rId23" Type="http://schemas.openxmlformats.org/officeDocument/2006/relationships/hyperlink" Target="https://investors.elica.com/files/kit/relazione-finanziaria-annuale-2022.pdf" TargetMode="External"/><Relationship Id="rId10" Type="http://schemas.openxmlformats.org/officeDocument/2006/relationships/hyperlink" Target="https://emcfime.com/it/default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openxmlformats.org/officeDocument/2006/relationships/diagramLayout" Target="../diagrams/layout12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8808" y="5222780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7042" y="5063179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1374" y="1637006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7865" y="3307023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6538" y="1712423"/>
            <a:ext cx="519424" cy="519424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12B6DE0-BC9F-53A4-2E5F-03778CE508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2767042" y="1927477"/>
            <a:ext cx="14332" cy="3433339"/>
          </a:xfrm>
          <a:prstGeom prst="curvedConnector3">
            <a:avLst>
              <a:gd name="adj1" fmla="val 338034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97E0F8-32C0-753C-D471-06A0BC7DF1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645649" y="3636981"/>
            <a:ext cx="2845229" cy="7166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8D3E7D1-F7DC-04EF-EC9F-61F582F8BD40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16200000" flipH="1">
            <a:off x="5777100" y="-487304"/>
            <a:ext cx="13897" cy="5424404"/>
          </a:xfrm>
          <a:prstGeom prst="curvedConnector3">
            <a:avLst>
              <a:gd name="adj1" fmla="val 1744959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C7A31CB-47C2-F550-13B8-27F765A05546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16200000" flipH="1">
            <a:off x="5746339" y="-1037488"/>
            <a:ext cx="75417" cy="5424404"/>
          </a:xfrm>
          <a:prstGeom prst="curvedConnector3">
            <a:avLst>
              <a:gd name="adj1" fmla="val -30311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A89B7C0-2579-A68A-E8EA-4BBFC076B93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16200000" flipH="1">
            <a:off x="3993190" y="715662"/>
            <a:ext cx="3585774" cy="5428462"/>
          </a:xfrm>
          <a:prstGeom prst="curvedConnector3">
            <a:avLst>
              <a:gd name="adj1" fmla="val -637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E2DE91-2E34-0A54-8D5A-368A0675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62318" y="3665449"/>
            <a:ext cx="2595547" cy="1695368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72754B4-5B3E-EE26-EE81-077D275EA24F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>
            <a:off x="8755962" y="1972135"/>
            <a:ext cx="35846" cy="3542145"/>
          </a:xfrm>
          <a:prstGeom prst="curvedConnector3">
            <a:avLst>
              <a:gd name="adj1" fmla="val 357742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74F0B6-A3AC-2D56-307B-CC1AF7BDA031}"/>
              </a:ext>
            </a:extLst>
          </p:cNvPr>
          <p:cNvSpPr/>
          <p:nvPr/>
        </p:nvSpPr>
        <p:spPr>
          <a:xfrm>
            <a:off x="3078195" y="903491"/>
            <a:ext cx="1104521" cy="50038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Innovazione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tecnologica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01433D-8211-C1DE-22F0-270C2451CCA6}"/>
              </a:ext>
            </a:extLst>
          </p:cNvPr>
          <p:cNvSpPr/>
          <p:nvPr/>
        </p:nvSpPr>
        <p:spPr>
          <a:xfrm>
            <a:off x="3152363" y="2518823"/>
            <a:ext cx="71468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Design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100A14-AFFE-A27A-0E66-D4F22243F75B}"/>
              </a:ext>
            </a:extLst>
          </p:cNvPr>
          <p:cNvSpPr/>
          <p:nvPr/>
        </p:nvSpPr>
        <p:spPr>
          <a:xfrm>
            <a:off x="1890154" y="1500858"/>
            <a:ext cx="714680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Qualit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  <a:p>
            <a:pPr algn="ctr"/>
            <a:r>
              <a:rPr lang="it-IT" sz="1200" b="1" dirty="0" err="1">
                <a:solidFill>
                  <a:srgbClr val="F7E1D7"/>
                </a:solidFill>
              </a:rPr>
              <a:t>Affid.ta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499807-6EA6-201C-F690-C7C6CBB094F2}"/>
              </a:ext>
            </a:extLst>
          </p:cNvPr>
          <p:cNvSpPr/>
          <p:nvPr/>
        </p:nvSpPr>
        <p:spPr>
          <a:xfrm>
            <a:off x="1599361" y="5207843"/>
            <a:ext cx="944076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Comunità</a:t>
            </a:r>
            <a:r>
              <a:rPr lang="en-US" sz="1200" b="1" dirty="0">
                <a:solidFill>
                  <a:srgbClr val="F7E1D7"/>
                </a:solidFill>
              </a:rPr>
              <a:t> online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C329544-5844-FDBF-BFB2-CE180472B96B}"/>
              </a:ext>
            </a:extLst>
          </p:cNvPr>
          <p:cNvSpPr/>
          <p:nvPr/>
        </p:nvSpPr>
        <p:spPr>
          <a:xfrm>
            <a:off x="3150214" y="4711177"/>
            <a:ext cx="1032502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Supporto</a:t>
            </a:r>
            <a:endParaRPr lang="en-US" sz="1200" b="1" dirty="0">
              <a:solidFill>
                <a:srgbClr val="F7E1D7"/>
              </a:solidFill>
            </a:endParaRPr>
          </a:p>
          <a:p>
            <a:pPr algn="ctr"/>
            <a:r>
              <a:rPr lang="en-US" sz="1200" b="1" dirty="0">
                <a:solidFill>
                  <a:srgbClr val="F7E1D7"/>
                </a:solidFill>
              </a:rPr>
              <a:t>post-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D82660-3840-131F-0052-C647D04D1516}"/>
              </a:ext>
            </a:extLst>
          </p:cNvPr>
          <p:cNvSpPr/>
          <p:nvPr/>
        </p:nvSpPr>
        <p:spPr>
          <a:xfrm>
            <a:off x="3588071" y="5362171"/>
            <a:ext cx="10315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r>
              <a:rPr lang="en-US" sz="1200" b="1" dirty="0">
                <a:solidFill>
                  <a:srgbClr val="F7E1D7"/>
                </a:solidFill>
              </a:rPr>
              <a:t> pre-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9CBE8-44A7-8652-DBBE-EFAEAA2E9580}"/>
              </a:ext>
            </a:extLst>
          </p:cNvPr>
          <p:cNvSpPr/>
          <p:nvPr/>
        </p:nvSpPr>
        <p:spPr>
          <a:xfrm>
            <a:off x="5111773" y="3229965"/>
            <a:ext cx="836035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diretta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D3DBB8-D00D-8061-AF56-6743C153C33F}"/>
              </a:ext>
            </a:extLst>
          </p:cNvPr>
          <p:cNvSpPr/>
          <p:nvPr/>
        </p:nvSpPr>
        <p:spPr>
          <a:xfrm>
            <a:off x="8041282" y="1067902"/>
            <a:ext cx="1068674" cy="43295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Costruttori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progettisti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B73E5F-6006-66DE-3EC4-1B06156AA810}"/>
              </a:ext>
            </a:extLst>
          </p:cNvPr>
          <p:cNvSpPr/>
          <p:nvPr/>
        </p:nvSpPr>
        <p:spPr>
          <a:xfrm>
            <a:off x="8057232" y="2394396"/>
            <a:ext cx="1314905" cy="58299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Professionisti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della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ristorazione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50F637-FB70-6BF1-85C2-AD1BE4EE9531}"/>
              </a:ext>
            </a:extLst>
          </p:cNvPr>
          <p:cNvSpPr/>
          <p:nvPr/>
        </p:nvSpPr>
        <p:spPr>
          <a:xfrm>
            <a:off x="7502783" y="4845433"/>
            <a:ext cx="8540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Licenze</a:t>
            </a:r>
            <a:r>
              <a:rPr lang="en-US" sz="1200" b="1" dirty="0">
                <a:solidFill>
                  <a:srgbClr val="F7E1D7"/>
                </a:solidFill>
              </a:rPr>
              <a:t> e royalties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F50B97-3343-FCC1-4339-9C8D95329CDA}"/>
              </a:ext>
            </a:extLst>
          </p:cNvPr>
          <p:cNvSpPr/>
          <p:nvPr/>
        </p:nvSpPr>
        <p:spPr>
          <a:xfrm>
            <a:off x="8918854" y="5617106"/>
            <a:ext cx="937599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Servizi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5E0758-A1CE-6C8B-1378-91CA4934689D}"/>
              </a:ext>
            </a:extLst>
          </p:cNvPr>
          <p:cNvSpPr/>
          <p:nvPr/>
        </p:nvSpPr>
        <p:spPr>
          <a:xfrm>
            <a:off x="9303115" y="1738721"/>
            <a:ext cx="714680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Clienti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privati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997" y="1351732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613" y="1351732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5689" y="4779802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14614" y="4812337"/>
            <a:ext cx="675204" cy="6752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A9649-28AD-EF34-DC47-D6AA877DF120}"/>
              </a:ext>
            </a:extLst>
          </p:cNvPr>
          <p:cNvSpPr/>
          <p:nvPr/>
        </p:nvSpPr>
        <p:spPr>
          <a:xfrm>
            <a:off x="2675397" y="1311987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Distributori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rivenditori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6DC522-6F77-57DE-138E-96DDF50C3C89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 flipH="1" flipV="1">
            <a:off x="3914612" y="1689335"/>
            <a:ext cx="337603" cy="3798206"/>
          </a:xfrm>
          <a:prstGeom prst="curvedConnector4">
            <a:avLst>
              <a:gd name="adj1" fmla="val -302791"/>
              <a:gd name="adj2" fmla="val 10420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D67298B-2A66-ADD4-C21C-7040466F1BCB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4589818" y="1689335"/>
            <a:ext cx="1" cy="346060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CDF16A-515A-6FC9-E416-CCC5AED77AB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393719" y="1885434"/>
            <a:ext cx="3090466" cy="3373473"/>
          </a:xfrm>
          <a:prstGeom prst="curvedConnector2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A87D11-C686-659D-112A-60E88D3D48B4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4589819" y="1689335"/>
            <a:ext cx="3213781" cy="337603"/>
          </a:xfrm>
          <a:prstGeom prst="curvedConnector4">
            <a:avLst>
              <a:gd name="adj1" fmla="val 44748"/>
              <a:gd name="adj2" fmla="val 167713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A50B699-CE5C-04EA-82D0-ED26473822E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141203" y="1689335"/>
            <a:ext cx="159690" cy="3428069"/>
          </a:xfrm>
          <a:prstGeom prst="curvedConnector3">
            <a:avLst>
              <a:gd name="adj1" fmla="val 24315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9B0A9A-5DB5-0F32-37D7-FA3590FF0C84}"/>
              </a:ext>
            </a:extLst>
          </p:cNvPr>
          <p:cNvSpPr/>
          <p:nvPr/>
        </p:nvSpPr>
        <p:spPr>
          <a:xfrm>
            <a:off x="3427940" y="5723378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Marchio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reputazione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435236-DE8B-986C-BD25-2EEAD876D378}"/>
              </a:ext>
            </a:extLst>
          </p:cNvPr>
          <p:cNvSpPr/>
          <p:nvPr/>
        </p:nvSpPr>
        <p:spPr>
          <a:xfrm>
            <a:off x="4733597" y="4961265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DB74DC-FCF0-9DF6-5B9D-25F7F53A2C79}"/>
              </a:ext>
            </a:extLst>
          </p:cNvPr>
          <p:cNvSpPr/>
          <p:nvPr/>
        </p:nvSpPr>
        <p:spPr>
          <a:xfrm>
            <a:off x="4589190" y="1223443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Istituti</a:t>
            </a:r>
            <a:r>
              <a:rPr lang="en-US" sz="1200" b="1" dirty="0">
                <a:solidFill>
                  <a:srgbClr val="F7E1D7"/>
                </a:solidFill>
              </a:rPr>
              <a:t> 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22D41D-88F1-AFF6-CEAA-F21593B93F71}"/>
              </a:ext>
            </a:extLst>
          </p:cNvPr>
          <p:cNvSpPr/>
          <p:nvPr/>
        </p:nvSpPr>
        <p:spPr>
          <a:xfrm>
            <a:off x="6948743" y="2362328"/>
            <a:ext cx="11731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Progettazione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8A53B2-1F11-C378-CF68-78864C124949}"/>
              </a:ext>
            </a:extLst>
          </p:cNvPr>
          <p:cNvSpPr/>
          <p:nvPr/>
        </p:nvSpPr>
        <p:spPr>
          <a:xfrm>
            <a:off x="3241537" y="2770056"/>
            <a:ext cx="1099633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Fornitori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componenti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FE7078-EF5C-2BF4-ACCA-8D96F3E75893}"/>
              </a:ext>
            </a:extLst>
          </p:cNvPr>
          <p:cNvSpPr/>
          <p:nvPr/>
        </p:nvSpPr>
        <p:spPr>
          <a:xfrm>
            <a:off x="8319116" y="1351732"/>
            <a:ext cx="984639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Marketing e </a:t>
            </a:r>
            <a:r>
              <a:rPr lang="en-US" sz="1200" b="1" dirty="0" err="1">
                <a:solidFill>
                  <a:srgbClr val="F7E1D7"/>
                </a:solidFill>
              </a:rPr>
              <a:t>vendite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8DCFE2-1AD5-53D8-938D-14F4ACA7B1FF}"/>
              </a:ext>
            </a:extLst>
          </p:cNvPr>
          <p:cNvSpPr/>
          <p:nvPr/>
        </p:nvSpPr>
        <p:spPr>
          <a:xfrm>
            <a:off x="8473834" y="4779802"/>
            <a:ext cx="1166351" cy="558811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marketing e </a:t>
            </a:r>
            <a:r>
              <a:rPr lang="en-US" sz="1200" b="1" dirty="0" err="1">
                <a:solidFill>
                  <a:srgbClr val="F7E1D7"/>
                </a:solidFill>
              </a:rPr>
              <a:t>pubblicit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A749B3-13ED-ECEA-BA30-634166EA35A7}"/>
              </a:ext>
            </a:extLst>
          </p:cNvPr>
          <p:cNvSpPr/>
          <p:nvPr/>
        </p:nvSpPr>
        <p:spPr>
          <a:xfrm>
            <a:off x="6806709" y="5264120"/>
            <a:ext cx="983639" cy="45925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produzione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0"/>
            <a:ext cx="7701495" cy="35481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https://emcfime.com/it/default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57085" y="5271296"/>
            <a:ext cx="8315257" cy="95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67274" y="4490605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451707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1038218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1038218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155177" y="2630273"/>
            <a:ext cx="7881646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Restiamo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pageCurlSing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madre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250"/>
                            </p:stCondLst>
                            <p:childTnLst>
                              <p:par>
                                <p:cTn id="1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5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750"/>
                            </p:stCondLst>
                            <p:childTnLst>
                              <p:par>
                                <p:cTn id="1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C1C25-DC79-15A8-7784-A8266378F741}"/>
              </a:ext>
            </a:extLst>
          </p:cNvPr>
          <p:cNvSpPr/>
          <p:nvPr/>
        </p:nvSpPr>
        <p:spPr>
          <a:xfrm>
            <a:off x="346876" y="4107212"/>
            <a:ext cx="5428186" cy="193759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Capitale</a:t>
            </a:r>
            <a:r>
              <a:rPr lang="en-US" sz="2800" dirty="0">
                <a:solidFill>
                  <a:srgbClr val="252323"/>
                </a:solidFill>
              </a:rPr>
              <a:t> </a:t>
            </a:r>
            <a:r>
              <a:rPr lang="en-US" sz="2800" dirty="0" err="1">
                <a:solidFill>
                  <a:srgbClr val="252323"/>
                </a:solidFill>
              </a:rPr>
              <a:t>sociale</a:t>
            </a:r>
            <a:r>
              <a:rPr lang="en-US" sz="2800" dirty="0">
                <a:solidFill>
                  <a:srgbClr val="252323"/>
                </a:solidFill>
              </a:rPr>
              <a:t>: </a:t>
            </a:r>
            <a:r>
              <a:rPr lang="en-US" sz="2800" b="1" dirty="0">
                <a:solidFill>
                  <a:srgbClr val="252323"/>
                </a:solidFill>
              </a:rPr>
              <a:t>12.664.560,00 </a:t>
            </a:r>
            <a:r>
              <a:rPr lang="it-IT" sz="2800" b="1" dirty="0">
                <a:solidFill>
                  <a:srgbClr val="252323"/>
                </a:solidFill>
              </a:rPr>
              <a:t>€</a:t>
            </a:r>
          </a:p>
          <a:p>
            <a:pPr algn="ctr"/>
            <a:endParaRPr lang="it-IT" sz="2800" dirty="0">
              <a:solidFill>
                <a:srgbClr val="252323"/>
              </a:solidFill>
            </a:endParaRPr>
          </a:p>
          <a:p>
            <a:pPr algn="ctr"/>
            <a:r>
              <a:rPr lang="it-IT" sz="2800" dirty="0">
                <a:solidFill>
                  <a:srgbClr val="252323"/>
                </a:solidFill>
              </a:rPr>
              <a:t>N° azioni</a:t>
            </a:r>
            <a:r>
              <a:rPr lang="en-US" sz="2800" dirty="0">
                <a:solidFill>
                  <a:srgbClr val="252323"/>
                </a:solidFill>
              </a:rPr>
              <a:t> (</a:t>
            </a:r>
            <a:r>
              <a:rPr lang="en-US" sz="2800" dirty="0" err="1">
                <a:solidFill>
                  <a:srgbClr val="252323"/>
                </a:solidFill>
              </a:rPr>
              <a:t>ordinarie</a:t>
            </a:r>
            <a:r>
              <a:rPr lang="en-US" sz="2800" dirty="0">
                <a:solidFill>
                  <a:srgbClr val="252323"/>
                </a:solidFill>
              </a:rPr>
              <a:t>): </a:t>
            </a:r>
            <a:r>
              <a:rPr lang="en-US" sz="2800" b="1" dirty="0">
                <a:solidFill>
                  <a:srgbClr val="252323"/>
                </a:solidFill>
              </a:rPr>
              <a:t>63.322.800</a:t>
            </a:r>
            <a:endParaRPr lang="it-IT" sz="28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528</cp:revision>
  <dcterms:created xsi:type="dcterms:W3CDTF">2023-05-01T09:13:01Z</dcterms:created>
  <dcterms:modified xsi:type="dcterms:W3CDTF">2023-05-27T10:30:11Z</dcterms:modified>
</cp:coreProperties>
</file>