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D7"/>
    <a:srgbClr val="252323"/>
    <a:srgbClr val="DB504A"/>
    <a:srgbClr val="276FB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643A7-336B-4805-9ED1-8087F703DE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6C322F-AD65-438D-AAC4-7EE7BE1D7C02}">
      <dgm:prSet phldrT="[Text]"/>
      <dgm:spPr>
        <a:solidFill>
          <a:srgbClr val="DB504A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8E13336C-9657-4D8F-B4AA-5D560DA8CD45}" type="parTrans" cxnId="{98153164-6B62-4640-8175-DB78B4656616}">
      <dgm:prSet/>
      <dgm:spPr/>
      <dgm:t>
        <a:bodyPr/>
        <a:lstStyle/>
        <a:p>
          <a:endParaRPr lang="it-IT"/>
        </a:p>
      </dgm:t>
    </dgm:pt>
    <dgm:pt modelId="{7A40D244-3343-44C4-AD18-98513E05B639}" type="sibTrans" cxnId="{98153164-6B62-4640-8175-DB78B4656616}">
      <dgm:prSet/>
      <dgm:spPr/>
      <dgm:t>
        <a:bodyPr/>
        <a:lstStyle/>
        <a:p>
          <a:endParaRPr lang="it-IT"/>
        </a:p>
      </dgm:t>
    </dgm:pt>
    <dgm:pt modelId="{DE3E5DAD-25F0-48BD-9C18-13F90C75D9E2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137FCAE3-76B2-482C-B1A3-79F3788A2420}" type="parTrans" cxnId="{A7C8F65D-FC29-4932-969B-9C5F1CF8A167}">
      <dgm:prSet/>
      <dgm:spPr/>
      <dgm:t>
        <a:bodyPr/>
        <a:lstStyle/>
        <a:p>
          <a:endParaRPr lang="it-IT"/>
        </a:p>
      </dgm:t>
    </dgm:pt>
    <dgm:pt modelId="{A028C154-8373-4D51-9638-39A00E76C6E9}" type="sibTrans" cxnId="{A7C8F65D-FC29-4932-969B-9C5F1CF8A167}">
      <dgm:prSet/>
      <dgm:spPr/>
      <dgm:t>
        <a:bodyPr/>
        <a:lstStyle/>
        <a:p>
          <a:endParaRPr lang="it-IT"/>
        </a:p>
      </dgm:t>
    </dgm:pt>
    <dgm:pt modelId="{EFD11459-D1BD-4CC8-A356-7D96DC428135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3B88F768-3E8E-4F5C-94A5-4F818E7F5850}" type="parTrans" cxnId="{A7B6C3B1-7399-4764-8190-9546F65CD236}">
      <dgm:prSet/>
      <dgm:spPr/>
      <dgm:t>
        <a:bodyPr/>
        <a:lstStyle/>
        <a:p>
          <a:endParaRPr lang="it-IT"/>
        </a:p>
      </dgm:t>
    </dgm:pt>
    <dgm:pt modelId="{8D286093-0B9E-4DF3-8857-5B13A4959E61}" type="sibTrans" cxnId="{A7B6C3B1-7399-4764-8190-9546F65CD236}">
      <dgm:prSet/>
      <dgm:spPr/>
      <dgm:t>
        <a:bodyPr/>
        <a:lstStyle/>
        <a:p>
          <a:endParaRPr lang="it-IT"/>
        </a:p>
      </dgm:t>
    </dgm:pt>
    <dgm:pt modelId="{EAE272C1-1253-44B3-9C55-42FE31232EB4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2BFFC0F-F7ED-45AF-AAF7-C7B773C68508}" type="parTrans" cxnId="{6236831A-B3FB-4AD9-905A-3D8BC921E48D}">
      <dgm:prSet/>
      <dgm:spPr/>
      <dgm:t>
        <a:bodyPr/>
        <a:lstStyle/>
        <a:p>
          <a:endParaRPr lang="it-IT"/>
        </a:p>
      </dgm:t>
    </dgm:pt>
    <dgm:pt modelId="{5A40C90B-CE7F-453A-B958-5D6F7D7CA99C}" type="sibTrans" cxnId="{6236831A-B3FB-4AD9-905A-3D8BC921E48D}">
      <dgm:prSet/>
      <dgm:spPr/>
      <dgm:t>
        <a:bodyPr/>
        <a:lstStyle/>
        <a:p>
          <a:endParaRPr lang="it-IT"/>
        </a:p>
      </dgm:t>
    </dgm:pt>
    <dgm:pt modelId="{99C4CEC4-1A4B-48BA-B6B5-B504666BDCAB}">
      <dgm:prSet phldrT="[Text]"/>
      <dgm:spPr>
        <a:solidFill>
          <a:srgbClr val="252323"/>
        </a:solidFill>
        <a:ln>
          <a:solidFill>
            <a:srgbClr val="F7E1D7"/>
          </a:solidFill>
        </a:ln>
      </dgm:spPr>
      <dgm:t>
        <a:bodyPr/>
        <a:lstStyle/>
        <a:p>
          <a:endParaRPr lang="it-IT" dirty="0"/>
        </a:p>
      </dgm:t>
    </dgm:pt>
    <dgm:pt modelId="{F3C23BA0-15D6-475B-AF03-2BC0ED8C88D5}" type="parTrans" cxnId="{8A3AC4EC-4939-4237-8AB2-6F8E5E9565C0}">
      <dgm:prSet/>
      <dgm:spPr/>
      <dgm:t>
        <a:bodyPr/>
        <a:lstStyle/>
        <a:p>
          <a:endParaRPr lang="it-IT"/>
        </a:p>
      </dgm:t>
    </dgm:pt>
    <dgm:pt modelId="{4CB4831F-3802-432D-99B0-B9B0B9236A16}" type="sibTrans" cxnId="{8A3AC4EC-4939-4237-8AB2-6F8E5E9565C0}">
      <dgm:prSet/>
      <dgm:spPr/>
      <dgm:t>
        <a:bodyPr/>
        <a:lstStyle/>
        <a:p>
          <a:endParaRPr lang="it-IT"/>
        </a:p>
      </dgm:t>
    </dgm:pt>
    <dgm:pt modelId="{53AB91C9-2406-4E02-97EF-F4E1AAE675D8}" type="pres">
      <dgm:prSet presAssocID="{FFD643A7-336B-4805-9ED1-8087F703DE31}" presName="Name0" presStyleCnt="0">
        <dgm:presLayoutVars>
          <dgm:dir/>
          <dgm:animLvl val="lvl"/>
          <dgm:resizeHandles val="exact"/>
        </dgm:presLayoutVars>
      </dgm:prSet>
      <dgm:spPr/>
    </dgm:pt>
    <dgm:pt modelId="{593830E4-AF55-4421-A70D-31D06DEF613E}" type="pres">
      <dgm:prSet presAssocID="{676C322F-AD65-438D-AAC4-7EE7BE1D7C0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AFA8BD8-6004-45C4-8FB7-9F98EE905008}" type="pres">
      <dgm:prSet presAssocID="{7A40D244-3343-44C4-AD18-98513E05B639}" presName="parTxOnlySpace" presStyleCnt="0"/>
      <dgm:spPr/>
    </dgm:pt>
    <dgm:pt modelId="{0EC64F66-D0DE-4A2D-8E92-150469111B48}" type="pres">
      <dgm:prSet presAssocID="{DE3E5DAD-25F0-48BD-9C18-13F90C75D9E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3E5753E-51BF-481C-B6E9-5D352E2F20B5}" type="pres">
      <dgm:prSet presAssocID="{A028C154-8373-4D51-9638-39A00E76C6E9}" presName="parTxOnlySpace" presStyleCnt="0"/>
      <dgm:spPr/>
    </dgm:pt>
    <dgm:pt modelId="{1F8530D6-3B90-4B4C-8EBF-CC7DDD2604CD}" type="pres">
      <dgm:prSet presAssocID="{EFD11459-D1BD-4CC8-A356-7D96DC42813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35A4695-E30E-4614-A361-0CE80A01D8A4}" type="pres">
      <dgm:prSet presAssocID="{8D286093-0B9E-4DF3-8857-5B13A4959E61}" presName="parTxOnlySpace" presStyleCnt="0"/>
      <dgm:spPr/>
    </dgm:pt>
    <dgm:pt modelId="{0C10CB14-FC05-4684-AAEA-6111B309DB3E}" type="pres">
      <dgm:prSet presAssocID="{99C4CEC4-1A4B-48BA-B6B5-B504666BDC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4132DB-39FC-43A8-BF3E-4D29AB7D6B8E}" type="pres">
      <dgm:prSet presAssocID="{4CB4831F-3802-432D-99B0-B9B0B9236A16}" presName="parTxOnlySpace" presStyleCnt="0"/>
      <dgm:spPr/>
    </dgm:pt>
    <dgm:pt modelId="{DE7F660E-299F-445D-A1AF-5D30E82320DB}" type="pres">
      <dgm:prSet presAssocID="{EAE272C1-1253-44B3-9C55-42FE31232EB4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236831A-B3FB-4AD9-905A-3D8BC921E48D}" srcId="{FFD643A7-336B-4805-9ED1-8087F703DE31}" destId="{EAE272C1-1253-44B3-9C55-42FE31232EB4}" srcOrd="4" destOrd="0" parTransId="{F2BFFC0F-F7ED-45AF-AAF7-C7B773C68508}" sibTransId="{5A40C90B-CE7F-453A-B958-5D6F7D7CA99C}"/>
    <dgm:cxn modelId="{FD544022-9031-49A8-BFE2-DCD8EF23CFD2}" type="presOf" srcId="{FFD643A7-336B-4805-9ED1-8087F703DE31}" destId="{53AB91C9-2406-4E02-97EF-F4E1AAE675D8}" srcOrd="0" destOrd="0" presId="urn:microsoft.com/office/officeart/2005/8/layout/chevron1"/>
    <dgm:cxn modelId="{1EC84526-A138-4AEA-9C17-C052BDAD2EF5}" type="presOf" srcId="{99C4CEC4-1A4B-48BA-B6B5-B504666BDCAB}" destId="{0C10CB14-FC05-4684-AAEA-6111B309DB3E}" srcOrd="0" destOrd="0" presId="urn:microsoft.com/office/officeart/2005/8/layout/chevron1"/>
    <dgm:cxn modelId="{2A1E5A3D-D086-45D1-B3FB-EAE596F0EC22}" type="presOf" srcId="{676C322F-AD65-438D-AAC4-7EE7BE1D7C02}" destId="{593830E4-AF55-4421-A70D-31D06DEF613E}" srcOrd="0" destOrd="0" presId="urn:microsoft.com/office/officeart/2005/8/layout/chevron1"/>
    <dgm:cxn modelId="{A7C8F65D-FC29-4932-969B-9C5F1CF8A167}" srcId="{FFD643A7-336B-4805-9ED1-8087F703DE31}" destId="{DE3E5DAD-25F0-48BD-9C18-13F90C75D9E2}" srcOrd="1" destOrd="0" parTransId="{137FCAE3-76B2-482C-B1A3-79F3788A2420}" sibTransId="{A028C154-8373-4D51-9638-39A00E76C6E9}"/>
    <dgm:cxn modelId="{98153164-6B62-4640-8175-DB78B4656616}" srcId="{FFD643A7-336B-4805-9ED1-8087F703DE31}" destId="{676C322F-AD65-438D-AAC4-7EE7BE1D7C02}" srcOrd="0" destOrd="0" parTransId="{8E13336C-9657-4D8F-B4AA-5D560DA8CD45}" sibTransId="{7A40D244-3343-44C4-AD18-98513E05B639}"/>
    <dgm:cxn modelId="{C8CAA96A-F349-450A-8F89-0563AF66BCFD}" type="presOf" srcId="{DE3E5DAD-25F0-48BD-9C18-13F90C75D9E2}" destId="{0EC64F66-D0DE-4A2D-8E92-150469111B48}" srcOrd="0" destOrd="0" presId="urn:microsoft.com/office/officeart/2005/8/layout/chevron1"/>
    <dgm:cxn modelId="{DB78567E-98D5-471D-871D-BCF7D176F7BE}" type="presOf" srcId="{EAE272C1-1253-44B3-9C55-42FE31232EB4}" destId="{DE7F660E-299F-445D-A1AF-5D30E82320DB}" srcOrd="0" destOrd="0" presId="urn:microsoft.com/office/officeart/2005/8/layout/chevron1"/>
    <dgm:cxn modelId="{A7B6C3B1-7399-4764-8190-9546F65CD236}" srcId="{FFD643A7-336B-4805-9ED1-8087F703DE31}" destId="{EFD11459-D1BD-4CC8-A356-7D96DC428135}" srcOrd="2" destOrd="0" parTransId="{3B88F768-3E8E-4F5C-94A5-4F818E7F5850}" sibTransId="{8D286093-0B9E-4DF3-8857-5B13A4959E61}"/>
    <dgm:cxn modelId="{8A3AC4EC-4939-4237-8AB2-6F8E5E9565C0}" srcId="{FFD643A7-336B-4805-9ED1-8087F703DE31}" destId="{99C4CEC4-1A4B-48BA-B6B5-B504666BDCAB}" srcOrd="3" destOrd="0" parTransId="{F3C23BA0-15D6-475B-AF03-2BC0ED8C88D5}" sibTransId="{4CB4831F-3802-432D-99B0-B9B0B9236A16}"/>
    <dgm:cxn modelId="{99CAF7F6-A390-4844-AD6F-5E70F4849039}" type="presOf" srcId="{EFD11459-D1BD-4CC8-A356-7D96DC428135}" destId="{1F8530D6-3B90-4B4C-8EBF-CC7DDD2604CD}" srcOrd="0" destOrd="0" presId="urn:microsoft.com/office/officeart/2005/8/layout/chevron1"/>
    <dgm:cxn modelId="{64B2CD47-FE8F-4837-BA2D-8EF82C9DE748}" type="presParOf" srcId="{53AB91C9-2406-4E02-97EF-F4E1AAE675D8}" destId="{593830E4-AF55-4421-A70D-31D06DEF613E}" srcOrd="0" destOrd="0" presId="urn:microsoft.com/office/officeart/2005/8/layout/chevron1"/>
    <dgm:cxn modelId="{DE37B07B-D885-485F-A577-C7FF18D92018}" type="presParOf" srcId="{53AB91C9-2406-4E02-97EF-F4E1AAE675D8}" destId="{EAFA8BD8-6004-45C4-8FB7-9F98EE905008}" srcOrd="1" destOrd="0" presId="urn:microsoft.com/office/officeart/2005/8/layout/chevron1"/>
    <dgm:cxn modelId="{69F8C974-14CD-4038-87F7-4D4ED007182E}" type="presParOf" srcId="{53AB91C9-2406-4E02-97EF-F4E1AAE675D8}" destId="{0EC64F66-D0DE-4A2D-8E92-150469111B48}" srcOrd="2" destOrd="0" presId="urn:microsoft.com/office/officeart/2005/8/layout/chevron1"/>
    <dgm:cxn modelId="{7C7DD9FE-926B-4A2D-ADC3-EB0E165DE053}" type="presParOf" srcId="{53AB91C9-2406-4E02-97EF-F4E1AAE675D8}" destId="{93E5753E-51BF-481C-B6E9-5D352E2F20B5}" srcOrd="3" destOrd="0" presId="urn:microsoft.com/office/officeart/2005/8/layout/chevron1"/>
    <dgm:cxn modelId="{6E0F4CD9-15D4-4242-BC7F-B7DBA5F01B7C}" type="presParOf" srcId="{53AB91C9-2406-4E02-97EF-F4E1AAE675D8}" destId="{1F8530D6-3B90-4B4C-8EBF-CC7DDD2604CD}" srcOrd="4" destOrd="0" presId="urn:microsoft.com/office/officeart/2005/8/layout/chevron1"/>
    <dgm:cxn modelId="{31D5D6AC-0E4A-4A32-9EE7-F7F87949EA1E}" type="presParOf" srcId="{53AB91C9-2406-4E02-97EF-F4E1AAE675D8}" destId="{935A4695-E30E-4614-A361-0CE80A01D8A4}" srcOrd="5" destOrd="0" presId="urn:microsoft.com/office/officeart/2005/8/layout/chevron1"/>
    <dgm:cxn modelId="{FDC873BB-6BE6-4B40-8FEE-9E8D96D0908E}" type="presParOf" srcId="{53AB91C9-2406-4E02-97EF-F4E1AAE675D8}" destId="{0C10CB14-FC05-4684-AAEA-6111B309DB3E}" srcOrd="6" destOrd="0" presId="urn:microsoft.com/office/officeart/2005/8/layout/chevron1"/>
    <dgm:cxn modelId="{9641D82F-A988-4074-8E30-4B265E3BF762}" type="presParOf" srcId="{53AB91C9-2406-4E02-97EF-F4E1AAE675D8}" destId="{EC4132DB-39FC-43A8-BF3E-4D29AB7D6B8E}" srcOrd="7" destOrd="0" presId="urn:microsoft.com/office/officeart/2005/8/layout/chevron1"/>
    <dgm:cxn modelId="{9F41E474-DF4E-4474-9F69-B6FCB5B1B4C6}" type="presParOf" srcId="{53AB91C9-2406-4E02-97EF-F4E1AAE675D8}" destId="{DE7F660E-299F-445D-A1AF-5D30E82320D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830E4-AF55-4421-A70D-31D06DEF613E}">
      <dsp:nvSpPr>
        <dsp:cNvPr id="0" name=""/>
        <dsp:cNvSpPr/>
      </dsp:nvSpPr>
      <dsp:spPr>
        <a:xfrm>
          <a:off x="1350" y="239620"/>
          <a:ext cx="1201545" cy="480618"/>
        </a:xfrm>
        <a:prstGeom prst="chevron">
          <a:avLst/>
        </a:prstGeom>
        <a:solidFill>
          <a:srgbClr val="DB504A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1659" y="239620"/>
        <a:ext cx="720927" cy="480618"/>
      </dsp:txXfrm>
    </dsp:sp>
    <dsp:sp modelId="{0EC64F66-D0DE-4A2D-8E92-150469111B48}">
      <dsp:nvSpPr>
        <dsp:cNvPr id="0" name=""/>
        <dsp:cNvSpPr/>
      </dsp:nvSpPr>
      <dsp:spPr>
        <a:xfrm>
          <a:off x="1082741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1323050" y="239620"/>
        <a:ext cx="720927" cy="480618"/>
      </dsp:txXfrm>
    </dsp:sp>
    <dsp:sp modelId="{1F8530D6-3B90-4B4C-8EBF-CC7DDD2604CD}">
      <dsp:nvSpPr>
        <dsp:cNvPr id="0" name=""/>
        <dsp:cNvSpPr/>
      </dsp:nvSpPr>
      <dsp:spPr>
        <a:xfrm>
          <a:off x="2164132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2404441" y="239620"/>
        <a:ext cx="720927" cy="480618"/>
      </dsp:txXfrm>
    </dsp:sp>
    <dsp:sp modelId="{0C10CB14-FC05-4684-AAEA-6111B309DB3E}">
      <dsp:nvSpPr>
        <dsp:cNvPr id="0" name=""/>
        <dsp:cNvSpPr/>
      </dsp:nvSpPr>
      <dsp:spPr>
        <a:xfrm>
          <a:off x="3245523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3485832" y="239620"/>
        <a:ext cx="720927" cy="480618"/>
      </dsp:txXfrm>
    </dsp:sp>
    <dsp:sp modelId="{DE7F660E-299F-445D-A1AF-5D30E82320DB}">
      <dsp:nvSpPr>
        <dsp:cNvPr id="0" name=""/>
        <dsp:cNvSpPr/>
      </dsp:nvSpPr>
      <dsp:spPr>
        <a:xfrm>
          <a:off x="4326915" y="239620"/>
          <a:ext cx="1201545" cy="480618"/>
        </a:xfrm>
        <a:prstGeom prst="chevron">
          <a:avLst/>
        </a:prstGeom>
        <a:solidFill>
          <a:srgbClr val="252323"/>
        </a:solidFill>
        <a:ln w="12700" cap="flat" cmpd="sng" algn="ctr">
          <a:solidFill>
            <a:srgbClr val="F7E1D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/>
        </a:p>
      </dsp:txBody>
      <dsp:txXfrm>
        <a:off x="4567224" y="239620"/>
        <a:ext cx="720927" cy="48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E0E-9FE5-18FF-79C1-23DC17CB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EF8D-E986-DDE5-D7A7-9D356704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2A92-F812-ED21-19D1-20246339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CC9-931B-32F7-CCD2-D67DAFC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7D9-BF19-DAAB-C145-20CB9AD0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64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5C5-36DF-30A7-A004-8A1A892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BCF6-174A-075C-9FB0-2FE006AD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2D8F-7CB7-FC38-08BF-607186AB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E423-6ACE-2646-EA44-C0BEA0A1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3919-9F83-EAE9-5A75-FE827A18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81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4E4C-4DB2-2BF8-ACD0-2D534C5E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0084-B500-7A47-1116-CFD0928C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4B5E-FACF-83F8-51A1-D1A79D1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36B7-E071-E9EC-45C6-C6F1679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86E6-BC13-E0A0-CF42-531665AE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5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C6F8-2A4D-A6A5-9C75-F3D8BDC1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205C-CEDA-A925-C422-414218AD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7E64-377B-91CC-F022-3A69B308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30393-8766-23D5-0316-8801D9BD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FBC7-DB37-0DB7-515A-540F77B1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C56F-BA99-BFE1-90FF-E03F56B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FF50-53EE-F45C-AA90-E6F6469F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3FD-DDCC-6544-2821-F2F4CDB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6694-2EF5-15C3-FA4D-6EA02FE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1979-3197-289B-81E5-E1FCEFDC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0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0A58-EC48-CF4A-A614-51ED2302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7098-F0AB-008F-8F57-E1304D8D1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4ED3-71AA-4904-1D69-8F383E20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57BC-33A2-203E-3816-B07AEC2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3A40-2114-C646-E3B5-3FD2CFFF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FA29-FA4F-BC7F-D57D-783838FC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BDF-9772-DB0F-6D69-17A5B1EE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A96C-94A9-00A8-9DAB-8E1A76C8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46E4-3830-EEAE-7E4D-29D85D47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97E23-ED90-CECD-EAC0-69D2014B1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AE60C-4752-3DC6-8988-8FA77FA4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83F95-1489-E1AD-D290-0149FD0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EE0C-8CC5-C3E8-0FCA-8E1965B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37EF3-FA32-55F6-E32B-F317461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6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464F-6C01-184F-336C-CD4D7E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873C-2605-D25B-6317-91E50CA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9668-7CF6-F608-0021-89BA2CE7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8BAFB-8FE8-FCB6-5895-3AB93A3D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7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03D9-3AD9-6C6D-D58E-4ABD8F0D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3948-151F-422B-ACEE-CCB66AB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A126-D110-7482-4165-D9F6EB6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0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A9C-9A5F-AF36-EF5D-6C5174C7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808C-FDC9-53AD-3AB1-3939FE35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E9EB-5665-19FD-C20B-EE943313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0B8-E6C9-FDAD-B3F2-27B44072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975E-345B-D8DE-53FB-72BB8AF2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F31C-9CD9-A968-B169-5806038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3DB2-3F64-85EE-6661-605B4BC5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98665-EB8B-3786-8AB7-9E4EB7A8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1EB3D-AB31-010F-D23C-4A22EF1B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3E1B3-9550-5344-A7CA-DD89A586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EE34-16AA-5AA8-D9E9-7AA085B4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FCFE-D9F0-E2CA-D27B-154D1093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DB504A"/>
            </a:gs>
            <a:gs pos="100000">
              <a:srgbClr val="276FBF"/>
            </a:gs>
            <a:gs pos="50000">
              <a:srgbClr val="2EC4B6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2DB-013A-967C-9508-E9254EA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15-AACB-3701-C0B5-FC1D2B80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6524-C0D1-AE80-98EC-AB387B90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C690-7CBF-47E6-BE6E-0EC1C9E624CE}" type="datetimeFigureOut">
              <a:rPr lang="it-IT" smtClean="0"/>
              <a:t>05/05/2023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47F3-174A-60B2-9D3A-47DE986A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AA62-97CB-D787-81A6-1A8DA3F0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EBBE-33B4-4E6F-87FD-67FDCAADDD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97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3E463C-642B-84D5-81E4-89D2EABF918A}"/>
              </a:ext>
            </a:extLst>
          </p:cNvPr>
          <p:cNvSpPr/>
          <p:nvPr/>
        </p:nvSpPr>
        <p:spPr>
          <a:xfrm>
            <a:off x="2778110" y="2457963"/>
            <a:ext cx="6635776" cy="184802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0B445E-1168-7DA0-1674-6DC4542334BF}"/>
              </a:ext>
            </a:extLst>
          </p:cNvPr>
          <p:cNvSpPr/>
          <p:nvPr/>
        </p:nvSpPr>
        <p:spPr>
          <a:xfrm>
            <a:off x="3959630" y="279399"/>
            <a:ext cx="4272742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6A8984-B6C7-3954-EAF4-EDAD6669E57E}"/>
              </a:ext>
            </a:extLst>
          </p:cNvPr>
          <p:cNvSpPr/>
          <p:nvPr/>
        </p:nvSpPr>
        <p:spPr>
          <a:xfrm>
            <a:off x="3491347" y="4892499"/>
            <a:ext cx="5209307" cy="159205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1A5B-4BED-ECC6-2906-C752629B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271254"/>
            <a:ext cx="3932237" cy="1600200"/>
          </a:xfrm>
        </p:spPr>
        <p:txBody>
          <a:bodyPr anchor="ctr"/>
          <a:lstStyle/>
          <a:p>
            <a:pPr algn="ctr"/>
            <a:r>
              <a:rPr lang="en-US" dirty="0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I Due </a:t>
            </a:r>
            <a:r>
              <a:rPr lang="en-US" dirty="0" err="1">
                <a:latin typeface="+mn-lt"/>
                <a:ea typeface="Cascadia Code Light" panose="020B0609020000020004" pitchFamily="49" charset="0"/>
                <a:cs typeface="Cascadia Code Light" panose="020B0609020000020004" pitchFamily="49" charset="0"/>
              </a:rPr>
              <a:t>Moschettieri</a:t>
            </a:r>
            <a:endParaRPr lang="it-IT" dirty="0">
              <a:latin typeface="+mn-lt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39548-DA7D-803C-3A81-5C649C70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428" y="2585948"/>
            <a:ext cx="5799139" cy="15920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D0E7-1B33-5D71-5B21-47401BBF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7909" y="4811534"/>
            <a:ext cx="4856178" cy="1753986"/>
          </a:xfrm>
        </p:spPr>
        <p:txBody>
          <a:bodyPr anchor="ctr"/>
          <a:lstStyle/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Universit</a:t>
            </a:r>
            <a:r>
              <a:rPr lang="it-IT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à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di Pisa</a:t>
            </a:r>
          </a:p>
          <a:p>
            <a:pPr algn="ctr"/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CdS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Economia e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Organizzazione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Aziendale</a:t>
            </a:r>
            <a:endParaRPr lang="en-US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ctr"/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Anno </a:t>
            </a:r>
            <a:r>
              <a:rPr lang="en-US" dirty="0" err="1">
                <a:ea typeface="Cascadia Code Light" panose="020B0609020000020004" pitchFamily="49" charset="0"/>
                <a:cs typeface="Cascadia Code Light" panose="020B0609020000020004" pitchFamily="49" charset="0"/>
              </a:rPr>
              <a:t>accademico</a:t>
            </a:r>
            <a:r>
              <a:rPr lang="en-US" dirty="0">
                <a:ea typeface="Cascadia Code Light" panose="020B0609020000020004" pitchFamily="49" charset="0"/>
                <a:cs typeface="Cascadia Code Light" panose="020B0609020000020004" pitchFamily="49" charset="0"/>
              </a:rPr>
              <a:t> 2022/2023</a:t>
            </a:r>
            <a:endParaRPr lang="it-IT" dirty="0"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4C1753-F59C-C464-1CEE-80368AF3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0" y="865910"/>
            <a:ext cx="1005544" cy="10055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79749476-2EEE-39AF-DDEC-27380403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1347" y="865910"/>
            <a:ext cx="1005544" cy="1005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21F667-9253-377C-D66B-4691E1DF3886}"/>
              </a:ext>
            </a:extLst>
          </p:cNvPr>
          <p:cNvSpPr/>
          <p:nvPr/>
        </p:nvSpPr>
        <p:spPr>
          <a:xfrm>
            <a:off x="9759051" y="442338"/>
            <a:ext cx="2185711" cy="1253940"/>
          </a:xfrm>
          <a:prstGeom prst="rect">
            <a:avLst/>
          </a:prstGeom>
          <a:solidFill>
            <a:srgbClr val="276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5B848C-E0A3-C586-89C9-E8FCD2C6F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938" y="514585"/>
            <a:ext cx="2093935" cy="1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7D97-599C-F575-0E3C-60F227AE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326" y="5375276"/>
            <a:ext cx="3185161" cy="823912"/>
          </a:xfrm>
          <a:prstGeom prst="roundRect">
            <a:avLst>
              <a:gd name="adj" fmla="val 23729"/>
            </a:avLst>
          </a:prstGeom>
          <a:solidFill>
            <a:srgbClr val="252323"/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Lorenzo Monaci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D7DF9-1F71-9766-ED1E-3700E9CE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9089" y="1690688"/>
            <a:ext cx="3009410" cy="823912"/>
          </a:xfrm>
          <a:prstGeom prst="roundRect">
            <a:avLst>
              <a:gd name="adj" fmla="val 24738"/>
            </a:avLst>
          </a:prstGeom>
          <a:solidFill>
            <a:srgbClr val="252323"/>
          </a:solidFill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Omar Tomas </a:t>
            </a:r>
            <a:r>
              <a:rPr lang="en-US" dirty="0" err="1">
                <a:solidFill>
                  <a:schemeClr val="bg1"/>
                </a:solidFill>
              </a:rPr>
              <a:t>Sfar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EEBC6B-9DCB-FA44-5F4B-BB6C2DAC9E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9A74CB-ED56-DAB9-2BEF-CE51D092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690688"/>
            <a:ext cx="5157787" cy="3684588"/>
          </a:xfrm>
        </p:spPr>
        <p:txBody>
          <a:bodyPr anchor="ctr"/>
          <a:lstStyle/>
          <a:p>
            <a:pPr algn="ctr"/>
            <a:r>
              <a:rPr lang="en-US" dirty="0"/>
              <a:t>(FOTO)</a:t>
            </a:r>
            <a:endParaRPr lang="it-I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CAB858-C6A7-58BB-51E6-2E0922FD05E0}"/>
              </a:ext>
            </a:extLst>
          </p:cNvPr>
          <p:cNvSpPr/>
          <p:nvPr/>
        </p:nvSpPr>
        <p:spPr>
          <a:xfrm>
            <a:off x="4573385" y="224617"/>
            <a:ext cx="3045229" cy="823913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52323"/>
                </a:solidFill>
              </a:rPr>
              <a:t>Il Team</a:t>
            </a:r>
            <a:endParaRPr lang="it-IT" sz="3600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41B1C4-20CE-A004-05BA-6EBF8A78D008}"/>
              </a:ext>
            </a:extLst>
          </p:cNvPr>
          <p:cNvSpPr/>
          <p:nvPr/>
        </p:nvSpPr>
        <p:spPr>
          <a:xfrm>
            <a:off x="1313408" y="571712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Presentazione</a:t>
            </a:r>
            <a:r>
              <a:rPr lang="en-US" dirty="0"/>
              <a:t> Impresa</a:t>
            </a:r>
            <a:endParaRPr lang="it-IT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A2091-DE66-966F-57F2-E3CE5123EC9F}"/>
              </a:ext>
            </a:extLst>
          </p:cNvPr>
          <p:cNvSpPr/>
          <p:nvPr/>
        </p:nvSpPr>
        <p:spPr>
          <a:xfrm>
            <a:off x="4278285" y="2351567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Governance</a:t>
            </a:r>
            <a:endParaRPr lang="it-IT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3302F5-7FCD-8719-83D4-991E190515BE}"/>
              </a:ext>
            </a:extLst>
          </p:cNvPr>
          <p:cNvSpPr/>
          <p:nvPr/>
        </p:nvSpPr>
        <p:spPr>
          <a:xfrm>
            <a:off x="1313408" y="3477943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Mode</a:t>
            </a:r>
            <a:r>
              <a:rPr lang="it-IT" dirty="0"/>
              <a:t>l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080C6A-1D51-068A-9B25-154058D3B2B1}"/>
              </a:ext>
            </a:extLst>
          </p:cNvPr>
          <p:cNvSpPr/>
          <p:nvPr/>
        </p:nvSpPr>
        <p:spPr>
          <a:xfrm>
            <a:off x="4278285" y="4633411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Flussi</a:t>
            </a:r>
            <a:r>
              <a:rPr lang="en-US" dirty="0"/>
              <a:t> di </a:t>
            </a:r>
            <a:r>
              <a:rPr lang="en-US" dirty="0" err="1"/>
              <a:t>Cassa</a:t>
            </a:r>
            <a:endParaRPr lang="it-IT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83F23-9397-7B80-A724-5E1D5279F5A9}"/>
              </a:ext>
            </a:extLst>
          </p:cNvPr>
          <p:cNvSpPr/>
          <p:nvPr/>
        </p:nvSpPr>
        <p:spPr>
          <a:xfrm>
            <a:off x="6982687" y="5935288"/>
            <a:ext cx="2128059" cy="748145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Bibliografia</a:t>
            </a:r>
            <a:endParaRPr lang="it-IT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87C51C7-798B-C0BF-8866-3A8C98FA62D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3344021" y="353273"/>
            <a:ext cx="1031710" cy="2964877"/>
          </a:xfrm>
          <a:prstGeom prst="curvedConnector3">
            <a:avLst>
              <a:gd name="adj1" fmla="val 3308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9E87030-817F-AF5B-8CF9-4A11F1F33F79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2377439" y="2725639"/>
            <a:ext cx="1900847" cy="752303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744051-E5A4-1988-194F-FA75E8E6EBA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441467" y="3852016"/>
            <a:ext cx="836818" cy="1155468"/>
          </a:xfrm>
          <a:prstGeom prst="curvedConnector3">
            <a:avLst>
              <a:gd name="adj1" fmla="val 50000"/>
            </a:avLst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3D2309A-B9F3-375C-92FB-D62DCD9E5981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rot="16200000" flipH="1">
            <a:off x="5698599" y="5025272"/>
            <a:ext cx="927805" cy="1640372"/>
          </a:xfrm>
          <a:prstGeom prst="curvedConnector2">
            <a:avLst/>
          </a:prstGeom>
          <a:ln w="57150">
            <a:solidFill>
              <a:srgbClr val="DB50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4D7F42C7-A390-9815-1F47-10D8DFD7D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3" y="571711"/>
            <a:ext cx="748145" cy="748145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E32FCBFF-81DF-376E-AF2D-C41BC8BB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8" y="2351566"/>
            <a:ext cx="748145" cy="748145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A9C9C6DD-4CA7-FE84-FB18-3F1CD928E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8" y="3429000"/>
            <a:ext cx="752304" cy="752304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F83CD83F-54CC-AF9B-9FE5-C046B3CCD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65041"/>
            <a:ext cx="748145" cy="748145"/>
          </a:xfrm>
          <a:prstGeom prst="rect">
            <a:avLst/>
          </a:prstGeom>
        </p:spPr>
      </p:pic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07B93896-398E-FAD9-9B9A-2293A10A3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74" y="5935287"/>
            <a:ext cx="748145" cy="748145"/>
          </a:xfrm>
          <a:prstGeom prst="rect">
            <a:avLst/>
          </a:prstGeom>
        </p:spPr>
      </p:pic>
      <p:pic>
        <p:nvPicPr>
          <p:cNvPr id="63" name="Picture 62" descr="A large industrial kitchen&#10;&#10;Description automatically generated with low confidence">
            <a:extLst>
              <a:ext uri="{FF2B5EF4-FFF2-40B4-BE49-F238E27FC236}">
                <a16:creationId xmlns:a16="http://schemas.microsoft.com/office/drawing/2014/main" id="{B909C5B8-3969-5733-F126-19C909A2D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84" y="1496983"/>
            <a:ext cx="3864033" cy="3864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6E1A29-7E7D-AF8C-5E35-0BF3EE78FA9C}"/>
              </a:ext>
            </a:extLst>
          </p:cNvPr>
          <p:cNvSpPr/>
          <p:nvPr/>
        </p:nvSpPr>
        <p:spPr>
          <a:xfrm>
            <a:off x="7298584" y="312871"/>
            <a:ext cx="3922209" cy="748145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252323"/>
                </a:solidFill>
              </a:rPr>
              <a:t>Table of Contents</a:t>
            </a:r>
            <a:endParaRPr lang="it-IT" dirty="0">
              <a:solidFill>
                <a:srgbClr val="25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8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E272AB-FC3E-1319-87FC-62D281C8BB02}"/>
              </a:ext>
            </a:extLst>
          </p:cNvPr>
          <p:cNvSpPr/>
          <p:nvPr/>
        </p:nvSpPr>
        <p:spPr>
          <a:xfrm>
            <a:off x="4645429" y="219824"/>
            <a:ext cx="2901142" cy="859917"/>
          </a:xfrm>
          <a:prstGeom prst="roundRect">
            <a:avLst/>
          </a:prstGeom>
          <a:solidFill>
            <a:srgbClr val="F7E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252323"/>
                </a:solidFill>
              </a:rPr>
              <a:t>Presentazione</a:t>
            </a:r>
            <a:endParaRPr lang="it-IT" sz="3600" dirty="0">
              <a:solidFill>
                <a:srgbClr val="25232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F323-AEC0-01BC-2794-E0C48488A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6931" y="3407283"/>
            <a:ext cx="2623952" cy="3372622"/>
          </a:xfrm>
        </p:spPr>
        <p:txBody>
          <a:bodyPr>
            <a:normAutofit/>
          </a:bodyPr>
          <a:lstStyle/>
          <a:p>
            <a:r>
              <a:rPr lang="en-US" dirty="0" err="1"/>
              <a:t>Descrizione</a:t>
            </a:r>
            <a:r>
              <a:rPr lang="en-US" dirty="0"/>
              <a:t>:</a:t>
            </a:r>
          </a:p>
          <a:p>
            <a:r>
              <a:rPr lang="en-US" dirty="0" err="1"/>
              <a:t>Elica</a:t>
            </a:r>
            <a:r>
              <a:rPr lang="en-US" dirty="0"/>
              <a:t> S.p.A.</a:t>
            </a:r>
            <a:r>
              <a:rPr lang="it-IT" dirty="0"/>
              <a:t>, leader mondiale dei sistemi di aspirazione in cucina.</a:t>
            </a:r>
          </a:p>
          <a:p>
            <a:r>
              <a:rPr lang="it-IT" dirty="0"/>
              <a:t>Localizzazione: </a:t>
            </a:r>
          </a:p>
          <a:p>
            <a:r>
              <a:rPr lang="it-IT" b="1" i="0" dirty="0">
                <a:effectLst/>
                <a:latin typeface="Gotham"/>
              </a:rPr>
              <a:t>ELICA S.P.A.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60044 Fabriano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Mergo - Cerreto</a:t>
            </a:r>
            <a:br>
              <a:rPr lang="it-IT" dirty="0"/>
            </a:br>
            <a:r>
              <a:rPr lang="it-IT" b="0" i="0" dirty="0">
                <a:effectLst/>
                <a:latin typeface="Gotham"/>
              </a:rPr>
              <a:t>Via Ermanno Casoli, 2</a:t>
            </a:r>
          </a:p>
          <a:p>
            <a:r>
              <a:rPr lang="it-IT" dirty="0">
                <a:latin typeface="Gotham"/>
              </a:rPr>
              <a:t>Settore:</a:t>
            </a:r>
          </a:p>
          <a:p>
            <a:r>
              <a:rPr lang="it-IT" dirty="0">
                <a:latin typeface="Gotham"/>
              </a:rPr>
              <a:t>Dimensione:</a:t>
            </a:r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D80BA-04A0-A6C1-80E5-F5874670A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987677"/>
              </p:ext>
            </p:extLst>
          </p:nvPr>
        </p:nvGraphicFramePr>
        <p:xfrm>
          <a:off x="105296" y="6073892"/>
          <a:ext cx="5529811" cy="959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9A00E7-746A-21A9-91DF-D22983BB1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37" y="6193529"/>
            <a:ext cx="633155" cy="63315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956C904-B188-F711-D071-152E2B5B2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3093" y="6348625"/>
            <a:ext cx="431280" cy="431280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2FAA611C-3A65-18F2-0BA6-FCC508422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4" y="6313067"/>
            <a:ext cx="475152" cy="47515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A9F5258-EEE5-34D1-EA59-2869A7F33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41" y="6325475"/>
            <a:ext cx="475152" cy="47515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1364BA5-AA77-5763-743E-BA0165E2A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00" y="6387823"/>
            <a:ext cx="400396" cy="40039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34DAE5-ADCD-0E38-BF01-E532317834D0}"/>
              </a:ext>
            </a:extLst>
          </p:cNvPr>
          <p:cNvSpPr/>
          <p:nvPr/>
        </p:nvSpPr>
        <p:spPr>
          <a:xfrm>
            <a:off x="308162" y="1062203"/>
            <a:ext cx="1786645" cy="625282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F7E1D7"/>
                </a:solidFill>
              </a:rPr>
              <a:t>Descrizione</a:t>
            </a:r>
            <a:endParaRPr lang="it-IT" sz="3600" dirty="0">
              <a:solidFill>
                <a:srgbClr val="F7E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6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3425-9764-B8CC-53A4-30D039D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Storia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84D4-3B18-6714-704F-A080589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it-IT" sz="1400" dirty="0"/>
              <a:t>1970 - fondata a Fabriano da Ermano Casoli, prima cappa elica</a:t>
            </a:r>
          </a:p>
          <a:p>
            <a:r>
              <a:rPr lang="it-IT" sz="1400" dirty="0"/>
              <a:t>1978 - morte di Ermano Casoli (49) succedono Francesco Casoli e la madre, Gianna Pieralisi</a:t>
            </a:r>
          </a:p>
          <a:p>
            <a:r>
              <a:rPr lang="it-IT" sz="1400" dirty="0"/>
              <a:t>1982 - cappa "lego", personalizzabile e rivoluzionaria</a:t>
            </a:r>
          </a:p>
          <a:p>
            <a:r>
              <a:rPr lang="it-IT" sz="1400" dirty="0"/>
              <a:t>1994 - Stabilimento a Serra San Quirico e laboratorio Elica</a:t>
            </a:r>
          </a:p>
          <a:p>
            <a:r>
              <a:rPr lang="it-IT" sz="1400" dirty="0"/>
              <a:t>1995 - incendio allo stabilimento di Fabriano, ricostruito in 4 mesi + tutti i dipendenti</a:t>
            </a:r>
          </a:p>
          <a:p>
            <a:r>
              <a:rPr lang="it-IT" sz="1400" dirty="0"/>
              <a:t>1999 - Intuizione: cappa come oggetto di design tecnologia suggestione e emozione, collaborazione con David Lewis</a:t>
            </a:r>
          </a:p>
          <a:p>
            <a:r>
              <a:rPr lang="it-IT" sz="1400" dirty="0"/>
              <a:t>2002 - In Giappone, Elica costituisce “</a:t>
            </a:r>
            <a:r>
              <a:rPr lang="it-IT" sz="1400" dirty="0" err="1"/>
              <a:t>Ariafina</a:t>
            </a:r>
            <a:r>
              <a:rPr lang="it-IT" sz="1400" dirty="0"/>
              <a:t> co. ltd”, una joint venture con “Fuji Industrial” - leader nipponico nella produzione di cappe aspiranti - con l’obiettivo di commer­cializzare nel mercato giapponese prodotti di elevato design.</a:t>
            </a:r>
          </a:p>
          <a:p>
            <a:r>
              <a:rPr lang="it-IT" sz="1400" dirty="0"/>
              <a:t>2004 - "Om" inserita </a:t>
            </a:r>
            <a:r>
              <a:rPr lang="it-IT" sz="1400" dirty="0" err="1"/>
              <a:t>nell'Adi</a:t>
            </a:r>
            <a:r>
              <a:rPr lang="it-IT" sz="1400" dirty="0"/>
              <a:t> Index, inizia la rivoluzione, successo globale</a:t>
            </a:r>
          </a:p>
          <a:p>
            <a:r>
              <a:rPr lang="it-IT" sz="1400" dirty="0"/>
              <a:t>2005 - da qui iniziano a espandersi in vari paesi extra-</a:t>
            </a:r>
            <a:r>
              <a:rPr lang="it-IT" sz="1400" dirty="0" err="1"/>
              <a:t>ue</a:t>
            </a:r>
            <a:endParaRPr lang="it-IT" sz="1400" dirty="0"/>
          </a:p>
          <a:p>
            <a:r>
              <a:rPr lang="it-IT" sz="1400" dirty="0"/>
              <a:t>2006 – da novembre entra nel segmento star della borsa italiana</a:t>
            </a:r>
          </a:p>
          <a:p>
            <a:r>
              <a:rPr lang="it-IT" sz="1400" dirty="0"/>
              <a:t>2010 - Stefano Giovannoni -&gt; "</a:t>
            </a:r>
            <a:r>
              <a:rPr lang="it-IT" sz="1400" dirty="0" err="1"/>
              <a:t>Bubble</a:t>
            </a:r>
            <a:r>
              <a:rPr lang="it-IT" sz="1400" dirty="0"/>
              <a:t>" prima cappa con tecnopolimero. In India joint venture "Elica PB India Private ltd.". In Cina acquisisce "</a:t>
            </a:r>
            <a:r>
              <a:rPr lang="it-IT" sz="1400" dirty="0" err="1"/>
              <a:t>Zhejian</a:t>
            </a:r>
            <a:r>
              <a:rPr lang="it-IT" sz="1400" dirty="0"/>
              <a:t> </a:t>
            </a:r>
            <a:r>
              <a:rPr lang="it-IT" sz="1400" dirty="0" err="1"/>
              <a:t>Putian</a:t>
            </a:r>
            <a:r>
              <a:rPr lang="it-IT" sz="1400" dirty="0"/>
              <a:t> Electric co. Ltd</a:t>
            </a:r>
          </a:p>
          <a:p>
            <a:r>
              <a:rPr lang="it-IT" sz="1400" dirty="0"/>
              <a:t>2011 – da qui gli vengono assegnati numerosi premi tra cui nel 2018 il Premio compasso d’oro</a:t>
            </a:r>
          </a:p>
          <a:p>
            <a:r>
              <a:rPr lang="it-IT" sz="1400" dirty="0"/>
              <a:t>2016 - Snap lanciato nuovo air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balancer</a:t>
            </a:r>
            <a:r>
              <a:rPr lang="it-IT" sz="1400" dirty="0"/>
              <a:t> -&gt; IoT</a:t>
            </a:r>
          </a:p>
          <a:p>
            <a:r>
              <a:rPr lang="it-IT" sz="1400" dirty="0"/>
              <a:t>2022 – nascita di EMC FIME</a:t>
            </a:r>
          </a:p>
        </p:txBody>
      </p:sp>
    </p:spTree>
    <p:extLst>
      <p:ext uri="{BB962C8B-B14F-4D97-AF65-F5344CB8AC3E}">
        <p14:creationId xmlns:p14="http://schemas.microsoft.com/office/powerpoint/2010/main" val="29000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F5A1-DC99-9CA1-B3A9-D6AD6EC9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Brands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CCF82-D737-A9B0-A31C-2C026D4E8122}"/>
              </a:ext>
            </a:extLst>
          </p:cNvPr>
          <p:cNvSpPr txBox="1"/>
          <p:nvPr/>
        </p:nvSpPr>
        <p:spPr>
          <a:xfrm>
            <a:off x="838200" y="10806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212529"/>
                </a:solidFill>
                <a:effectLst/>
                <a:latin typeface="Gotham"/>
              </a:rPr>
              <a:t>(da modificare) Elica possiede un Global Brand portfolio completo, in grado di rispondere a tutte le esigenze del mercato. Ogni Brand ha un’identità precisa e distintiva, ma tutti sono ispirati da una visione comune.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9253A-B498-1193-9527-128D3BEBABAC}"/>
              </a:ext>
            </a:extLst>
          </p:cNvPr>
          <p:cNvSpPr/>
          <p:nvPr/>
        </p:nvSpPr>
        <p:spPr>
          <a:xfrm>
            <a:off x="606829" y="2377440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E9D081D-154F-CC1A-78C4-6F7FADA10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74" y="2557293"/>
            <a:ext cx="1433120" cy="28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004C14-2BCF-DD49-2960-086BBCB03168}"/>
              </a:ext>
            </a:extLst>
          </p:cNvPr>
          <p:cNvSpPr txBox="1"/>
          <p:nvPr/>
        </p:nvSpPr>
        <p:spPr>
          <a:xfrm>
            <a:off x="2718261" y="2377440"/>
            <a:ext cx="243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Spiegazione</a:t>
            </a:r>
            <a:r>
              <a:rPr lang="en-US" dirty="0"/>
              <a:t>…</a:t>
            </a:r>
            <a:endParaRPr lang="it-I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CEF447-8F8A-35A4-20EE-929FE9C175CD}"/>
              </a:ext>
            </a:extLst>
          </p:cNvPr>
          <p:cNvSpPr/>
          <p:nvPr/>
        </p:nvSpPr>
        <p:spPr>
          <a:xfrm>
            <a:off x="606828" y="320362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F3D3F4-0789-14C1-30D2-022C55B40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74" y="3294386"/>
            <a:ext cx="1336317" cy="46480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3F405-44AD-3D6D-DD80-8227027C0E09}"/>
              </a:ext>
            </a:extLst>
          </p:cNvPr>
          <p:cNvSpPr/>
          <p:nvPr/>
        </p:nvSpPr>
        <p:spPr>
          <a:xfrm>
            <a:off x="606826" y="4077623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1649DA-9F7A-B743-0350-00441DA6B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622" y="4270909"/>
            <a:ext cx="1591018" cy="259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F77A5C-E940-FC47-1997-C6F0F3ACA1E8}"/>
              </a:ext>
            </a:extLst>
          </p:cNvPr>
          <p:cNvSpPr/>
          <p:nvPr/>
        </p:nvSpPr>
        <p:spPr>
          <a:xfrm>
            <a:off x="606826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0F20E17-0EAE-68CA-2803-79843FBCB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974" y="5000796"/>
            <a:ext cx="1334435" cy="4523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E16E2-EFEB-85D1-2673-AFEFAECCA745}"/>
              </a:ext>
            </a:extLst>
          </p:cNvPr>
          <p:cNvSpPr/>
          <p:nvPr/>
        </p:nvSpPr>
        <p:spPr>
          <a:xfrm>
            <a:off x="605885" y="5777344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5456102-C876-ADF8-D935-F0DB4EC8E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4848" y="5942567"/>
            <a:ext cx="1562792" cy="31588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140044-2FBC-0E4D-6E66-FC656985A28A}"/>
              </a:ext>
            </a:extLst>
          </p:cNvPr>
          <p:cNvSpPr/>
          <p:nvPr/>
        </p:nvSpPr>
        <p:spPr>
          <a:xfrm>
            <a:off x="2593645" y="4903807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B3B3E57-45CA-9EF5-7E35-B2913430EA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369" y="5107371"/>
            <a:ext cx="1351162" cy="229985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8130D-34C5-FF72-38B3-4BDD8D75155D}"/>
              </a:ext>
            </a:extLst>
          </p:cNvPr>
          <p:cNvSpPr/>
          <p:nvPr/>
        </p:nvSpPr>
        <p:spPr>
          <a:xfrm>
            <a:off x="2593644" y="5777806"/>
            <a:ext cx="1770611" cy="646331"/>
          </a:xfrm>
          <a:prstGeom prst="round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B1D56884-9F77-B123-020D-BB405E0F2E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13525" y="5862056"/>
            <a:ext cx="1341006" cy="4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6C71-B638-74E9-FFE4-1D72F94F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Influenza di </a:t>
            </a:r>
            <a:r>
              <a:rPr lang="en-US" dirty="0" err="1"/>
              <a:t>elica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mondo (</a:t>
            </a:r>
            <a:r>
              <a:rPr lang="en-US" dirty="0" err="1"/>
              <a:t>paragrafo</a:t>
            </a:r>
            <a:r>
              <a:rPr lang="en-US" dirty="0"/>
              <a:t> a </a:t>
            </a:r>
            <a:r>
              <a:rPr lang="en-US" dirty="0" err="1"/>
              <a:t>sx</a:t>
            </a:r>
            <a:r>
              <a:rPr lang="en-US" dirty="0"/>
              <a:t>?)</a:t>
            </a:r>
            <a:endParaRPr lang="it-IT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D9C8EAC-EEE7-1F3C-FB9E-E4FC042D2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06" y="2141537"/>
            <a:ext cx="8150694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6455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C7A4-E70E-99D0-3DF1-653A0F35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7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Sistema di Governance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AE45-3540-4CC4-1590-F478FC0F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902"/>
            <a:ext cx="10515600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(da analizzare e schematizzare) Elica S.p.A. ha aderito al Codice di Corporate Governance di Borsa Italiana, adottando un sistema di governo in linea con le best practice nazionali ed internazionali per la propria </a:t>
            </a:r>
            <a:r>
              <a:rPr lang="it-IT" sz="1800" b="0" i="1" dirty="0">
                <a:solidFill>
                  <a:srgbClr val="212529"/>
                </a:solidFill>
                <a:effectLst/>
                <a:latin typeface="Gotham"/>
              </a:rPr>
              <a:t>Corporate Governance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.</a:t>
            </a:r>
          </a:p>
          <a:p>
            <a:pPr marL="0" indent="0">
              <a:buNone/>
            </a:pP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L’azienda ha impiegato un modello di amministrazione e controllo di stampo tradizionale: la gestione aziendale è esercitata da un Consiglio di Amministrazione coadiuvato da Comitati </a:t>
            </a:r>
            <a:r>
              <a:rPr lang="it-IT" sz="1800" b="0" i="0" dirty="0" err="1">
                <a:solidFill>
                  <a:srgbClr val="212529"/>
                </a:solidFill>
                <a:effectLst/>
                <a:latin typeface="Gotham"/>
              </a:rPr>
              <a:t>endoconsiliari</a:t>
            </a:r>
            <a:r>
              <a:rPr lang="it-IT" sz="1800" b="0" i="0" dirty="0">
                <a:solidFill>
                  <a:srgbClr val="212529"/>
                </a:solidFill>
                <a:effectLst/>
                <a:latin typeface="Gotham"/>
              </a:rPr>
              <a:t> (un Comitato per le Nomine e per la Remunerazione e un Comitato per il Controllo, Rischi e Sostenibilità), mentre le funzioni di vigilanza vengono svolte da un Collegio Sindacale.</a:t>
            </a:r>
          </a:p>
          <a:p>
            <a:pPr marL="0" indent="0">
              <a:buNone/>
            </a:pPr>
            <a:endParaRPr lang="it-IT" sz="1800" dirty="0">
              <a:solidFill>
                <a:srgbClr val="212529"/>
              </a:solidFill>
              <a:latin typeface="Gotham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212529"/>
                </a:solidFill>
                <a:latin typeface="Gotham"/>
              </a:rPr>
              <a:t>(da elencare i più</a:t>
            </a:r>
            <a:r>
              <a:rPr lang="en-US" sz="1800" dirty="0">
                <a:solidFill>
                  <a:srgbClr val="212529"/>
                </a:solidFill>
                <a:latin typeface="Gotham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Gotham"/>
              </a:rPr>
              <a:t>importanti</a:t>
            </a:r>
            <a:r>
              <a:rPr lang="it-IT" sz="1800" dirty="0">
                <a:solidFill>
                  <a:srgbClr val="212529"/>
                </a:solidFill>
                <a:latin typeface="Gotham"/>
              </a:rPr>
              <a:t>)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CONSIGLIO DI AMMINISTRAZIONE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COLLEGIO SINDACALE</a:t>
            </a:r>
          </a:p>
          <a:p>
            <a:pPr marL="0" indent="0">
              <a:buNone/>
            </a:pPr>
            <a:r>
              <a:rPr lang="it-IT" sz="1600" b="0" i="0" cap="all" dirty="0">
                <a:effectLst/>
                <a:latin typeface="Gotham"/>
              </a:rPr>
              <a:t>COMITATI</a:t>
            </a:r>
            <a:endParaRPr lang="it-IT" sz="1200" b="0" i="0" cap="all" dirty="0">
              <a:effectLst/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74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DCC-BA03-1E18-F876-2527144C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Model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865F-98D7-A88B-DD87-CF280D4C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8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Gotham</vt:lpstr>
      <vt:lpstr>Office Theme</vt:lpstr>
      <vt:lpstr>I Due Moschettieri</vt:lpstr>
      <vt:lpstr>PowerPoint Presentation</vt:lpstr>
      <vt:lpstr>PowerPoint Presentation</vt:lpstr>
      <vt:lpstr>PowerPoint Presentation</vt:lpstr>
      <vt:lpstr>Storia</vt:lpstr>
      <vt:lpstr>Brands</vt:lpstr>
      <vt:lpstr>Influenza di elica nel mondo (paragrafo a sx?)</vt:lpstr>
      <vt:lpstr>Sistema di Governance</vt:lpstr>
      <vt:lpstr>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Due Moschettieri</dc:title>
  <dc:creator>Lorenzo Monaci</dc:creator>
  <cp:lastModifiedBy>Lorenzo Monaci</cp:lastModifiedBy>
  <cp:revision>65</cp:revision>
  <dcterms:created xsi:type="dcterms:W3CDTF">2023-05-01T09:13:01Z</dcterms:created>
  <dcterms:modified xsi:type="dcterms:W3CDTF">2023-05-05T15:00:43Z</dcterms:modified>
</cp:coreProperties>
</file>