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9" r:id="rId10"/>
    <p:sldId id="267" r:id="rId11"/>
    <p:sldId id="270" r:id="rId12"/>
    <p:sldId id="271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276FBF"/>
    <a:srgbClr val="2EC4B6"/>
    <a:srgbClr val="33CCFF"/>
    <a:srgbClr val="252323"/>
    <a:srgbClr val="F7E1D7"/>
    <a:srgbClr val="DB5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44290" y="363691"/>
            <a:ext cx="11703419" cy="613061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4CFC2-6502-8DDE-92BB-94FCC5FA579B}"/>
              </a:ext>
            </a:extLst>
          </p:cNvPr>
          <p:cNvSpPr txBox="1"/>
          <p:nvPr/>
        </p:nvSpPr>
        <p:spPr>
          <a:xfrm>
            <a:off x="756255" y="3050468"/>
            <a:ext cx="1067948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Fornitori di materiali e componenti: Elica Spa collabora con fornitori di materiali e componenti chiave per la produzione dei suoi prodotti di ventilazione. Questi partner forniscono materiali di alta qualità e componenti essenziali per garantire la produzione di prodotti affidabili e performanti.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distributori: Elica Spa si affida a una rete di rivenditori e distributori per la distribuzione e la vendita dei suoi prodotti. Questi partner sono responsabili della commercializzazione, della promozione e della vendita dei prodotti di Elica Spa attraverso i loro canali di distribuzione, consentendo all'azienda di raggiungere un'ampia base di clienti.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Costruttori di case: L'azienda collabora con costruttori di case e sviluppatori immobiliari per integrare i suoi prodotti di ventilazione nelle nuove abitazioni. Questa partnership consente a Elica Spa di essere coinvolta fin dalle prime fasi di progettazione e costruzione, assicurando l'integrazione ottimale dei suoi prodotti nel contesto delle nuove case.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Progettisti di cucine: Elica Spa collabora con progettisti di cucine e professionisti dell'</a:t>
            </a:r>
            <a:r>
              <a:rPr lang="it-IT" sz="1400" b="0" i="0" dirty="0" err="1">
                <a:solidFill>
                  <a:srgbClr val="374151"/>
                </a:solidFill>
                <a:effectLst/>
                <a:latin typeface="Söhne"/>
              </a:rPr>
              <a:t>interior</a:t>
            </a: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 design per fornire soluzioni di ventilazione personalizzate e di design per progetti specifici. Questi partner contribuiscono a creare soluzioni integrate e esteticamente gradevoli che soddisfano le esigenze dei clienti e migliorano l'aspetto delle cucine.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Centri di ricerca e sviluppo: Elica Spa può collaborare con centri di ricerca e sviluppo, istituti accademici o altre aziende specializzate per l'innovazione tecnologica e il progresso nella ventilazione domestica. Queste partnership possono contribuire allo sviluppo di nuove tecnologie, miglioramenti produttivi e all'implementazione di soluzioni all'avanguardia nel settore.</a:t>
            </a:r>
          </a:p>
          <a:p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962253" y="2372808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28C2C9-CCC8-EE34-AF7F-ADB7695C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89" y="506500"/>
            <a:ext cx="5037838" cy="240115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1284927" y="1322360"/>
            <a:ext cx="488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Key Partners</a:t>
            </a:r>
          </a:p>
        </p:txBody>
      </p:sp>
    </p:spTree>
    <p:extLst>
      <p:ext uri="{BB962C8B-B14F-4D97-AF65-F5344CB8AC3E}">
        <p14:creationId xmlns:p14="http://schemas.microsoft.com/office/powerpoint/2010/main" val="6181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147779" y="321008"/>
            <a:ext cx="11620293" cy="6091076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4CFC2-6502-8DDE-92BB-94FCC5FA579B}"/>
              </a:ext>
            </a:extLst>
          </p:cNvPr>
          <p:cNvSpPr txBox="1"/>
          <p:nvPr/>
        </p:nvSpPr>
        <p:spPr>
          <a:xfrm>
            <a:off x="326979" y="2936006"/>
            <a:ext cx="71103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Innovazione tecnologica: Elica Spa si impegna a offrire prodotti di ventilazione all'avanguardia, utilizzando tecnologie innovative per garantire prestazioni superiori e funzionalità avanzate. La continua ricerca e sviluppo dell'azienda le consente di introdurre sul mercato soluzioni di ventilazione all'avanguardia che soddisfano le esigenze e le aspettative dei clienti.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Design accattivante: Elica Spa si distingue per il design dei suoi prodotti di ventilazione. Oltre a offrire funzionalità e prestazioni elevate, i prodotti sono progettati con attenzione all'estetica e all'armonia con l'ambiente circostante, fornendo soluzioni di ventilazione che migliorano l'aspetto delle cucine e degli spazi abitativi.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Qualità e affidabilità: Elica Spa si impegna a offrire prodotti di alta qualità e affidabili. La qualità dei materiali utilizzati e la precisione nella produzione garantiscono prodotti durevoli, sicuri e performanti. L'azienda effettua rigorosi controlli di qualità per assicurare che ogni prodotto risponda ai più elevati standard.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Miglioramento della qualità dell'aria: Uno dei valori fondamentali di Elica Spa è migliorare la qualità dell'aria negli ambienti domestici. I suoi prodotti di ventilazione sono progettati per rimuovere efficacemente fumi, odori, vapori e agenti inquinanti, offrendo un ambiente più sano e confortevole per i clienti.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Esperienza di cucina superiore: Elica Spa si impegna a fornire un'esperienza di cucina superiore ai suoi clienti. I suoi prodotti di ventilazione assicurano la rimozione efficiente dei fumi di cottura, garantendo una cucina pulita, senza odori e con una migliore circolazione dell'aria, creando un ambiente più piacevole e confortevole durante la preparazione dei pasti.</a:t>
            </a:r>
          </a:p>
          <a:p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1" y="2372808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1435503" y="732392"/>
            <a:ext cx="38915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Value Proposition</a:t>
            </a:r>
          </a:p>
        </p:txBody>
      </p:sp>
      <p:pic>
        <p:nvPicPr>
          <p:cNvPr id="2052" name="Picture 4" descr="ELICA Cappa a Parete, Linea VERTIGO WH/F/120, Classe Energetica B, Vetro  Bianco - PRF0079556C">
            <a:extLst>
              <a:ext uri="{FF2B5EF4-FFF2-40B4-BE49-F238E27FC236}">
                <a16:creationId xmlns:a16="http://schemas.microsoft.com/office/drawing/2014/main" id="{CB0B9C7C-F15A-CE56-084A-B3A0870BB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r="4077"/>
          <a:stretch/>
        </p:blipFill>
        <p:spPr bwMode="auto">
          <a:xfrm>
            <a:off x="7584151" y="445916"/>
            <a:ext cx="4064762" cy="30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0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03199" y="1047245"/>
            <a:ext cx="5892801" cy="533508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1" y="2372808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615765" y="1185884"/>
            <a:ext cx="270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Key </a:t>
            </a:r>
            <a:r>
              <a:rPr lang="it-IT" sz="4000" dirty="0" err="1"/>
              <a:t>resources</a:t>
            </a:r>
            <a:endParaRPr lang="it-IT" sz="4000" dirty="0"/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5" y="1047245"/>
            <a:ext cx="5892801" cy="533508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08566" y="1201273"/>
            <a:ext cx="29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Key activities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454123" y="2556917"/>
            <a:ext cx="51138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Ricerca e sviluppo: Elica Spa investe significativamente nella ricerca e sviluppo per innovare i suoi prodotti di ventilazione e rimanere all'avanguardia nel settore.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Competenze tecniche: L'azienda dispone di un team di professionisti altamente qualificati nel campo della ventilazione e dell'ingegneria, che contribuiscono allo sviluppo e alla produzione di prodotti di alta qualità.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Infrastrutture di produzione: Elica Spa possiede e gestisce le proprie strutture di produzione, che comprendono impianti, attrezzature specializzate e linee di assemblaggio, garantendo il controllo sulla qualità e l'efficienza produttiva.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Marchio e reputazione: Il marchio consolidato e la reputazione di Elica Spa nel settore della ventilazione domestica sono risorse di grande valore, che le consentono di attrarre clienti fedeli e distinguersi dalla concorrenza</a:t>
            </a: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414662" y="2126029"/>
            <a:ext cx="5323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Progettazione e sviluppo di nuovi prodotti: Elica investe risorse significative nella ricerca, progettazione e sviluppo di nuovi prodotti innovativi nel campo delle cappe aspiranti, dei sistemi di ventilazione e delle soluzioni per la purificazione dell'aria.</a:t>
            </a:r>
            <a:endParaRPr lang="it-IT" sz="1400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Produzione e assemblaggio: Elica Spa gestisce internamente le attività di produzione e assemblaggio dei suoi prodotti di ventilazione, garantendo il controllo sulla qualità, l'efficienza e la personalizzazione dei prodotti.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Marketing e vendite: Elica Spa svolge attività di marketing e vendite per promuovere i suoi prodotti, raggiungere nuovi clienti e mantenere relazioni di lungo termine con i clienti esistenti. Ciò include campagne pubblicitarie, partecipazione a fiere, gestione dei canali di distribuzione e supporto alle vendite.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Servizio clienti e supporto post-vendita: Elica Spa fornisce un servizio clienti di qualità e supporto post-vendita per garantire la soddisfazione dei clienti. Ciò include assistenza tecnica, gestione delle richieste di garanzia, installazione e risoluzione di eventuali problemi o domande dei clienti.</a:t>
            </a:r>
          </a:p>
        </p:txBody>
      </p:sp>
    </p:spTree>
    <p:extLst>
      <p:ext uri="{BB962C8B-B14F-4D97-AF65-F5344CB8AC3E}">
        <p14:creationId xmlns:p14="http://schemas.microsoft.com/office/powerpoint/2010/main" val="19014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03198" y="61433"/>
            <a:ext cx="5892801" cy="35409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0" y="1386996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615764" y="200072"/>
            <a:ext cx="270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Channels</a:t>
            </a:r>
            <a:endParaRPr lang="it-IT" sz="4000" dirty="0"/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4" y="61433"/>
            <a:ext cx="5892801" cy="35409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08565" y="215461"/>
            <a:ext cx="54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Customer </a:t>
            </a:r>
            <a:r>
              <a:rPr lang="it-IT" sz="4000" dirty="0" err="1"/>
              <a:t>relationships</a:t>
            </a:r>
            <a:endParaRPr lang="it-IT" sz="4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454122" y="1571105"/>
            <a:ext cx="5113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Canali di vendita diretti: Elica utilizza canali di vendita diretti, come i suoi punti vendita fisici, showroom o negozi online, per vendere direttamente i suoi prodotti ai clienti.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 di elettrodomestici: Elica collabora con rivenditori e distributori autorizzati per ampliare la sua presenza sul mercato e raggiungere una vasta base di clienti. Questi partner vendono i prodotti Elica attraverso i loro canali di distribuzione, come negozi di elettrodomestici o punti vendita specializzati.</a:t>
            </a:r>
          </a:p>
          <a:p>
            <a:pPr algn="l">
              <a:buFont typeface="+mj-lt"/>
              <a:buAutoNum type="arabicPeriod"/>
            </a:pPr>
            <a:endParaRPr lang="it-IT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346923" y="1058069"/>
            <a:ext cx="53232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Assistenza </a:t>
            </a:r>
            <a:r>
              <a:rPr lang="it-IT" sz="1400" b="0" i="0" dirty="0" err="1">
                <a:solidFill>
                  <a:srgbClr val="374151"/>
                </a:solidFill>
                <a:effectLst/>
                <a:latin typeface="Söhne"/>
              </a:rPr>
              <a:t>pre</a:t>
            </a: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-vendita: Elica fornisce assistenza ai clienti in fase di ricerca e selezione dei prodotti, aiutandoli a comprendere le caratteristiche e le prestazioni dei prodotti Elica e a trovare la soluzione migliore per le loro esigenze.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Assistenza post-vendita: Elica fornisce un servizio di assistenza clienti per aiutare i clienti con la manutenzione, le riparazioni e la risoluzione di eventuali problemi con i prodotti Elica.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Comunità online: Elica ha una forte presenza sui canali digitali e gestisce una comunità online, dove i clienti possono condividere esperienze, opinioni e suggerimenti con altri proprietari di prodotti Elica</a:t>
            </a:r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E1133704-09B3-98D2-7F85-2B9027D340C1}"/>
              </a:ext>
            </a:extLst>
          </p:cNvPr>
          <p:cNvSpPr/>
          <p:nvPr/>
        </p:nvSpPr>
        <p:spPr>
          <a:xfrm>
            <a:off x="203198" y="3655004"/>
            <a:ext cx="11847127" cy="3140664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09C6A1-79A4-9ECC-8439-4F3A31214326}"/>
              </a:ext>
            </a:extLst>
          </p:cNvPr>
          <p:cNvSpPr txBox="1"/>
          <p:nvPr/>
        </p:nvSpPr>
        <p:spPr>
          <a:xfrm>
            <a:off x="454122" y="3741069"/>
            <a:ext cx="529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Customer </a:t>
            </a:r>
            <a:r>
              <a:rPr lang="it-IT" sz="3600" dirty="0" err="1"/>
              <a:t>Segments</a:t>
            </a:r>
            <a:endParaRPr lang="it-IT" sz="3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65CD94-AC17-08D5-F612-32B508435FAB}"/>
              </a:ext>
            </a:extLst>
          </p:cNvPr>
          <p:cNvSpPr txBox="1"/>
          <p:nvPr/>
        </p:nvSpPr>
        <p:spPr>
          <a:xfrm>
            <a:off x="342948" y="4395266"/>
            <a:ext cx="116150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Clienti privati: Elica si rivolge a clienti privati che sono proprietari di abitazioni e che cercano soluzioni per la ventilazione e la purificazione dell'aria nelle loro cucine. Questi clienti includono sia proprietari di case nuove che di case in fase di ristrutturazione o aggiornamento. Elica offre una vasta gamma di cappe aspiranti e sistemi di ventilazione progettati per soddisfare le diverse esigenze di questo segmento di clientela.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distributori: Elica collabora con rivenditori e distributori che operano nel settore dell'elettronica di consumo e dell'arredamento per fornire i propri prodotti. Questo segmento di clientela include negozi di elettrodomestici, grandi magazzini, rivenditori specializzati e piattaforme di e-commerce. Elica lavora con questi partner per garantire la disponibilità dei propri prodotti sul mercato e raggiungere un'ampia base di clienti attraverso canali di distribuzione diversificati.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Clienti commerciali: Oltre ai clienti privati, Elica si rivolge anche a clienti commerciali, come ristoranti, hotel, bar, caffetterie e altre attività di ristorazione. Questi clienti hanno bisogno di soluzioni di ventilazione e filtraggio dell'aria per le loro cucine commerciali, che richiedono prestazioni elevate e conformità normative specifiche. Elica offre prodotti e servizi personalizzati per soddisfare le esigenze di questo segmento di clientela, che spesso richiede soluzioni su misura e una maggiore potenza di aspirazione.</a:t>
            </a:r>
          </a:p>
        </p:txBody>
      </p:sp>
      <p:pic>
        <p:nvPicPr>
          <p:cNvPr id="2050" name="Picture 2" descr="Camion e autocarri: al via gli incentivi statali | Segugio.it">
            <a:extLst>
              <a:ext uri="{FF2B5EF4-FFF2-40B4-BE49-F238E27FC236}">
                <a16:creationId xmlns:a16="http://schemas.microsoft.com/office/drawing/2014/main" id="{253D75DC-18A5-AC96-A3EC-08BEF2A4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28" y="62332"/>
            <a:ext cx="2268748" cy="150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0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89203" y="140796"/>
            <a:ext cx="5892801" cy="643776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687095" y="1466360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501768" y="279436"/>
            <a:ext cx="527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Revenue streams</a:t>
            </a:r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5" y="140795"/>
            <a:ext cx="5892801" cy="643776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96031" y="240820"/>
            <a:ext cx="433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Cost </a:t>
            </a:r>
            <a:r>
              <a:rPr lang="it-IT" sz="4000" dirty="0" err="1"/>
              <a:t>structure</a:t>
            </a:r>
            <a:endParaRPr lang="it-IT" sz="4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326247" y="839436"/>
            <a:ext cx="51138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Vendita diretta dei prodotti: Elica genera entrate attraverso la vendita diretta dei suoi prodotti ai clienti finali. Questo include la vendita di cappe aspiranti, sistemi di ventilazione e soluzioni per la purificazione dell'aria attraverso i propri negozi fisici, showroom e negozio online. Le entrate derivanti dalla vendita diretta sono basate sul prezzo di vendita dei prodotti e sul volume delle vendite effettuate.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Vendita ai rivenditori e distributori: Elica genera ricavi attraverso la vendita dei suoi prodotti ai rivenditori e distributori autorizzati. Questo flusso di ricavi dipende dalla quantità di prodotti venduti ai partner di distribuzione, che a loro volta li rivendono ai clienti finali. La ricchezza dipende dal margine tra il prezzo di vendita all'ingrosso ai rivenditori e il costo di produzione dei prodotti.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Servizi di assistenza e manutenzione: Elica può generare entrate attraverso la fornitura di servizi di assistenza e manutenzione dei suoi prodotti. Questi servizi includono l'installazione professionale dei prodotti Elica presso i clienti, la manutenzione periodica e l'assistenza tecnica per risolvere problemi o fornire supporto post-vendita. Le entrate derivanti da questi servizi possono essere basate su tariffe orarie, contratti di manutenzione o pacchetti di servizi aggiuntivi.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Licenze e royalties: Elica può generare entrate attraverso partnership strategiche e accordi di licenza con altre aziende. Questi accordi potrebbero includere la concessione di licenze per l'uso della tecnologia Elica da parte di altre aziende o la collaborazione per lo sviluppo congiunto di nuovi prodotti. Le entrate da partnership e accordi di licenza possono derivare da royalty, pagamenti di licenza o quote di vendita dei prodotti congiunti.</a:t>
            </a:r>
          </a:p>
          <a:p>
            <a:pPr algn="l">
              <a:buFont typeface="+mj-lt"/>
              <a:buAutoNum type="arabicPeriod"/>
            </a:pPr>
            <a:endParaRPr lang="it-IT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307167" y="839436"/>
            <a:ext cx="53232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produzione: Elica affronta costi di produzione associati alla fabbricazione dei suoi prodotti, compresi i costi dei materiali, della manodopera e delle forniture necessarie per la produzione. Questi costi possono includere l'acquisto di componenti, la gestione delle linee di produzione, la logistica dei materiali e la gestione dell'inventario.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ricerca e sviluppo: Elica investe in attività di ricerca e sviluppo per innovare i propri prodotti e sviluppare nuove soluzioni tecnologiche nel settore delle cappe aspiranti, dei sistemi di ventilazione e della purificazione dell'aria. Questi costi possono comprendere i salari e i benefici dei ricercatori e degli ingegneri, l'acquisto di attrezzature e materiali di laboratorio, i test di prototipi e gli eventuali costi legati a brevetti o licenze.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marketing e pubblicità: Elica affronta costi associati alle attività di marketing e pubblicità per promuovere i propri prodotti e aumentare la consapevolezza del marchio. Questi costi possono includere campagne pubblicitarie, spot televisivi, annunci stampati, marketing digitale, partecipazione a fiere e eventi del settore, creazione di contenuti promozionali e gestione di campagne sui social media.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distribuzione e vendita: Elica sostiene costi legati alla distribuzione e alla vendita dei suoi prodotti. Ciò include i costi di gestione della rete di distribuzione, l'adeguamento logistico, le spese di spedizione e consegna dei prodotti ai clienti, nonché i costi del personale di vendita, come le provvigioni e i salari dei rappresentanti di vendita.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amministrativi e generali: Elica affronta costi amministrativi e generali, che includono i costi dei dipendenti amministrativi, la gestione delle risorse umane, i servizi legali e contabili, gli affitti degli uffici, le spese di viaggio e le utenze.</a:t>
            </a:r>
          </a:p>
        </p:txBody>
      </p:sp>
      <p:pic>
        <p:nvPicPr>
          <p:cNvPr id="1028" name="Picture 4" descr="Cosa sono i soldi">
            <a:extLst>
              <a:ext uri="{FF2B5EF4-FFF2-40B4-BE49-F238E27FC236}">
                <a16:creationId xmlns:a16="http://schemas.microsoft.com/office/drawing/2014/main" id="{7E3C628C-1D92-5429-AEFD-D4D58D1F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2717" y="140795"/>
            <a:ext cx="1339287" cy="7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uncing price' technique – good or bad? – Price2Spy® Blog">
            <a:extLst>
              <a:ext uri="{FF2B5EF4-FFF2-40B4-BE49-F238E27FC236}">
                <a16:creationId xmlns:a16="http://schemas.microsoft.com/office/drawing/2014/main" id="{59C077D1-B944-3909-F5F0-B6163166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78" y="140795"/>
            <a:ext cx="1147748" cy="7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7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6BA9A-41A3-6369-B628-C5BF474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Flussi di cassa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1FA5F-EC70-0B19-2D18-ACBE947F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23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3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88609" y="1057259"/>
            <a:ext cx="1005249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1893858" y="1686488"/>
            <a:ext cx="3225398" cy="11200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capitali</a:t>
            </a:r>
            <a:r>
              <a:rPr lang="en-US" dirty="0">
                <a:solidFill>
                  <a:srgbClr val="252323"/>
                </a:solidFill>
              </a:rPr>
              <a:t>, in </a:t>
            </a:r>
            <a:r>
              <a:rPr lang="en-US" dirty="0" err="1">
                <a:solidFill>
                  <a:srgbClr val="252323"/>
                </a:solidFill>
              </a:rPr>
              <a:t>particolare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s.p.a</a:t>
            </a:r>
            <a:r>
              <a:rPr lang="en-US" dirty="0">
                <a:solidFill>
                  <a:srgbClr val="252323"/>
                </a:solidFill>
              </a:rPr>
              <a:t>. (</a:t>
            </a:r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per </a:t>
            </a:r>
            <a:r>
              <a:rPr lang="en-US" dirty="0" err="1">
                <a:solidFill>
                  <a:srgbClr val="252323"/>
                </a:solidFill>
              </a:rPr>
              <a:t>azioni</a:t>
            </a:r>
            <a:r>
              <a:rPr lang="en-US" dirty="0">
                <a:solidFill>
                  <a:srgbClr val="252323"/>
                </a:solidFill>
              </a:rPr>
              <a:t>), di </a:t>
            </a:r>
            <a:r>
              <a:rPr lang="en-US" dirty="0" err="1">
                <a:solidFill>
                  <a:srgbClr val="252323"/>
                </a:solidFill>
              </a:rPr>
              <a:t>grandi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dimensioni</a:t>
            </a:r>
            <a:endParaRPr lang="it-IT" dirty="0">
              <a:solidFill>
                <a:srgbClr val="25232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88610" y="3263178"/>
            <a:ext cx="2036027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2924637" y="3889503"/>
            <a:ext cx="2194619" cy="110140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6873339" y="2545408"/>
            <a:ext cx="2901142" cy="71777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52323"/>
                </a:solidFill>
              </a:rPr>
              <a:t>L</a:t>
            </a:r>
            <a:r>
              <a:rPr lang="it-IT" dirty="0" err="1">
                <a:solidFill>
                  <a:srgbClr val="252323"/>
                </a:solidFill>
              </a:rPr>
              <a:t>eader</a:t>
            </a:r>
            <a:r>
              <a:rPr lang="it-IT" dirty="0">
                <a:solidFill>
                  <a:srgbClr val="252323"/>
                </a:solidFill>
              </a:rPr>
              <a:t> mondiale dei sistemi di aspirazione in cucina.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9753247" y="1920126"/>
            <a:ext cx="119461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9611431" y="3888460"/>
            <a:ext cx="1336431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6386033" y="4513742"/>
            <a:ext cx="3225398" cy="12802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Principalmente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indirizzati</a:t>
            </a:r>
            <a:r>
              <a:rPr lang="en-US" dirty="0">
                <a:solidFill>
                  <a:srgbClr val="252323"/>
                </a:solidFill>
              </a:rPr>
              <a:t> verso la </a:t>
            </a:r>
            <a:r>
              <a:rPr lang="en-US" dirty="0" err="1">
                <a:solidFill>
                  <a:srgbClr val="252323"/>
                </a:solidFill>
              </a:rPr>
              <a:t>distribuzione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presso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rivenditori</a:t>
            </a:r>
            <a:r>
              <a:rPr lang="en-US" dirty="0">
                <a:solidFill>
                  <a:srgbClr val="252323"/>
                </a:solidFill>
              </a:rPr>
              <a:t> (</a:t>
            </a:r>
            <a:r>
              <a:rPr lang="en-US" dirty="0" err="1">
                <a:solidFill>
                  <a:srgbClr val="252323"/>
                </a:solidFill>
              </a:rPr>
              <a:t>quali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negozi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arredamenti</a:t>
            </a:r>
            <a:r>
              <a:rPr lang="en-US" dirty="0">
                <a:solidFill>
                  <a:srgbClr val="252323"/>
                </a:solidFill>
              </a:rPr>
              <a:t> )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4147393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5409743"/>
            <a:ext cx="4901159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4150581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 rot="10800000">
            <a:off x="3504186" y="1200645"/>
            <a:ext cx="1709513" cy="2045366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2073867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5419962"/>
            <a:ext cx="3280732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8"/>
            <a:ext cx="1658712" cy="4150580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Business Model Canvas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73330D-FB36-EE6C-4B73-27AE42A4B0A0}"/>
              </a:ext>
            </a:extLst>
          </p:cNvPr>
          <p:cNvSpPr txBox="1"/>
          <p:nvPr/>
        </p:nvSpPr>
        <p:spPr>
          <a:xfrm>
            <a:off x="8720833" y="2499355"/>
            <a:ext cx="1733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Clienti privati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Professionisti della ristorazione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Costruttori e progettisti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8E50DE-BA4A-5363-52A2-8E0B9510CB8F}"/>
              </a:ext>
            </a:extLst>
          </p:cNvPr>
          <p:cNvSpPr txBox="1"/>
          <p:nvPr/>
        </p:nvSpPr>
        <p:spPr>
          <a:xfrm>
            <a:off x="5212899" y="1695451"/>
            <a:ext cx="173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Esperienza di cucina superiore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E60705-CE7C-0E01-5CD2-FEDC9A86BAD9}"/>
              </a:ext>
            </a:extLst>
          </p:cNvPr>
          <p:cNvSpPr txBox="1"/>
          <p:nvPr/>
        </p:nvSpPr>
        <p:spPr>
          <a:xfrm>
            <a:off x="3512004" y="3763980"/>
            <a:ext cx="16587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Ricerca e sviluppo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Competenze tecniche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Infrastrutture di produzione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Marchio e reputazione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57A76C-2ECA-E2E9-77EA-5AF36FCB9DF8}"/>
              </a:ext>
            </a:extLst>
          </p:cNvPr>
          <p:cNvSpPr txBox="1"/>
          <p:nvPr/>
        </p:nvSpPr>
        <p:spPr>
          <a:xfrm>
            <a:off x="6966866" y="3738547"/>
            <a:ext cx="1733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Vendita diretta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 di elettrodomestici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C7308-23D0-4CBB-0221-45646BB218DC}"/>
              </a:ext>
            </a:extLst>
          </p:cNvPr>
          <p:cNvSpPr txBox="1"/>
          <p:nvPr/>
        </p:nvSpPr>
        <p:spPr>
          <a:xfrm>
            <a:off x="6960942" y="1636506"/>
            <a:ext cx="181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100" b="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1DE6CB-110B-CBC5-8096-5033B92E7DD6}"/>
              </a:ext>
            </a:extLst>
          </p:cNvPr>
          <p:cNvSpPr txBox="1"/>
          <p:nvPr/>
        </p:nvSpPr>
        <p:spPr>
          <a:xfrm>
            <a:off x="1932167" y="5677066"/>
            <a:ext cx="411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200" b="0" i="0" dirty="0">
              <a:solidFill>
                <a:srgbClr val="276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206385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5409743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416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8227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5417012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5" name="CasellaDiTesto 1044">
            <a:extLst>
              <a:ext uri="{FF2B5EF4-FFF2-40B4-BE49-F238E27FC236}">
                <a16:creationId xmlns:a16="http://schemas.microsoft.com/office/drawing/2014/main" id="{37938B84-5563-E1CF-E1EA-8C08356F7556}"/>
              </a:ext>
            </a:extLst>
          </p:cNvPr>
          <p:cNvSpPr txBox="1"/>
          <p:nvPr/>
        </p:nvSpPr>
        <p:spPr>
          <a:xfrm>
            <a:off x="5360079" y="5632748"/>
            <a:ext cx="42750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</a:p>
          <a:p>
            <a:endParaRPr lang="it-IT" dirty="0"/>
          </a:p>
        </p:txBody>
      </p:sp>
      <p:sp>
        <p:nvSpPr>
          <p:cNvPr id="1047" name="CasellaDiTesto 1046">
            <a:extLst>
              <a:ext uri="{FF2B5EF4-FFF2-40B4-BE49-F238E27FC236}">
                <a16:creationId xmlns:a16="http://schemas.microsoft.com/office/drawing/2014/main" id="{6A362049-D5B5-1EFD-E2F6-B70D51D3C6E3}"/>
              </a:ext>
            </a:extLst>
          </p:cNvPr>
          <p:cNvSpPr txBox="1"/>
          <p:nvPr/>
        </p:nvSpPr>
        <p:spPr>
          <a:xfrm>
            <a:off x="3504898" y="1690815"/>
            <a:ext cx="175486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10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  <a:p>
            <a:endParaRPr lang="it-IT" sz="1200" dirty="0"/>
          </a:p>
        </p:txBody>
      </p: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B1614725-E266-7CFE-07E7-623F898DDD1E}"/>
              </a:ext>
            </a:extLst>
          </p:cNvPr>
          <p:cNvSpPr txBox="1"/>
          <p:nvPr/>
        </p:nvSpPr>
        <p:spPr>
          <a:xfrm>
            <a:off x="1975190" y="2007210"/>
            <a:ext cx="140866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  <a:p>
            <a:endParaRPr lang="it-IT" sz="1100" dirty="0"/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5415444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5417012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2494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Gotham</vt:lpstr>
      <vt:lpstr>Söhne</vt:lpstr>
      <vt:lpstr>Office Theme</vt:lpstr>
      <vt:lpstr>I Due Moschettieri</vt:lpstr>
      <vt:lpstr>Presentazione standard di PowerPoint</vt:lpstr>
      <vt:lpstr>Presentazione standard di PowerPoint</vt:lpstr>
      <vt:lpstr>Presentazione standard di PowerPoint</vt:lpstr>
      <vt:lpstr>Storia</vt:lpstr>
      <vt:lpstr>Brands</vt:lpstr>
      <vt:lpstr>Influenza di elica nel mondo (paragrafo a sx?)</vt:lpstr>
      <vt:lpstr>Sistema di Governance</vt:lpstr>
      <vt:lpstr>Business Model Canvas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Flussi di cassa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Oma Toma</cp:lastModifiedBy>
  <cp:revision>91</cp:revision>
  <dcterms:created xsi:type="dcterms:W3CDTF">2023-05-01T09:13:01Z</dcterms:created>
  <dcterms:modified xsi:type="dcterms:W3CDTF">2023-05-08T10:18:42Z</dcterms:modified>
</cp:coreProperties>
</file>