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323"/>
    <a:srgbClr val="F7E1D7"/>
    <a:srgbClr val="276FBF"/>
    <a:srgbClr val="2EC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8E0E-9FE5-18FF-79C1-23DC17CB1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EF8D-E986-DDE5-D7A7-9D3567044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32A92-F812-ED21-19D1-20246339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02/05/2023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E7CC9-931B-32F7-CCD2-D67DAFCF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7D9-BF19-DAAB-C145-20CB9AD0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64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B5C5-36DF-30A7-A004-8A1A8924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2BCF6-174A-075C-9FB0-2FE006AD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32D8F-7CB7-FC38-08BF-607186AB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02/05/2023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0E423-6ACE-2646-EA44-C0BEA0A1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3919-9F83-EAE9-5A75-FE827A18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81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24E4C-4DB2-2BF8-ACD0-2D534C5ED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B0084-B500-7A47-1116-CFD0928C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4B5E-FACF-83F8-51A1-D1A79D14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02/05/2023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36B7-E071-E9EC-45C6-C6F1679E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D86E6-BC13-E0A0-CF42-531665AE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55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C6F8-2A4D-A6A5-9C75-F3D8BDC1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205C-CEDA-A925-C422-414218AD9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77E64-377B-91CC-F022-3A69B308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02/05/2023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30393-8766-23D5-0316-8801D9BD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FBC7-DB37-0DB7-515A-540F77B1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C56F-BA99-BFE1-90FF-E03F56BB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3FF50-53EE-F45C-AA90-E6F6469F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E3FD-DDCC-6544-2821-F2F4CDBA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02/05/2023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C6694-2EF5-15C3-FA4D-6EA02FE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B1979-3197-289B-81E5-E1FCEFDC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05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0A58-EC48-CF4A-A614-51ED2302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7098-F0AB-008F-8F57-E1304D8D1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24ED3-71AA-4904-1D69-8F383E20E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A57BC-33A2-203E-3816-B07AEC23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02/05/2023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93A40-2114-C646-E3B5-3FD2CFFF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6FA29-FA4F-BC7F-D57D-783838FC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7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BBDF-9772-DB0F-6D69-17A5B1EE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FA96C-94A9-00A8-9DAB-8E1A76C8C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946E4-3830-EEAE-7E4D-29D85D472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97E23-ED90-CECD-EAC0-69D2014B1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AE60C-4752-3DC6-8988-8FA77FA4A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83F95-1489-E1AD-D290-0149FD02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02/05/2023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DEE0C-8CC5-C3E8-0FCA-8E1965B0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37EF3-FA32-55F6-E32B-F317461A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69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464F-6C01-184F-336C-CD4D7EEE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3873C-2605-D25B-6317-91E50CA3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02/05/2023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59668-7CF6-F608-0021-89BA2CE7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8BAFB-8FE8-FCB6-5895-3AB93A3D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72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B03D9-3AD9-6C6D-D58E-4ABD8F0D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02/05/2023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53948-151F-422B-ACEE-CCB66ABA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0A126-D110-7482-4165-D9F6EB6F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02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A9C-9A5F-AF36-EF5D-6C5174C7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808C-FDC9-53AD-3AB1-3939FE35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E9EB-5665-19FD-C20B-EE943313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DA0B8-E6C9-FDAD-B3F2-27B44072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02/05/2023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8975E-345B-D8DE-53FB-72BB8AF2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7F31C-9CD9-A968-B169-58060384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38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3DB2-3F64-85EE-6661-605B4BC5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98665-EB8B-3786-8AB7-9E4EB7A8A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1EB3D-AB31-010F-D23C-4A22EF1B3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3E1B3-9550-5344-A7CA-DD89A586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02/05/2023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6EE34-16AA-5AA8-D9E9-7AA085B4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3FCFE-D9F0-E2CA-D27B-154D1093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885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2DB-013A-967C-9508-E9254EAC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27C15-AACB-3701-C0B5-FC1D2B80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46524-C0D1-AE80-98EC-AB387B904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CC690-7CBF-47E6-BE6E-0EC1C9E624CE}" type="datetimeFigureOut">
              <a:rPr lang="it-IT" smtClean="0"/>
              <a:t>02/05/2023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447F3-174A-60B2-9D3A-47DE986AC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AA62-97CB-D787-81A6-1A8DA3F06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97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80B445E-1168-7DA0-1674-6DC4542334BF}"/>
              </a:ext>
            </a:extLst>
          </p:cNvPr>
          <p:cNvSpPr/>
          <p:nvPr/>
        </p:nvSpPr>
        <p:spPr>
          <a:xfrm>
            <a:off x="3959630" y="279399"/>
            <a:ext cx="4272742" cy="1592055"/>
          </a:xfrm>
          <a:prstGeom prst="rect">
            <a:avLst/>
          </a:prstGeom>
          <a:solidFill>
            <a:srgbClr val="F7E1D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6A8984-B6C7-3954-EAF4-EDAD6669E57E}"/>
              </a:ext>
            </a:extLst>
          </p:cNvPr>
          <p:cNvSpPr/>
          <p:nvPr/>
        </p:nvSpPr>
        <p:spPr>
          <a:xfrm>
            <a:off x="3491346" y="4686416"/>
            <a:ext cx="5209307" cy="1592055"/>
          </a:xfrm>
          <a:prstGeom prst="rect">
            <a:avLst/>
          </a:prstGeom>
          <a:solidFill>
            <a:srgbClr val="F7E1D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51A5B-4BED-ECC6-2906-C752629B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0" y="271254"/>
            <a:ext cx="3932237" cy="1600200"/>
          </a:xfrm>
        </p:spPr>
        <p:txBody>
          <a:bodyPr anchor="ctr"/>
          <a:lstStyle/>
          <a:p>
            <a:pPr algn="ctr"/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 Due </a:t>
            </a:r>
            <a:r>
              <a:rPr lang="en-US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Moschettieri</a:t>
            </a:r>
            <a:endParaRPr lang="it-IT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339548-DA7D-803C-3A81-5C649C707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6430" y="2632972"/>
            <a:ext cx="5799139" cy="159205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CD0E7-1B33-5D71-5B21-47401BBFE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67909" y="4605451"/>
            <a:ext cx="4856178" cy="1753986"/>
          </a:xfrm>
        </p:spPr>
        <p:txBody>
          <a:bodyPr anchor="ctr"/>
          <a:lstStyle/>
          <a:p>
            <a:pPr algn="ctr"/>
            <a:r>
              <a:rPr lang="en-US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Universit</a:t>
            </a:r>
            <a:r>
              <a:rPr lang="it-IT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à</a:t>
            </a:r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di Pisa</a:t>
            </a:r>
          </a:p>
          <a:p>
            <a:pPr algn="ctr"/>
            <a:r>
              <a:rPr lang="en-US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CdS</a:t>
            </a:r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Economia e </a:t>
            </a:r>
            <a:r>
              <a:rPr lang="en-US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Organizzazione</a:t>
            </a:r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Aziendale</a:t>
            </a:r>
            <a:endParaRPr lang="en-US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algn="ctr"/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Anno </a:t>
            </a:r>
            <a:r>
              <a:rPr lang="en-US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accademico</a:t>
            </a:r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2022/2023</a:t>
            </a:r>
            <a:endParaRPr lang="it-IT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D4C1753-F59C-C464-1CEE-80368AF30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10" y="865910"/>
            <a:ext cx="1005544" cy="100554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9749476-2EEE-39AF-DDEC-27380403C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91347" y="865910"/>
            <a:ext cx="1005544" cy="10055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821F667-9253-377C-D66B-4691E1DF3886}"/>
              </a:ext>
            </a:extLst>
          </p:cNvPr>
          <p:cNvSpPr/>
          <p:nvPr/>
        </p:nvSpPr>
        <p:spPr>
          <a:xfrm>
            <a:off x="10166466" y="279892"/>
            <a:ext cx="1812174" cy="1070659"/>
          </a:xfrm>
          <a:prstGeom prst="rect">
            <a:avLst/>
          </a:prstGeom>
          <a:solidFill>
            <a:srgbClr val="276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45B848C-E0A3-C586-89C9-E8FCD2C6F5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1048" y="344514"/>
            <a:ext cx="16478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5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B57B-CF4E-AE74-B3F8-65DC517D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Il Team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7D97-599C-F575-0E3C-60F227AE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5365751"/>
            <a:ext cx="5157787" cy="823912"/>
          </a:xfrm>
        </p:spPr>
        <p:txBody>
          <a:bodyPr anchor="ctr"/>
          <a:lstStyle/>
          <a:p>
            <a:pPr algn="ctr"/>
            <a:endParaRPr lang="it-I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3D7DF9-1F71-9766-ED1E-3700E9CEB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endParaRPr lang="it-I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EEBC6B-9DCB-FA44-5F4B-BB6C2DAC9E1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49A74CB-ED56-DAB9-2BEF-CE51D092F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4" y="1690688"/>
            <a:ext cx="5157787" cy="3684588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898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274AD00-1705-79BB-E305-6794E337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Sommario</a:t>
            </a:r>
            <a:r>
              <a:rPr lang="en-US" dirty="0"/>
              <a:t> (</a:t>
            </a:r>
            <a:r>
              <a:rPr lang="en-US" dirty="0" err="1"/>
              <a:t>grafico</a:t>
            </a:r>
            <a:r>
              <a:rPr lang="en-US" dirty="0"/>
              <a:t>…)</a:t>
            </a:r>
            <a:endParaRPr lang="it-I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C9FB4E-8DB8-4DA4-5B81-9DAF7A40A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Presentazione</a:t>
            </a:r>
            <a:endParaRPr lang="en-US" dirty="0"/>
          </a:p>
          <a:p>
            <a:r>
              <a:rPr lang="en-US" dirty="0"/>
              <a:t>Governance</a:t>
            </a:r>
          </a:p>
          <a:p>
            <a:r>
              <a:rPr lang="en-US" dirty="0"/>
              <a:t>Report</a:t>
            </a:r>
          </a:p>
          <a:p>
            <a:r>
              <a:rPr lang="en-US" dirty="0"/>
              <a:t>Business Model</a:t>
            </a:r>
          </a:p>
          <a:p>
            <a:r>
              <a:rPr lang="en-US" dirty="0" err="1"/>
              <a:t>Riferimenti</a:t>
            </a:r>
            <a:r>
              <a:rPr lang="en-US" dirty="0"/>
              <a:t> </a:t>
            </a:r>
            <a:r>
              <a:rPr lang="en-US" dirty="0" err="1"/>
              <a:t>Bibliografici</a:t>
            </a:r>
            <a:r>
              <a:rPr lang="en-US" dirty="0"/>
              <a:t>/</a:t>
            </a:r>
            <a:r>
              <a:rPr lang="en-US" dirty="0" err="1"/>
              <a:t>Sitografici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278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3B6E-6B1C-1D02-0D04-72184390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48145"/>
          </a:xfrm>
        </p:spPr>
        <p:txBody>
          <a:bodyPr anchor="ctr"/>
          <a:lstStyle/>
          <a:p>
            <a:pPr algn="ctr"/>
            <a:r>
              <a:rPr lang="en-US" dirty="0" err="1"/>
              <a:t>Piccola</a:t>
            </a:r>
            <a:r>
              <a:rPr lang="en-US" dirty="0"/>
              <a:t> </a:t>
            </a:r>
            <a:r>
              <a:rPr lang="en-US" dirty="0" err="1"/>
              <a:t>Presentazione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940ACE-D8E3-03DF-03DE-CB90EEFA8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2735" y="1205345"/>
            <a:ext cx="5059477" cy="144556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DF323-AEC0-01BC-2794-E0C48488A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05345"/>
            <a:ext cx="5059477" cy="537002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Descrizione</a:t>
            </a:r>
            <a:r>
              <a:rPr lang="en-US" dirty="0"/>
              <a:t>: </a:t>
            </a:r>
            <a:r>
              <a:rPr lang="en-US" dirty="0" err="1"/>
              <a:t>Elica</a:t>
            </a:r>
            <a:r>
              <a:rPr lang="en-US" dirty="0"/>
              <a:t> S.p.A.</a:t>
            </a:r>
            <a:r>
              <a:rPr lang="it-IT" dirty="0"/>
              <a:t>, leader mondiale dei sistemi di aspirazione in cucina.</a:t>
            </a:r>
          </a:p>
          <a:p>
            <a:r>
              <a:rPr lang="it-IT" dirty="0"/>
              <a:t>Localizzazione: 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i="0" dirty="0">
                <a:solidFill>
                  <a:srgbClr val="666666"/>
                </a:solidFill>
                <a:effectLst/>
                <a:latin typeface="Gotham"/>
              </a:rPr>
              <a:t>ELICA S.P.A.</a:t>
            </a:r>
            <a:br>
              <a:rPr lang="it-IT" dirty="0"/>
            </a:b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60044 Fabriano</a:t>
            </a:r>
            <a:br>
              <a:rPr lang="it-IT" dirty="0"/>
            </a:b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Mergo - Cerreto</a:t>
            </a:r>
            <a:br>
              <a:rPr lang="it-IT" dirty="0"/>
            </a:b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Via Ermanno Casoli, 2</a:t>
            </a:r>
            <a:br>
              <a:rPr lang="it-IT" dirty="0"/>
            </a:br>
            <a:br>
              <a:rPr lang="it-IT" dirty="0"/>
            </a:br>
            <a:r>
              <a:rPr lang="it-IT" b="1" i="0" dirty="0">
                <a:solidFill>
                  <a:srgbClr val="666666"/>
                </a:solidFill>
                <a:effectLst/>
                <a:latin typeface="Gotham"/>
              </a:rPr>
              <a:t>EMC FIME S.r.l.</a:t>
            </a:r>
            <a:br>
              <a:rPr lang="it-IT" dirty="0"/>
            </a:b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Via Jesina 56</a:t>
            </a:r>
            <a:br>
              <a:rPr lang="it-IT" dirty="0"/>
            </a:b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Castelfidardo (AN)</a:t>
            </a:r>
            <a:br>
              <a:rPr lang="it-IT" dirty="0"/>
            </a:br>
            <a:br>
              <a:rPr lang="it-IT" dirty="0"/>
            </a:br>
            <a:r>
              <a:rPr lang="it-IT" b="1" i="0" dirty="0">
                <a:solidFill>
                  <a:srgbClr val="666666"/>
                </a:solidFill>
                <a:effectLst/>
                <a:latin typeface="Gotham"/>
              </a:rPr>
              <a:t>AIR FORCE S.P.A.</a:t>
            </a:r>
            <a:br>
              <a:rPr lang="it-IT" dirty="0"/>
            </a:br>
            <a:r>
              <a:rPr lang="it-IT" b="0" i="0" dirty="0" err="1">
                <a:solidFill>
                  <a:srgbClr val="666666"/>
                </a:solidFill>
                <a:effectLst/>
                <a:latin typeface="Gotham"/>
              </a:rPr>
              <a:t>Fraz</a:t>
            </a: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. Ca' Maiano 140/E</a:t>
            </a:r>
            <a:br>
              <a:rPr lang="it-IT" dirty="0"/>
            </a:b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60044 Fabriano (AN)</a:t>
            </a:r>
            <a:br>
              <a:rPr lang="it-IT" dirty="0"/>
            </a:b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C.F. 01474440425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i="0" dirty="0">
                <a:solidFill>
                  <a:srgbClr val="666666"/>
                </a:solidFill>
                <a:effectLst/>
                <a:latin typeface="Gotham"/>
              </a:rPr>
              <a:t>ELICAMEX S.A. DE C.V.</a:t>
            </a:r>
            <a:br>
              <a:rPr lang="it-IT" dirty="0"/>
            </a:br>
            <a:r>
              <a:rPr lang="it-IT" b="0" i="0" dirty="0">
                <a:effectLst/>
                <a:latin typeface="Gotham"/>
              </a:rPr>
              <a:t>Controllata 100% (direttamente 98%, indirettamente 2% EGP)</a:t>
            </a:r>
            <a:br>
              <a:rPr lang="it-IT" dirty="0"/>
            </a:b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Avenida la Noria (</a:t>
            </a:r>
            <a:r>
              <a:rPr lang="it-IT" b="0" i="0" dirty="0" err="1">
                <a:solidFill>
                  <a:srgbClr val="666666"/>
                </a:solidFill>
                <a:effectLst/>
                <a:latin typeface="Gotham"/>
              </a:rPr>
              <a:t>Prolongación</a:t>
            </a: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) 102, </a:t>
            </a:r>
            <a:r>
              <a:rPr lang="it-IT" b="0" i="0" dirty="0" err="1">
                <a:solidFill>
                  <a:srgbClr val="666666"/>
                </a:solidFill>
                <a:effectLst/>
                <a:latin typeface="Gotham"/>
              </a:rPr>
              <a:t>Ampliación</a:t>
            </a: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 </a:t>
            </a:r>
            <a:r>
              <a:rPr lang="it-IT" b="0" i="0" dirty="0" err="1">
                <a:solidFill>
                  <a:srgbClr val="666666"/>
                </a:solidFill>
                <a:effectLst/>
                <a:latin typeface="Gotham"/>
              </a:rPr>
              <a:t>Parque</a:t>
            </a: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 Industrial Querétaro,</a:t>
            </a:r>
            <a:br>
              <a:rPr lang="it-IT" dirty="0"/>
            </a:b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Querétaro, Cp 76215</a:t>
            </a:r>
            <a:br>
              <a:rPr lang="it-IT" dirty="0"/>
            </a:b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C.F. ELI060102RK8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i="0" dirty="0">
                <a:solidFill>
                  <a:srgbClr val="666666"/>
                </a:solidFill>
                <a:effectLst/>
                <a:latin typeface="Gotham"/>
              </a:rPr>
              <a:t>ELICA GROUP POLSKA SP.Z.O.O</a:t>
            </a:r>
            <a:br>
              <a:rPr lang="it-IT" dirty="0"/>
            </a:br>
            <a:r>
              <a:rPr lang="it-IT" b="0" i="0" dirty="0">
                <a:effectLst/>
                <a:latin typeface="Gotham"/>
              </a:rPr>
              <a:t>Controllata 100%</a:t>
            </a:r>
            <a:br>
              <a:rPr lang="it-IT" dirty="0"/>
            </a:br>
            <a:r>
              <a:rPr lang="it-IT" b="0" i="0" dirty="0" err="1">
                <a:solidFill>
                  <a:srgbClr val="666666"/>
                </a:solidFill>
                <a:effectLst/>
                <a:latin typeface="Gotham"/>
              </a:rPr>
              <a:t>ul</a:t>
            </a: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. </a:t>
            </a:r>
            <a:r>
              <a:rPr lang="it-IT" b="0" i="0" dirty="0" err="1">
                <a:solidFill>
                  <a:srgbClr val="666666"/>
                </a:solidFill>
                <a:effectLst/>
                <a:latin typeface="Gotham"/>
              </a:rPr>
              <a:t>Inzynierska</a:t>
            </a: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 3, 55-221</a:t>
            </a:r>
            <a:br>
              <a:rPr lang="it-IT" dirty="0"/>
            </a:br>
            <a:r>
              <a:rPr lang="it-IT" b="0" i="0" dirty="0" err="1">
                <a:solidFill>
                  <a:srgbClr val="666666"/>
                </a:solidFill>
                <a:effectLst/>
                <a:latin typeface="Gotham"/>
              </a:rPr>
              <a:t>Jelcz</a:t>
            </a: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 </a:t>
            </a:r>
            <a:r>
              <a:rPr lang="it-IT" b="0" i="0" dirty="0" err="1">
                <a:solidFill>
                  <a:srgbClr val="666666"/>
                </a:solidFill>
                <a:effectLst/>
                <a:latin typeface="Gotham"/>
              </a:rPr>
              <a:t>Laskowice</a:t>
            </a:r>
            <a:br>
              <a:rPr lang="it-IT" dirty="0"/>
            </a:b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53-017 Wroclaw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i="0" dirty="0">
                <a:solidFill>
                  <a:srgbClr val="666666"/>
                </a:solidFill>
                <a:effectLst/>
                <a:latin typeface="Gotham"/>
              </a:rPr>
              <a:t>ZHEJIANG ELICA PUTIAN ELECTRIC CO., LTD</a:t>
            </a:r>
            <a:br>
              <a:rPr lang="it-IT" dirty="0"/>
            </a:br>
            <a:r>
              <a:rPr lang="it-IT" b="0" i="0" dirty="0">
                <a:effectLst/>
                <a:latin typeface="Gotham"/>
              </a:rPr>
              <a:t>Controllata 99%</a:t>
            </a:r>
            <a:br>
              <a:rPr lang="it-IT" dirty="0"/>
            </a:b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No.88 </a:t>
            </a:r>
            <a:r>
              <a:rPr lang="it-IT" b="0" i="0" dirty="0" err="1">
                <a:solidFill>
                  <a:srgbClr val="666666"/>
                </a:solidFill>
                <a:effectLst/>
                <a:latin typeface="Gotham"/>
              </a:rPr>
              <a:t>Putian</a:t>
            </a: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 Avenue,</a:t>
            </a:r>
            <a:br>
              <a:rPr lang="it-IT" dirty="0"/>
            </a:br>
            <a:r>
              <a:rPr lang="it-IT" b="0" i="0" dirty="0" err="1">
                <a:solidFill>
                  <a:srgbClr val="666666"/>
                </a:solidFill>
                <a:effectLst/>
                <a:latin typeface="Gotham"/>
              </a:rPr>
              <a:t>Shengzhou</a:t>
            </a: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, Zhejiang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6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3425-9764-B8CC-53A4-30D039D9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Storia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C84D4-3B18-6714-704F-A080589C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it-IT" sz="1400" dirty="0"/>
              <a:t>1970 - fondata a Fabriano da Ermano Casoli, prima cappa elica</a:t>
            </a:r>
          </a:p>
          <a:p>
            <a:r>
              <a:rPr lang="it-IT" sz="1400" dirty="0"/>
              <a:t>1978 - morte di Ermano Casoli (49) succedono Francesco Casoli e la madre, Gianna Pieralisi</a:t>
            </a:r>
          </a:p>
          <a:p>
            <a:r>
              <a:rPr lang="it-IT" sz="1400" dirty="0"/>
              <a:t>1982 - cappa "lego", personalizzabile e rivoluzionaria</a:t>
            </a:r>
          </a:p>
          <a:p>
            <a:r>
              <a:rPr lang="it-IT" sz="1400" dirty="0"/>
              <a:t>1994 - Stabilimento a Serra San Quirico e laboratorio Elica</a:t>
            </a:r>
          </a:p>
          <a:p>
            <a:r>
              <a:rPr lang="it-IT" sz="1400" dirty="0"/>
              <a:t>1995 - incendio allo stabilimento di Fabriano, ricostruito in 4 mesi + tutti i dipendenti</a:t>
            </a:r>
          </a:p>
          <a:p>
            <a:r>
              <a:rPr lang="it-IT" sz="1400" dirty="0"/>
              <a:t>1999 - Intuizione: cappa come oggetto di design tecnologia suggestione e emozione, collaborazione con David Lewis</a:t>
            </a:r>
          </a:p>
          <a:p>
            <a:r>
              <a:rPr lang="it-IT" sz="1400" dirty="0"/>
              <a:t>2002 - In Giappone, Elica costituisce “</a:t>
            </a:r>
            <a:r>
              <a:rPr lang="it-IT" sz="1400" dirty="0" err="1"/>
              <a:t>Ariafina</a:t>
            </a:r>
            <a:r>
              <a:rPr lang="it-IT" sz="1400" dirty="0"/>
              <a:t> co. ltd”, una joint venture con “Fuji Industrial” - leader nipponico nella produzione di cappe aspiranti - con l’obiettivo di commer­cializzare nel mercato giapponese prodotti di elevato design.</a:t>
            </a:r>
          </a:p>
          <a:p>
            <a:r>
              <a:rPr lang="it-IT" sz="1400" dirty="0"/>
              <a:t>2004 - "Om" inserita </a:t>
            </a:r>
            <a:r>
              <a:rPr lang="it-IT" sz="1400" dirty="0" err="1"/>
              <a:t>nell'Adi</a:t>
            </a:r>
            <a:r>
              <a:rPr lang="it-IT" sz="1400" dirty="0"/>
              <a:t> Index, inizia la rivoluzione, successo globale</a:t>
            </a:r>
          </a:p>
          <a:p>
            <a:r>
              <a:rPr lang="it-IT" sz="1400" dirty="0"/>
              <a:t>2005 - da qui iniziano a espandersi in vari paesi extra-</a:t>
            </a:r>
            <a:r>
              <a:rPr lang="it-IT" sz="1400" dirty="0" err="1"/>
              <a:t>ue</a:t>
            </a:r>
            <a:endParaRPr lang="it-IT" sz="1400" dirty="0"/>
          </a:p>
          <a:p>
            <a:r>
              <a:rPr lang="it-IT" sz="1400" dirty="0"/>
              <a:t>2006 – da novembre entra nel segmento star della borsa italiana</a:t>
            </a:r>
          </a:p>
          <a:p>
            <a:r>
              <a:rPr lang="it-IT" sz="1400" dirty="0"/>
              <a:t>2010 - Stefano Giovannoni -&gt; "</a:t>
            </a:r>
            <a:r>
              <a:rPr lang="it-IT" sz="1400" dirty="0" err="1"/>
              <a:t>Bubble</a:t>
            </a:r>
            <a:r>
              <a:rPr lang="it-IT" sz="1400" dirty="0"/>
              <a:t>" prima cappa con tecnopolimero. In India joint venture "Elica PB India Private ltd.". In Cina acquisisce "</a:t>
            </a:r>
            <a:r>
              <a:rPr lang="it-IT" sz="1400" dirty="0" err="1"/>
              <a:t>Zhejian</a:t>
            </a:r>
            <a:r>
              <a:rPr lang="it-IT" sz="1400" dirty="0"/>
              <a:t> </a:t>
            </a:r>
            <a:r>
              <a:rPr lang="it-IT" sz="1400" dirty="0" err="1"/>
              <a:t>Putian</a:t>
            </a:r>
            <a:r>
              <a:rPr lang="it-IT" sz="1400" dirty="0"/>
              <a:t> Electric co. Ltd</a:t>
            </a:r>
          </a:p>
          <a:p>
            <a:r>
              <a:rPr lang="it-IT" sz="1400" dirty="0"/>
              <a:t>2011 – da qui gli vengono assegnati numerosi premi tra cui nel 2018 il Premio compasso d’oro</a:t>
            </a:r>
          </a:p>
          <a:p>
            <a:r>
              <a:rPr lang="it-IT" sz="1400" dirty="0"/>
              <a:t>2016 - Snap lanciato nuovo air </a:t>
            </a:r>
            <a:r>
              <a:rPr lang="it-IT" sz="1400" dirty="0" err="1"/>
              <a:t>quality</a:t>
            </a:r>
            <a:r>
              <a:rPr lang="it-IT" sz="1400" dirty="0"/>
              <a:t> </a:t>
            </a:r>
            <a:r>
              <a:rPr lang="it-IT" sz="1400" dirty="0" err="1"/>
              <a:t>balancer</a:t>
            </a:r>
            <a:r>
              <a:rPr lang="it-IT" sz="1400" dirty="0"/>
              <a:t> -&gt; IoT</a:t>
            </a:r>
          </a:p>
          <a:p>
            <a:r>
              <a:rPr lang="it-IT" sz="1400" dirty="0"/>
              <a:t>2022 – nascita di EMC FIME</a:t>
            </a:r>
          </a:p>
        </p:txBody>
      </p:sp>
    </p:spTree>
    <p:extLst>
      <p:ext uri="{BB962C8B-B14F-4D97-AF65-F5344CB8AC3E}">
        <p14:creationId xmlns:p14="http://schemas.microsoft.com/office/powerpoint/2010/main" val="290008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F5A1-DC99-9CA1-B3A9-D6AD6EC9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pPr algn="ctr"/>
            <a:r>
              <a:rPr lang="en-US" dirty="0"/>
              <a:t>Brands</a:t>
            </a: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CCF82-D737-A9B0-A31C-2C026D4E8122}"/>
              </a:ext>
            </a:extLst>
          </p:cNvPr>
          <p:cNvSpPr txBox="1"/>
          <p:nvPr/>
        </p:nvSpPr>
        <p:spPr>
          <a:xfrm>
            <a:off x="838200" y="108065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>
                <a:solidFill>
                  <a:srgbClr val="212529"/>
                </a:solidFill>
                <a:effectLst/>
                <a:latin typeface="Gotham"/>
              </a:rPr>
              <a:t>(da modificare) Elica possiede un Global Brand portfolio completo, in grado di rispondere a tutte le esigenze del mercato. Ogni Brand ha un’identità precisa e distintiva, ma tutti sono ispirati da una visione comune.</a:t>
            </a:r>
            <a:endParaRPr lang="it-IT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39253A-B498-1193-9527-128D3BEBABAC}"/>
              </a:ext>
            </a:extLst>
          </p:cNvPr>
          <p:cNvSpPr/>
          <p:nvPr/>
        </p:nvSpPr>
        <p:spPr>
          <a:xfrm>
            <a:off x="606829" y="2377440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E9D081D-154F-CC1A-78C4-6F7FADA10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74" y="2557293"/>
            <a:ext cx="1433120" cy="2866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004C14-2BCF-DD49-2960-086BBCB03168}"/>
              </a:ext>
            </a:extLst>
          </p:cNvPr>
          <p:cNvSpPr txBox="1"/>
          <p:nvPr/>
        </p:nvSpPr>
        <p:spPr>
          <a:xfrm>
            <a:off x="2718261" y="2377440"/>
            <a:ext cx="243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Spiegazione</a:t>
            </a:r>
            <a:r>
              <a:rPr lang="en-US" dirty="0"/>
              <a:t>…</a:t>
            </a:r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7F365-7721-C9DE-B292-CB721CFFB0B9}"/>
              </a:ext>
            </a:extLst>
          </p:cNvPr>
          <p:cNvSpPr txBox="1"/>
          <p:nvPr/>
        </p:nvSpPr>
        <p:spPr>
          <a:xfrm>
            <a:off x="606829" y="3244334"/>
            <a:ext cx="243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564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6C71-B638-74E9-FFE4-1D72F94F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Influenza di </a:t>
            </a:r>
            <a:r>
              <a:rPr lang="en-US" dirty="0" err="1"/>
              <a:t>elica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mondo (</a:t>
            </a:r>
            <a:r>
              <a:rPr lang="en-US" dirty="0" err="1"/>
              <a:t>paragrafo</a:t>
            </a:r>
            <a:r>
              <a:rPr lang="en-US" dirty="0"/>
              <a:t> a </a:t>
            </a:r>
            <a:r>
              <a:rPr lang="en-US" dirty="0" err="1"/>
              <a:t>sx</a:t>
            </a:r>
            <a:r>
              <a:rPr lang="en-US" dirty="0"/>
              <a:t>?)</a:t>
            </a:r>
            <a:endParaRPr lang="it-IT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AD9C8EAC-EEE7-1F3C-FB9E-E4FC042D2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06" y="2141537"/>
            <a:ext cx="8150694" cy="4351338"/>
          </a:xfrm>
        </p:spPr>
      </p:pic>
    </p:spTree>
    <p:extLst>
      <p:ext uri="{BB962C8B-B14F-4D97-AF65-F5344CB8AC3E}">
        <p14:creationId xmlns:p14="http://schemas.microsoft.com/office/powerpoint/2010/main" val="266455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C7A4-E70E-99D0-3DF1-653A0F35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7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Sistema di Governance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AE45-3540-4CC4-1590-F478FC0F5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902"/>
            <a:ext cx="10515600" cy="5196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(da analizzare e schematizzare) Elica S.p.A. ha aderito al Codice di Corporate Governance di Borsa Italiana, adottando un sistema di governo in linea con le best practice nazionali ed internazionali per la propria </a:t>
            </a:r>
            <a:r>
              <a:rPr lang="it-IT" sz="1800" b="0" i="1" dirty="0">
                <a:solidFill>
                  <a:srgbClr val="212529"/>
                </a:solidFill>
                <a:effectLst/>
                <a:latin typeface="Gotham"/>
              </a:rPr>
              <a:t>Corporate Governance</a:t>
            </a: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.</a:t>
            </a:r>
          </a:p>
          <a:p>
            <a:pPr marL="0" indent="0">
              <a:buNone/>
            </a:pP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L’azienda ha impiegato un modello di amministrazione e controllo di stampo tradizionale: la gestione aziendale è esercitata da un Consiglio di Amministrazione coadiuvato da Comitati </a:t>
            </a:r>
            <a:r>
              <a:rPr lang="it-IT" sz="1800" b="0" i="0" dirty="0" err="1">
                <a:solidFill>
                  <a:srgbClr val="212529"/>
                </a:solidFill>
                <a:effectLst/>
                <a:latin typeface="Gotham"/>
              </a:rPr>
              <a:t>endoconsiliari</a:t>
            </a: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 (un Comitato per le Nomine e per la Remunerazione e un Comitato per il Controllo, Rischi e Sostenibilità), mentre le funzioni di vigilanza vengono svolte da un Collegio Sindacale.</a:t>
            </a:r>
          </a:p>
          <a:p>
            <a:pPr marL="0" indent="0">
              <a:buNone/>
            </a:pPr>
            <a:endParaRPr lang="it-IT" sz="1800" dirty="0">
              <a:solidFill>
                <a:srgbClr val="212529"/>
              </a:solidFill>
              <a:latin typeface="Gotham"/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212529"/>
                </a:solidFill>
                <a:latin typeface="Gotham"/>
              </a:rPr>
              <a:t>(da elencare i più</a:t>
            </a:r>
            <a:r>
              <a:rPr lang="en-US" sz="1800" dirty="0">
                <a:solidFill>
                  <a:srgbClr val="212529"/>
                </a:solidFill>
                <a:latin typeface="Gotham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Gotham"/>
              </a:rPr>
              <a:t>importanti</a:t>
            </a:r>
            <a:r>
              <a:rPr lang="it-IT" sz="1800" dirty="0">
                <a:solidFill>
                  <a:srgbClr val="212529"/>
                </a:solidFill>
                <a:latin typeface="Gotham"/>
              </a:rPr>
              <a:t>)</a:t>
            </a:r>
          </a:p>
          <a:p>
            <a:pPr marL="0" indent="0">
              <a:buNone/>
            </a:pPr>
            <a:r>
              <a:rPr lang="it-IT" sz="1600" b="0" i="0" cap="all" dirty="0">
                <a:effectLst/>
                <a:latin typeface="Gotham"/>
              </a:rPr>
              <a:t>CONSIGLIO DI AMMINISTRAZIONE</a:t>
            </a:r>
          </a:p>
          <a:p>
            <a:pPr marL="0" indent="0">
              <a:buNone/>
            </a:pPr>
            <a:r>
              <a:rPr lang="it-IT" sz="1600" b="0" i="0" cap="all" dirty="0">
                <a:effectLst/>
                <a:latin typeface="Gotham"/>
              </a:rPr>
              <a:t>COLLEGIO SINDACALE</a:t>
            </a:r>
          </a:p>
          <a:p>
            <a:pPr marL="0" indent="0">
              <a:buNone/>
            </a:pPr>
            <a:r>
              <a:rPr lang="it-IT" sz="1600" b="0" i="0" cap="all" dirty="0">
                <a:effectLst/>
                <a:latin typeface="Gotham"/>
              </a:rPr>
              <a:t>COMITATI</a:t>
            </a:r>
            <a:endParaRPr lang="it-IT" sz="1200" b="0" i="0" cap="all" dirty="0">
              <a:effectLst/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57442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BDCC-BA03-1E18-F876-2527144C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Model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865F-98D7-A88B-DD87-CF280D4CA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84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Cascadia Code Light</vt:lpstr>
      <vt:lpstr>Gotham</vt:lpstr>
      <vt:lpstr>Office Theme</vt:lpstr>
      <vt:lpstr>I Due Moschettieri</vt:lpstr>
      <vt:lpstr>Il Team</vt:lpstr>
      <vt:lpstr>Sommario (grafico…)</vt:lpstr>
      <vt:lpstr>Piccola Presentazione</vt:lpstr>
      <vt:lpstr>Storia</vt:lpstr>
      <vt:lpstr>Brands</vt:lpstr>
      <vt:lpstr>Influenza di elica nel mondo (paragrafo a sx?)</vt:lpstr>
      <vt:lpstr>Sistema di Governance</vt:lpstr>
      <vt:lpstr>Business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Due Moschettieri</dc:title>
  <dc:creator>Lorenzo Monaci</dc:creator>
  <cp:lastModifiedBy>Lorenzo Monaci</cp:lastModifiedBy>
  <cp:revision>19</cp:revision>
  <dcterms:created xsi:type="dcterms:W3CDTF">2023-05-01T09:13:01Z</dcterms:created>
  <dcterms:modified xsi:type="dcterms:W3CDTF">2023-05-02T10:26:55Z</dcterms:modified>
</cp:coreProperties>
</file>