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04A"/>
    <a:srgbClr val="252323"/>
    <a:srgbClr val="F7E1D7"/>
    <a:srgbClr val="276FBF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8.png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15.svg"/><Relationship Id="rId21" Type="http://schemas.openxmlformats.org/officeDocument/2006/relationships/image" Target="../media/image7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diagramLayout" Target="../diagrams/layout3.xml"/><Relationship Id="rId25" Type="http://schemas.openxmlformats.org/officeDocument/2006/relationships/image" Target="../media/image11.png"/><Relationship Id="rId2" Type="http://schemas.openxmlformats.org/officeDocument/2006/relationships/image" Target="../media/image14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10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9.png"/><Relationship Id="rId10" Type="http://schemas.openxmlformats.org/officeDocument/2006/relationships/image" Target="../media/image22.png"/><Relationship Id="rId19" Type="http://schemas.openxmlformats.org/officeDocument/2006/relationships/diagramColors" Target="../diagrams/colors3.xml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3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4645429" y="228037"/>
            <a:ext cx="2901142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8767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1117751" y="1089971"/>
            <a:ext cx="1005249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2123000" y="1719200"/>
            <a:ext cx="3225398" cy="11200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capitali</a:t>
            </a:r>
            <a:r>
              <a:rPr lang="en-US" dirty="0">
                <a:solidFill>
                  <a:srgbClr val="252323"/>
                </a:solidFill>
              </a:rPr>
              <a:t>, in </a:t>
            </a:r>
            <a:r>
              <a:rPr lang="en-US" dirty="0" err="1">
                <a:solidFill>
                  <a:srgbClr val="252323"/>
                </a:solidFill>
              </a:rPr>
              <a:t>particolare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s.p.a</a:t>
            </a:r>
            <a:r>
              <a:rPr lang="en-US" dirty="0">
                <a:solidFill>
                  <a:srgbClr val="252323"/>
                </a:solidFill>
              </a:rPr>
              <a:t>. (</a:t>
            </a:r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per </a:t>
            </a:r>
            <a:r>
              <a:rPr lang="en-US" dirty="0" err="1">
                <a:solidFill>
                  <a:srgbClr val="252323"/>
                </a:solidFill>
              </a:rPr>
              <a:t>azioni</a:t>
            </a:r>
            <a:r>
              <a:rPr lang="en-US" dirty="0">
                <a:solidFill>
                  <a:srgbClr val="252323"/>
                </a:solidFill>
              </a:rPr>
              <a:t>), di </a:t>
            </a:r>
            <a:r>
              <a:rPr lang="en-US" dirty="0" err="1">
                <a:solidFill>
                  <a:srgbClr val="252323"/>
                </a:solidFill>
              </a:rPr>
              <a:t>grandi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dimensioni</a:t>
            </a:r>
            <a:r>
              <a:rPr lang="en-US" dirty="0">
                <a:solidFill>
                  <a:srgbClr val="252323"/>
                </a:solidFill>
              </a:rPr>
              <a:t>.</a:t>
            </a:r>
          </a:p>
          <a:p>
            <a:r>
              <a:rPr lang="en-US" dirty="0" err="1">
                <a:solidFill>
                  <a:srgbClr val="252323"/>
                </a:solidFill>
              </a:rPr>
              <a:t>Capogruppo</a:t>
            </a:r>
            <a:r>
              <a:rPr lang="en-US" dirty="0">
                <a:solidFill>
                  <a:srgbClr val="252323"/>
                </a:solidFill>
              </a:rPr>
              <a:t> del Gruppo </a:t>
            </a:r>
            <a:r>
              <a:rPr lang="en-US" dirty="0" err="1">
                <a:solidFill>
                  <a:srgbClr val="252323"/>
                </a:solidFill>
              </a:rPr>
              <a:t>Elica</a:t>
            </a:r>
            <a:endParaRPr lang="it-IT" dirty="0">
              <a:solidFill>
                <a:srgbClr val="25232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1117752" y="3295890"/>
            <a:ext cx="2036027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3153779" y="3922215"/>
            <a:ext cx="2194619" cy="110140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6851917" y="2509952"/>
            <a:ext cx="3388448" cy="71777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52323"/>
                </a:solidFill>
              </a:rPr>
              <a:t>L</a:t>
            </a:r>
            <a:r>
              <a:rPr lang="it-IT" dirty="0" err="1">
                <a:solidFill>
                  <a:srgbClr val="252323"/>
                </a:solidFill>
              </a:rPr>
              <a:t>eader</a:t>
            </a:r>
            <a:r>
              <a:rPr lang="it-IT" dirty="0">
                <a:solidFill>
                  <a:srgbClr val="252323"/>
                </a:solidFill>
              </a:rPr>
              <a:t> mondiale dei sistemi di aspirazione in cucina.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10240365" y="1884670"/>
            <a:ext cx="1194615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10098549" y="3853004"/>
            <a:ext cx="1336431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6873151" y="4478286"/>
            <a:ext cx="3225398" cy="12802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Principalmente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indirizzati</a:t>
            </a:r>
            <a:r>
              <a:rPr lang="en-US" dirty="0">
                <a:solidFill>
                  <a:srgbClr val="252323"/>
                </a:solidFill>
              </a:rPr>
              <a:t> verso la </a:t>
            </a:r>
            <a:r>
              <a:rPr lang="en-US" dirty="0" err="1">
                <a:solidFill>
                  <a:srgbClr val="252323"/>
                </a:solidFill>
              </a:rPr>
              <a:t>distribuzione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presso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rivenditori</a:t>
            </a:r>
            <a:r>
              <a:rPr lang="en-US" dirty="0">
                <a:solidFill>
                  <a:srgbClr val="252323"/>
                </a:solidFill>
              </a:rPr>
              <a:t> (</a:t>
            </a:r>
            <a:r>
              <a:rPr lang="en-US" dirty="0" err="1">
                <a:solidFill>
                  <a:srgbClr val="252323"/>
                </a:solidFill>
              </a:rPr>
              <a:t>quali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negozi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arredamenti</a:t>
            </a:r>
            <a:r>
              <a:rPr lang="en-US" dirty="0">
                <a:solidFill>
                  <a:srgbClr val="252323"/>
                </a:solidFill>
              </a:rPr>
              <a:t> )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578" y="1690688"/>
            <a:ext cx="6368935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200" dirty="0"/>
              <a:t>1970 - fondata a Fabriano da Ermano Casoli, prima cappa elica</a:t>
            </a:r>
          </a:p>
          <a:p>
            <a:pPr marL="0" indent="0">
              <a:buNone/>
            </a:pPr>
            <a:r>
              <a:rPr lang="it-IT" sz="1200" dirty="0"/>
              <a:t>1978 - morte di Ermano Casoli (49) succedono Francesco Casoli e la madre, Gianna Pieralisi</a:t>
            </a:r>
          </a:p>
          <a:p>
            <a:pPr marL="0" indent="0">
              <a:buNone/>
            </a:pPr>
            <a:r>
              <a:rPr lang="it-IT" sz="1200" dirty="0"/>
              <a:t>1982 - cappa "lego", personalizzabile e rivoluzionaria</a:t>
            </a:r>
          </a:p>
          <a:p>
            <a:pPr marL="0" indent="0">
              <a:buNone/>
            </a:pPr>
            <a:r>
              <a:rPr lang="it-IT" sz="1200" dirty="0"/>
              <a:t>1994 - Stabilimento a Serra San Quirico e laboratorio Elica</a:t>
            </a:r>
          </a:p>
          <a:p>
            <a:pPr marL="0" indent="0">
              <a:buNone/>
            </a:pPr>
            <a:r>
              <a:rPr lang="it-IT" sz="1200" dirty="0"/>
              <a:t>1995 - incendio allo stabilimento di Fabriano, ricostruito in 4 mesi + tutti i dipendenti</a:t>
            </a:r>
          </a:p>
          <a:p>
            <a:pPr marL="0" indent="0">
              <a:buNone/>
            </a:pPr>
            <a:r>
              <a:rPr lang="it-IT" sz="1200" dirty="0"/>
              <a:t>1999 - Intuizione: cappa come oggetto di design tecnologia suggestione e emozione, collaborazione con David Lewis</a:t>
            </a:r>
          </a:p>
          <a:p>
            <a:pPr marL="0" indent="0">
              <a:buNone/>
            </a:pPr>
            <a:r>
              <a:rPr lang="it-IT" sz="1200" dirty="0"/>
              <a:t>2002 - In Giappone, Elica costituisce “</a:t>
            </a:r>
            <a:r>
              <a:rPr lang="it-IT" sz="1200" dirty="0" err="1"/>
              <a:t>Ariafina</a:t>
            </a:r>
            <a:r>
              <a:rPr lang="it-IT" sz="12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pPr marL="0" indent="0">
              <a:buNone/>
            </a:pPr>
            <a:r>
              <a:rPr lang="it-IT" sz="1200" dirty="0"/>
              <a:t>2004 - "Om" inserita </a:t>
            </a:r>
            <a:r>
              <a:rPr lang="it-IT" sz="1200" dirty="0" err="1"/>
              <a:t>nell'Adi</a:t>
            </a:r>
            <a:r>
              <a:rPr lang="it-IT" sz="1200" dirty="0"/>
              <a:t> Index, inizia la rivoluzione, successo globale</a:t>
            </a:r>
          </a:p>
          <a:p>
            <a:pPr marL="0" indent="0">
              <a:buNone/>
            </a:pPr>
            <a:r>
              <a:rPr lang="it-IT" sz="1200" dirty="0"/>
              <a:t>2005 - da qui iniziano a espandersi in vari paesi extra-</a:t>
            </a:r>
            <a:r>
              <a:rPr lang="it-IT" sz="1200" dirty="0" err="1"/>
              <a:t>ue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2006 – da novembre entra nel segmento star della borsa italiana</a:t>
            </a:r>
          </a:p>
          <a:p>
            <a:pPr marL="0" indent="0">
              <a:buNone/>
            </a:pPr>
            <a:r>
              <a:rPr lang="it-IT" sz="1200" dirty="0"/>
              <a:t>2010 - Stefano Giovannoni -&gt; "</a:t>
            </a:r>
            <a:r>
              <a:rPr lang="it-IT" sz="1200" dirty="0" err="1"/>
              <a:t>Bubble</a:t>
            </a:r>
            <a:r>
              <a:rPr lang="it-IT" sz="1200" dirty="0"/>
              <a:t>" prima cappa con tecnopolimero. In India joint venture "Elica PB India Private ltd.". In Cina acquisisce "</a:t>
            </a:r>
            <a:r>
              <a:rPr lang="it-IT" sz="1200" dirty="0" err="1"/>
              <a:t>Zhejian</a:t>
            </a:r>
            <a:r>
              <a:rPr lang="it-IT" sz="1200" dirty="0"/>
              <a:t> </a:t>
            </a:r>
            <a:r>
              <a:rPr lang="it-IT" sz="1200" dirty="0" err="1"/>
              <a:t>Putian</a:t>
            </a:r>
            <a:r>
              <a:rPr lang="it-IT" sz="1200" dirty="0"/>
              <a:t> Electric co. Ltd</a:t>
            </a:r>
          </a:p>
          <a:p>
            <a:pPr marL="0" indent="0">
              <a:buNone/>
            </a:pPr>
            <a:r>
              <a:rPr lang="it-IT" sz="1200" dirty="0"/>
              <a:t>2011 – da qui gli vengono assegnati numerosi premi tra cui nel 2018 il Premio compasso d’oro</a:t>
            </a:r>
          </a:p>
          <a:p>
            <a:pPr marL="0" indent="0">
              <a:buNone/>
            </a:pPr>
            <a:r>
              <a:rPr lang="it-IT" sz="1200" dirty="0"/>
              <a:t>2016 - Snap lanciato nuovo air </a:t>
            </a:r>
            <a:r>
              <a:rPr lang="it-IT" sz="1200" dirty="0" err="1"/>
              <a:t>quality</a:t>
            </a:r>
            <a:r>
              <a:rPr lang="it-IT" sz="1200" dirty="0"/>
              <a:t> </a:t>
            </a:r>
            <a:r>
              <a:rPr lang="it-IT" sz="1200" dirty="0" err="1"/>
              <a:t>balancer</a:t>
            </a:r>
            <a:r>
              <a:rPr lang="it-IT" sz="1200" dirty="0"/>
              <a:t> -&gt; IoT</a:t>
            </a:r>
          </a:p>
          <a:p>
            <a:pPr marL="0" indent="0">
              <a:buNone/>
            </a:pPr>
            <a:r>
              <a:rPr lang="it-IT" sz="1200" dirty="0"/>
              <a:t>2022 – nascita di EMC FIME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E6CC6-08AA-1C87-A814-5B747C6AB4A3}"/>
              </a:ext>
            </a:extLst>
          </p:cNvPr>
          <p:cNvSpPr/>
          <p:nvPr/>
        </p:nvSpPr>
        <p:spPr>
          <a:xfrm>
            <a:off x="5228012" y="261389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8BF7E3-DE29-D8DA-6464-D9245C05E390}"/>
              </a:ext>
            </a:extLst>
          </p:cNvPr>
          <p:cNvCxnSpPr>
            <a:cxnSpLocks/>
          </p:cNvCxnSpPr>
          <p:nvPr/>
        </p:nvCxnSpPr>
        <p:spPr>
          <a:xfrm>
            <a:off x="324196" y="3429000"/>
            <a:ext cx="4488873" cy="0"/>
          </a:xfrm>
          <a:prstGeom prst="line">
            <a:avLst/>
          </a:prstGeom>
          <a:ln w="38100">
            <a:solidFill>
              <a:srgbClr val="25232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689493-5958-F8BD-E636-410736795504}"/>
              </a:ext>
            </a:extLst>
          </p:cNvPr>
          <p:cNvSpPr/>
          <p:nvPr/>
        </p:nvSpPr>
        <p:spPr>
          <a:xfrm>
            <a:off x="573578" y="1754573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400" dirty="0">
                <a:solidFill>
                  <a:srgbClr val="F7E1D7"/>
                </a:solidFill>
              </a:rPr>
              <a:t>Ermano Casoli fonda Elica a Fabriano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0A2C8D-7BF4-772F-05A5-1D525AA89FFE}"/>
              </a:ext>
            </a:extLst>
          </p:cNvPr>
          <p:cNvSpPr/>
          <p:nvPr/>
        </p:nvSpPr>
        <p:spPr>
          <a:xfrm rot="10800000">
            <a:off x="1088967" y="2788380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8303B43-299C-6E42-9F7F-A53B6434E6BE}"/>
              </a:ext>
            </a:extLst>
          </p:cNvPr>
          <p:cNvSpPr/>
          <p:nvPr/>
        </p:nvSpPr>
        <p:spPr>
          <a:xfrm>
            <a:off x="939338" y="3125589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3A5AD3FD-70A3-FE97-0F03-D1CDAF19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2" y="3249999"/>
            <a:ext cx="235646" cy="35800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9741BA-A180-7DAF-F632-85C3C727C67B}"/>
              </a:ext>
            </a:extLst>
          </p:cNvPr>
          <p:cNvSpPr/>
          <p:nvPr/>
        </p:nvSpPr>
        <p:spPr>
          <a:xfrm>
            <a:off x="1537161" y="4023895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Ermano Casoli, succedono il figlio e la madre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02DFB47-2F6E-E481-2219-010121B97888}"/>
              </a:ext>
            </a:extLst>
          </p:cNvPr>
          <p:cNvSpPr/>
          <p:nvPr/>
        </p:nvSpPr>
        <p:spPr>
          <a:xfrm>
            <a:off x="2033905" y="3799592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E8510F9-B81D-252F-4E40-ECCE20466124}"/>
              </a:ext>
            </a:extLst>
          </p:cNvPr>
          <p:cNvSpPr/>
          <p:nvPr/>
        </p:nvSpPr>
        <p:spPr>
          <a:xfrm>
            <a:off x="1880120" y="3146914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98545CCA-D44F-6654-BBE5-D28E5FA78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24" y="3271324"/>
            <a:ext cx="235646" cy="358001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F849CAC-F2DB-AC3F-7C11-086F83790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133211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996625F-4FAA-17B9-99B9-B8E00BFD4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CFBF825-927E-D376-921A-7DC508F8E1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27C8BE1B-2515-603B-1E18-65C95BA174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B06B34B-E262-9A78-E382-82C7D4A0CA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FB9292A0-E3EB-75CE-2DAC-0CB8C857B0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8021782" y="179618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0527" y="1976039"/>
            <a:ext cx="1433120" cy="2866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8021781" y="262237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927" y="2713132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021779" y="34963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1575" y="3689655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8021779" y="432255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8927" y="4419542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8020838" y="519609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9801" y="5361313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10008598" y="432255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18322" y="4526117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10008597" y="5196552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8478" y="5280802"/>
            <a:ext cx="1341006" cy="47783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5A57C0-8637-E3F2-0F91-A0C1B65514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133211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6291F5F-E6A4-F813-AD67-DC750AA66F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29D3F55-4CC9-415A-898C-19086335E9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7D567A0B-93E0-CD4C-901D-33F0AB355B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39D7C12-DCA1-4875-D907-54AB2215B8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F13B6F6-676B-EF5C-97C9-20F6F54B91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1662735"/>
            <a:ext cx="8150694" cy="4351338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1724AB-98BF-D98E-303F-A410EA04262D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8CC11-1689-8341-BDC0-F46275E7172B}"/>
              </a:ext>
            </a:extLst>
          </p:cNvPr>
          <p:cNvSpPr/>
          <p:nvPr/>
        </p:nvSpPr>
        <p:spPr>
          <a:xfrm>
            <a:off x="365760" y="1662733"/>
            <a:ext cx="2676698" cy="4351339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…</a:t>
            </a:r>
            <a:endParaRPr lang="it-IT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254139E-1C90-49F8-3E96-FEB261EA2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133211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023A10A-9E21-B22C-5E97-40BBA306B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CF4990C-2D96-A28A-90DB-BCE1545DD6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A3D4843-5443-469A-F193-CADF3C2CC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5915101-3F3B-E24A-C313-BC736E25FF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9A74AA6-6C0E-295F-0045-BBE4E6E1E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3"/>
            <a:ext cx="10515600" cy="3815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D7D21C-542F-A994-1172-B69796EA8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43515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38A3E99-C2C3-72AE-5BA5-5F0A21799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8" y="6343219"/>
            <a:ext cx="475152" cy="47515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DD737B3-5148-263E-DA23-9B94FDE24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3537" y="6176963"/>
            <a:ext cx="602942" cy="602942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64BD329-CD5F-F10B-8664-1888D069C5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8A5BB98-FB41-163A-5FCF-49242E5E6D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234BF7F-342B-8639-CE05-439BF518DA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865F-98D7-A88B-DD87-CF280D4C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3A52F1E-FC44-D742-890C-772EFC5B1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44887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9B75036-7DA2-16DA-2B46-FF92AC08F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8" y="6343219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B86648E-3317-F7A6-4F99-09A9EAF5B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3536" y="6368139"/>
            <a:ext cx="411765" cy="411765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3BAD848-C203-8F9A-D60B-6DDC6DB6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188823"/>
            <a:ext cx="599396" cy="59939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4939A94-9C12-0003-3DC2-C246916C8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BA79559-E872-1BE9-5C9B-DA083B09AB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</vt:lpstr>
      <vt:lpstr>Office Theme</vt:lpstr>
      <vt:lpstr>I Due Moschettieri</vt:lpstr>
      <vt:lpstr>PowerPoint Presentation</vt:lpstr>
      <vt:lpstr>PowerPoint Presentation</vt:lpstr>
      <vt:lpstr>PowerPoint Presentation</vt:lpstr>
      <vt:lpstr>PowerPoint Presentation</vt:lpstr>
      <vt:lpstr>Brands</vt:lpstr>
      <vt:lpstr>PowerPoint Presentation</vt:lpstr>
      <vt:lpstr>Sistema di Governance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105</cp:revision>
  <dcterms:created xsi:type="dcterms:W3CDTF">2023-05-01T09:13:01Z</dcterms:created>
  <dcterms:modified xsi:type="dcterms:W3CDTF">2023-05-06T12:08:21Z</dcterms:modified>
</cp:coreProperties>
</file>