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74" r:id="rId10"/>
    <p:sldId id="269" r:id="rId11"/>
    <p:sldId id="281" r:id="rId12"/>
    <p:sldId id="282" r:id="rId13"/>
    <p:sldId id="279" r:id="rId14"/>
    <p:sldId id="280" r:id="rId15"/>
    <p:sldId id="277" r:id="rId16"/>
    <p:sldId id="28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1D7"/>
    <a:srgbClr val="252323"/>
    <a:srgbClr val="C93028"/>
    <a:srgbClr val="76B330"/>
    <a:srgbClr val="EFB2AF"/>
    <a:srgbClr val="E8908C"/>
    <a:srgbClr val="DF655F"/>
    <a:srgbClr val="D94A43"/>
    <a:srgbClr val="CA3028"/>
    <a:srgbClr val="DD5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200" dirty="0">
                <a:solidFill>
                  <a:srgbClr val="DB504A"/>
                </a:solidFill>
              </a:rPr>
              <a:t>Costi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4.6348004229766343E-2"/>
          <c:y val="0.11630221336415705"/>
          <c:w val="0.9175727116141732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DB504A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248831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0B7-4909-8FBD-1606F6D732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248831</c:v>
                </c:pt>
                <c:pt idx="1">
                  <c:v>59270</c:v>
                </c:pt>
                <c:pt idx="2">
                  <c:v>60232</c:v>
                </c:pt>
                <c:pt idx="3">
                  <c:v>13507</c:v>
                </c:pt>
                <c:pt idx="4" formatCode="#,##0">
                  <c:v>31746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F-49B0-B91F-886C04E7B7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47B7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196316</c:v>
                </c:pt>
                <c:pt idx="1">
                  <c:v>48078</c:v>
                </c:pt>
                <c:pt idx="2">
                  <c:v>41076</c:v>
                </c:pt>
                <c:pt idx="3">
                  <c:v>9531</c:v>
                </c:pt>
                <c:pt idx="4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DF-49B0-B91F-886C04E7B7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8303456"/>
        <c:axId val="458307776"/>
      </c:barChart>
      <c:catAx>
        <c:axId val="45830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7776"/>
        <c:crosses val="autoZero"/>
        <c:auto val="1"/>
        <c:lblAlgn val="ctr"/>
        <c:lblOffset val="100"/>
        <c:noMultiLvlLbl val="0"/>
      </c:catAx>
      <c:valAx>
        <c:axId val="458307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41075278358703"/>
          <c:y val="0.93074755885000715"/>
          <c:w val="0.22995363545244255"/>
          <c:h val="5.3551275946330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800" baseline="0" dirty="0">
                <a:solidFill>
                  <a:srgbClr val="7ABC32"/>
                </a:solidFill>
              </a:rPr>
              <a:t>Ricavi</a:t>
            </a:r>
            <a:endParaRPr lang="it-IT" baseline="0" dirty="0">
              <a:solidFill>
                <a:srgbClr val="7ABC3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3739779941885913E-2"/>
          <c:y val="0.11179639559569413"/>
          <c:w val="0.9155904396026483"/>
          <c:h val="0.77260193084129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76B5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319282</c:v>
                </c:pt>
                <c:pt idx="1">
                  <c:v>83328</c:v>
                </c:pt>
                <c:pt idx="2" formatCode="#,##0">
                  <c:v>22714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4-4BAF-992E-C20FD3B5F7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99D3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4-4BAF-992E-C20FD3B5F7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792528"/>
        <c:axId val="1864773808"/>
      </c:barChart>
      <c:catAx>
        <c:axId val="186479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73808"/>
        <c:crosses val="autoZero"/>
        <c:auto val="1"/>
        <c:lblAlgn val="ctr"/>
        <c:lblOffset val="100"/>
        <c:noMultiLvlLbl val="0"/>
      </c:catAx>
      <c:valAx>
        <c:axId val="1864773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9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52323"/>
                </a:solidFill>
              </a:rPr>
              <a:t>2021-2022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36869060600635467"/>
          <c:y val="0.23029555241176924"/>
          <c:w val="0.63370226513574179"/>
          <c:h val="0.576274977384300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Ricavi di Periodo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6B53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DAD-4FC8-A893-426C8ADDB5EF}"/>
              </c:ext>
            </c:extLst>
          </c:dPt>
          <c:dPt>
            <c:idx val="1"/>
            <c:bubble3D val="0"/>
            <c:spPr>
              <a:solidFill>
                <a:srgbClr val="99D35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AD-4FC8-A893-426C8ADDB5EF}"/>
              </c:ext>
            </c:extLst>
          </c:dPt>
          <c:dPt>
            <c:idx val="2"/>
            <c:bubble3D val="0"/>
            <c:spPr>
              <a:solidFill>
                <a:srgbClr val="BAE18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CC4-4CB9-B25E-885546A97F7D}"/>
              </c:ext>
            </c:extLst>
          </c:dPt>
          <c:dPt>
            <c:idx val="3"/>
            <c:bubble3D val="0"/>
            <c:spPr>
              <a:solidFill>
                <a:srgbClr val="CA302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CC4-4CB9-B25E-885546A97F7D}"/>
              </c:ext>
            </c:extLst>
          </c:dPt>
          <c:dPt>
            <c:idx val="4"/>
            <c:bubble3D val="0"/>
            <c:spPr>
              <a:solidFill>
                <a:srgbClr val="D94A4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CC4-4CB9-B25E-885546A97F7D}"/>
              </c:ext>
            </c:extLst>
          </c:dPt>
          <c:dPt>
            <c:idx val="5"/>
            <c:bubble3D val="0"/>
            <c:spPr>
              <a:solidFill>
                <a:srgbClr val="DF655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C4-4CB9-B25E-885546A97F7D}"/>
              </c:ext>
            </c:extLst>
          </c:dPt>
          <c:dPt>
            <c:idx val="6"/>
            <c:bubble3D val="0"/>
            <c:spPr>
              <a:solidFill>
                <a:srgbClr val="E8908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6CC4-4CB9-B25E-885546A97F7D}"/>
              </c:ext>
            </c:extLst>
          </c:dPt>
          <c:dPt>
            <c:idx val="7"/>
            <c:bubble3D val="0"/>
            <c:spPr>
              <a:solidFill>
                <a:srgbClr val="EFB2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CC4-4CB9-B25E-885546A97F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Ricavi verso terzi</c:v>
                </c:pt>
                <c:pt idx="1">
                  <c:v>Ricavi verso controllate</c:v>
                </c:pt>
                <c:pt idx="2">
                  <c:v>Altri ricavi</c:v>
                </c:pt>
                <c:pt idx="3">
                  <c:v>Costi materie prime</c:v>
                </c:pt>
                <c:pt idx="4">
                  <c:v>Costi servizi</c:v>
                </c:pt>
                <c:pt idx="5">
                  <c:v>Costi personale</c:v>
                </c:pt>
                <c:pt idx="6">
                  <c:v>Ammortamenti</c:v>
                </c:pt>
                <c:pt idx="7">
                  <c:v>Altri costi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  <c:pt idx="3">
                  <c:v>196316</c:v>
                </c:pt>
                <c:pt idx="4">
                  <c:v>48078</c:v>
                </c:pt>
                <c:pt idx="5">
                  <c:v>41076</c:v>
                </c:pt>
                <c:pt idx="6">
                  <c:v>9531</c:v>
                </c:pt>
                <c:pt idx="7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D-4FC8-A893-426C8ADDB5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0.33231</cdr:x>
      <cdr:y>0.55667</cdr:y>
    </cdr:from>
    <cdr:to>
      <cdr:x>0.39058</cdr:x>
      <cdr:y>0.6162</cdr:y>
    </cdr:to>
    <cdr:pic>
      <cdr:nvPicPr>
        <cdr:cNvPr id="2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47793" y="2701602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0.85541</cdr:x>
      <cdr:y>0.62253</cdr:y>
    </cdr:from>
    <cdr:to>
      <cdr:x>0.91133</cdr:x>
      <cdr:y>0.67966</cdr:y>
    </cdr:to>
    <cdr:pic>
      <cdr:nvPicPr>
        <cdr:cNvPr id="3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41576" y="3021208"/>
          <a:ext cx="277281" cy="2772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0.55224</cdr:y>
    </cdr:from>
    <cdr:to>
      <cdr:x>0.55826</cdr:x>
      <cdr:y>0.61177</cdr:y>
    </cdr:to>
    <cdr:pic>
      <cdr:nvPicPr>
        <cdr:cNvPr id="4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479265" y="2680087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0.68001</cdr:x>
      <cdr:y>0.65601</cdr:y>
    </cdr:from>
    <cdr:to>
      <cdr:x>0.73827</cdr:x>
      <cdr:y>0.71554</cdr:y>
    </cdr:to>
    <cdr:pic>
      <cdr:nvPicPr>
        <cdr:cNvPr id="5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371845" y="3183728"/>
          <a:ext cx="288884" cy="2889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0.73948</cdr:x>
      <cdr:y>0.65733</cdr:y>
    </cdr:from>
    <cdr:to>
      <cdr:x>0.79479</cdr:x>
      <cdr:y>0.71384</cdr:y>
    </cdr:to>
    <cdr:pic>
      <cdr:nvPicPr>
        <cdr:cNvPr id="6" name="Picture 25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3290B63-7C32-1939-DCA1-A09E0F59F0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666728" y="3190134"/>
          <a:ext cx="274257" cy="2742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0.55621</cdr:x>
      <cdr:y>0.55329</cdr:y>
    </cdr:from>
    <cdr:to>
      <cdr:x>0.61907</cdr:x>
      <cdr:y>0.61752</cdr:y>
    </cdr:to>
    <cdr:pic>
      <cdr:nvPicPr>
        <cdr:cNvPr id="8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57964" y="2685188"/>
          <a:ext cx="311714" cy="31171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0.38903</cdr:x>
      <cdr:y>0.55667</cdr:y>
    </cdr:from>
    <cdr:to>
      <cdr:x>0.45189</cdr:x>
      <cdr:y>0.6209</cdr:y>
    </cdr:to>
    <cdr:pic>
      <cdr:nvPicPr>
        <cdr:cNvPr id="9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929003" y="2701602"/>
          <a:ext cx="311714" cy="31171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DB504A">
                <a:lumMod val="100000"/>
              </a:srgbClr>
            </a:gs>
            <a:gs pos="26000">
              <a:srgbClr val="3692E6"/>
            </a:gs>
            <a:gs pos="53000">
              <a:srgbClr val="276FB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26" Type="http://schemas.openxmlformats.org/officeDocument/2006/relationships/image" Target="../media/image11.png"/><Relationship Id="rId3" Type="http://schemas.openxmlformats.org/officeDocument/2006/relationships/image" Target="../media/image51.svg"/><Relationship Id="rId21" Type="http://schemas.openxmlformats.org/officeDocument/2006/relationships/diagramLayout" Target="../diagrams/layout7.xml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1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diagramData" Target="../diagrams/data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microsoft.com/office/2007/relationships/diagramDrawing" Target="../diagrams/drawing7.xml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diagramColors" Target="../diagrams/colors7.xml"/><Relationship Id="rId28" Type="http://schemas.openxmlformats.org/officeDocument/2006/relationships/image" Target="../media/image13.pn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diagramQuickStyle" Target="../diagrams/quickStyle7.xml"/><Relationship Id="rId27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1.svg"/><Relationship Id="rId18" Type="http://schemas.openxmlformats.org/officeDocument/2006/relationships/image" Target="../media/image60.png"/><Relationship Id="rId3" Type="http://schemas.openxmlformats.org/officeDocument/2006/relationships/diagramLayout" Target="../diagrams/layout8.xml"/><Relationship Id="rId21" Type="http://schemas.openxmlformats.org/officeDocument/2006/relationships/image" Target="../media/image65.svg"/><Relationship Id="rId7" Type="http://schemas.openxmlformats.org/officeDocument/2006/relationships/image" Target="../media/image10.png"/><Relationship Id="rId12" Type="http://schemas.openxmlformats.org/officeDocument/2006/relationships/image" Target="../media/image50.png"/><Relationship Id="rId17" Type="http://schemas.openxmlformats.org/officeDocument/2006/relationships/image" Target="../media/image57.svg"/><Relationship Id="rId2" Type="http://schemas.openxmlformats.org/officeDocument/2006/relationships/diagramData" Target="../diagrams/data8.xml"/><Relationship Id="rId16" Type="http://schemas.openxmlformats.org/officeDocument/2006/relationships/image" Target="../media/image56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53.svg"/><Relationship Id="rId10" Type="http://schemas.openxmlformats.org/officeDocument/2006/relationships/image" Target="../media/image14.png"/><Relationship Id="rId19" Type="http://schemas.openxmlformats.org/officeDocument/2006/relationships/image" Target="../media/image61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5.svg"/><Relationship Id="rId18" Type="http://schemas.openxmlformats.org/officeDocument/2006/relationships/image" Target="../media/image6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12" Type="http://schemas.openxmlformats.org/officeDocument/2006/relationships/image" Target="../media/image54.png"/><Relationship Id="rId17" Type="http://schemas.openxmlformats.org/officeDocument/2006/relationships/image" Target="../media/image63.svg"/><Relationship Id="rId2" Type="http://schemas.openxmlformats.org/officeDocument/2006/relationships/diagramData" Target="../diagrams/data9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59.svg"/><Relationship Id="rId10" Type="http://schemas.openxmlformats.org/officeDocument/2006/relationships/image" Target="../media/image14.png"/><Relationship Id="rId19" Type="http://schemas.openxmlformats.org/officeDocument/2006/relationships/image" Target="../media/image67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hart" Target="../charts/chart2.xml"/><Relationship Id="rId18" Type="http://schemas.openxmlformats.org/officeDocument/2006/relationships/image" Target="../media/image7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12" Type="http://schemas.openxmlformats.org/officeDocument/2006/relationships/chart" Target="../charts/chart1.xml"/><Relationship Id="rId17" Type="http://schemas.openxmlformats.org/officeDocument/2006/relationships/image" Target="../media/image69.png"/><Relationship Id="rId2" Type="http://schemas.openxmlformats.org/officeDocument/2006/relationships/diagramData" Target="../diagrams/data10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72.png"/><Relationship Id="rId10" Type="http://schemas.openxmlformats.org/officeDocument/2006/relationships/image" Target="../media/image13.png"/><Relationship Id="rId19" Type="http://schemas.openxmlformats.org/officeDocument/2006/relationships/image" Target="../media/image71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2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rporate.elica.com/it/governance/assemblea-degli-azionisti" TargetMode="External"/><Relationship Id="rId13" Type="http://schemas.openxmlformats.org/officeDocument/2006/relationships/diagramColors" Target="../diagrams/colors12.xml"/><Relationship Id="rId18" Type="http://schemas.openxmlformats.org/officeDocument/2006/relationships/image" Target="../media/image13.png"/><Relationship Id="rId3" Type="http://schemas.openxmlformats.org/officeDocument/2006/relationships/hyperlink" Target="https://corporate.elica.com/it/chi-siamo/brands" TargetMode="External"/><Relationship Id="rId7" Type="http://schemas.openxmlformats.org/officeDocument/2006/relationships/hyperlink" Target="https://investors.elica.com/it/highlights/" TargetMode="External"/><Relationship Id="rId12" Type="http://schemas.openxmlformats.org/officeDocument/2006/relationships/diagramQuickStyle" Target="../diagrams/quickStyle12.xml"/><Relationship Id="rId17" Type="http://schemas.openxmlformats.org/officeDocument/2006/relationships/image" Target="../media/image12.png"/><Relationship Id="rId2" Type="http://schemas.openxmlformats.org/officeDocument/2006/relationships/hyperlink" Target="https://corporate.elica.com/it/governance/sistema-di-governance" TargetMode="Externa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ica.com/IT-it/scopri-elica" TargetMode="External"/><Relationship Id="rId11" Type="http://schemas.openxmlformats.org/officeDocument/2006/relationships/diagramLayout" Target="../diagrams/layout12.xml"/><Relationship Id="rId5" Type="http://schemas.openxmlformats.org/officeDocument/2006/relationships/hyperlink" Target="https://corporate.elica.com/it" TargetMode="External"/><Relationship Id="rId15" Type="http://schemas.openxmlformats.org/officeDocument/2006/relationships/image" Target="../media/image10.png"/><Relationship Id="rId10" Type="http://schemas.openxmlformats.org/officeDocument/2006/relationships/diagramData" Target="../diagrams/data12.xml"/><Relationship Id="rId19" Type="http://schemas.openxmlformats.org/officeDocument/2006/relationships/image" Target="../media/image14.png"/><Relationship Id="rId4" Type="http://schemas.openxmlformats.org/officeDocument/2006/relationships/hyperlink" Target="https://corporate.elica.com/it/chi-siamo/identita" TargetMode="External"/><Relationship Id="rId9" Type="http://schemas.openxmlformats.org/officeDocument/2006/relationships/hyperlink" Target="https://corporate.elica.com/it/governance/documenti-societari" TargetMode="External"/><Relationship Id="rId14" Type="http://schemas.microsoft.com/office/2007/relationships/diagramDrawing" Target="../diagrams/drawin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1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microsoft.com/office/2007/relationships/diagramDrawing" Target="../diagrams/drawing3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diagramLayout" Target="../diagrams/layout4.xml"/><Relationship Id="rId26" Type="http://schemas.openxmlformats.org/officeDocument/2006/relationships/image" Target="../media/image14.png"/><Relationship Id="rId3" Type="http://schemas.openxmlformats.org/officeDocument/2006/relationships/image" Target="../media/image24.svg"/><Relationship Id="rId21" Type="http://schemas.microsoft.com/office/2007/relationships/diagramDrawing" Target="../diagrams/drawing4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diagramData" Target="../diagrams/data4.xml"/><Relationship Id="rId25" Type="http://schemas.openxmlformats.org/officeDocument/2006/relationships/image" Target="../media/image13.png"/><Relationship Id="rId33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20" Type="http://schemas.openxmlformats.org/officeDocument/2006/relationships/diagramColors" Target="../diagrams/colors4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2.png"/><Relationship Id="rId32" Type="http://schemas.openxmlformats.org/officeDocument/2006/relationships/image" Target="../media/image42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11.png"/><Relationship Id="rId28" Type="http://schemas.openxmlformats.org/officeDocument/2006/relationships/image" Target="../media/image38.png"/><Relationship Id="rId10" Type="http://schemas.openxmlformats.org/officeDocument/2006/relationships/image" Target="../media/image31.png"/><Relationship Id="rId19" Type="http://schemas.openxmlformats.org/officeDocument/2006/relationships/diagramQuickStyle" Target="../diagrams/quickStyle4.xml"/><Relationship Id="rId31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10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12" Type="http://schemas.openxmlformats.org/officeDocument/2006/relationships/image" Target="../media/image4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47.jp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2.png"/><Relationship Id="rId1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openxmlformats.org/officeDocument/2006/relationships/image" Target="../media/image4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627960" y="2728755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662450" y="597622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627960" y="4843871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999"/>
          <a:stretch/>
        </p:blipFill>
        <p:spPr>
          <a:xfrm>
            <a:off x="1924593" y="3000857"/>
            <a:ext cx="2748161" cy="1047850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30" y="1184133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167" y="1184133"/>
            <a:ext cx="1005544" cy="100554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845348" y="5318787"/>
            <a:ext cx="1928024" cy="1117139"/>
          </a:xfrm>
          <a:prstGeom prst="round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9855" y="5399006"/>
            <a:ext cx="1799010" cy="956699"/>
          </a:xfrm>
          <a:prstGeom prst="rect">
            <a:avLst/>
          </a:prstGeom>
        </p:spPr>
      </p:pic>
      <p:pic>
        <p:nvPicPr>
          <p:cNvPr id="9" name="Picture 8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B66A859F-E4C6-C698-347F-A84B9D821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7" y="2879042"/>
            <a:ext cx="853758" cy="12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14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352201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Clienti privati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Professionisti della ristorazione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e progettisti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4763339"/>
            <a:ext cx="4901159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ai rivenditori e distributori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assistenza e manutenzione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  <a:endParaRPr lang="it-IT" sz="1200" dirty="0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350205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di case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Progettisti di cucine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>
            <a:off x="3504186" y="1200645"/>
            <a:ext cx="1709513" cy="2045366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</a:t>
            </a:r>
            <a:r>
              <a:rPr lang="it-IT" sz="10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nuovi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Marketing e vendite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Servizio clienti e supporto post-vendita</a:t>
            </a:r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144672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Ricerca e sviluppo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Competenze tecniche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Infrastrutture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Marchio e reputazione </a:t>
            </a:r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4773558"/>
            <a:ext cx="3280732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pubblicità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distribuzione e 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amministrativi e generali</a:t>
            </a:r>
            <a:endParaRPr lang="it-IT" sz="1100" b="0" i="0" dirty="0">
              <a:solidFill>
                <a:srgbClr val="F7E1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7"/>
            <a:ext cx="1658712" cy="3502051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Innovazione tecnologica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Design accattivante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Qualità e affidabilità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Miglioramento della qualità dell'aria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Esperienza di cucina superiore</a:t>
            </a:r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200" b="0" i="0" dirty="0" err="1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Comunità online</a:t>
            </a:r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1439739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 di elettrodomestici</a:t>
            </a:r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4763339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6852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4975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4770608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Resources</a:t>
            </a:r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4769040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477060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Cost Structure</a:t>
            </a:r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Channels</a:t>
            </a:r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Value Proposition</a:t>
            </a: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Relationships</a:t>
            </a:r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Segments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379043-05BC-9619-E0F6-927E5E6751E3}"/>
              </a:ext>
            </a:extLst>
          </p:cNvPr>
          <p:cNvSpPr/>
          <p:nvPr/>
        </p:nvSpPr>
        <p:spPr>
          <a:xfrm>
            <a:off x="3645420" y="170045"/>
            <a:ext cx="4901159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Business Model Canvas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EB998D-76C3-A1DC-072B-E40722F81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25692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5C3447-2915-BF65-9E5E-84BCAD4F9A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3629A3-1A6B-7C81-C0FB-6708291E83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A40E638-088F-FFBF-FE8D-8969E72EE61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72AB024-2640-AB28-E9D9-9E23DD81FD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695A11-AC50-FCE3-561C-031C802D33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20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animBg="1"/>
      <p:bldP spid="23" grpId="0" animBg="1"/>
      <p:bldP spid="24" grpId="0" animBg="1"/>
      <p:bldP spid="22" grpId="0" animBg="1"/>
      <p:bldP spid="21" grpId="0" animBg="1"/>
      <p:bldP spid="25" grpId="0" animBg="1"/>
      <p:bldP spid="27" grpId="0" animBg="1"/>
      <p:bldP spid="28" grpId="0" animBg="1"/>
      <p:bldP spid="1049" grpId="0"/>
      <p:bldP spid="1050" grpId="0"/>
      <p:bldP spid="1051" grpId="0"/>
      <p:bldP spid="1052" grpId="0"/>
      <p:bldP spid="1053" grpId="0"/>
      <p:bldP spid="1054" grpId="0"/>
      <p:bldP spid="1055" grpId="0"/>
      <p:bldP spid="1056" grpId="0"/>
      <p:bldP spid="10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69975-745B-8C6A-7A42-B8AA3B70CFEB}"/>
              </a:ext>
            </a:extLst>
          </p:cNvPr>
          <p:cNvSpPr/>
          <p:nvPr/>
        </p:nvSpPr>
        <p:spPr>
          <a:xfrm>
            <a:off x="4712559" y="201789"/>
            <a:ext cx="2766881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Value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DFDB48-BD9E-74CD-2A0D-875788D0F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157EAFC-088A-3686-56DE-579572F2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38647C0-7B3F-1844-DA94-D9A272E22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2BF55B-755C-7FB6-6940-D46BA7B939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FB1056-60E8-F93A-D2D4-58EB133773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B27C3C0-532B-DD41-603D-3583CB89F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1" name="Elemento grafico 55" descr="Monete con riempimento a tinta unita">
            <a:extLst>
              <a:ext uri="{FF2B5EF4-FFF2-40B4-BE49-F238E27FC236}">
                <a16:creationId xmlns:a16="http://schemas.microsoft.com/office/drawing/2014/main" id="{F9E40665-C9F7-D3E4-6E16-9DB584568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9879" y="4997319"/>
            <a:ext cx="583000" cy="583000"/>
          </a:xfrm>
          <a:prstGeom prst="rect">
            <a:avLst/>
          </a:prstGeom>
        </p:spPr>
      </p:pic>
      <p:pic>
        <p:nvPicPr>
          <p:cNvPr id="12" name="Elemento grafico 57" descr="Cuore con riempimento a tinta unita">
            <a:extLst>
              <a:ext uri="{FF2B5EF4-FFF2-40B4-BE49-F238E27FC236}">
                <a16:creationId xmlns:a16="http://schemas.microsoft.com/office/drawing/2014/main" id="{CDD2B93B-6088-B88D-E7D1-62ACA7EF6A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18532" y="4950355"/>
            <a:ext cx="595276" cy="595276"/>
          </a:xfrm>
          <a:prstGeom prst="rect">
            <a:avLst/>
          </a:prstGeom>
        </p:spPr>
      </p:pic>
      <p:pic>
        <p:nvPicPr>
          <p:cNvPr id="13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7A62CB87-B68D-AD26-A659-7E18E05E23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26406" y="1425442"/>
            <a:ext cx="580944" cy="580944"/>
          </a:xfrm>
          <a:prstGeom prst="rect">
            <a:avLst/>
          </a:prstGeom>
        </p:spPr>
      </p:pic>
      <p:pic>
        <p:nvPicPr>
          <p:cNvPr id="14" name="Elemento grafico 1035" descr="Consegna con riempimento a tinta unita">
            <a:extLst>
              <a:ext uri="{FF2B5EF4-FFF2-40B4-BE49-F238E27FC236}">
                <a16:creationId xmlns:a16="http://schemas.microsoft.com/office/drawing/2014/main" id="{4FBCDB01-632F-D644-11B8-2841992CA2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02897" y="3095459"/>
            <a:ext cx="716851" cy="716851"/>
          </a:xfrm>
          <a:prstGeom prst="rect">
            <a:avLst/>
          </a:prstGeom>
        </p:spPr>
      </p:pic>
      <p:pic>
        <p:nvPicPr>
          <p:cNvPr id="15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D6AA06C0-A943-8AB2-AA96-4CACC2C621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97609" y="1486962"/>
            <a:ext cx="519424" cy="5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71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2CCC14-86B6-EF3E-71F1-2AA655DF60D9}"/>
              </a:ext>
            </a:extLst>
          </p:cNvPr>
          <p:cNvSpPr/>
          <p:nvPr/>
        </p:nvSpPr>
        <p:spPr>
          <a:xfrm>
            <a:off x="4811763" y="230430"/>
            <a:ext cx="2568473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Cost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A9A2E3-9856-44F9-C026-439714B4A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8D508A0-5CF1-CA76-0FF7-85056C476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A2DB2A9-C3A7-D53F-4FBF-882FB4DF4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668298C-76F7-774E-CFEF-65A748A18B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799390C-F406-B40E-D9B8-01AFB7485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B0D921F-50B0-019A-17C7-4780AD2BB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9" name="Elemento grafico 1023" descr="Lavoro con riempimento a tinta unita">
            <a:extLst>
              <a:ext uri="{FF2B5EF4-FFF2-40B4-BE49-F238E27FC236}">
                <a16:creationId xmlns:a16="http://schemas.microsoft.com/office/drawing/2014/main" id="{2B408A45-A905-2059-4425-55386A5DF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1684" y="1343893"/>
            <a:ext cx="675206" cy="675206"/>
          </a:xfrm>
          <a:prstGeom prst="rect">
            <a:avLst/>
          </a:prstGeom>
        </p:spPr>
      </p:pic>
      <p:pic>
        <p:nvPicPr>
          <p:cNvPr id="10" name="Elemento grafico 1030" descr="Sala riunioni con riempimento a tinta unita">
            <a:extLst>
              <a:ext uri="{FF2B5EF4-FFF2-40B4-BE49-F238E27FC236}">
                <a16:creationId xmlns:a16="http://schemas.microsoft.com/office/drawing/2014/main" id="{01616136-6E31-E00C-9270-4BCC1B9F1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45420" y="1343893"/>
            <a:ext cx="675206" cy="675206"/>
          </a:xfrm>
          <a:prstGeom prst="rect">
            <a:avLst/>
          </a:prstGeom>
        </p:spPr>
      </p:pic>
      <p:pic>
        <p:nvPicPr>
          <p:cNvPr id="11" name="Elemento grafico 1039" descr="Etichetta con riempimento a tinta unita">
            <a:extLst>
              <a:ext uri="{FF2B5EF4-FFF2-40B4-BE49-F238E27FC236}">
                <a16:creationId xmlns:a16="http://schemas.microsoft.com/office/drawing/2014/main" id="{EEB414B2-6E42-90D6-66DF-887A96D05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71376" y="4771963"/>
            <a:ext cx="675204" cy="675204"/>
          </a:xfrm>
          <a:prstGeom prst="rect">
            <a:avLst/>
          </a:prstGeom>
        </p:spPr>
      </p:pic>
      <p:pic>
        <p:nvPicPr>
          <p:cNvPr id="12" name="Elemento grafico 1043" descr="Brainstorming con riempimento a tinta unita">
            <a:extLst>
              <a:ext uri="{FF2B5EF4-FFF2-40B4-BE49-F238E27FC236}">
                <a16:creationId xmlns:a16="http://schemas.microsoft.com/office/drawing/2014/main" id="{48F7F26E-AB32-413A-799F-43A4B12BD1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45421" y="4804498"/>
            <a:ext cx="675204" cy="6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5123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288AF6-590C-5F56-7300-48AD803F3100}"/>
              </a:ext>
            </a:extLst>
          </p:cNvPr>
          <p:cNvSpPr/>
          <p:nvPr/>
        </p:nvSpPr>
        <p:spPr>
          <a:xfrm>
            <a:off x="6934139" y="1343513"/>
            <a:ext cx="5087694" cy="4846724"/>
          </a:xfrm>
          <a:prstGeom prst="roundRect">
            <a:avLst>
              <a:gd name="adj" fmla="val 7722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77CCDE-09D2-BF71-EF1F-4FC862BA73F7}"/>
              </a:ext>
            </a:extLst>
          </p:cNvPr>
          <p:cNvSpPr/>
          <p:nvPr/>
        </p:nvSpPr>
        <p:spPr>
          <a:xfrm>
            <a:off x="1564959" y="1343513"/>
            <a:ext cx="5087694" cy="4846724"/>
          </a:xfrm>
          <a:prstGeom prst="roundRect">
            <a:avLst>
              <a:gd name="adj" fmla="val 8740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D0ADD-C1A7-812A-AA24-9DF926822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303800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636B601-C735-7E96-637F-3D8D5CC6D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8CD27EE-AAA0-94F7-43FA-71501ED81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7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A57B085-519E-D92B-6546-C2D6A7BD1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55A14856-6938-C83F-3A6F-E0BE0F008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9" name="Picture 12" descr="Icon&#10;&#10;Description automatically generated">
            <a:extLst>
              <a:ext uri="{FF2B5EF4-FFF2-40B4-BE49-F238E27FC236}">
                <a16:creationId xmlns:a16="http://schemas.microsoft.com/office/drawing/2014/main" id="{299661D8-A32B-ACE0-2DC5-A318A2EE5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F5EC23-9B7D-5A72-3629-D65247DC8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468899"/>
              </p:ext>
            </p:extLst>
          </p:nvPr>
        </p:nvGraphicFramePr>
        <p:xfrm>
          <a:off x="1694122" y="1337094"/>
          <a:ext cx="4958530" cy="4853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1E9932-136F-1FB7-2BE4-3AB4E746B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14118"/>
              </p:ext>
            </p:extLst>
          </p:nvPr>
        </p:nvGraphicFramePr>
        <p:xfrm>
          <a:off x="7077426" y="1346263"/>
          <a:ext cx="4944406" cy="485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D93955-CDD6-89C4-A36F-8BA6AC7664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2" y="3220385"/>
            <a:ext cx="326863" cy="326863"/>
          </a:xfrm>
          <a:prstGeom prst="rect">
            <a:avLst/>
          </a:prstGeom>
        </p:spPr>
      </p:pic>
      <p:pic>
        <p:nvPicPr>
          <p:cNvPr id="2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3A629F-29B7-2209-74C9-AF174892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" y="2806026"/>
            <a:ext cx="326863" cy="326863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A032025-91A7-2813-5600-F2CD26A7C3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4038696"/>
            <a:ext cx="326904" cy="326904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654810F-2DFD-9911-4890-53D0C65860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3629759"/>
            <a:ext cx="326863" cy="3268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84E498-5914-B625-C88D-0BEC02E20CB2}"/>
              </a:ext>
            </a:extLst>
          </p:cNvPr>
          <p:cNvSpPr/>
          <p:nvPr/>
        </p:nvSpPr>
        <p:spPr>
          <a:xfrm>
            <a:off x="470695" y="322038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Indiretti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80B92D-E447-31BF-8875-BA962054CF1F}"/>
              </a:ext>
            </a:extLst>
          </p:cNvPr>
          <p:cNvSpPr/>
          <p:nvPr/>
        </p:nvSpPr>
        <p:spPr>
          <a:xfrm>
            <a:off x="470695" y="363190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Variabili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406B45-53C3-1058-551C-0EEB97EA454C}"/>
              </a:ext>
            </a:extLst>
          </p:cNvPr>
          <p:cNvSpPr/>
          <p:nvPr/>
        </p:nvSpPr>
        <p:spPr>
          <a:xfrm>
            <a:off x="470695" y="404509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7E1D7"/>
                </a:solidFill>
              </a:rPr>
              <a:t>Fissi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F37863-A62D-3362-EFE1-D9FC1F7248A6}"/>
              </a:ext>
            </a:extLst>
          </p:cNvPr>
          <p:cNvSpPr/>
          <p:nvPr/>
        </p:nvSpPr>
        <p:spPr>
          <a:xfrm>
            <a:off x="467103" y="280719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D93B9E-AEAA-CBB7-C0B3-7D438D8580B6}"/>
              </a:ext>
            </a:extLst>
          </p:cNvPr>
          <p:cNvSpPr/>
          <p:nvPr/>
        </p:nvSpPr>
        <p:spPr>
          <a:xfrm>
            <a:off x="2987590" y="241738"/>
            <a:ext cx="6626669" cy="689537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7E1D7"/>
                </a:solidFill>
              </a:rPr>
              <a:t>Classificazione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dei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Costi</a:t>
            </a:r>
            <a:r>
              <a:rPr lang="en-US" sz="2400" b="1" dirty="0">
                <a:solidFill>
                  <a:srgbClr val="F7E1D7"/>
                </a:solidFill>
              </a:rPr>
              <a:t> e </a:t>
            </a:r>
            <a:r>
              <a:rPr lang="en-US" sz="2400" b="1" dirty="0" err="1">
                <a:solidFill>
                  <a:srgbClr val="F7E1D7"/>
                </a:solidFill>
              </a:rPr>
              <a:t>confronto</a:t>
            </a:r>
            <a:r>
              <a:rPr lang="en-US" sz="2400" b="1" dirty="0">
                <a:solidFill>
                  <a:srgbClr val="F7E1D7"/>
                </a:solidFill>
              </a:rPr>
              <a:t> con </a:t>
            </a:r>
            <a:r>
              <a:rPr lang="en-US" sz="2400" b="1" dirty="0" err="1">
                <a:solidFill>
                  <a:srgbClr val="F7E1D7"/>
                </a:solidFill>
              </a:rPr>
              <a:t>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Ricavi</a:t>
            </a:r>
            <a:endParaRPr lang="it-IT" sz="2400" b="1" dirty="0">
              <a:solidFill>
                <a:srgbClr val="F7E1D7"/>
              </a:solidFill>
            </a:endParaRPr>
          </a:p>
        </p:txBody>
      </p:sp>
      <p:pic>
        <p:nvPicPr>
          <p:cNvPr id="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1150E33-B6E7-91B0-1663-BC514D0061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0" y="1822997"/>
            <a:ext cx="274251" cy="274251"/>
          </a:xfrm>
          <a:prstGeom prst="rect">
            <a:avLst/>
          </a:prstGeom>
        </p:spPr>
      </p:pic>
      <p:pic>
        <p:nvPicPr>
          <p:cNvPr id="14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290B63-7C32-1939-DCA1-A09E0F59F0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1" y="1830368"/>
            <a:ext cx="274251" cy="2742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8A2705-646D-F1AF-5EB9-22DD7841F26B}"/>
              </a:ext>
            </a:extLst>
          </p:cNvPr>
          <p:cNvSpPr txBox="1"/>
          <p:nvPr/>
        </p:nvSpPr>
        <p:spPr>
          <a:xfrm>
            <a:off x="1707425" y="1337094"/>
            <a:ext cx="1484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Dati in migliaia di euro</a:t>
            </a:r>
          </a:p>
        </p:txBody>
      </p:sp>
      <p:pic>
        <p:nvPicPr>
          <p:cNvPr id="21" name="Elemento grafico 20" descr="Appunti mischiati con riempimento a tinta unita">
            <a:extLst>
              <a:ext uri="{FF2B5EF4-FFF2-40B4-BE49-F238E27FC236}">
                <a16:creationId xmlns:a16="http://schemas.microsoft.com/office/drawing/2014/main" id="{9F067AC8-3188-4E8C-99A6-BE7B61791E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086" y="4448531"/>
            <a:ext cx="408517" cy="408517"/>
          </a:xfrm>
          <a:prstGeom prst="rect">
            <a:avLst/>
          </a:prstGeom>
        </p:spPr>
      </p:pic>
      <p:sp>
        <p:nvSpPr>
          <p:cNvPr id="23" name="Rectangle: Rounded Corners 31">
            <a:extLst>
              <a:ext uri="{FF2B5EF4-FFF2-40B4-BE49-F238E27FC236}">
                <a16:creationId xmlns:a16="http://schemas.microsoft.com/office/drawing/2014/main" id="{53ED1387-218D-0198-C583-4B8E50CFD528}"/>
              </a:ext>
            </a:extLst>
          </p:cNvPr>
          <p:cNvSpPr/>
          <p:nvPr/>
        </p:nvSpPr>
        <p:spPr>
          <a:xfrm>
            <a:off x="476487" y="4482867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7E1D7"/>
                </a:solidFill>
              </a:rPr>
              <a:t>Misti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pic>
        <p:nvPicPr>
          <p:cNvPr id="25" name="Elemento grafico 24" descr="Appunti mischiati con riempimento a tinta unita">
            <a:extLst>
              <a:ext uri="{FF2B5EF4-FFF2-40B4-BE49-F238E27FC236}">
                <a16:creationId xmlns:a16="http://schemas.microsoft.com/office/drawing/2014/main" id="{07EC070E-37F8-BDCE-52C4-002FA02CC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85082" y="4341075"/>
            <a:ext cx="311714" cy="3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26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A878B-9A12-E3BB-5EAB-2909CC99C8DE}"/>
              </a:ext>
            </a:extLst>
          </p:cNvPr>
          <p:cNvSpPr/>
          <p:nvPr/>
        </p:nvSpPr>
        <p:spPr>
          <a:xfrm>
            <a:off x="405938" y="517723"/>
            <a:ext cx="5551384" cy="5418667"/>
          </a:xfrm>
          <a:prstGeom prst="roundRect">
            <a:avLst/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7E1D7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47F6A9-675D-3C5A-AAB1-37B2EA85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36971"/>
              </p:ext>
            </p:extLst>
          </p:nvPr>
        </p:nvGraphicFramePr>
        <p:xfrm>
          <a:off x="405937" y="517724"/>
          <a:ext cx="5529810" cy="541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B977B8-DE22-3322-4E1E-B0F599881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9956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B9125A7-CD85-40EA-0E2D-B51BAB817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E3A551-2356-CA3F-A35D-EDFA5D5C7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78EDE358-2F54-C618-BC67-5986503ED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FDBB5F2-73EB-725D-3694-54E4CC59E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80324BA-057A-8052-1101-39CDDC3181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49071D-C8FB-ADAD-EA8D-E8E1E43A437E}"/>
              </a:ext>
            </a:extLst>
          </p:cNvPr>
          <p:cNvSpPr/>
          <p:nvPr/>
        </p:nvSpPr>
        <p:spPr>
          <a:xfrm>
            <a:off x="6909757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Ricavi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246D5-89C6-1865-E5FE-8E36C858947D}"/>
              </a:ext>
            </a:extLst>
          </p:cNvPr>
          <p:cNvSpPr/>
          <p:nvPr/>
        </p:nvSpPr>
        <p:spPr>
          <a:xfrm>
            <a:off x="6909756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52323"/>
                </a:solidFill>
              </a:rPr>
              <a:t>326 </a:t>
            </a:r>
            <a:r>
              <a:rPr lang="en-US" sz="2000" dirty="0" err="1">
                <a:solidFill>
                  <a:srgbClr val="252323"/>
                </a:solidFill>
              </a:rPr>
              <a:t>milioni</a:t>
            </a:r>
            <a:r>
              <a:rPr lang="en-US" sz="2000" dirty="0">
                <a:solidFill>
                  <a:srgbClr val="252323"/>
                </a:solidFill>
              </a:rPr>
              <a:t> di </a:t>
            </a:r>
            <a:r>
              <a:rPr lang="it-IT" sz="20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5AB3BD-43A1-DE1D-6D88-D32512BC4C85}"/>
              </a:ext>
            </a:extLst>
          </p:cNvPr>
          <p:cNvSpPr/>
          <p:nvPr/>
        </p:nvSpPr>
        <p:spPr>
          <a:xfrm>
            <a:off x="9210950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Costi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B719E-88CA-31EA-03C4-D854E6BF2A97}"/>
              </a:ext>
            </a:extLst>
          </p:cNvPr>
          <p:cNvSpPr/>
          <p:nvPr/>
        </p:nvSpPr>
        <p:spPr>
          <a:xfrm>
            <a:off x="9210950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252323"/>
                </a:solidFill>
              </a:rPr>
              <a:t>310 milioni di €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4D2483-164D-B037-4676-DB9460270814}"/>
              </a:ext>
            </a:extLst>
          </p:cNvPr>
          <p:cNvSpPr/>
          <p:nvPr/>
        </p:nvSpPr>
        <p:spPr>
          <a:xfrm>
            <a:off x="8055010" y="4130682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52323"/>
                </a:solidFill>
              </a:rPr>
              <a:t>Utile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9FF609-DDE6-D6D4-1A9C-F4BA1D7B99CC}"/>
              </a:ext>
            </a:extLst>
          </p:cNvPr>
          <p:cNvSpPr/>
          <p:nvPr/>
        </p:nvSpPr>
        <p:spPr>
          <a:xfrm>
            <a:off x="8055009" y="5127051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52323"/>
                </a:solidFill>
              </a:rPr>
              <a:t>16 </a:t>
            </a:r>
            <a:r>
              <a:rPr lang="en-US" sz="2400" dirty="0" err="1">
                <a:solidFill>
                  <a:srgbClr val="252323"/>
                </a:solidFill>
              </a:rPr>
              <a:t>milioni</a:t>
            </a:r>
            <a:r>
              <a:rPr lang="en-US" sz="2400" dirty="0">
                <a:solidFill>
                  <a:srgbClr val="252323"/>
                </a:solidFill>
              </a:rPr>
              <a:t> di </a:t>
            </a:r>
            <a:r>
              <a:rPr lang="it-IT" sz="24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EE0526-1033-75B3-8C6B-ED93ED1F00B1}"/>
              </a:ext>
            </a:extLst>
          </p:cNvPr>
          <p:cNvSpPr/>
          <p:nvPr/>
        </p:nvSpPr>
        <p:spPr>
          <a:xfrm>
            <a:off x="6909757" y="517723"/>
            <a:ext cx="4224884" cy="664234"/>
          </a:xfrm>
          <a:prstGeom prst="roundRect">
            <a:avLst>
              <a:gd name="adj" fmla="val 298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7E1D7"/>
                </a:solidFill>
              </a:rPr>
              <a:t>Andamento</a:t>
            </a:r>
            <a:r>
              <a:rPr lang="en-US" sz="2800" dirty="0">
                <a:solidFill>
                  <a:srgbClr val="F7E1D7"/>
                </a:solidFill>
              </a:rPr>
              <a:t> del </a:t>
            </a:r>
            <a:r>
              <a:rPr lang="en-US" sz="2800" dirty="0" err="1">
                <a:solidFill>
                  <a:srgbClr val="F7E1D7"/>
                </a:solidFill>
              </a:rPr>
              <a:t>Periodo</a:t>
            </a:r>
            <a:endParaRPr lang="it-IT" sz="2800" dirty="0">
              <a:solidFill>
                <a:srgbClr val="F7E1D7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92A5E62-E38F-80EA-78D5-E862EF037AF2}"/>
              </a:ext>
            </a:extLst>
          </p:cNvPr>
          <p:cNvSpPr/>
          <p:nvPr/>
        </p:nvSpPr>
        <p:spPr>
          <a:xfrm>
            <a:off x="7614082" y="2432631"/>
            <a:ext cx="644434" cy="447377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88F7D9-FCFC-A862-92F7-0C4AC1CD4507}"/>
              </a:ext>
            </a:extLst>
          </p:cNvPr>
          <p:cNvSpPr/>
          <p:nvPr/>
        </p:nvSpPr>
        <p:spPr>
          <a:xfrm>
            <a:off x="9915274" y="2432630"/>
            <a:ext cx="644434" cy="447378"/>
          </a:xfrm>
          <a:prstGeom prst="downArrow">
            <a:avLst/>
          </a:prstGeom>
          <a:solidFill>
            <a:srgbClr val="C9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01BB01C-DAC4-6AC0-786B-4D1A98098662}"/>
              </a:ext>
            </a:extLst>
          </p:cNvPr>
          <p:cNvSpPr/>
          <p:nvPr/>
        </p:nvSpPr>
        <p:spPr>
          <a:xfrm>
            <a:off x="8759335" y="4794916"/>
            <a:ext cx="644434" cy="446569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42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3BF02449-F874-A95D-D2AB-656EDAD9F03C}"/>
              </a:ext>
            </a:extLst>
          </p:cNvPr>
          <p:cNvSpPr/>
          <p:nvPr/>
        </p:nvSpPr>
        <p:spPr>
          <a:xfrm>
            <a:off x="1269977" y="920591"/>
            <a:ext cx="9652043" cy="2391952"/>
          </a:xfrm>
          <a:prstGeom prst="roundRect">
            <a:avLst>
              <a:gd name="adj" fmla="val 2161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https://corporate.elica.com/it/governance/sistema-di-governance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https://corporate.elica.com/it/chi-siamo/brands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https://corporate.elica.com/it/chi-siamo/identita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https://www.elica.com/IT-it/scopri-elica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https://investors.elica.com/it/highlights/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https://corporate.elica.com/it/governance/assemblea-degli-azionisti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5C9F918B-A9E0-71CC-6FAD-04E2F9C13ED0}"/>
              </a:ext>
            </a:extLst>
          </p:cNvPr>
          <p:cNvSpPr/>
          <p:nvPr/>
        </p:nvSpPr>
        <p:spPr>
          <a:xfrm>
            <a:off x="4567274" y="106307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Sitografia</a:t>
            </a:r>
          </a:p>
        </p:txBody>
      </p:sp>
      <p:graphicFrame>
        <p:nvGraphicFramePr>
          <p:cNvPr id="9" name="Diagram 3">
            <a:extLst>
              <a:ext uri="{FF2B5EF4-FFF2-40B4-BE49-F238E27FC236}">
                <a16:creationId xmlns:a16="http://schemas.microsoft.com/office/drawing/2014/main" id="{66CA3DE4-EECA-3A3D-6DF5-6541DCDB8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86532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B477D8D3-861D-18E3-A9DB-667ED2F1BF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11" name="Picture 5" descr="Icon&#10;&#10;Description automatically generated">
            <a:extLst>
              <a:ext uri="{FF2B5EF4-FFF2-40B4-BE49-F238E27FC236}">
                <a16:creationId xmlns:a16="http://schemas.microsoft.com/office/drawing/2014/main" id="{BD6FF1BA-2E99-CF32-FF4E-474F4A9822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2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D52E954-30C8-55E3-8E86-3DDE6005BC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5"/>
            <a:ext cx="475153" cy="475153"/>
          </a:xfrm>
          <a:prstGeom prst="rect">
            <a:avLst/>
          </a:prstGeom>
        </p:spPr>
      </p:pic>
      <p:pic>
        <p:nvPicPr>
          <p:cNvPr id="13" name="Picture 11" descr="Icon&#10;&#10;Description automatically generated">
            <a:extLst>
              <a:ext uri="{FF2B5EF4-FFF2-40B4-BE49-F238E27FC236}">
                <a16:creationId xmlns:a16="http://schemas.microsoft.com/office/drawing/2014/main" id="{3B478F12-C758-888A-6357-62DCF6BFBC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4" name="Picture 12" descr="Icon&#10;&#10;Description automatically generated">
            <a:extLst>
              <a:ext uri="{FF2B5EF4-FFF2-40B4-BE49-F238E27FC236}">
                <a16:creationId xmlns:a16="http://schemas.microsoft.com/office/drawing/2014/main" id="{47C153CE-EE1B-0923-F5EC-D5DB0034D6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231991"/>
            <a:ext cx="556228" cy="556228"/>
          </a:xfrm>
          <a:prstGeom prst="rect">
            <a:avLst/>
          </a:prstGeom>
        </p:spPr>
      </p:pic>
      <p:sp>
        <p:nvSpPr>
          <p:cNvPr id="2" name="Rectangle: Rounded Corners 19">
            <a:extLst>
              <a:ext uri="{FF2B5EF4-FFF2-40B4-BE49-F238E27FC236}">
                <a16:creationId xmlns:a16="http://schemas.microsoft.com/office/drawing/2014/main" id="{5CDCFFEE-A4A1-BE24-F30B-BB45A5AA05B9}"/>
              </a:ext>
            </a:extLst>
          </p:cNvPr>
          <p:cNvSpPr/>
          <p:nvPr/>
        </p:nvSpPr>
        <p:spPr>
          <a:xfrm>
            <a:off x="1247172" y="4209691"/>
            <a:ext cx="9652043" cy="1454988"/>
          </a:xfrm>
          <a:prstGeom prst="roundRect">
            <a:avLst>
              <a:gd name="adj" fmla="val 2161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</a:rPr>
              <a:t>https://investors.elica.com/files/kit/relazione-finanziaria-annuale-2022.pdf</a:t>
            </a:r>
          </a:p>
        </p:txBody>
      </p:sp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id="{5E337D62-B535-132E-2762-21AF70C359F0}"/>
              </a:ext>
            </a:extLst>
          </p:cNvPr>
          <p:cNvSpPr/>
          <p:nvPr/>
        </p:nvSpPr>
        <p:spPr>
          <a:xfrm>
            <a:off x="4557361" y="3429000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078220805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59FD4-9643-8F60-A1C0-9A0DEA4EC256}"/>
              </a:ext>
            </a:extLst>
          </p:cNvPr>
          <p:cNvSpPr/>
          <p:nvPr/>
        </p:nvSpPr>
        <p:spPr>
          <a:xfrm>
            <a:off x="3959629" y="451707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FC79C1-6EF8-4778-41B9-85681E43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09" y="1038218"/>
            <a:ext cx="1005544" cy="100554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12E8C59-FF7F-2F34-9AE3-3AA29233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6" y="1038218"/>
            <a:ext cx="1005544" cy="1005544"/>
          </a:xfrm>
          <a:prstGeom prst="rect">
            <a:avLst/>
          </a:prstGeom>
        </p:spPr>
      </p:pic>
      <p:sp>
        <p:nvSpPr>
          <p:cNvPr id="5" name="Rectangle: Rounded Corners 25">
            <a:extLst>
              <a:ext uri="{FF2B5EF4-FFF2-40B4-BE49-F238E27FC236}">
                <a16:creationId xmlns:a16="http://schemas.microsoft.com/office/drawing/2014/main" id="{53781CD6-F532-0BEB-7DA2-FF6557FBB4FA}"/>
              </a:ext>
            </a:extLst>
          </p:cNvPr>
          <p:cNvSpPr/>
          <p:nvPr/>
        </p:nvSpPr>
        <p:spPr>
          <a:xfrm>
            <a:off x="2240013" y="2630273"/>
            <a:ext cx="7711973" cy="170371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252323"/>
                </a:solidFill>
              </a:rPr>
              <a:t>Grazie per l’attenzione!</a:t>
            </a:r>
          </a:p>
          <a:p>
            <a:pPr algn="ctr"/>
            <a:r>
              <a:rPr lang="it-IT" sz="2400" dirty="0">
                <a:solidFill>
                  <a:srgbClr val="252323"/>
                </a:solidFill>
              </a:rPr>
              <a:t>Siamo a disposizione per rispondere alle vostre domande</a:t>
            </a:r>
          </a:p>
        </p:txBody>
      </p:sp>
    </p:spTree>
    <p:extLst>
      <p:ext uri="{BB962C8B-B14F-4D97-AF65-F5344CB8AC3E}">
        <p14:creationId xmlns:p14="http://schemas.microsoft.com/office/powerpoint/2010/main" val="234445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</a:rPr>
              <a:t>Team Leader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8" name="Picture 7" descr="A person with a beard and mustache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4FD31D1F-04EA-0041-1DF2-08B937AC6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10573"/>
          <a:stretch/>
        </p:blipFill>
        <p:spPr>
          <a:xfrm>
            <a:off x="2282881" y="1690688"/>
            <a:ext cx="2290504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Costi</a:t>
            </a:r>
            <a:r>
              <a:rPr lang="en-US" dirty="0"/>
              <a:t> e </a:t>
            </a:r>
            <a:r>
              <a:rPr lang="en-US" dirty="0" err="1"/>
              <a:t>Ricavi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r="16886"/>
          <a:stretch/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FABEDCC7-1C53-BD0C-5710-27F2821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" y="-1"/>
            <a:ext cx="6861897" cy="686189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7984993" y="135213"/>
            <a:ext cx="3225398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71055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7984993" y="1243489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capitali</a:t>
            </a:r>
            <a:r>
              <a:rPr lang="en-US" sz="1400" dirty="0">
                <a:solidFill>
                  <a:srgbClr val="252323"/>
                </a:solidFill>
              </a:rPr>
              <a:t>, in </a:t>
            </a:r>
            <a:r>
              <a:rPr lang="en-US" sz="1400" dirty="0" err="1">
                <a:solidFill>
                  <a:srgbClr val="252323"/>
                </a:solidFill>
              </a:rPr>
              <a:t>particolare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s.p.a</a:t>
            </a:r>
            <a:r>
              <a:rPr lang="en-US" sz="1400" dirty="0">
                <a:solidFill>
                  <a:srgbClr val="252323"/>
                </a:solidFill>
              </a:rPr>
              <a:t>. (</a:t>
            </a:r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per </a:t>
            </a:r>
            <a:r>
              <a:rPr lang="en-US" sz="1400" dirty="0" err="1">
                <a:solidFill>
                  <a:srgbClr val="252323"/>
                </a:solidFill>
              </a:rPr>
              <a:t>azioni</a:t>
            </a:r>
            <a:r>
              <a:rPr lang="en-US" sz="1400" dirty="0">
                <a:solidFill>
                  <a:srgbClr val="252323"/>
                </a:solidFill>
              </a:rPr>
              <a:t>), di </a:t>
            </a:r>
            <a:r>
              <a:rPr lang="en-US" sz="1400" dirty="0" err="1">
                <a:solidFill>
                  <a:srgbClr val="252323"/>
                </a:solidFill>
              </a:rPr>
              <a:t>grandi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dimensioni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7984993" y="3693697"/>
            <a:ext cx="3225398" cy="150747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4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7984993" y="2469936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252323"/>
                </a:solidFill>
              </a:rPr>
              <a:t>L</a:t>
            </a:r>
            <a:r>
              <a:rPr lang="it-IT" sz="1400" dirty="0" err="1">
                <a:solidFill>
                  <a:srgbClr val="252323"/>
                </a:solidFill>
              </a:rPr>
              <a:t>eader</a:t>
            </a:r>
            <a:r>
              <a:rPr lang="it-IT" sz="1400" dirty="0">
                <a:solidFill>
                  <a:srgbClr val="252323"/>
                </a:solidFill>
              </a:rPr>
              <a:t> mondiale dei sistemi di aspirazione in cucina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8139739" y="2551248"/>
            <a:ext cx="1353450" cy="452311"/>
          </a:xfrm>
          <a:prstGeom prst="roundRect">
            <a:avLst>
              <a:gd name="adj" fmla="val 4523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7984993" y="5311118"/>
            <a:ext cx="3225398" cy="131212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Principalmente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indirizzati</a:t>
            </a:r>
            <a:r>
              <a:rPr lang="en-US" sz="1400" dirty="0">
                <a:solidFill>
                  <a:srgbClr val="252323"/>
                </a:solidFill>
              </a:rPr>
              <a:t> verso la </a:t>
            </a:r>
            <a:r>
              <a:rPr lang="en-US" sz="1400" dirty="0" err="1">
                <a:solidFill>
                  <a:srgbClr val="252323"/>
                </a:solidFill>
              </a:rPr>
              <a:t>distribuzione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presso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rivenditori</a:t>
            </a:r>
            <a:r>
              <a:rPr lang="en-US" sz="1400" dirty="0">
                <a:solidFill>
                  <a:srgbClr val="252323"/>
                </a:solidFill>
              </a:rPr>
              <a:t>, </a:t>
            </a:r>
            <a:r>
              <a:rPr lang="en-US" sz="1400" dirty="0" err="1">
                <a:solidFill>
                  <a:srgbClr val="252323"/>
                </a:solidFill>
              </a:rPr>
              <a:t>quali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negozi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arredamenti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171235" y="1324735"/>
            <a:ext cx="1005249" cy="420175"/>
          </a:xfrm>
          <a:prstGeom prst="roundRect">
            <a:avLst>
              <a:gd name="adj" fmla="val 42718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139739" y="3760746"/>
            <a:ext cx="2191464" cy="408223"/>
          </a:xfrm>
          <a:prstGeom prst="roundRect">
            <a:avLst>
              <a:gd name="adj" fmla="val 457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8139739" y="5432080"/>
            <a:ext cx="1457953" cy="428959"/>
          </a:xfrm>
          <a:prstGeom prst="roundRect">
            <a:avLst>
              <a:gd name="adj" fmla="val 4718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1" animBg="1"/>
      <p:bldP spid="6" grpId="1" animBg="1"/>
      <p:bldP spid="7" grpId="1" animBg="1"/>
      <p:bldP spid="11" grpId="1" animBg="1"/>
      <p:bldP spid="23" grpId="1" animBg="1"/>
      <p:bldP spid="3" grpId="1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8328966-0A77-D155-496F-F257F3FD6261}"/>
              </a:ext>
            </a:extLst>
          </p:cNvPr>
          <p:cNvSpPr/>
          <p:nvPr/>
        </p:nvSpPr>
        <p:spPr>
          <a:xfrm rot="10800000">
            <a:off x="10304589" y="2850901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B9A3E9-5707-102C-FC4B-32D3A96A1A89}"/>
              </a:ext>
            </a:extLst>
          </p:cNvPr>
          <p:cNvSpPr/>
          <p:nvPr/>
        </p:nvSpPr>
        <p:spPr>
          <a:xfrm rot="10800000">
            <a:off x="699612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07CF376-3DA8-11CD-180E-1EAB88504B22}"/>
              </a:ext>
            </a:extLst>
          </p:cNvPr>
          <p:cNvSpPr/>
          <p:nvPr/>
        </p:nvSpPr>
        <p:spPr>
          <a:xfrm rot="10800000">
            <a:off x="3882977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9F38A9-FEBE-78D6-CA50-0882363D03AA}"/>
              </a:ext>
            </a:extLst>
          </p:cNvPr>
          <p:cNvSpPr/>
          <p:nvPr/>
        </p:nvSpPr>
        <p:spPr>
          <a:xfrm>
            <a:off x="5228012" y="262151"/>
            <a:ext cx="1735975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Storia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B717279-3891-B189-3CB6-82E2CE8825B3}"/>
              </a:ext>
            </a:extLst>
          </p:cNvPr>
          <p:cNvSpPr/>
          <p:nvPr/>
        </p:nvSpPr>
        <p:spPr>
          <a:xfrm>
            <a:off x="0" y="3303760"/>
            <a:ext cx="11337867" cy="367885"/>
          </a:xfrm>
          <a:prstGeom prst="rightArrow">
            <a:avLst>
              <a:gd name="adj1" fmla="val 50000"/>
              <a:gd name="adj2" fmla="val 8615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C2CE75-3D30-7EFA-7DCA-FA806FABD2EC}"/>
              </a:ext>
            </a:extLst>
          </p:cNvPr>
          <p:cNvSpPr/>
          <p:nvPr/>
        </p:nvSpPr>
        <p:spPr>
          <a:xfrm>
            <a:off x="722514" y="1795769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1970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Ermanno Casoli fonda Elica a Fabriano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3CBECE-E30F-9136-08C7-95C5E5D09ADD}"/>
              </a:ext>
            </a:extLst>
          </p:cNvPr>
          <p:cNvSpPr/>
          <p:nvPr/>
        </p:nvSpPr>
        <p:spPr>
          <a:xfrm rot="10800000">
            <a:off x="123790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D251EE-BDD9-9F7C-520B-28A6527993EC}"/>
              </a:ext>
            </a:extLst>
          </p:cNvPr>
          <p:cNvSpPr/>
          <p:nvPr/>
        </p:nvSpPr>
        <p:spPr>
          <a:xfrm>
            <a:off x="2010594" y="4065091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1978</a:t>
            </a:r>
          </a:p>
          <a:p>
            <a:pPr algn="ctr"/>
            <a:r>
              <a:rPr lang="it-IT" sz="1200" dirty="0">
                <a:solidFill>
                  <a:srgbClr val="F7E1D7"/>
                </a:solidFill>
              </a:rPr>
              <a:t>Morte di Ermanno Casoli, succedono il figlio e la madre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497C0D-1368-F92B-E9E9-BA2C70C1B524}"/>
              </a:ext>
            </a:extLst>
          </p:cNvPr>
          <p:cNvSpPr/>
          <p:nvPr/>
        </p:nvSpPr>
        <p:spPr>
          <a:xfrm>
            <a:off x="2507338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609A194-B0D3-B894-4735-A180C1EA8749}"/>
              </a:ext>
            </a:extLst>
          </p:cNvPr>
          <p:cNvSpPr/>
          <p:nvPr/>
        </p:nvSpPr>
        <p:spPr>
          <a:xfrm>
            <a:off x="3367588" y="1514578"/>
            <a:ext cx="1346662" cy="142514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1994-2002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Primi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passi</a:t>
            </a:r>
            <a:r>
              <a:rPr lang="en-US" sz="1400" dirty="0">
                <a:solidFill>
                  <a:srgbClr val="F7E1D7"/>
                </a:solidFill>
              </a:rPr>
              <a:t> verso </a:t>
            </a:r>
            <a:r>
              <a:rPr lang="en-US" sz="1400" dirty="0" err="1">
                <a:solidFill>
                  <a:srgbClr val="F7E1D7"/>
                </a:solidFill>
              </a:rPr>
              <a:t>un’impresa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solida</a:t>
            </a:r>
            <a:r>
              <a:rPr lang="en-US" sz="1400" dirty="0">
                <a:solidFill>
                  <a:srgbClr val="F7E1D7"/>
                </a:solidFill>
              </a:rPr>
              <a:t> ed </a:t>
            </a:r>
            <a:r>
              <a:rPr lang="en-US" sz="1400" dirty="0" err="1">
                <a:solidFill>
                  <a:srgbClr val="F7E1D7"/>
                </a:solidFill>
              </a:rPr>
              <a:t>estesa</a:t>
            </a:r>
            <a:endParaRPr lang="en-US" sz="1400" dirty="0">
              <a:solidFill>
                <a:srgbClr val="F7E1D7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D4128C4-A461-AB52-8106-94AD304D4701}"/>
              </a:ext>
            </a:extLst>
          </p:cNvPr>
          <p:cNvSpPr/>
          <p:nvPr/>
        </p:nvSpPr>
        <p:spPr>
          <a:xfrm>
            <a:off x="4970529" y="4049001"/>
            <a:ext cx="1346662" cy="1318028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F7E1D7"/>
                </a:solidFill>
              </a:rPr>
              <a:t>2004-2010</a:t>
            </a:r>
          </a:p>
          <a:p>
            <a:pPr algn="ctr"/>
            <a:r>
              <a:rPr lang="en-US" sz="1200" dirty="0" err="1">
                <a:solidFill>
                  <a:srgbClr val="F7E1D7"/>
                </a:solidFill>
              </a:rPr>
              <a:t>Espansione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fuori</a:t>
            </a:r>
            <a:r>
              <a:rPr lang="en-US" sz="1200" dirty="0">
                <a:solidFill>
                  <a:srgbClr val="F7E1D7"/>
                </a:solidFill>
              </a:rPr>
              <a:t> UE, </a:t>
            </a:r>
            <a:r>
              <a:rPr lang="en-US" sz="1200" dirty="0" err="1">
                <a:solidFill>
                  <a:srgbClr val="F7E1D7"/>
                </a:solidFill>
              </a:rPr>
              <a:t>entrata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nella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borsa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italiana</a:t>
            </a:r>
            <a:r>
              <a:rPr lang="en-US" sz="1200" dirty="0">
                <a:solidFill>
                  <a:srgbClr val="F7E1D7"/>
                </a:solidFill>
              </a:rPr>
              <a:t>, </a:t>
            </a:r>
            <a:r>
              <a:rPr lang="en-US" sz="1200" dirty="0" err="1">
                <a:solidFill>
                  <a:srgbClr val="F7E1D7"/>
                </a:solidFill>
              </a:rPr>
              <a:t>acquisizione</a:t>
            </a:r>
            <a:r>
              <a:rPr lang="en-US" sz="1200" dirty="0">
                <a:solidFill>
                  <a:srgbClr val="F7E1D7"/>
                </a:solidFill>
              </a:rPr>
              <a:t> di </a:t>
            </a:r>
            <a:r>
              <a:rPr lang="en-US" sz="1200" dirty="0" err="1">
                <a:solidFill>
                  <a:srgbClr val="F7E1D7"/>
                </a:solidFill>
              </a:rPr>
              <a:t>societ</a:t>
            </a:r>
            <a:r>
              <a:rPr lang="it-IT" sz="1200" dirty="0">
                <a:solidFill>
                  <a:srgbClr val="F7E1D7"/>
                </a:solidFill>
              </a:rPr>
              <a:t>à</a:t>
            </a:r>
            <a:r>
              <a:rPr lang="en-US" sz="1200" dirty="0">
                <a:solidFill>
                  <a:srgbClr val="F7E1D7"/>
                </a:solidFill>
              </a:rPr>
              <a:t> private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D3B858E-194D-4C93-1F4F-75DF199A34AC}"/>
              </a:ext>
            </a:extLst>
          </p:cNvPr>
          <p:cNvSpPr/>
          <p:nvPr/>
        </p:nvSpPr>
        <p:spPr>
          <a:xfrm>
            <a:off x="5467273" y="382469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591547C-884F-724A-FAB4-5A3E8DB24D19}"/>
              </a:ext>
            </a:extLst>
          </p:cNvPr>
          <p:cNvSpPr/>
          <p:nvPr/>
        </p:nvSpPr>
        <p:spPr>
          <a:xfrm>
            <a:off x="6480734" y="1483891"/>
            <a:ext cx="1346662" cy="1455830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2011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Assegnazione</a:t>
            </a:r>
            <a:r>
              <a:rPr lang="en-US" sz="1400" dirty="0">
                <a:solidFill>
                  <a:srgbClr val="F7E1D7"/>
                </a:solidFill>
              </a:rPr>
              <a:t> di </a:t>
            </a:r>
            <a:r>
              <a:rPr lang="en-US" sz="1400" dirty="0" err="1">
                <a:solidFill>
                  <a:srgbClr val="F7E1D7"/>
                </a:solidFill>
              </a:rPr>
              <a:t>numerosi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premi</a:t>
            </a:r>
            <a:r>
              <a:rPr lang="en-US" sz="1400">
                <a:solidFill>
                  <a:srgbClr val="F7E1D7"/>
                </a:solidFill>
              </a:rPr>
              <a:t>, </a:t>
            </a:r>
            <a:r>
              <a:rPr lang="en-US" sz="1400" dirty="0" err="1">
                <a:solidFill>
                  <a:srgbClr val="F7E1D7"/>
                </a:solidFill>
              </a:rPr>
              <a:t>tra</a:t>
            </a:r>
            <a:r>
              <a:rPr lang="en-US" sz="1400" dirty="0">
                <a:solidFill>
                  <a:srgbClr val="F7E1D7"/>
                </a:solidFill>
              </a:rPr>
              <a:t> cui il “</a:t>
            </a:r>
            <a:r>
              <a:rPr lang="en-US" sz="1400" dirty="0" err="1">
                <a:solidFill>
                  <a:srgbClr val="F7E1D7"/>
                </a:solidFill>
              </a:rPr>
              <a:t>Compasso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d’Oro</a:t>
            </a:r>
            <a:r>
              <a:rPr lang="en-US" sz="1400" dirty="0">
                <a:solidFill>
                  <a:srgbClr val="F7E1D7"/>
                </a:solidFill>
              </a:rPr>
              <a:t>” (2018)</a:t>
            </a:r>
            <a:endParaRPr lang="it-IT" sz="1400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F84AF7-F9EB-CAA1-74E2-4C32CD1DC1FA}"/>
              </a:ext>
            </a:extLst>
          </p:cNvPr>
          <p:cNvSpPr/>
          <p:nvPr/>
        </p:nvSpPr>
        <p:spPr>
          <a:xfrm>
            <a:off x="8139123" y="4065091"/>
            <a:ext cx="1346662" cy="1237436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2016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Elica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si</a:t>
            </a:r>
            <a:r>
              <a:rPr lang="en-US" sz="1400" dirty="0">
                <a:solidFill>
                  <a:srgbClr val="F7E1D7"/>
                </a:solidFill>
              </a:rPr>
              <a:t> Lancia </a:t>
            </a:r>
            <a:r>
              <a:rPr lang="en-US" sz="1400" dirty="0" err="1">
                <a:solidFill>
                  <a:srgbClr val="F7E1D7"/>
                </a:solidFill>
              </a:rPr>
              <a:t>nel</a:t>
            </a:r>
            <a:r>
              <a:rPr lang="en-US" sz="1400" dirty="0">
                <a:solidFill>
                  <a:srgbClr val="F7E1D7"/>
                </a:solidFill>
              </a:rPr>
              <a:t> mondo </a:t>
            </a:r>
            <a:r>
              <a:rPr lang="en-US" sz="1400" dirty="0" err="1">
                <a:solidFill>
                  <a:srgbClr val="F7E1D7"/>
                </a:solidFill>
              </a:rPr>
              <a:t>dell’IoT</a:t>
            </a:r>
            <a:r>
              <a:rPr lang="en-US" sz="1400" dirty="0">
                <a:solidFill>
                  <a:srgbClr val="F7E1D7"/>
                </a:solidFill>
              </a:rPr>
              <a:t> con A.Q.B.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80601F9-975D-7834-C8C0-621DD5FC5CE0}"/>
              </a:ext>
            </a:extLst>
          </p:cNvPr>
          <p:cNvSpPr/>
          <p:nvPr/>
        </p:nvSpPr>
        <p:spPr>
          <a:xfrm>
            <a:off x="8635867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9224F0-5D6F-CAC0-1853-96EB0D67414A}"/>
              </a:ext>
            </a:extLst>
          </p:cNvPr>
          <p:cNvSpPr/>
          <p:nvPr/>
        </p:nvSpPr>
        <p:spPr>
          <a:xfrm>
            <a:off x="9789200" y="1897810"/>
            <a:ext cx="1346662" cy="106323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2022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Nasce la collaborazione con EMC FIME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749DFF-CE49-2658-77AA-7BA1BF8C1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A34E061-CBC1-6792-36BF-B57AD0F9B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1413AD4-4EB9-548C-4AA6-6A34C8438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CC81BF-2A0D-6BC0-73A2-C747CF860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D6A33E9-8F20-73A0-38B6-26627303DC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B88B11-D86D-2359-5D01-7A461BA8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3" name="Picture 2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17AE98D8-86CF-387E-B823-4156FB1F40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9" y="417066"/>
            <a:ext cx="1348627" cy="1348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 descr="A picture containing circle, screenshot, clock, design&#10;&#10;Description automatically generated">
            <a:extLst>
              <a:ext uri="{FF2B5EF4-FFF2-40B4-BE49-F238E27FC236}">
                <a16:creationId xmlns:a16="http://schemas.microsoft.com/office/drawing/2014/main" id="{482F049A-0F47-7208-26A6-CD975C2B92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78" y="5344134"/>
            <a:ext cx="1346661" cy="135374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C8089B-0118-498A-F308-9DAD20E9546F}"/>
              </a:ext>
            </a:extLst>
          </p:cNvPr>
          <p:cNvSpPr/>
          <p:nvPr/>
        </p:nvSpPr>
        <p:spPr>
          <a:xfrm>
            <a:off x="2483714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679DA-146A-3FFF-14C6-7D342E2D5ED6}"/>
              </a:ext>
            </a:extLst>
          </p:cNvPr>
          <p:cNvSpPr/>
          <p:nvPr/>
        </p:nvSpPr>
        <p:spPr>
          <a:xfrm>
            <a:off x="3852593" y="3259099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E1EA5-F469-7FD8-26FB-A67AE4441506}"/>
              </a:ext>
            </a:extLst>
          </p:cNvPr>
          <p:cNvSpPr/>
          <p:nvPr/>
        </p:nvSpPr>
        <p:spPr>
          <a:xfrm>
            <a:off x="5443649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4395F1-E4C4-ADD8-B2EB-474B2C4E2612}"/>
              </a:ext>
            </a:extLst>
          </p:cNvPr>
          <p:cNvSpPr/>
          <p:nvPr/>
        </p:nvSpPr>
        <p:spPr>
          <a:xfrm>
            <a:off x="6979259" y="3251551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EF960-BA38-9FBB-2788-31C1D782A4DE}"/>
              </a:ext>
            </a:extLst>
          </p:cNvPr>
          <p:cNvSpPr/>
          <p:nvPr/>
        </p:nvSpPr>
        <p:spPr>
          <a:xfrm>
            <a:off x="8619003" y="3287500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DFAB-1E6C-A60E-2544-29DE523FFCB1}"/>
              </a:ext>
            </a:extLst>
          </p:cNvPr>
          <p:cNvSpPr/>
          <p:nvPr/>
        </p:nvSpPr>
        <p:spPr>
          <a:xfrm>
            <a:off x="1191401" y="3275767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486E467-63F7-8350-CA1E-4BE81918267D}"/>
              </a:ext>
            </a:extLst>
          </p:cNvPr>
          <p:cNvSpPr/>
          <p:nvPr/>
        </p:nvSpPr>
        <p:spPr>
          <a:xfrm>
            <a:off x="1105675" y="316309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FE2CDC71-F1B0-5E89-78BA-6D564A02D7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9" y="3287500"/>
            <a:ext cx="235646" cy="3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38 -0.04004 C 0.38828 -0.04907 0.39882 -0.05393 0.40963 -0.05393 C 0.42213 -0.05393 0.43203 -0.04907 0.43893 -0.04004 L 0.47239 -4.07407E-6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27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64 -0.04004 C 0.38854 -0.04907 0.39908 -0.05393 0.41002 -0.05393 C 0.42252 -0.05393 0.43255 -0.04907 0.43958 -0.04004 L 0.47317 -4.07407E-6 " pathEditMode="relative" rAng="0" ptsTypes="AAAAA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6" grpId="0" animBg="1"/>
      <p:bldP spid="44" grpId="0" animBg="1"/>
      <p:bldP spid="42" grpId="0" animBg="1"/>
      <p:bldP spid="28" grpId="0" animBg="1"/>
      <p:bldP spid="29" grpId="0" animBg="1"/>
      <p:bldP spid="32" grpId="0" animBg="1"/>
      <p:bldP spid="33" grpId="0" animBg="1"/>
      <p:bldP spid="43" grpId="0" animBg="1"/>
      <p:bldP spid="51" grpId="0" animBg="1"/>
      <p:bldP spid="52" grpId="0" animBg="1"/>
      <p:bldP spid="55" grpId="0" animBg="1"/>
      <p:bldP spid="59" grpId="0" animBg="1"/>
      <p:bldP spid="60" grpId="0" animBg="1"/>
      <p:bldP spid="63" grpId="0" animBg="1"/>
      <p:bldP spid="5" grpId="0" animBg="1"/>
      <p:bldP spid="6" grpId="0" animBg="1"/>
      <p:bldP spid="7" grpId="0" animBg="1"/>
      <p:bldP spid="14" grpId="0" animBg="1"/>
      <p:bldP spid="15" grpId="0" animBg="1"/>
      <p:bldP spid="17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88BD-325A-FC21-40DB-CDE8F2202272}"/>
              </a:ext>
            </a:extLst>
          </p:cNvPr>
          <p:cNvSpPr/>
          <p:nvPr/>
        </p:nvSpPr>
        <p:spPr>
          <a:xfrm>
            <a:off x="11383508" y="3395958"/>
            <a:ext cx="807395" cy="183821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E28C21C-B2C2-7CA6-D51A-5DBF9E49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1"/>
          <a:stretch/>
        </p:blipFill>
        <p:spPr>
          <a:xfrm>
            <a:off x="3435927" y="1662733"/>
            <a:ext cx="8150694" cy="3991445"/>
          </a:xfrm>
          <a:prstGeom prst="roundRect">
            <a:avLst>
              <a:gd name="adj" fmla="val 154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7BDB62-7FE7-4885-5556-669DA3027249}"/>
              </a:ext>
            </a:extLst>
          </p:cNvPr>
          <p:cNvSpPr/>
          <p:nvPr/>
        </p:nvSpPr>
        <p:spPr>
          <a:xfrm>
            <a:off x="3435927" y="299258"/>
            <a:ext cx="5320145" cy="102246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Influenza di </a:t>
            </a:r>
            <a:r>
              <a:rPr lang="en-US" sz="3200" dirty="0" err="1">
                <a:solidFill>
                  <a:srgbClr val="252323"/>
                </a:solidFill>
              </a:rPr>
              <a:t>Elica</a:t>
            </a:r>
            <a:r>
              <a:rPr lang="en-US" sz="3200" dirty="0">
                <a:solidFill>
                  <a:srgbClr val="252323"/>
                </a:solidFill>
              </a:rPr>
              <a:t> </a:t>
            </a:r>
            <a:r>
              <a:rPr lang="en-US" sz="3200" dirty="0" err="1">
                <a:solidFill>
                  <a:srgbClr val="252323"/>
                </a:solidFill>
              </a:rPr>
              <a:t>nel</a:t>
            </a:r>
            <a:r>
              <a:rPr lang="en-US" sz="3200" dirty="0">
                <a:solidFill>
                  <a:srgbClr val="252323"/>
                </a:solidFill>
              </a:rPr>
              <a:t> mondo</a:t>
            </a:r>
            <a:endParaRPr lang="it-IT" sz="32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0A94D-09FB-B8F3-2A4B-3478F0461458}"/>
              </a:ext>
            </a:extLst>
          </p:cNvPr>
          <p:cNvSpPr/>
          <p:nvPr/>
        </p:nvSpPr>
        <p:spPr>
          <a:xfrm>
            <a:off x="234892" y="1662733"/>
            <a:ext cx="2807566" cy="39914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/>
              <a:t>Stabilimenti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 Diretta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</a:t>
            </a:r>
          </a:p>
          <a:p>
            <a:pPr algn="r"/>
            <a:r>
              <a:rPr lang="it-IT" dirty="0"/>
              <a:t>Commerciale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171619-134A-BD31-0705-1513ED43DEE8}"/>
              </a:ext>
            </a:extLst>
          </p:cNvPr>
          <p:cNvSpPr/>
          <p:nvPr/>
        </p:nvSpPr>
        <p:spPr>
          <a:xfrm>
            <a:off x="422715" y="1971413"/>
            <a:ext cx="806486" cy="758441"/>
          </a:xfrm>
          <a:prstGeom prst="roundRect">
            <a:avLst/>
          </a:prstGeom>
          <a:solidFill>
            <a:srgbClr val="2E8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97119B-050B-A1E9-3A0B-58201A476E0B}"/>
              </a:ext>
            </a:extLst>
          </p:cNvPr>
          <p:cNvSpPr/>
          <p:nvPr/>
        </p:nvSpPr>
        <p:spPr>
          <a:xfrm>
            <a:off x="404794" y="3123743"/>
            <a:ext cx="806486" cy="758441"/>
          </a:xfrm>
          <a:prstGeom prst="roundRect">
            <a:avLst/>
          </a:prstGeom>
          <a:solidFill>
            <a:srgbClr val="96C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17428B-CF11-889A-CAAA-3BFB3749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6" y="2035401"/>
            <a:ext cx="629005" cy="62900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3043B26-B5E9-0C4A-BAB1-CD2552848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4" y="3188765"/>
            <a:ext cx="628398" cy="6283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3B9D47-096D-BECC-EFBF-57BC8905CEA0}"/>
              </a:ext>
            </a:extLst>
          </p:cNvPr>
          <p:cNvSpPr/>
          <p:nvPr/>
        </p:nvSpPr>
        <p:spPr>
          <a:xfrm>
            <a:off x="404794" y="4356449"/>
            <a:ext cx="806486" cy="758441"/>
          </a:xfrm>
          <a:prstGeom prst="round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A6360B-ECCA-39E1-DD02-25A158620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7" y="4421168"/>
            <a:ext cx="629005" cy="629005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0163119-784D-34F2-19D5-A048F732C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5560EDF-FD7A-09F7-F388-F3F64D5BC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5B3AC95-502F-2407-FE31-2F45499A3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4C635866-7991-361B-31D4-12CE5DF00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E4EB191-C3F2-E4B4-03F4-D37C2E94B8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E1A74C-A6CB-D220-9DA3-5416172AE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Left 85">
            <a:extLst>
              <a:ext uri="{FF2B5EF4-FFF2-40B4-BE49-F238E27FC236}">
                <a16:creationId xmlns:a16="http://schemas.microsoft.com/office/drawing/2014/main" id="{EA81000F-8199-39CA-C208-DBD9BD883F86}"/>
              </a:ext>
            </a:extLst>
          </p:cNvPr>
          <p:cNvSpPr/>
          <p:nvPr/>
        </p:nvSpPr>
        <p:spPr>
          <a:xfrm rot="3958505" flipH="1">
            <a:off x="5707642" y="4496250"/>
            <a:ext cx="166689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81BE4D70-B36E-A6A1-D9EF-61ABE8D26DCC}"/>
              </a:ext>
            </a:extLst>
          </p:cNvPr>
          <p:cNvSpPr/>
          <p:nvPr/>
        </p:nvSpPr>
        <p:spPr>
          <a:xfrm rot="17795350">
            <a:off x="4520381" y="4485868"/>
            <a:ext cx="1706906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5034127" y="2561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273" y="346885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8339402" y="1417285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198" y="1610571"/>
            <a:ext cx="1591018" cy="2597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841237" y="5502169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0200" y="5667392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8637165" y="3745981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6889" y="3949545"/>
            <a:ext cx="1351162" cy="2299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D9EBB1-9A53-8E6D-87F9-7B92FB1A03EE}"/>
              </a:ext>
            </a:extLst>
          </p:cNvPr>
          <p:cNvSpPr/>
          <p:nvPr/>
        </p:nvSpPr>
        <p:spPr>
          <a:xfrm>
            <a:off x="9805852" y="258104"/>
            <a:ext cx="1950340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52323"/>
                </a:solidFill>
              </a:rPr>
              <a:t>Brands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A01021B-0E70-7F1D-6869-C1AF6D8C03D0}"/>
              </a:ext>
            </a:extLst>
          </p:cNvPr>
          <p:cNvSpPr/>
          <p:nvPr/>
        </p:nvSpPr>
        <p:spPr>
          <a:xfrm>
            <a:off x="941005" y="374598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788F39A2-57E9-E133-BCDB-2778C9129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466" y="3925834"/>
            <a:ext cx="1433120" cy="28662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CAB66F-CC7F-E313-56E2-B91145A8ACCF}"/>
              </a:ext>
            </a:extLst>
          </p:cNvPr>
          <p:cNvSpPr/>
          <p:nvPr/>
        </p:nvSpPr>
        <p:spPr>
          <a:xfrm>
            <a:off x="1313197" y="141242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D506F6F-1912-A359-8655-70E07C252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3061" y="1509410"/>
            <a:ext cx="1334435" cy="452351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EA8893-E660-AA81-3713-CBFEE09ED242}"/>
              </a:ext>
            </a:extLst>
          </p:cNvPr>
          <p:cNvSpPr/>
          <p:nvPr/>
        </p:nvSpPr>
        <p:spPr>
          <a:xfrm>
            <a:off x="2485606" y="5530270"/>
            <a:ext cx="2534352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69AA22F-703F-E419-1D16-9956FBD75E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9227" y="5614520"/>
            <a:ext cx="1341006" cy="477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D6A5933-8ECB-A880-91D3-76EB31285338}"/>
              </a:ext>
            </a:extLst>
          </p:cNvPr>
          <p:cNvSpPr/>
          <p:nvPr/>
        </p:nvSpPr>
        <p:spPr>
          <a:xfrm>
            <a:off x="4999299" y="2552650"/>
            <a:ext cx="1883323" cy="1838909"/>
          </a:xfrm>
          <a:prstGeom prst="ellipse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47999A-A4AE-CD79-E12A-776866D27C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13" y="2710114"/>
            <a:ext cx="990738" cy="1505159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6CA1D1C-CE7B-7B4C-D4A3-E414A6A7C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E153D45-FCAD-DCD7-C8B2-ADA26B680D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E2B5FCA-84CF-09E7-6A7A-3C0471AEA0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D5A9F803-31A4-048C-609B-5579911A4D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1490FE1-0918-0CF9-0191-D9B2ED6F10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65FEF0A4-0195-31BD-768E-084EFA5039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58" name="Arrow: Left 57">
            <a:extLst>
              <a:ext uri="{FF2B5EF4-FFF2-40B4-BE49-F238E27FC236}">
                <a16:creationId xmlns:a16="http://schemas.microsoft.com/office/drawing/2014/main" id="{323B3DCF-C5AF-67EB-CB12-D4DEFD95BA38}"/>
              </a:ext>
            </a:extLst>
          </p:cNvPr>
          <p:cNvSpPr/>
          <p:nvPr/>
        </p:nvSpPr>
        <p:spPr>
          <a:xfrm rot="11378977">
            <a:off x="6518167" y="3597772"/>
            <a:ext cx="2036533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A25352C7-5203-78C5-D107-7B6362B96AEF}"/>
              </a:ext>
            </a:extLst>
          </p:cNvPr>
          <p:cNvSpPr/>
          <p:nvPr/>
        </p:nvSpPr>
        <p:spPr>
          <a:xfrm rot="9149936">
            <a:off x="6466012" y="2282945"/>
            <a:ext cx="1971885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1646F06-F4EA-9F28-2955-30BEB7237D55}"/>
              </a:ext>
            </a:extLst>
          </p:cNvPr>
          <p:cNvSpPr/>
          <p:nvPr/>
        </p:nvSpPr>
        <p:spPr>
          <a:xfrm rot="5400000">
            <a:off x="5050805" y="1591472"/>
            <a:ext cx="17621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0748954C-85E4-F44A-A56A-D96A0E8BB72F}"/>
              </a:ext>
            </a:extLst>
          </p:cNvPr>
          <p:cNvSpPr/>
          <p:nvPr/>
        </p:nvSpPr>
        <p:spPr>
          <a:xfrm rot="1975434">
            <a:off x="3517159" y="2354949"/>
            <a:ext cx="19639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28D9829-1D91-D2C8-1B04-7A470A624410}"/>
              </a:ext>
            </a:extLst>
          </p:cNvPr>
          <p:cNvSpPr/>
          <p:nvPr/>
        </p:nvSpPr>
        <p:spPr>
          <a:xfrm rot="20991211">
            <a:off x="3321794" y="3630824"/>
            <a:ext cx="1840027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E232015D-FEE5-0C15-E43A-A2C47113755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51" y="1514582"/>
            <a:ext cx="705228" cy="705228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1C6FC542-C1E7-A5B2-F0C4-5D035C33C6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19" y="3496417"/>
            <a:ext cx="705228" cy="705228"/>
          </a:xfrm>
          <a:prstGeom prst="rect">
            <a:avLst/>
          </a:prstGeom>
        </p:spPr>
      </p:pic>
      <p:pic>
        <p:nvPicPr>
          <p:cNvPr id="72" name="Picture 71" descr="Pie chart&#10;&#10;Description automatically generated with medium confidence">
            <a:extLst>
              <a:ext uri="{FF2B5EF4-FFF2-40B4-BE49-F238E27FC236}">
                <a16:creationId xmlns:a16="http://schemas.microsoft.com/office/drawing/2014/main" id="{3B66D957-BEE9-A5AB-EF0F-FD20F7DDCCF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00" y="4392603"/>
            <a:ext cx="702672" cy="702672"/>
          </a:xfrm>
          <a:prstGeom prst="rect">
            <a:avLst/>
          </a:prstGeom>
        </p:spPr>
      </p:pic>
      <p:pic>
        <p:nvPicPr>
          <p:cNvPr id="74" name="Picture 73" descr="Logo, icon, company name&#10;&#10;Description automatically generated">
            <a:extLst>
              <a:ext uri="{FF2B5EF4-FFF2-40B4-BE49-F238E27FC236}">
                <a16:creationId xmlns:a16="http://schemas.microsoft.com/office/drawing/2014/main" id="{A7D0BC53-5E99-C591-8ACD-4FA444E316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51" y="2206499"/>
            <a:ext cx="705228" cy="705228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71478DB0-B9D9-B5CA-B8B7-D464449DFC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49" y="5592943"/>
            <a:ext cx="538490" cy="538490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ED2923FA-8166-8E5A-670B-DC7FA0F6A4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2" y="1530391"/>
            <a:ext cx="471971" cy="471971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F26521DE-09AA-7C94-BCC1-F5BDDE577D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3" y="3888053"/>
            <a:ext cx="441884" cy="441884"/>
          </a:xfrm>
          <a:prstGeom prst="rect">
            <a:avLst/>
          </a:prstGeom>
        </p:spPr>
      </p:pic>
      <p:pic>
        <p:nvPicPr>
          <p:cNvPr id="83" name="Picture 82" descr="Pie chart&#10;&#10;Description automatically generated with low confidence">
            <a:extLst>
              <a:ext uri="{FF2B5EF4-FFF2-40B4-BE49-F238E27FC236}">
                <a16:creationId xmlns:a16="http://schemas.microsoft.com/office/drawing/2014/main" id="{97AB2FF9-C657-5C46-664B-511D1F164BD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56" y="2264147"/>
            <a:ext cx="702672" cy="702672"/>
          </a:xfrm>
          <a:prstGeom prst="rect">
            <a:avLst/>
          </a:prstGeom>
        </p:spPr>
      </p:pic>
      <p:pic>
        <p:nvPicPr>
          <p:cNvPr id="84" name="Picture 83" descr="Pie chart&#10;&#10;Description automatically generated with low confidence">
            <a:extLst>
              <a:ext uri="{FF2B5EF4-FFF2-40B4-BE49-F238E27FC236}">
                <a16:creationId xmlns:a16="http://schemas.microsoft.com/office/drawing/2014/main" id="{78D5B43E-FA35-24F6-B4FF-967CFF9C03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11" y="3509786"/>
            <a:ext cx="702672" cy="702672"/>
          </a:xfrm>
          <a:prstGeom prst="rect">
            <a:avLst/>
          </a:prstGeom>
        </p:spPr>
      </p:pic>
      <p:pic>
        <p:nvPicPr>
          <p:cNvPr id="85" name="Picture 84" descr="Pie chart&#10;&#10;Description automatically generated with low confidence">
            <a:extLst>
              <a:ext uri="{FF2B5EF4-FFF2-40B4-BE49-F238E27FC236}">
                <a16:creationId xmlns:a16="http://schemas.microsoft.com/office/drawing/2014/main" id="{21D59856-3789-B6F3-F411-B42ECAB559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7" y="4372737"/>
            <a:ext cx="702672" cy="7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"/>
                            </p:stCondLst>
                            <p:childTnLst>
                              <p:par>
                                <p:cTn id="15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56" grpId="0" animBg="1"/>
      <p:bldP spid="3" grpId="0" animBg="1"/>
      <p:bldP spid="11" grpId="0" animBg="1"/>
      <p:bldP spid="17" grpId="0" animBg="1"/>
      <p:bldP spid="20" grpId="0" animBg="1"/>
      <p:bldP spid="44" grpId="0" animBg="1"/>
      <p:bldP spid="46" grpId="0" animBg="1"/>
      <p:bldP spid="48" grpId="0" animBg="1"/>
      <p:bldP spid="58" grpId="0" animBg="1"/>
      <p:bldP spid="59" grpId="0" animBg="1"/>
      <p:bldP spid="60" grpId="0" animBg="1"/>
      <p:bldP spid="61" grpId="1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C83997-CA3F-96CA-AD00-339CFDC8809F}"/>
              </a:ext>
            </a:extLst>
          </p:cNvPr>
          <p:cNvCxnSpPr>
            <a:cxnSpLocks/>
          </p:cNvCxnSpPr>
          <p:nvPr/>
        </p:nvCxnSpPr>
        <p:spPr>
          <a:xfrm flipV="1">
            <a:off x="6287298" y="2834640"/>
            <a:ext cx="0" cy="1159617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55921-0C81-4A7C-810F-40BF6BC2301E}"/>
              </a:ext>
            </a:extLst>
          </p:cNvPr>
          <p:cNvCxnSpPr>
            <a:cxnSpLocks/>
          </p:cNvCxnSpPr>
          <p:nvPr/>
        </p:nvCxnSpPr>
        <p:spPr>
          <a:xfrm flipV="1">
            <a:off x="9803011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CBDDE6-E160-55C1-2F3B-999E3007A0F6}"/>
              </a:ext>
            </a:extLst>
          </p:cNvPr>
          <p:cNvCxnSpPr>
            <a:cxnSpLocks/>
          </p:cNvCxnSpPr>
          <p:nvPr/>
        </p:nvCxnSpPr>
        <p:spPr>
          <a:xfrm flipV="1">
            <a:off x="2900676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95A9D2-D457-DD9A-F919-2E9988A59DA2}"/>
              </a:ext>
            </a:extLst>
          </p:cNvPr>
          <p:cNvCxnSpPr>
            <a:cxnSpLocks/>
          </p:cNvCxnSpPr>
          <p:nvPr/>
        </p:nvCxnSpPr>
        <p:spPr>
          <a:xfrm flipV="1">
            <a:off x="6287298" y="4018217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BCC487-FE36-5191-82ED-5D6540338EA1}"/>
              </a:ext>
            </a:extLst>
          </p:cNvPr>
          <p:cNvSpPr/>
          <p:nvPr/>
        </p:nvSpPr>
        <p:spPr>
          <a:xfrm>
            <a:off x="4987593" y="384757"/>
            <a:ext cx="263780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Governance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30FC1-C10C-37F5-16C9-8EC8546A4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470876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8E90E35-BE72-6684-CA55-393394CE1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2AA6BFE-2E4F-0035-916B-8F2139A33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12275"/>
            <a:ext cx="667630" cy="66763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C569E44F-E48B-704E-45E1-4F8E14CB1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BFFB4D2-A925-FD12-D481-F7A9038AB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E9B2FF-B08D-E309-735B-4F4C1EBAC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43BA75-C721-807F-B593-5AD39C1D7DC2}"/>
              </a:ext>
            </a:extLst>
          </p:cNvPr>
          <p:cNvSpPr/>
          <p:nvPr/>
        </p:nvSpPr>
        <p:spPr>
          <a:xfrm>
            <a:off x="4987593" y="1650825"/>
            <a:ext cx="2604654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Consiglio</a:t>
            </a:r>
            <a:r>
              <a:rPr lang="en-US" sz="1400" b="1" dirty="0">
                <a:solidFill>
                  <a:srgbClr val="252323"/>
                </a:solidFill>
              </a:rPr>
              <a:t> di </a:t>
            </a:r>
            <a:r>
              <a:rPr lang="en-US" sz="1400" b="1" dirty="0" err="1">
                <a:solidFill>
                  <a:srgbClr val="252323"/>
                </a:solidFill>
              </a:rPr>
              <a:t>Amministrazione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FF8790-6F4E-B880-3DDD-E57527817EF2}"/>
              </a:ext>
            </a:extLst>
          </p:cNvPr>
          <p:cNvSpPr/>
          <p:nvPr/>
        </p:nvSpPr>
        <p:spPr>
          <a:xfrm>
            <a:off x="499897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b="1" dirty="0"/>
              <a:t> </a:t>
            </a:r>
            <a:r>
              <a:rPr lang="en-US" sz="1100" b="1" dirty="0" err="1"/>
              <a:t>Esecutivo</a:t>
            </a:r>
            <a:r>
              <a:rPr lang="en-US" sz="1100" dirty="0"/>
              <a:t>: Francesco </a:t>
            </a:r>
            <a:r>
              <a:rPr lang="en-US" sz="1100" dirty="0" err="1"/>
              <a:t>Casoli</a:t>
            </a:r>
            <a:endParaRPr lang="en-US" sz="1100" b="1" dirty="0"/>
          </a:p>
          <a:p>
            <a:r>
              <a:rPr lang="en-US" sz="1100" b="1" dirty="0"/>
              <a:t>CEO</a:t>
            </a:r>
            <a:r>
              <a:rPr lang="en-US" sz="1100" dirty="0"/>
              <a:t>: Giulio Cocci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CNR</a:t>
            </a:r>
            <a:r>
              <a:rPr lang="en-US" sz="1100" dirty="0"/>
              <a:t>: Elio Catania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CCRS</a:t>
            </a:r>
            <a:r>
              <a:rPr lang="en-US" sz="1100" dirty="0"/>
              <a:t>: Susanna </a:t>
            </a:r>
            <a:r>
              <a:rPr lang="en-US" sz="1100" dirty="0" err="1"/>
              <a:t>Zucchelli</a:t>
            </a:r>
            <a:endParaRPr lang="it-IT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3DF0ED-1671-9BF5-890D-E0C73F7BDA7A}"/>
              </a:ext>
            </a:extLst>
          </p:cNvPr>
          <p:cNvSpPr/>
          <p:nvPr/>
        </p:nvSpPr>
        <p:spPr>
          <a:xfrm>
            <a:off x="8232446" y="1650825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Collegio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Sindacale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C1382A-7A96-1C3A-DF09-370BE1664B39}"/>
              </a:ext>
            </a:extLst>
          </p:cNvPr>
          <p:cNvSpPr/>
          <p:nvPr/>
        </p:nvSpPr>
        <p:spPr>
          <a:xfrm>
            <a:off x="823244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dirty="0"/>
              <a:t>: Giovanni </a:t>
            </a:r>
            <a:r>
              <a:rPr lang="en-US" sz="1100" dirty="0" err="1"/>
              <a:t>Frezzotti</a:t>
            </a:r>
            <a:endParaRPr lang="en-US" sz="1100" dirty="0"/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Massimiliano Belli</a:t>
            </a:r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Simona </a:t>
            </a:r>
            <a:r>
              <a:rPr lang="en-US" sz="1100" dirty="0" err="1"/>
              <a:t>Romagnoli</a:t>
            </a:r>
            <a:endParaRPr lang="it-IT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8A334-FDAA-7784-5C45-ED4C364986A3}"/>
              </a:ext>
            </a:extLst>
          </p:cNvPr>
          <p:cNvCxnSpPr>
            <a:cxnSpLocks/>
          </p:cNvCxnSpPr>
          <p:nvPr/>
        </p:nvCxnSpPr>
        <p:spPr>
          <a:xfrm flipV="1">
            <a:off x="7248516" y="2553807"/>
            <a:ext cx="983928" cy="1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DFAF6D-4696-C37A-CB38-BFB43C85F484}"/>
              </a:ext>
            </a:extLst>
          </p:cNvPr>
          <p:cNvSpPr/>
          <p:nvPr/>
        </p:nvSpPr>
        <p:spPr>
          <a:xfrm>
            <a:off x="1612446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Monica </a:t>
            </a:r>
            <a:r>
              <a:rPr lang="en-US" sz="1400" b="1" dirty="0" err="1">
                <a:solidFill>
                  <a:srgbClr val="252323"/>
                </a:solidFill>
              </a:rPr>
              <a:t>Nicolini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BED9-9168-66F6-212F-F93F05AC7344}"/>
              </a:ext>
            </a:extLst>
          </p:cNvPr>
          <p:cNvSpPr/>
          <p:nvPr/>
        </p:nvSpPr>
        <p:spPr>
          <a:xfrm>
            <a:off x="1612445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  <a:p>
            <a:pPr algn="ctr"/>
            <a:r>
              <a:rPr lang="en-US" sz="1400" b="1" dirty="0"/>
              <a:t>Lead Independent Director</a:t>
            </a:r>
            <a:endParaRPr lang="it-IT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C4124F-C9B5-0354-3AAA-490866342646}"/>
              </a:ext>
            </a:extLst>
          </p:cNvPr>
          <p:cNvSpPr/>
          <p:nvPr/>
        </p:nvSpPr>
        <p:spPr>
          <a:xfrm>
            <a:off x="4979280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Angelo </a:t>
            </a:r>
            <a:r>
              <a:rPr lang="en-US" sz="1400" b="1" dirty="0" err="1">
                <a:solidFill>
                  <a:srgbClr val="252323"/>
                </a:solidFill>
              </a:rPr>
              <a:t>Catapano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D467AA-9052-133E-371A-E309BFA3160B}"/>
              </a:ext>
            </a:extLst>
          </p:cNvPr>
          <p:cNvSpPr/>
          <p:nvPr/>
        </p:nvSpPr>
        <p:spPr>
          <a:xfrm>
            <a:off x="4979279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88640C-8EAD-6A04-95AF-793CD4FDD1BD}"/>
              </a:ext>
            </a:extLst>
          </p:cNvPr>
          <p:cNvSpPr/>
          <p:nvPr/>
        </p:nvSpPr>
        <p:spPr>
          <a:xfrm>
            <a:off x="8484223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Liliana </a:t>
            </a:r>
            <a:r>
              <a:rPr lang="en-US" sz="1400" b="1" dirty="0" err="1">
                <a:solidFill>
                  <a:srgbClr val="252323"/>
                </a:solidFill>
              </a:rPr>
              <a:t>Fratini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Passi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83341F-7B26-8635-BC76-875797770F4B}"/>
              </a:ext>
            </a:extLst>
          </p:cNvPr>
          <p:cNvSpPr/>
          <p:nvPr/>
        </p:nvSpPr>
        <p:spPr>
          <a:xfrm>
            <a:off x="8484222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4C7E4F-AECF-1E87-FB28-C674341817EC}"/>
              </a:ext>
            </a:extLst>
          </p:cNvPr>
          <p:cNvCxnSpPr>
            <a:cxnSpLocks/>
          </p:cNvCxnSpPr>
          <p:nvPr/>
        </p:nvCxnSpPr>
        <p:spPr>
          <a:xfrm>
            <a:off x="2884050" y="3994257"/>
            <a:ext cx="6933279" cy="0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AA4707-FFFF-B945-10A7-78F20BFB1D5A}"/>
              </a:ext>
            </a:extLst>
          </p:cNvPr>
          <p:cNvSpPr/>
          <p:nvPr/>
        </p:nvSpPr>
        <p:spPr>
          <a:xfrm>
            <a:off x="1695572" y="384757"/>
            <a:ext cx="2876204" cy="132172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0" i="0" dirty="0">
                <a:solidFill>
                  <a:srgbClr val="E8EAED"/>
                </a:solidFill>
                <a:effectLst/>
              </a:rPr>
              <a:t>‘’Saper ascoltare e saper scegliere le persone è stato il segreto per riuscire a dare ogni giorno la giusta spinta a questa azienda.‘’</a:t>
            </a:r>
            <a:endParaRPr lang="it-IT" sz="1600" dirty="0"/>
          </a:p>
        </p:txBody>
      </p:sp>
      <p:pic>
        <p:nvPicPr>
          <p:cNvPr id="39" name="Picture 38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D0B72EEB-4E3E-E8BF-C8CA-469F381716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1" y="384757"/>
            <a:ext cx="1321724" cy="132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D387199-86B9-884C-429D-A43B471CDAEF}"/>
              </a:ext>
            </a:extLst>
          </p:cNvPr>
          <p:cNvSpPr/>
          <p:nvPr/>
        </p:nvSpPr>
        <p:spPr>
          <a:xfrm>
            <a:off x="290721" y="179792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52323"/>
                </a:solidFill>
              </a:rPr>
              <a:t>Francesco </a:t>
            </a:r>
            <a:r>
              <a:rPr lang="en-US" sz="1200" b="1" dirty="0" err="1">
                <a:solidFill>
                  <a:srgbClr val="252323"/>
                </a:solidFill>
              </a:rPr>
              <a:t>Casoli</a:t>
            </a:r>
            <a:endParaRPr lang="en-US" sz="1200" b="1" dirty="0">
              <a:solidFill>
                <a:srgbClr val="252323"/>
              </a:solidFill>
            </a:endParaRPr>
          </a:p>
        </p:txBody>
      </p:sp>
      <p:pic>
        <p:nvPicPr>
          <p:cNvPr id="42" name="Picture 41" descr="A person in a suit and tie&#10;&#10;Description automatically generated">
            <a:extLst>
              <a:ext uri="{FF2B5EF4-FFF2-40B4-BE49-F238E27FC236}">
                <a16:creationId xmlns:a16="http://schemas.microsoft.com/office/drawing/2014/main" id="{023EEEB5-48AB-41FB-569D-86B97094A8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4" y="2172149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79BE67-931B-A5A7-6D65-672371AD88D8}"/>
              </a:ext>
            </a:extLst>
          </p:cNvPr>
          <p:cNvSpPr/>
          <p:nvPr/>
        </p:nvSpPr>
        <p:spPr>
          <a:xfrm>
            <a:off x="276403" y="3577153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52323"/>
                </a:solidFill>
              </a:rPr>
              <a:t>Elio </a:t>
            </a:r>
            <a:r>
              <a:rPr lang="en-US" sz="1000" b="1" dirty="0" err="1">
                <a:solidFill>
                  <a:srgbClr val="252323"/>
                </a:solidFill>
              </a:rPr>
              <a:t>Cosimo</a:t>
            </a:r>
            <a:r>
              <a:rPr lang="en-US" sz="1000" b="1" dirty="0">
                <a:solidFill>
                  <a:srgbClr val="252323"/>
                </a:solidFill>
              </a:rPr>
              <a:t> Catania</a:t>
            </a:r>
          </a:p>
        </p:txBody>
      </p:sp>
      <p:pic>
        <p:nvPicPr>
          <p:cNvPr id="45" name="Picture 44" descr="A person with short brown hair&#10;&#10;Description automatically generated with low confidence">
            <a:extLst>
              <a:ext uri="{FF2B5EF4-FFF2-40B4-BE49-F238E27FC236}">
                <a16:creationId xmlns:a16="http://schemas.microsoft.com/office/drawing/2014/main" id="{0F4E3073-FD12-2508-83AF-91231EE9A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72" y="2172149"/>
            <a:ext cx="1321725" cy="132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68917B-82AE-45D2-B3C2-1875F4572276}"/>
              </a:ext>
            </a:extLst>
          </p:cNvPr>
          <p:cNvSpPr/>
          <p:nvPr/>
        </p:nvSpPr>
        <p:spPr>
          <a:xfrm>
            <a:off x="1695572" y="3577152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Susanna </a:t>
            </a:r>
            <a:r>
              <a:rPr lang="en-US" sz="1100" b="1" dirty="0" err="1">
                <a:solidFill>
                  <a:srgbClr val="252323"/>
                </a:solidFill>
              </a:rPr>
              <a:t>Zucchelli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91B131-150E-0922-85AA-CFFAA882B375}"/>
              </a:ext>
            </a:extLst>
          </p:cNvPr>
          <p:cNvSpPr/>
          <p:nvPr/>
        </p:nvSpPr>
        <p:spPr>
          <a:xfrm>
            <a:off x="3100419" y="357715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Giulio Cocci</a:t>
            </a:r>
          </a:p>
        </p:txBody>
      </p:sp>
      <p:pic>
        <p:nvPicPr>
          <p:cNvPr id="50" name="Picture 4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83DC399-6E40-AAE6-FED9-02C80A69E6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74" y="2172148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1" animBg="1"/>
      <p:bldP spid="40" grpId="0" animBg="1"/>
      <p:bldP spid="43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309F00-32A4-F32B-FE89-28148E02674C}"/>
              </a:ext>
            </a:extLst>
          </p:cNvPr>
          <p:cNvCxnSpPr>
            <a:cxnSpLocks/>
          </p:cNvCxnSpPr>
          <p:nvPr/>
        </p:nvCxnSpPr>
        <p:spPr>
          <a:xfrm>
            <a:off x="7697227" y="3733526"/>
            <a:ext cx="0" cy="393857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9017E8-6C4E-AFB6-4E4B-9AC9838883AD}"/>
              </a:ext>
            </a:extLst>
          </p:cNvPr>
          <p:cNvCxnSpPr>
            <a:cxnSpLocks/>
          </p:cNvCxnSpPr>
          <p:nvPr/>
        </p:nvCxnSpPr>
        <p:spPr>
          <a:xfrm>
            <a:off x="8777242" y="2528060"/>
            <a:ext cx="0" cy="138629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FA94C5-8476-A6BE-83CD-31645D19B77D}"/>
              </a:ext>
            </a:extLst>
          </p:cNvPr>
          <p:cNvCxnSpPr>
            <a:cxnSpLocks/>
          </p:cNvCxnSpPr>
          <p:nvPr/>
        </p:nvCxnSpPr>
        <p:spPr>
          <a:xfrm>
            <a:off x="7697227" y="25190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27AB10-5594-8634-967E-06E280E9DC8E}"/>
              </a:ext>
            </a:extLst>
          </p:cNvPr>
          <p:cNvCxnSpPr>
            <a:cxnSpLocks/>
          </p:cNvCxnSpPr>
          <p:nvPr/>
        </p:nvCxnSpPr>
        <p:spPr>
          <a:xfrm>
            <a:off x="8786396" y="4477099"/>
            <a:ext cx="0" cy="68151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A2ADDF-FDC4-3CFC-8471-27D446D83735}"/>
              </a:ext>
            </a:extLst>
          </p:cNvPr>
          <p:cNvSpPr/>
          <p:nvPr/>
        </p:nvSpPr>
        <p:spPr>
          <a:xfrm>
            <a:off x="3381907" y="160312"/>
            <a:ext cx="542818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Organigramma</a:t>
            </a:r>
            <a:r>
              <a:rPr lang="en-US" sz="3600" dirty="0">
                <a:solidFill>
                  <a:srgbClr val="252323"/>
                </a:solidFill>
              </a:rPr>
              <a:t> del Gruppo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CE6B47-CE35-A178-D8C0-959338162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8610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094F654-A564-33DB-BB45-C0AA23D6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0B77F1-C9DB-056C-CD0F-DC23E1C0E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20664"/>
            <a:ext cx="667630" cy="66763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294693E-44A7-3D76-EB74-7ABB47A65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754140C-0E55-7BA1-CDC0-78658359E3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A791BB4-C671-29AA-74D6-9B8A48AD6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414773-3083-4712-45B6-751D458DCE85}"/>
              </a:ext>
            </a:extLst>
          </p:cNvPr>
          <p:cNvSpPr/>
          <p:nvPr/>
        </p:nvSpPr>
        <p:spPr>
          <a:xfrm>
            <a:off x="4592681" y="1309973"/>
            <a:ext cx="3009207" cy="95986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269120-D2DE-BD30-7AA1-0D2D6159E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0275" y="1471231"/>
            <a:ext cx="2513892" cy="6851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FD3CC5-61C9-157F-6AA4-44E64F6CE644}"/>
              </a:ext>
            </a:extLst>
          </p:cNvPr>
          <p:cNvSpPr/>
          <p:nvPr/>
        </p:nvSpPr>
        <p:spPr>
          <a:xfrm>
            <a:off x="7190297" y="2759719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Group Polska </a:t>
            </a:r>
            <a:r>
              <a:rPr lang="en-US" sz="1100" b="1" dirty="0" err="1">
                <a:solidFill>
                  <a:srgbClr val="252323"/>
                </a:solidFill>
              </a:rPr>
              <a:t>Sp.zo.o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6FD4C-5872-CFEC-585C-344D30BA6C14}"/>
              </a:ext>
            </a:extLst>
          </p:cNvPr>
          <p:cNvSpPr/>
          <p:nvPr/>
        </p:nvSpPr>
        <p:spPr>
          <a:xfrm>
            <a:off x="7190295" y="3349093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2005 – 2006</a:t>
            </a:r>
          </a:p>
          <a:p>
            <a:pPr algn="ctr"/>
            <a:r>
              <a:rPr lang="en-US" sz="1050" b="1" dirty="0"/>
              <a:t>100%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D2F9B0-C28B-590D-80DB-5D4B400E2B9A}"/>
              </a:ext>
            </a:extLst>
          </p:cNvPr>
          <p:cNvSpPr/>
          <p:nvPr/>
        </p:nvSpPr>
        <p:spPr>
          <a:xfrm>
            <a:off x="8279468" y="3792109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Elicamex</a:t>
            </a:r>
            <a:r>
              <a:rPr lang="en-US" sz="1100" b="1" dirty="0">
                <a:solidFill>
                  <a:srgbClr val="252323"/>
                </a:solidFill>
              </a:rPr>
              <a:t> S.A. de C.V.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20532-E6EE-2585-1491-3708C6C471D2}"/>
              </a:ext>
            </a:extLst>
          </p:cNvPr>
          <p:cNvSpPr/>
          <p:nvPr/>
        </p:nvSpPr>
        <p:spPr>
          <a:xfrm>
            <a:off x="8279466" y="4381483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98% - 2%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7ECD3-F453-9D8D-6C7D-1542A7A0AB17}"/>
              </a:ext>
            </a:extLst>
          </p:cNvPr>
          <p:cNvSpPr/>
          <p:nvPr/>
        </p:nvSpPr>
        <p:spPr>
          <a:xfrm>
            <a:off x="9293326" y="2779316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Ariafina</a:t>
            </a:r>
            <a:r>
              <a:rPr lang="en-US" sz="1100" b="1" dirty="0">
                <a:solidFill>
                  <a:srgbClr val="252323"/>
                </a:solidFill>
              </a:rPr>
              <a:t> CO., LTD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996EA0-29D4-E631-3B1F-CE3AC169C0B0}"/>
              </a:ext>
            </a:extLst>
          </p:cNvPr>
          <p:cNvSpPr/>
          <p:nvPr/>
        </p:nvSpPr>
        <p:spPr>
          <a:xfrm>
            <a:off x="9293324" y="3368690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51%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7B4808-DD31-38DB-0950-B29F3C8D48F7}"/>
              </a:ext>
            </a:extLst>
          </p:cNvPr>
          <p:cNvSpPr/>
          <p:nvPr/>
        </p:nvSpPr>
        <p:spPr>
          <a:xfrm>
            <a:off x="3789951" y="2779316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Airforce S.p.A.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85643-B774-3803-AE22-359D6F306F68}"/>
              </a:ext>
            </a:extLst>
          </p:cNvPr>
          <p:cNvSpPr/>
          <p:nvPr/>
        </p:nvSpPr>
        <p:spPr>
          <a:xfrm>
            <a:off x="3789949" y="3368690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57FA10-1EF0-0E0E-B4AA-9645E3905CB9}"/>
              </a:ext>
            </a:extLst>
          </p:cNvPr>
          <p:cNvSpPr/>
          <p:nvPr/>
        </p:nvSpPr>
        <p:spPr>
          <a:xfrm>
            <a:off x="4930334" y="2773593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52323"/>
                </a:solidFill>
              </a:rPr>
              <a:t>Zhejiang </a:t>
            </a:r>
            <a:r>
              <a:rPr lang="en-US" sz="900" b="1" dirty="0" err="1">
                <a:solidFill>
                  <a:srgbClr val="252323"/>
                </a:solidFill>
              </a:rPr>
              <a:t>Elica</a:t>
            </a:r>
            <a:r>
              <a:rPr lang="en-US" sz="900" b="1" dirty="0">
                <a:solidFill>
                  <a:srgbClr val="252323"/>
                </a:solidFill>
              </a:rPr>
              <a:t> </a:t>
            </a:r>
            <a:r>
              <a:rPr lang="en-US" sz="900" b="1" dirty="0" err="1">
                <a:solidFill>
                  <a:srgbClr val="252323"/>
                </a:solidFill>
              </a:rPr>
              <a:t>Putian</a:t>
            </a:r>
            <a:r>
              <a:rPr lang="en-US" sz="900" b="1" dirty="0">
                <a:solidFill>
                  <a:srgbClr val="252323"/>
                </a:solidFill>
              </a:rPr>
              <a:t> Electric CO., LTD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DE556F-147C-474A-D61A-2431CC469CB4}"/>
              </a:ext>
            </a:extLst>
          </p:cNvPr>
          <p:cNvSpPr/>
          <p:nvPr/>
        </p:nvSpPr>
        <p:spPr>
          <a:xfrm>
            <a:off x="4930332" y="3362967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99%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A5535E-8C65-45AE-E968-ADA3851503E2}"/>
              </a:ext>
            </a:extLst>
          </p:cNvPr>
          <p:cNvSpPr/>
          <p:nvPr/>
        </p:nvSpPr>
        <p:spPr>
          <a:xfrm>
            <a:off x="8305489" y="5025202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Inc.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92D1A0-5D61-E089-634C-824DA80B5370}"/>
              </a:ext>
            </a:extLst>
          </p:cNvPr>
          <p:cNvSpPr/>
          <p:nvPr/>
        </p:nvSpPr>
        <p:spPr>
          <a:xfrm>
            <a:off x="8305487" y="5614576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Marketing &amp; Trade Marketing</a:t>
            </a:r>
          </a:p>
          <a:p>
            <a:pPr algn="ctr"/>
            <a:r>
              <a:rPr lang="en-US" sz="700" b="1" dirty="0"/>
              <a:t>100%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3FB77A-658A-9A6D-C49C-EE0F3E48728D}"/>
              </a:ext>
            </a:extLst>
          </p:cNvPr>
          <p:cNvSpPr/>
          <p:nvPr/>
        </p:nvSpPr>
        <p:spPr>
          <a:xfrm>
            <a:off x="10399196" y="2779316"/>
            <a:ext cx="1013861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Trading LLC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CD48E28-69CA-C130-FD9D-DA9EDC26539C}"/>
              </a:ext>
            </a:extLst>
          </p:cNvPr>
          <p:cNvSpPr/>
          <p:nvPr/>
        </p:nvSpPr>
        <p:spPr>
          <a:xfrm>
            <a:off x="10399194" y="3368690"/>
            <a:ext cx="1013862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2011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EFAF11-5AC1-4277-16FE-0D6D84D18475}"/>
              </a:ext>
            </a:extLst>
          </p:cNvPr>
          <p:cNvSpPr/>
          <p:nvPr/>
        </p:nvSpPr>
        <p:spPr>
          <a:xfrm>
            <a:off x="2654465" y="277359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France S.A.S.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FC5CE25-554B-8451-09D8-565D9B9A6C83}"/>
              </a:ext>
            </a:extLst>
          </p:cNvPr>
          <p:cNvSpPr/>
          <p:nvPr/>
        </p:nvSpPr>
        <p:spPr>
          <a:xfrm>
            <a:off x="2654463" y="336296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2014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E340B0-EFCF-9B9F-AB3E-BB13DDAADE8A}"/>
              </a:ext>
            </a:extLst>
          </p:cNvPr>
          <p:cNvSpPr/>
          <p:nvPr/>
        </p:nvSpPr>
        <p:spPr>
          <a:xfrm>
            <a:off x="6102986" y="2771941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GmbH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781E97-6A88-5BB6-2B2E-726706198C5F}"/>
              </a:ext>
            </a:extLst>
          </p:cNvPr>
          <p:cNvSpPr/>
          <p:nvPr/>
        </p:nvSpPr>
        <p:spPr>
          <a:xfrm>
            <a:off x="6102984" y="3361315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2017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BA9263-986C-9915-D1A8-8993DE159CB1}"/>
              </a:ext>
            </a:extLst>
          </p:cNvPr>
          <p:cNvSpPr/>
          <p:nvPr/>
        </p:nvSpPr>
        <p:spPr>
          <a:xfrm>
            <a:off x="1490913" y="278730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EMC </a:t>
            </a:r>
            <a:r>
              <a:rPr lang="en-US" sz="1100" b="1" dirty="0" err="1">
                <a:solidFill>
                  <a:srgbClr val="252323"/>
                </a:solidFill>
              </a:rPr>
              <a:t>Fime</a:t>
            </a:r>
            <a:r>
              <a:rPr lang="en-US" sz="1100" b="1" dirty="0">
                <a:solidFill>
                  <a:srgbClr val="252323"/>
                </a:solidFill>
              </a:rPr>
              <a:t>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66FF065-AAA9-E27B-B0F4-34B30C25FECB}"/>
              </a:ext>
            </a:extLst>
          </p:cNvPr>
          <p:cNvSpPr/>
          <p:nvPr/>
        </p:nvSpPr>
        <p:spPr>
          <a:xfrm>
            <a:off x="1490911" y="337667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722DE0-A181-1394-5A0F-8F4D20F96694}"/>
              </a:ext>
            </a:extLst>
          </p:cNvPr>
          <p:cNvCxnSpPr>
            <a:cxnSpLocks/>
          </p:cNvCxnSpPr>
          <p:nvPr/>
        </p:nvCxnSpPr>
        <p:spPr>
          <a:xfrm>
            <a:off x="1951492" y="2500928"/>
            <a:ext cx="8954845" cy="2713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2CE0-DA8F-BA5D-9030-C295874C73A4}"/>
              </a:ext>
            </a:extLst>
          </p:cNvPr>
          <p:cNvCxnSpPr>
            <a:cxnSpLocks/>
          </p:cNvCxnSpPr>
          <p:nvPr/>
        </p:nvCxnSpPr>
        <p:spPr>
          <a:xfrm>
            <a:off x="5980061" y="2124177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7731320-1B5E-910D-636F-CE4623BF94E6}"/>
              </a:ext>
            </a:extLst>
          </p:cNvPr>
          <p:cNvSpPr/>
          <p:nvPr/>
        </p:nvSpPr>
        <p:spPr>
          <a:xfrm>
            <a:off x="1494564" y="2958570"/>
            <a:ext cx="1013855" cy="447032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E.M.C.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65FCE91-F402-BE19-B91E-67E8CCA1EC6D}"/>
              </a:ext>
            </a:extLst>
          </p:cNvPr>
          <p:cNvSpPr/>
          <p:nvPr/>
        </p:nvSpPr>
        <p:spPr>
          <a:xfrm>
            <a:off x="1494562" y="3405759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97D34B4-AC9D-765E-313D-C16536A12C35}"/>
              </a:ext>
            </a:extLst>
          </p:cNvPr>
          <p:cNvSpPr/>
          <p:nvPr/>
        </p:nvSpPr>
        <p:spPr>
          <a:xfrm>
            <a:off x="346876" y="2958570"/>
            <a:ext cx="1013855" cy="42209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C.P.S.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78EB5B5-2CEE-76CD-6D2F-6342B084EDAD}"/>
              </a:ext>
            </a:extLst>
          </p:cNvPr>
          <p:cNvSpPr/>
          <p:nvPr/>
        </p:nvSpPr>
        <p:spPr>
          <a:xfrm>
            <a:off x="346876" y="3391014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92CF7B-EDEB-94E7-A8E3-1385169AED13}"/>
              </a:ext>
            </a:extLst>
          </p:cNvPr>
          <p:cNvCxnSpPr>
            <a:cxnSpLocks/>
          </p:cNvCxnSpPr>
          <p:nvPr/>
        </p:nvCxnSpPr>
        <p:spPr>
          <a:xfrm>
            <a:off x="9814953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BFB4C-9C4F-0FED-F598-12DB3EF2DBAA}"/>
              </a:ext>
            </a:extLst>
          </p:cNvPr>
          <p:cNvCxnSpPr>
            <a:cxnSpLocks/>
          </p:cNvCxnSpPr>
          <p:nvPr/>
        </p:nvCxnSpPr>
        <p:spPr>
          <a:xfrm>
            <a:off x="10889559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0DC8A-0EEF-43D8-CC06-E1511B8F766E}"/>
              </a:ext>
            </a:extLst>
          </p:cNvPr>
          <p:cNvCxnSpPr>
            <a:cxnSpLocks/>
          </p:cNvCxnSpPr>
          <p:nvPr/>
        </p:nvCxnSpPr>
        <p:spPr>
          <a:xfrm>
            <a:off x="6608057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1AE26-AA93-594E-B668-6F98B5856EDD}"/>
              </a:ext>
            </a:extLst>
          </p:cNvPr>
          <p:cNvCxnSpPr>
            <a:cxnSpLocks/>
          </p:cNvCxnSpPr>
          <p:nvPr/>
        </p:nvCxnSpPr>
        <p:spPr>
          <a:xfrm>
            <a:off x="5450376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C6DA1-2E02-BAA0-B0DB-CF9A774BA0AF}"/>
              </a:ext>
            </a:extLst>
          </p:cNvPr>
          <p:cNvCxnSpPr>
            <a:cxnSpLocks/>
          </p:cNvCxnSpPr>
          <p:nvPr/>
        </p:nvCxnSpPr>
        <p:spPr>
          <a:xfrm>
            <a:off x="4302482" y="25021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909E2-A6D4-CEF0-7085-4BCD79C72CCC}"/>
              </a:ext>
            </a:extLst>
          </p:cNvPr>
          <p:cNvCxnSpPr>
            <a:cxnSpLocks/>
          </p:cNvCxnSpPr>
          <p:nvPr/>
        </p:nvCxnSpPr>
        <p:spPr>
          <a:xfrm>
            <a:off x="3172182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9BA254-048D-D0EC-60E9-E26EF4CAF222}"/>
              </a:ext>
            </a:extLst>
          </p:cNvPr>
          <p:cNvCxnSpPr>
            <a:cxnSpLocks/>
          </p:cNvCxnSpPr>
          <p:nvPr/>
        </p:nvCxnSpPr>
        <p:spPr>
          <a:xfrm>
            <a:off x="1990733" y="2468575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2E17A-09F7-219F-7832-6C4CBF62890C}"/>
              </a:ext>
            </a:extLst>
          </p:cNvPr>
          <p:cNvCxnSpPr>
            <a:cxnSpLocks/>
          </p:cNvCxnSpPr>
          <p:nvPr/>
        </p:nvCxnSpPr>
        <p:spPr>
          <a:xfrm>
            <a:off x="810654" y="2706019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2D8D5-122C-F6C0-90F6-B1EDB5FCBA17}"/>
              </a:ext>
            </a:extLst>
          </p:cNvPr>
          <p:cNvCxnSpPr>
            <a:cxnSpLocks/>
          </p:cNvCxnSpPr>
          <p:nvPr/>
        </p:nvCxnSpPr>
        <p:spPr>
          <a:xfrm>
            <a:off x="2035048" y="2711020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2A3DA4-0141-B2BF-BE92-7B403E4626B1}"/>
              </a:ext>
            </a:extLst>
          </p:cNvPr>
          <p:cNvCxnSpPr>
            <a:cxnSpLocks/>
          </p:cNvCxnSpPr>
          <p:nvPr/>
        </p:nvCxnSpPr>
        <p:spPr>
          <a:xfrm flipH="1">
            <a:off x="781470" y="2736187"/>
            <a:ext cx="1291905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D98B3-A1F3-C5DD-326B-4D4FB24C6341}"/>
              </a:ext>
            </a:extLst>
          </p:cNvPr>
          <p:cNvCxnSpPr>
            <a:cxnSpLocks/>
          </p:cNvCxnSpPr>
          <p:nvPr/>
        </p:nvCxnSpPr>
        <p:spPr>
          <a:xfrm>
            <a:off x="1393943" y="2469564"/>
            <a:ext cx="0" cy="26662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5C46FD-6D75-6A50-395E-AE30B8CAEDFA}"/>
              </a:ext>
            </a:extLst>
          </p:cNvPr>
          <p:cNvCxnSpPr>
            <a:cxnSpLocks/>
          </p:cNvCxnSpPr>
          <p:nvPr/>
        </p:nvCxnSpPr>
        <p:spPr>
          <a:xfrm flipH="1">
            <a:off x="1360731" y="2501732"/>
            <a:ext cx="801102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287BB8-59E1-294A-37DE-4BF0DEE33D41}"/>
              </a:ext>
            </a:extLst>
          </p:cNvPr>
          <p:cNvCxnSpPr>
            <a:cxnSpLocks/>
          </p:cNvCxnSpPr>
          <p:nvPr/>
        </p:nvCxnSpPr>
        <p:spPr>
          <a:xfrm>
            <a:off x="7663671" y="4095107"/>
            <a:ext cx="775654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0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Office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Gotham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480</cp:revision>
  <dcterms:created xsi:type="dcterms:W3CDTF">2023-05-01T09:13:01Z</dcterms:created>
  <dcterms:modified xsi:type="dcterms:W3CDTF">2023-05-25T14:38:10Z</dcterms:modified>
</cp:coreProperties>
</file>